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2.xml" ContentType="application/vnd.openxmlformats-officedocument.presentationml.tags+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3.xml" ContentType="application/vnd.openxmlformats-officedocument.presentationml.tags+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tags/tag7.xml" ContentType="application/vnd.openxmlformats-officedocument.presentationml.tags+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tags/tag8.xml" ContentType="application/vnd.openxmlformats-officedocument.presentationml.tags+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tags/tag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49" r:id="rId92"/>
    <p:sldId id="350" r:id="rId93"/>
    <p:sldId id="351" r:id="rId94"/>
    <p:sldId id="352" r:id="rId95"/>
    <p:sldId id="353" r:id="rId96"/>
    <p:sldId id="354" r:id="rId97"/>
    <p:sldId id="355" r:id="rId98"/>
    <p:sldId id="356" r:id="rId99"/>
    <p:sldId id="357" r:id="rId100"/>
    <p:sldId id="358" r:id="rId101"/>
    <p:sldId id="359" r:id="rId102"/>
    <p:sldId id="360" r:id="rId103"/>
    <p:sldId id="361" r:id="rId104"/>
    <p:sldId id="362" r:id="rId105"/>
    <p:sldId id="363" r:id="rId106"/>
    <p:sldId id="364" r:id="rId107"/>
    <p:sldId id="365" r:id="rId108"/>
    <p:sldId id="366" r:id="rId109"/>
    <p:sldId id="367" r:id="rId110"/>
    <p:sldId id="368" r:id="rId111"/>
    <p:sldId id="369" r:id="rId112"/>
    <p:sldId id="370" r:id="rId113"/>
    <p:sldId id="371" r:id="rId114"/>
    <p:sldId id="372" r:id="rId115"/>
    <p:sldId id="373" r:id="rId116"/>
    <p:sldId id="374" r:id="rId117"/>
    <p:sldId id="375" r:id="rId118"/>
    <p:sldId id="376" r:id="rId119"/>
    <p:sldId id="377" r:id="rId120"/>
    <p:sldId id="378" r:id="rId121"/>
    <p:sldId id="260" r:id="rId1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showGuides="1">
      <p:cViewPr varScale="1">
        <p:scale>
          <a:sx n="94" d="100"/>
          <a:sy n="94" d="100"/>
        </p:scale>
        <p:origin x="78" y="5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0979E76-A5A2-4E55-A6D4-D3BC16A79882}" type="doc">
      <dgm:prSet loTypeId="urn:microsoft.com/office/officeart/2005/8/layout/vList2" loCatId="list" qsTypeId="urn:microsoft.com/office/officeart/2005/8/quickstyle/simple1" qsCatId="simple" csTypeId="urn:microsoft.com/office/officeart/2005/8/colors/colorful3" csCatId="colorful" phldr="1"/>
      <dgm:spPr/>
      <dgm:t>
        <a:bodyPr/>
        <a:lstStyle/>
        <a:p>
          <a:endParaRPr lang="zh-CN" altLang="en-US"/>
        </a:p>
      </dgm:t>
    </dgm:pt>
    <dgm:pt modelId="{3F412AF5-E136-496A-9328-14A7BB00F46E}">
      <dgm:prSet custT="1"/>
      <dgm:spPr/>
      <dgm:t>
        <a:bodyPr/>
        <a:lstStyle/>
        <a:p>
          <a:pPr rtl="0"/>
          <a:r>
            <a:rPr lang="en-US" sz="2400" dirty="0" smtClean="0"/>
            <a:t>(1) </a:t>
          </a:r>
          <a:r>
            <a:rPr lang="zh-CN" sz="2400" dirty="0" smtClean="0"/>
            <a:t>对给定输入，怎样获得系统的时域输出。</a:t>
          </a:r>
          <a:endParaRPr lang="zh-CN" sz="2400" dirty="0"/>
        </a:p>
      </dgm:t>
    </dgm:pt>
    <dgm:pt modelId="{4620766B-D80F-4632-B005-9CF44E594D6D}" type="parTrans" cxnId="{BFEF450D-6CFD-486D-A768-50098141E9F6}">
      <dgm:prSet/>
      <dgm:spPr/>
      <dgm:t>
        <a:bodyPr/>
        <a:lstStyle/>
        <a:p>
          <a:endParaRPr lang="zh-CN" altLang="en-US"/>
        </a:p>
      </dgm:t>
    </dgm:pt>
    <dgm:pt modelId="{E4C41A7F-23B1-4BDF-9704-12CE9B19E9CC}" type="sibTrans" cxnId="{BFEF450D-6CFD-486D-A768-50098141E9F6}">
      <dgm:prSet/>
      <dgm:spPr/>
      <dgm:t>
        <a:bodyPr/>
        <a:lstStyle/>
        <a:p>
          <a:endParaRPr lang="zh-CN" altLang="en-US"/>
        </a:p>
      </dgm:t>
    </dgm:pt>
    <dgm:pt modelId="{751482D0-0B37-4777-B49B-757E27E17C8D}">
      <dgm:prSet custT="1"/>
      <dgm:spPr/>
      <dgm:t>
        <a:bodyPr/>
        <a:lstStyle/>
        <a:p>
          <a:pPr rtl="0"/>
          <a:r>
            <a:rPr lang="zh-CN" altLang="en-US" sz="2400" dirty="0" smtClean="0"/>
            <a:t>这是求解系统数学模型的问题</a:t>
          </a:r>
          <a:endParaRPr lang="zh-CN" altLang="en-US" sz="2400" dirty="0"/>
        </a:p>
      </dgm:t>
    </dgm:pt>
    <dgm:pt modelId="{F1BB91EC-9506-4603-B7D1-BF925A8CD61C}" type="parTrans" cxnId="{E13206D4-9B8B-449C-82A3-FAD6F4667069}">
      <dgm:prSet/>
      <dgm:spPr/>
      <dgm:t>
        <a:bodyPr/>
        <a:lstStyle/>
        <a:p>
          <a:endParaRPr lang="zh-CN" altLang="en-US"/>
        </a:p>
      </dgm:t>
    </dgm:pt>
    <dgm:pt modelId="{88C50458-C01A-4BD0-81F1-2718F78204C5}" type="sibTrans" cxnId="{E13206D4-9B8B-449C-82A3-FAD6F4667069}">
      <dgm:prSet/>
      <dgm:spPr/>
      <dgm:t>
        <a:bodyPr/>
        <a:lstStyle/>
        <a:p>
          <a:endParaRPr lang="zh-CN" altLang="en-US"/>
        </a:p>
      </dgm:t>
    </dgm:pt>
    <dgm:pt modelId="{1DDC89C2-44D3-485D-9806-D6A8D259BB59}">
      <dgm:prSet custT="1"/>
      <dgm:spPr/>
      <dgm:t>
        <a:bodyPr/>
        <a:lstStyle/>
        <a:p>
          <a:pPr rtl="0"/>
          <a:r>
            <a:rPr lang="en-US" sz="2400" dirty="0" smtClean="0"/>
            <a:t>(2) </a:t>
          </a:r>
          <a:r>
            <a:rPr lang="zh-CN" sz="2400" dirty="0" smtClean="0"/>
            <a:t>对系统的时域输出，怎样分析系统性能的优劣。</a:t>
          </a:r>
          <a:endParaRPr lang="zh-CN" sz="2400" dirty="0"/>
        </a:p>
      </dgm:t>
    </dgm:pt>
    <dgm:pt modelId="{8876D443-2967-4D4E-B615-09CAB487D641}" type="parTrans" cxnId="{2DE26F10-E11B-4718-A4C2-D40C3B64F2C0}">
      <dgm:prSet/>
      <dgm:spPr/>
      <dgm:t>
        <a:bodyPr/>
        <a:lstStyle/>
        <a:p>
          <a:endParaRPr lang="zh-CN" altLang="en-US"/>
        </a:p>
      </dgm:t>
    </dgm:pt>
    <dgm:pt modelId="{90BE82F3-2FB7-4DB3-9D48-4078DEBBD311}" type="sibTrans" cxnId="{2DE26F10-E11B-4718-A4C2-D40C3B64F2C0}">
      <dgm:prSet/>
      <dgm:spPr/>
      <dgm:t>
        <a:bodyPr/>
        <a:lstStyle/>
        <a:p>
          <a:endParaRPr lang="zh-CN" altLang="en-US"/>
        </a:p>
      </dgm:t>
    </dgm:pt>
    <dgm:pt modelId="{8D0506DE-D7F5-4C8A-AED5-4021E11A0969}">
      <dgm:prSet custT="1"/>
      <dgm:spPr/>
      <dgm:t>
        <a:bodyPr/>
        <a:lstStyle/>
        <a:p>
          <a:pPr rtl="0"/>
          <a:r>
            <a:rPr lang="zh-CN" altLang="en-US" sz="2400" dirty="0" smtClean="0"/>
            <a:t>这需要确定系统性能优劣的标准和分析方法    </a:t>
          </a:r>
          <a:endParaRPr lang="zh-CN" altLang="en-US" sz="2400" dirty="0"/>
        </a:p>
      </dgm:t>
    </dgm:pt>
    <dgm:pt modelId="{1157673E-E8B2-40F0-A263-DBF818BBC420}" type="parTrans" cxnId="{FA1C4E9D-A1ED-4DC3-A9BB-74E0BBB6CAD5}">
      <dgm:prSet/>
      <dgm:spPr/>
      <dgm:t>
        <a:bodyPr/>
        <a:lstStyle/>
        <a:p>
          <a:endParaRPr lang="zh-CN" altLang="en-US"/>
        </a:p>
      </dgm:t>
    </dgm:pt>
    <dgm:pt modelId="{10E67917-3B41-4147-8087-7CF1BD52145B}" type="sibTrans" cxnId="{FA1C4E9D-A1ED-4DC3-A9BB-74E0BBB6CAD5}">
      <dgm:prSet/>
      <dgm:spPr/>
      <dgm:t>
        <a:bodyPr/>
        <a:lstStyle/>
        <a:p>
          <a:endParaRPr lang="zh-CN" altLang="en-US"/>
        </a:p>
      </dgm:t>
    </dgm:pt>
    <dgm:pt modelId="{CA65D952-EC12-4E71-AAA9-FF1CE6299491}" type="pres">
      <dgm:prSet presAssocID="{F0979E76-A5A2-4E55-A6D4-D3BC16A79882}" presName="linear" presStyleCnt="0">
        <dgm:presLayoutVars>
          <dgm:animLvl val="lvl"/>
          <dgm:resizeHandles val="exact"/>
        </dgm:presLayoutVars>
      </dgm:prSet>
      <dgm:spPr/>
      <dgm:t>
        <a:bodyPr/>
        <a:lstStyle/>
        <a:p>
          <a:endParaRPr lang="zh-CN" altLang="en-US"/>
        </a:p>
      </dgm:t>
    </dgm:pt>
    <dgm:pt modelId="{87AB72DF-65D0-4437-9125-D21EFD8987D1}" type="pres">
      <dgm:prSet presAssocID="{3F412AF5-E136-496A-9328-14A7BB00F46E}" presName="parentText" presStyleLbl="node1" presStyleIdx="0" presStyleCnt="2">
        <dgm:presLayoutVars>
          <dgm:chMax val="0"/>
          <dgm:bulletEnabled val="1"/>
        </dgm:presLayoutVars>
      </dgm:prSet>
      <dgm:spPr/>
      <dgm:t>
        <a:bodyPr/>
        <a:lstStyle/>
        <a:p>
          <a:endParaRPr lang="zh-CN" altLang="en-US"/>
        </a:p>
      </dgm:t>
    </dgm:pt>
    <dgm:pt modelId="{2891F326-92F9-4432-9AFB-72DD6B55B905}" type="pres">
      <dgm:prSet presAssocID="{3F412AF5-E136-496A-9328-14A7BB00F46E}" presName="childText" presStyleLbl="revTx" presStyleIdx="0" presStyleCnt="2">
        <dgm:presLayoutVars>
          <dgm:bulletEnabled val="1"/>
        </dgm:presLayoutVars>
      </dgm:prSet>
      <dgm:spPr/>
      <dgm:t>
        <a:bodyPr/>
        <a:lstStyle/>
        <a:p>
          <a:endParaRPr lang="zh-CN" altLang="en-US"/>
        </a:p>
      </dgm:t>
    </dgm:pt>
    <dgm:pt modelId="{10AD9BD6-8D5E-48FD-8ADB-A003BBA1495C}" type="pres">
      <dgm:prSet presAssocID="{1DDC89C2-44D3-485D-9806-D6A8D259BB59}" presName="parentText" presStyleLbl="node1" presStyleIdx="1" presStyleCnt="2">
        <dgm:presLayoutVars>
          <dgm:chMax val="0"/>
          <dgm:bulletEnabled val="1"/>
        </dgm:presLayoutVars>
      </dgm:prSet>
      <dgm:spPr/>
      <dgm:t>
        <a:bodyPr/>
        <a:lstStyle/>
        <a:p>
          <a:endParaRPr lang="zh-CN" altLang="en-US"/>
        </a:p>
      </dgm:t>
    </dgm:pt>
    <dgm:pt modelId="{19A967CC-FC20-4200-AF9E-BDAA54E59D61}" type="pres">
      <dgm:prSet presAssocID="{1DDC89C2-44D3-485D-9806-D6A8D259BB59}" presName="childText" presStyleLbl="revTx" presStyleIdx="1" presStyleCnt="2">
        <dgm:presLayoutVars>
          <dgm:bulletEnabled val="1"/>
        </dgm:presLayoutVars>
      </dgm:prSet>
      <dgm:spPr/>
      <dgm:t>
        <a:bodyPr/>
        <a:lstStyle/>
        <a:p>
          <a:endParaRPr lang="zh-CN" altLang="en-US"/>
        </a:p>
      </dgm:t>
    </dgm:pt>
  </dgm:ptLst>
  <dgm:cxnLst>
    <dgm:cxn modelId="{A60C1F4C-E5B5-4BFF-87C8-89C0C749B6FD}" type="presOf" srcId="{1DDC89C2-44D3-485D-9806-D6A8D259BB59}" destId="{10AD9BD6-8D5E-48FD-8ADB-A003BBA1495C}" srcOrd="0" destOrd="0" presId="urn:microsoft.com/office/officeart/2005/8/layout/vList2"/>
    <dgm:cxn modelId="{2DE26F10-E11B-4718-A4C2-D40C3B64F2C0}" srcId="{F0979E76-A5A2-4E55-A6D4-D3BC16A79882}" destId="{1DDC89C2-44D3-485D-9806-D6A8D259BB59}" srcOrd="1" destOrd="0" parTransId="{8876D443-2967-4D4E-B615-09CAB487D641}" sibTransId="{90BE82F3-2FB7-4DB3-9D48-4078DEBBD311}"/>
    <dgm:cxn modelId="{BFEF450D-6CFD-486D-A768-50098141E9F6}" srcId="{F0979E76-A5A2-4E55-A6D4-D3BC16A79882}" destId="{3F412AF5-E136-496A-9328-14A7BB00F46E}" srcOrd="0" destOrd="0" parTransId="{4620766B-D80F-4632-B005-9CF44E594D6D}" sibTransId="{E4C41A7F-23B1-4BDF-9704-12CE9B19E9CC}"/>
    <dgm:cxn modelId="{A67784AF-1F4C-4D48-9DEA-B3858810B2F6}" type="presOf" srcId="{3F412AF5-E136-496A-9328-14A7BB00F46E}" destId="{87AB72DF-65D0-4437-9125-D21EFD8987D1}" srcOrd="0" destOrd="0" presId="urn:microsoft.com/office/officeart/2005/8/layout/vList2"/>
    <dgm:cxn modelId="{A34610D5-E643-40C7-80EF-9F1F9D056AEC}" type="presOf" srcId="{8D0506DE-D7F5-4C8A-AED5-4021E11A0969}" destId="{19A967CC-FC20-4200-AF9E-BDAA54E59D61}" srcOrd="0" destOrd="0" presId="urn:microsoft.com/office/officeart/2005/8/layout/vList2"/>
    <dgm:cxn modelId="{2626AA14-331D-48C2-B55B-514C4D5EA258}" type="presOf" srcId="{751482D0-0B37-4777-B49B-757E27E17C8D}" destId="{2891F326-92F9-4432-9AFB-72DD6B55B905}" srcOrd="0" destOrd="0" presId="urn:microsoft.com/office/officeart/2005/8/layout/vList2"/>
    <dgm:cxn modelId="{BBBBCAB2-DE42-4DEE-845E-F43B3F8DE6E0}" type="presOf" srcId="{F0979E76-A5A2-4E55-A6D4-D3BC16A79882}" destId="{CA65D952-EC12-4E71-AAA9-FF1CE6299491}" srcOrd="0" destOrd="0" presId="urn:microsoft.com/office/officeart/2005/8/layout/vList2"/>
    <dgm:cxn modelId="{FA1C4E9D-A1ED-4DC3-A9BB-74E0BBB6CAD5}" srcId="{1DDC89C2-44D3-485D-9806-D6A8D259BB59}" destId="{8D0506DE-D7F5-4C8A-AED5-4021E11A0969}" srcOrd="0" destOrd="0" parTransId="{1157673E-E8B2-40F0-A263-DBF818BBC420}" sibTransId="{10E67917-3B41-4147-8087-7CF1BD52145B}"/>
    <dgm:cxn modelId="{E13206D4-9B8B-449C-82A3-FAD6F4667069}" srcId="{3F412AF5-E136-496A-9328-14A7BB00F46E}" destId="{751482D0-0B37-4777-B49B-757E27E17C8D}" srcOrd="0" destOrd="0" parTransId="{F1BB91EC-9506-4603-B7D1-BF925A8CD61C}" sibTransId="{88C50458-C01A-4BD0-81F1-2718F78204C5}"/>
    <dgm:cxn modelId="{ACF93923-6B9C-4C62-8238-F01FBB5BB73C}" type="presParOf" srcId="{CA65D952-EC12-4E71-AAA9-FF1CE6299491}" destId="{87AB72DF-65D0-4437-9125-D21EFD8987D1}" srcOrd="0" destOrd="0" presId="urn:microsoft.com/office/officeart/2005/8/layout/vList2"/>
    <dgm:cxn modelId="{E38C0B82-F734-46B5-869F-326308F0BFEF}" type="presParOf" srcId="{CA65D952-EC12-4E71-AAA9-FF1CE6299491}" destId="{2891F326-92F9-4432-9AFB-72DD6B55B905}" srcOrd="1" destOrd="0" presId="urn:microsoft.com/office/officeart/2005/8/layout/vList2"/>
    <dgm:cxn modelId="{0096EA14-3B66-41D9-ABC2-D713DE30DB33}" type="presParOf" srcId="{CA65D952-EC12-4E71-AAA9-FF1CE6299491}" destId="{10AD9BD6-8D5E-48FD-8ADB-A003BBA1495C}" srcOrd="2" destOrd="0" presId="urn:microsoft.com/office/officeart/2005/8/layout/vList2"/>
    <dgm:cxn modelId="{A0136E4E-C748-4158-A829-5C469BE51CD9}" type="presParOf" srcId="{CA65D952-EC12-4E71-AAA9-FF1CE6299491}" destId="{19A967CC-FC20-4200-AF9E-BDAA54E59D61}"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AE8A24D-98E6-4429-9A3B-645C201CFAF7}"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06F1AF10-9D22-4116-ABCB-17473C41B55B}">
      <dgm:prSet custT="1"/>
      <dgm:spPr/>
      <dgm:t>
        <a:bodyPr/>
        <a:lstStyle/>
        <a:p>
          <a:pPr rtl="0"/>
          <a:r>
            <a:rPr lang="en-US" sz="2400" b="1" smtClean="0"/>
            <a:t>(1)</a:t>
          </a:r>
          <a:endParaRPr lang="zh-CN" sz="2400"/>
        </a:p>
      </dgm:t>
    </dgm:pt>
    <dgm:pt modelId="{92C96611-E992-40AE-8F58-D8F945F8B27F}" type="parTrans" cxnId="{6FEA9A95-11A3-452D-8D10-8A25128FEE02}">
      <dgm:prSet/>
      <dgm:spPr/>
      <dgm:t>
        <a:bodyPr/>
        <a:lstStyle/>
        <a:p>
          <a:endParaRPr lang="zh-CN" altLang="en-US"/>
        </a:p>
      </dgm:t>
    </dgm:pt>
    <dgm:pt modelId="{1BD2915A-DC20-436E-A923-A7432723DA84}" type="sibTrans" cxnId="{6FEA9A95-11A3-452D-8D10-8A25128FEE02}">
      <dgm:prSet/>
      <dgm:spPr/>
      <dgm:t>
        <a:bodyPr/>
        <a:lstStyle/>
        <a:p>
          <a:endParaRPr lang="zh-CN" altLang="en-US"/>
        </a:p>
      </dgm:t>
    </dgm:pt>
    <dgm:pt modelId="{4CB4F075-5813-455D-BD89-E7B35A6CCA8E}">
      <dgm:prSet custT="1"/>
      <dgm:spPr/>
      <dgm:t>
        <a:bodyPr/>
        <a:lstStyle/>
        <a:p>
          <a:pPr rtl="0"/>
          <a:r>
            <a:rPr lang="zh-CN" sz="1800" b="1" smtClean="0"/>
            <a:t>系统固有频率</a:t>
          </a:r>
          <a:r>
            <a:rPr lang="el-GR" sz="1800" b="1" smtClean="0"/>
            <a:t>ω</a:t>
          </a:r>
          <a:r>
            <a:rPr lang="el-GR" sz="1800" b="1" baseline="-25000" smtClean="0"/>
            <a:t>n</a:t>
          </a:r>
          <a:r>
            <a:rPr lang="zh-CN" sz="1800" b="1" smtClean="0"/>
            <a:t>越大，系统的时间指标就越小。</a:t>
          </a:r>
          <a:endParaRPr lang="zh-CN" sz="1800"/>
        </a:p>
      </dgm:t>
    </dgm:pt>
    <dgm:pt modelId="{B032F1E6-FACA-4DDF-9D04-9C01C0D59741}" type="parTrans" cxnId="{159A0F69-C9C5-4CE1-AE08-C6F70039171F}">
      <dgm:prSet/>
      <dgm:spPr/>
      <dgm:t>
        <a:bodyPr/>
        <a:lstStyle/>
        <a:p>
          <a:endParaRPr lang="zh-CN" altLang="en-US"/>
        </a:p>
      </dgm:t>
    </dgm:pt>
    <dgm:pt modelId="{CB238127-1BBA-4F69-BEE1-F17C12531109}" type="sibTrans" cxnId="{159A0F69-C9C5-4CE1-AE08-C6F70039171F}">
      <dgm:prSet/>
      <dgm:spPr/>
      <dgm:t>
        <a:bodyPr/>
        <a:lstStyle/>
        <a:p>
          <a:endParaRPr lang="zh-CN" altLang="en-US"/>
        </a:p>
      </dgm:t>
    </dgm:pt>
    <dgm:pt modelId="{696A551B-0A70-4C3D-963F-E8A0E3E19B29}">
      <dgm:prSet custT="1"/>
      <dgm:spPr/>
      <dgm:t>
        <a:bodyPr/>
        <a:lstStyle/>
        <a:p>
          <a:pPr rtl="0"/>
          <a:r>
            <a:rPr lang="en-US" sz="2400" b="1" smtClean="0"/>
            <a:t>(2)</a:t>
          </a:r>
          <a:endParaRPr lang="zh-CN" sz="2400"/>
        </a:p>
      </dgm:t>
    </dgm:pt>
    <dgm:pt modelId="{EB3762CB-56DB-4ACD-9914-37870496CE77}" type="parTrans" cxnId="{EBFB64AA-2BC0-4A1E-B29F-C31BEB1F42F9}">
      <dgm:prSet/>
      <dgm:spPr/>
      <dgm:t>
        <a:bodyPr/>
        <a:lstStyle/>
        <a:p>
          <a:endParaRPr lang="zh-CN" altLang="en-US"/>
        </a:p>
      </dgm:t>
    </dgm:pt>
    <dgm:pt modelId="{6229600D-70E1-47A0-846F-DB6E629D655E}" type="sibTrans" cxnId="{EBFB64AA-2BC0-4A1E-B29F-C31BEB1F42F9}">
      <dgm:prSet/>
      <dgm:spPr/>
      <dgm:t>
        <a:bodyPr/>
        <a:lstStyle/>
        <a:p>
          <a:endParaRPr lang="zh-CN" altLang="en-US"/>
        </a:p>
      </dgm:t>
    </dgm:pt>
    <dgm:pt modelId="{212EACCA-2589-4FEF-875E-0701FED2722C}">
      <dgm:prSet custT="1"/>
      <dgm:spPr/>
      <dgm:t>
        <a:bodyPr/>
        <a:lstStyle/>
        <a:p>
          <a:pPr rtl="0"/>
          <a:r>
            <a:rPr lang="zh-CN" sz="1800" b="1" smtClean="0"/>
            <a:t>系统的阻尼系数</a:t>
          </a:r>
          <a:r>
            <a:rPr lang="el-GR" sz="1800" b="1" smtClean="0"/>
            <a:t>ζ</a:t>
          </a:r>
          <a:r>
            <a:rPr lang="zh-CN" sz="1800" b="1" smtClean="0"/>
            <a:t>越大，系统的超调量越小。</a:t>
          </a:r>
          <a:endParaRPr lang="zh-CN" sz="1800"/>
        </a:p>
      </dgm:t>
    </dgm:pt>
    <dgm:pt modelId="{349568DC-1BE9-4DA3-AC36-FBE21D6026C0}" type="parTrans" cxnId="{3105C569-75DB-40BB-AA06-50ACA88234C6}">
      <dgm:prSet/>
      <dgm:spPr/>
      <dgm:t>
        <a:bodyPr/>
        <a:lstStyle/>
        <a:p>
          <a:endParaRPr lang="zh-CN" altLang="en-US"/>
        </a:p>
      </dgm:t>
    </dgm:pt>
    <dgm:pt modelId="{B53A8EA4-8748-47F1-8A59-9BE3A6CAE2C6}" type="sibTrans" cxnId="{3105C569-75DB-40BB-AA06-50ACA88234C6}">
      <dgm:prSet/>
      <dgm:spPr/>
      <dgm:t>
        <a:bodyPr/>
        <a:lstStyle/>
        <a:p>
          <a:endParaRPr lang="zh-CN" altLang="en-US"/>
        </a:p>
      </dgm:t>
    </dgm:pt>
    <dgm:pt modelId="{3489E74E-93BB-4149-B39D-6B915EC66687}" type="pres">
      <dgm:prSet presAssocID="{AAE8A24D-98E6-4429-9A3B-645C201CFAF7}" presName="Name0" presStyleCnt="0">
        <dgm:presLayoutVars>
          <dgm:dir/>
          <dgm:animLvl val="lvl"/>
          <dgm:resizeHandles val="exact"/>
        </dgm:presLayoutVars>
      </dgm:prSet>
      <dgm:spPr/>
      <dgm:t>
        <a:bodyPr/>
        <a:lstStyle/>
        <a:p>
          <a:endParaRPr lang="zh-CN" altLang="en-US"/>
        </a:p>
      </dgm:t>
    </dgm:pt>
    <dgm:pt modelId="{9FA2E992-A7D3-4379-A6FE-33F1CFD6CFC2}" type="pres">
      <dgm:prSet presAssocID="{06F1AF10-9D22-4116-ABCB-17473C41B55B}" presName="linNode" presStyleCnt="0"/>
      <dgm:spPr/>
    </dgm:pt>
    <dgm:pt modelId="{B844423B-F475-463B-93AA-73D198C58E0E}" type="pres">
      <dgm:prSet presAssocID="{06F1AF10-9D22-4116-ABCB-17473C41B55B}" presName="parentText" presStyleLbl="node1" presStyleIdx="0" presStyleCnt="2" custScaleX="49390">
        <dgm:presLayoutVars>
          <dgm:chMax val="1"/>
          <dgm:bulletEnabled val="1"/>
        </dgm:presLayoutVars>
      </dgm:prSet>
      <dgm:spPr/>
      <dgm:t>
        <a:bodyPr/>
        <a:lstStyle/>
        <a:p>
          <a:endParaRPr lang="zh-CN" altLang="en-US"/>
        </a:p>
      </dgm:t>
    </dgm:pt>
    <dgm:pt modelId="{D3550362-41CB-4318-96C9-7006465DECB4}" type="pres">
      <dgm:prSet presAssocID="{06F1AF10-9D22-4116-ABCB-17473C41B55B}" presName="descendantText" presStyleLbl="alignAccFollowNode1" presStyleIdx="0" presStyleCnt="2">
        <dgm:presLayoutVars>
          <dgm:bulletEnabled val="1"/>
        </dgm:presLayoutVars>
      </dgm:prSet>
      <dgm:spPr/>
      <dgm:t>
        <a:bodyPr/>
        <a:lstStyle/>
        <a:p>
          <a:endParaRPr lang="zh-CN" altLang="en-US"/>
        </a:p>
      </dgm:t>
    </dgm:pt>
    <dgm:pt modelId="{9F024941-A28F-4AF1-A341-931BF0A5D8BE}" type="pres">
      <dgm:prSet presAssocID="{1BD2915A-DC20-436E-A923-A7432723DA84}" presName="sp" presStyleCnt="0"/>
      <dgm:spPr/>
    </dgm:pt>
    <dgm:pt modelId="{F6090921-A617-4888-832B-1B197D1BCAF2}" type="pres">
      <dgm:prSet presAssocID="{696A551B-0A70-4C3D-963F-E8A0E3E19B29}" presName="linNode" presStyleCnt="0"/>
      <dgm:spPr/>
    </dgm:pt>
    <dgm:pt modelId="{3F2F0582-F98C-4A3B-A273-A2EE0274B758}" type="pres">
      <dgm:prSet presAssocID="{696A551B-0A70-4C3D-963F-E8A0E3E19B29}" presName="parentText" presStyleLbl="node1" presStyleIdx="1" presStyleCnt="2" custScaleX="49390">
        <dgm:presLayoutVars>
          <dgm:chMax val="1"/>
          <dgm:bulletEnabled val="1"/>
        </dgm:presLayoutVars>
      </dgm:prSet>
      <dgm:spPr/>
      <dgm:t>
        <a:bodyPr/>
        <a:lstStyle/>
        <a:p>
          <a:endParaRPr lang="zh-CN" altLang="en-US"/>
        </a:p>
      </dgm:t>
    </dgm:pt>
    <dgm:pt modelId="{9AD0B2FE-501C-41C6-98D3-314044ED5648}" type="pres">
      <dgm:prSet presAssocID="{696A551B-0A70-4C3D-963F-E8A0E3E19B29}" presName="descendantText" presStyleLbl="alignAccFollowNode1" presStyleIdx="1" presStyleCnt="2">
        <dgm:presLayoutVars>
          <dgm:bulletEnabled val="1"/>
        </dgm:presLayoutVars>
      </dgm:prSet>
      <dgm:spPr/>
      <dgm:t>
        <a:bodyPr/>
        <a:lstStyle/>
        <a:p>
          <a:endParaRPr lang="zh-CN" altLang="en-US"/>
        </a:p>
      </dgm:t>
    </dgm:pt>
  </dgm:ptLst>
  <dgm:cxnLst>
    <dgm:cxn modelId="{EBFB64AA-2BC0-4A1E-B29F-C31BEB1F42F9}" srcId="{AAE8A24D-98E6-4429-9A3B-645C201CFAF7}" destId="{696A551B-0A70-4C3D-963F-E8A0E3E19B29}" srcOrd="1" destOrd="0" parTransId="{EB3762CB-56DB-4ACD-9914-37870496CE77}" sibTransId="{6229600D-70E1-47A0-846F-DB6E629D655E}"/>
    <dgm:cxn modelId="{99AF79DF-E1AF-4966-BF05-093FEEF8CE90}" type="presOf" srcId="{06F1AF10-9D22-4116-ABCB-17473C41B55B}" destId="{B844423B-F475-463B-93AA-73D198C58E0E}" srcOrd="0" destOrd="0" presId="urn:microsoft.com/office/officeart/2005/8/layout/vList5"/>
    <dgm:cxn modelId="{159A0F69-C9C5-4CE1-AE08-C6F70039171F}" srcId="{06F1AF10-9D22-4116-ABCB-17473C41B55B}" destId="{4CB4F075-5813-455D-BD89-E7B35A6CCA8E}" srcOrd="0" destOrd="0" parTransId="{B032F1E6-FACA-4DDF-9D04-9C01C0D59741}" sibTransId="{CB238127-1BBA-4F69-BEE1-F17C12531109}"/>
    <dgm:cxn modelId="{1B0DBFDB-EFC6-4D3B-B149-417D1F0BC2BF}" type="presOf" srcId="{4CB4F075-5813-455D-BD89-E7B35A6CCA8E}" destId="{D3550362-41CB-4318-96C9-7006465DECB4}" srcOrd="0" destOrd="0" presId="urn:microsoft.com/office/officeart/2005/8/layout/vList5"/>
    <dgm:cxn modelId="{0679EE41-02AD-4D72-BE44-1E39F250B114}" type="presOf" srcId="{AAE8A24D-98E6-4429-9A3B-645C201CFAF7}" destId="{3489E74E-93BB-4149-B39D-6B915EC66687}" srcOrd="0" destOrd="0" presId="urn:microsoft.com/office/officeart/2005/8/layout/vList5"/>
    <dgm:cxn modelId="{3105C569-75DB-40BB-AA06-50ACA88234C6}" srcId="{696A551B-0A70-4C3D-963F-E8A0E3E19B29}" destId="{212EACCA-2589-4FEF-875E-0701FED2722C}" srcOrd="0" destOrd="0" parTransId="{349568DC-1BE9-4DA3-AC36-FBE21D6026C0}" sibTransId="{B53A8EA4-8748-47F1-8A59-9BE3A6CAE2C6}"/>
    <dgm:cxn modelId="{6499351F-5D6E-4FA6-8E8D-9FF6782C64EE}" type="presOf" srcId="{212EACCA-2589-4FEF-875E-0701FED2722C}" destId="{9AD0B2FE-501C-41C6-98D3-314044ED5648}" srcOrd="0" destOrd="0" presId="urn:microsoft.com/office/officeart/2005/8/layout/vList5"/>
    <dgm:cxn modelId="{CBBCDD19-82B8-45E3-8250-1BB7FC9C4634}" type="presOf" srcId="{696A551B-0A70-4C3D-963F-E8A0E3E19B29}" destId="{3F2F0582-F98C-4A3B-A273-A2EE0274B758}" srcOrd="0" destOrd="0" presId="urn:microsoft.com/office/officeart/2005/8/layout/vList5"/>
    <dgm:cxn modelId="{6FEA9A95-11A3-452D-8D10-8A25128FEE02}" srcId="{AAE8A24D-98E6-4429-9A3B-645C201CFAF7}" destId="{06F1AF10-9D22-4116-ABCB-17473C41B55B}" srcOrd="0" destOrd="0" parTransId="{92C96611-E992-40AE-8F58-D8F945F8B27F}" sibTransId="{1BD2915A-DC20-436E-A923-A7432723DA84}"/>
    <dgm:cxn modelId="{9DE4A751-6E8E-47D7-89ED-E4F888CA29E1}" type="presParOf" srcId="{3489E74E-93BB-4149-B39D-6B915EC66687}" destId="{9FA2E992-A7D3-4379-A6FE-33F1CFD6CFC2}" srcOrd="0" destOrd="0" presId="urn:microsoft.com/office/officeart/2005/8/layout/vList5"/>
    <dgm:cxn modelId="{D1C0B2E6-2E86-49D9-A960-33D6375857C7}" type="presParOf" srcId="{9FA2E992-A7D3-4379-A6FE-33F1CFD6CFC2}" destId="{B844423B-F475-463B-93AA-73D198C58E0E}" srcOrd="0" destOrd="0" presId="urn:microsoft.com/office/officeart/2005/8/layout/vList5"/>
    <dgm:cxn modelId="{8F181619-F1C6-4E48-94AE-F0AB408809F6}" type="presParOf" srcId="{9FA2E992-A7D3-4379-A6FE-33F1CFD6CFC2}" destId="{D3550362-41CB-4318-96C9-7006465DECB4}" srcOrd="1" destOrd="0" presId="urn:microsoft.com/office/officeart/2005/8/layout/vList5"/>
    <dgm:cxn modelId="{C20797B2-ABA1-4881-B57C-97FDCEE328F0}" type="presParOf" srcId="{3489E74E-93BB-4149-B39D-6B915EC66687}" destId="{9F024941-A28F-4AF1-A341-931BF0A5D8BE}" srcOrd="1" destOrd="0" presId="urn:microsoft.com/office/officeart/2005/8/layout/vList5"/>
    <dgm:cxn modelId="{F899DC72-462A-4107-AB5D-331576E1E21B}" type="presParOf" srcId="{3489E74E-93BB-4149-B39D-6B915EC66687}" destId="{F6090921-A617-4888-832B-1B197D1BCAF2}" srcOrd="2" destOrd="0" presId="urn:microsoft.com/office/officeart/2005/8/layout/vList5"/>
    <dgm:cxn modelId="{694608B3-EF6E-485A-9FD4-892BA35DDF47}" type="presParOf" srcId="{F6090921-A617-4888-832B-1B197D1BCAF2}" destId="{3F2F0582-F98C-4A3B-A273-A2EE0274B758}" srcOrd="0" destOrd="0" presId="urn:microsoft.com/office/officeart/2005/8/layout/vList5"/>
    <dgm:cxn modelId="{6BF0A358-4BBC-44A6-8860-48C4CD4BAD96}" type="presParOf" srcId="{F6090921-A617-4888-832B-1B197D1BCAF2}" destId="{9AD0B2FE-501C-41C6-98D3-314044ED5648}" srcOrd="1" destOrd="0" presId="urn:microsoft.com/office/officeart/2005/8/layout/vList5"/>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5687766-9FE0-499A-AC8C-21A329C5E419}"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97E8722F-8496-458E-A6DF-FB5BAADDE949}">
      <dgm:prSet custT="1"/>
      <dgm:spPr/>
      <dgm:t>
        <a:bodyPr/>
        <a:lstStyle/>
        <a:p>
          <a:pPr rtl="0"/>
          <a:r>
            <a:rPr lang="zh-CN" altLang="en-US" sz="2000" smtClean="0"/>
            <a:t>表明：</a:t>
          </a:r>
          <a:endParaRPr lang="zh-CN" altLang="en-US" sz="2000"/>
        </a:p>
      </dgm:t>
    </dgm:pt>
    <dgm:pt modelId="{8C65F2AE-74A0-4AB9-96A1-320E4EF0D60D}" type="parTrans" cxnId="{EA417275-61B3-4F27-B252-BA2172F8D96E}">
      <dgm:prSet/>
      <dgm:spPr/>
      <dgm:t>
        <a:bodyPr/>
        <a:lstStyle/>
        <a:p>
          <a:endParaRPr lang="zh-CN" altLang="en-US" sz="2400"/>
        </a:p>
      </dgm:t>
    </dgm:pt>
    <dgm:pt modelId="{5F12FAD1-978F-45DA-800F-8F8DDF719AE7}" type="sibTrans" cxnId="{EA417275-61B3-4F27-B252-BA2172F8D96E}">
      <dgm:prSet/>
      <dgm:spPr/>
      <dgm:t>
        <a:bodyPr/>
        <a:lstStyle/>
        <a:p>
          <a:endParaRPr lang="zh-CN" altLang="en-US" sz="2400"/>
        </a:p>
      </dgm:t>
    </dgm:pt>
    <dgm:pt modelId="{8189DC8C-6A47-4C8B-8833-15DB112B0247}">
      <dgm:prSet custT="1"/>
      <dgm:spPr/>
      <dgm:t>
        <a:bodyPr/>
        <a:lstStyle/>
        <a:p>
          <a:pPr rtl="0"/>
          <a:r>
            <a:rPr lang="zh-CN" altLang="en-US" sz="2000" dirty="0" smtClean="0"/>
            <a:t>任何类型的系统，在输入为脉冲信号时其稳态误差为零。</a:t>
          </a:r>
          <a:endParaRPr lang="zh-CN" altLang="en-US" sz="2000" dirty="0"/>
        </a:p>
      </dgm:t>
    </dgm:pt>
    <dgm:pt modelId="{3EF6326A-6DAA-4392-92EE-B1567786FA2B}" type="parTrans" cxnId="{F78EC28E-804A-487E-81E5-B1C2D1FA9DAD}">
      <dgm:prSet/>
      <dgm:spPr/>
      <dgm:t>
        <a:bodyPr/>
        <a:lstStyle/>
        <a:p>
          <a:endParaRPr lang="zh-CN" altLang="en-US" sz="2400"/>
        </a:p>
      </dgm:t>
    </dgm:pt>
    <dgm:pt modelId="{EF0F676C-EC7F-4E89-9F0C-36C851624060}" type="sibTrans" cxnId="{F78EC28E-804A-487E-81E5-B1C2D1FA9DAD}">
      <dgm:prSet/>
      <dgm:spPr/>
      <dgm:t>
        <a:bodyPr/>
        <a:lstStyle/>
        <a:p>
          <a:endParaRPr lang="zh-CN" altLang="en-US" sz="2400"/>
        </a:p>
      </dgm:t>
    </dgm:pt>
    <dgm:pt modelId="{80EDB929-C1A4-4B8D-8DC6-6B7A60B2C38A}" type="pres">
      <dgm:prSet presAssocID="{B5687766-9FE0-499A-AC8C-21A329C5E419}" presName="Name0" presStyleCnt="0">
        <dgm:presLayoutVars>
          <dgm:dir/>
          <dgm:animLvl val="lvl"/>
          <dgm:resizeHandles val="exact"/>
        </dgm:presLayoutVars>
      </dgm:prSet>
      <dgm:spPr/>
      <dgm:t>
        <a:bodyPr/>
        <a:lstStyle/>
        <a:p>
          <a:endParaRPr lang="zh-CN" altLang="en-US"/>
        </a:p>
      </dgm:t>
    </dgm:pt>
    <dgm:pt modelId="{1952298F-CB76-495F-A9BD-74DC839FD9BC}" type="pres">
      <dgm:prSet presAssocID="{97E8722F-8496-458E-A6DF-FB5BAADDE949}" presName="linNode" presStyleCnt="0"/>
      <dgm:spPr/>
    </dgm:pt>
    <dgm:pt modelId="{85CA5BCA-CC9D-4F3F-BC08-E40D2EFD8351}" type="pres">
      <dgm:prSet presAssocID="{97E8722F-8496-458E-A6DF-FB5BAADDE949}" presName="parentText" presStyleLbl="node1" presStyleIdx="0" presStyleCnt="1" custScaleX="55475">
        <dgm:presLayoutVars>
          <dgm:chMax val="1"/>
          <dgm:bulletEnabled val="1"/>
        </dgm:presLayoutVars>
      </dgm:prSet>
      <dgm:spPr/>
      <dgm:t>
        <a:bodyPr/>
        <a:lstStyle/>
        <a:p>
          <a:endParaRPr lang="zh-CN" altLang="en-US"/>
        </a:p>
      </dgm:t>
    </dgm:pt>
    <dgm:pt modelId="{A55C2C6F-6B0D-4906-80F9-D5DFC501E1D9}" type="pres">
      <dgm:prSet presAssocID="{97E8722F-8496-458E-A6DF-FB5BAADDE949}" presName="descendantText" presStyleLbl="alignAccFollowNode1" presStyleIdx="0" presStyleCnt="1" custScaleX="120944">
        <dgm:presLayoutVars>
          <dgm:bulletEnabled val="1"/>
        </dgm:presLayoutVars>
      </dgm:prSet>
      <dgm:spPr/>
      <dgm:t>
        <a:bodyPr/>
        <a:lstStyle/>
        <a:p>
          <a:endParaRPr lang="zh-CN" altLang="en-US"/>
        </a:p>
      </dgm:t>
    </dgm:pt>
  </dgm:ptLst>
  <dgm:cxnLst>
    <dgm:cxn modelId="{F78EC28E-804A-487E-81E5-B1C2D1FA9DAD}" srcId="{97E8722F-8496-458E-A6DF-FB5BAADDE949}" destId="{8189DC8C-6A47-4C8B-8833-15DB112B0247}" srcOrd="0" destOrd="0" parTransId="{3EF6326A-6DAA-4392-92EE-B1567786FA2B}" sibTransId="{EF0F676C-EC7F-4E89-9F0C-36C851624060}"/>
    <dgm:cxn modelId="{E0625F6B-24B8-4D51-9319-00D28EABAA7A}" type="presOf" srcId="{B5687766-9FE0-499A-AC8C-21A329C5E419}" destId="{80EDB929-C1A4-4B8D-8DC6-6B7A60B2C38A}" srcOrd="0" destOrd="0" presId="urn:microsoft.com/office/officeart/2005/8/layout/vList5"/>
    <dgm:cxn modelId="{EA417275-61B3-4F27-B252-BA2172F8D96E}" srcId="{B5687766-9FE0-499A-AC8C-21A329C5E419}" destId="{97E8722F-8496-458E-A6DF-FB5BAADDE949}" srcOrd="0" destOrd="0" parTransId="{8C65F2AE-74A0-4AB9-96A1-320E4EF0D60D}" sibTransId="{5F12FAD1-978F-45DA-800F-8F8DDF719AE7}"/>
    <dgm:cxn modelId="{9B2DDCEF-2508-48A4-9E90-4DE3EDD12407}" type="presOf" srcId="{8189DC8C-6A47-4C8B-8833-15DB112B0247}" destId="{A55C2C6F-6B0D-4906-80F9-D5DFC501E1D9}" srcOrd="0" destOrd="0" presId="urn:microsoft.com/office/officeart/2005/8/layout/vList5"/>
    <dgm:cxn modelId="{D295EBBD-BBE1-4B54-9B88-34A8AAEDA614}" type="presOf" srcId="{97E8722F-8496-458E-A6DF-FB5BAADDE949}" destId="{85CA5BCA-CC9D-4F3F-BC08-E40D2EFD8351}" srcOrd="0" destOrd="0" presId="urn:microsoft.com/office/officeart/2005/8/layout/vList5"/>
    <dgm:cxn modelId="{052D6A23-0949-4604-B852-A67523385002}" type="presParOf" srcId="{80EDB929-C1A4-4B8D-8DC6-6B7A60B2C38A}" destId="{1952298F-CB76-495F-A9BD-74DC839FD9BC}" srcOrd="0" destOrd="0" presId="urn:microsoft.com/office/officeart/2005/8/layout/vList5"/>
    <dgm:cxn modelId="{89AB7B3A-DB32-4EC7-8471-45768CCBAD71}" type="presParOf" srcId="{1952298F-CB76-495F-A9BD-74DC839FD9BC}" destId="{85CA5BCA-CC9D-4F3F-BC08-E40D2EFD8351}" srcOrd="0" destOrd="0" presId="urn:microsoft.com/office/officeart/2005/8/layout/vList5"/>
    <dgm:cxn modelId="{C61AFE1B-1EF3-4854-AF92-14A4FEA1B82C}" type="presParOf" srcId="{1952298F-CB76-495F-A9BD-74DC839FD9BC}" destId="{A55C2C6F-6B0D-4906-80F9-D5DFC501E1D9}" srcOrd="1" destOrd="0" presId="urn:microsoft.com/office/officeart/2005/8/layout/vList5"/>
  </dgm:cxnLst>
  <dgm:bg/>
  <dgm:whole/>
  <dgm:extLst>
    <a:ext uri="http://schemas.microsoft.com/office/drawing/2008/diagram">
      <dsp:dataModelExt xmlns:dsp="http://schemas.microsoft.com/office/drawing/2008/diagram" relId="rId15"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AEF10FD-EC36-4CF8-A3C7-EC90953EE4C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C2678DB0-5524-4CA6-A1CA-7F4AF27C1BFE}">
      <dgm:prSet custT="1"/>
      <dgm:spPr/>
      <dgm:t>
        <a:bodyPr/>
        <a:lstStyle/>
        <a:p>
          <a:pPr rtl="0"/>
          <a:r>
            <a:rPr lang="zh-CN" altLang="en-US" sz="2400" b="1" dirty="0" smtClean="0"/>
            <a:t>注意</a:t>
          </a:r>
          <a:r>
            <a:rPr lang="zh-CN" altLang="en-US" sz="2400" dirty="0" smtClean="0"/>
            <a:t>：</a:t>
          </a:r>
          <a:endParaRPr lang="zh-CN" altLang="en-US" sz="2400" dirty="0"/>
        </a:p>
      </dgm:t>
    </dgm:pt>
    <dgm:pt modelId="{B686A6FD-E399-4364-96E2-83C89409B42D}" type="parTrans" cxnId="{7CDA41CF-30F2-4F38-A71C-7A972184F952}">
      <dgm:prSet/>
      <dgm:spPr/>
      <dgm:t>
        <a:bodyPr/>
        <a:lstStyle/>
        <a:p>
          <a:endParaRPr lang="zh-CN" altLang="en-US"/>
        </a:p>
      </dgm:t>
    </dgm:pt>
    <dgm:pt modelId="{DF12F246-1862-48FF-ABC9-AD57953B05E0}" type="sibTrans" cxnId="{7CDA41CF-30F2-4F38-A71C-7A972184F952}">
      <dgm:prSet/>
      <dgm:spPr/>
      <dgm:t>
        <a:bodyPr/>
        <a:lstStyle/>
        <a:p>
          <a:endParaRPr lang="zh-CN" altLang="en-US"/>
        </a:p>
      </dgm:t>
    </dgm:pt>
    <dgm:pt modelId="{601340C0-EC88-4455-AAFF-FAAAF2E96DB5}">
      <dgm:prSet custT="1"/>
      <dgm:spPr/>
      <dgm:t>
        <a:bodyPr/>
        <a:lstStyle/>
        <a:p>
          <a:pPr rtl="0"/>
          <a:r>
            <a:rPr lang="zh-CN" sz="2000" dirty="0" smtClean="0"/>
            <a:t>稳态误差系数</a:t>
          </a:r>
          <a:r>
            <a:rPr lang="en-US" sz="2000" b="1" dirty="0" smtClean="0">
              <a:latin typeface="+mj-ea"/>
              <a:ea typeface="+mj-ea"/>
            </a:rPr>
            <a:t>K</a:t>
          </a:r>
          <a:r>
            <a:rPr lang="en-US" sz="2000" b="1" baseline="-25000" dirty="0" smtClean="0">
              <a:latin typeface="+mj-ea"/>
              <a:ea typeface="+mj-ea"/>
            </a:rPr>
            <a:t>P</a:t>
          </a:r>
          <a:r>
            <a:rPr lang="zh-CN" sz="2000" b="1" dirty="0" smtClean="0">
              <a:latin typeface="+mj-ea"/>
              <a:ea typeface="+mj-ea"/>
            </a:rPr>
            <a:t>、</a:t>
          </a:r>
          <a:r>
            <a:rPr lang="en-US" sz="2000" b="1" dirty="0" err="1" smtClean="0">
              <a:latin typeface="+mj-ea"/>
              <a:ea typeface="+mj-ea"/>
            </a:rPr>
            <a:t>K</a:t>
          </a:r>
          <a:r>
            <a:rPr lang="en-US" sz="2000" b="1" baseline="-25000" dirty="0" err="1" smtClean="0">
              <a:latin typeface="+mj-ea"/>
              <a:ea typeface="+mj-ea"/>
            </a:rPr>
            <a:t>v</a:t>
          </a:r>
          <a:r>
            <a:rPr lang="zh-CN" sz="2000" b="1" dirty="0" smtClean="0">
              <a:latin typeface="+mj-ea"/>
              <a:ea typeface="+mj-ea"/>
            </a:rPr>
            <a:t>、</a:t>
          </a:r>
          <a:r>
            <a:rPr lang="en-US" sz="2000" b="1" dirty="0" err="1" smtClean="0">
              <a:latin typeface="+mj-ea"/>
              <a:ea typeface="+mj-ea"/>
            </a:rPr>
            <a:t>K</a:t>
          </a:r>
          <a:r>
            <a:rPr lang="en-US" sz="2000" b="1" baseline="-25000" dirty="0" err="1" smtClean="0">
              <a:latin typeface="+mj-ea"/>
              <a:ea typeface="+mj-ea"/>
            </a:rPr>
            <a:t>a</a:t>
          </a:r>
          <a:r>
            <a:rPr lang="zh-CN" sz="2000" dirty="0" smtClean="0"/>
            <a:t>的大小反映系统减小或消除稳态误差能力。</a:t>
          </a:r>
          <a:r>
            <a:rPr lang="zh-CN" sz="2000" b="1" dirty="0" smtClean="0">
              <a:solidFill>
                <a:srgbClr val="C00000"/>
              </a:solidFill>
              <a:latin typeface="+mj-ea"/>
              <a:ea typeface="+mj-ea"/>
            </a:rPr>
            <a:t>稳态误差系数越大，系统的稳态误差就越小</a:t>
          </a:r>
          <a:r>
            <a:rPr lang="zh-CN" sz="2000" dirty="0" smtClean="0"/>
            <a:t>。因此，在系统稳定的前提下，适当增加稳态误差系数有利于提高控制的精度。</a:t>
          </a:r>
          <a:endParaRPr lang="zh-CN" sz="2000" dirty="0"/>
        </a:p>
      </dgm:t>
    </dgm:pt>
    <dgm:pt modelId="{C0D1EF95-B366-459C-97F4-6068C74D48C2}" type="parTrans" cxnId="{5416E53B-ACE3-40F8-A7EE-9C2E46C30F35}">
      <dgm:prSet/>
      <dgm:spPr/>
      <dgm:t>
        <a:bodyPr/>
        <a:lstStyle/>
        <a:p>
          <a:endParaRPr lang="zh-CN" altLang="en-US"/>
        </a:p>
      </dgm:t>
    </dgm:pt>
    <dgm:pt modelId="{001512C2-A4AF-48BA-AD09-B5EEEA259466}" type="sibTrans" cxnId="{5416E53B-ACE3-40F8-A7EE-9C2E46C30F35}">
      <dgm:prSet/>
      <dgm:spPr/>
      <dgm:t>
        <a:bodyPr/>
        <a:lstStyle/>
        <a:p>
          <a:endParaRPr lang="zh-CN" altLang="en-US"/>
        </a:p>
      </dgm:t>
    </dgm:pt>
    <dgm:pt modelId="{31D82C31-796C-456E-90AD-9A4A186F4E90}" type="pres">
      <dgm:prSet presAssocID="{FAEF10FD-EC36-4CF8-A3C7-EC90953EE4C3}" presName="Name0" presStyleCnt="0">
        <dgm:presLayoutVars>
          <dgm:dir/>
          <dgm:animLvl val="lvl"/>
          <dgm:resizeHandles val="exact"/>
        </dgm:presLayoutVars>
      </dgm:prSet>
      <dgm:spPr/>
      <dgm:t>
        <a:bodyPr/>
        <a:lstStyle/>
        <a:p>
          <a:endParaRPr lang="zh-CN" altLang="en-US"/>
        </a:p>
      </dgm:t>
    </dgm:pt>
    <dgm:pt modelId="{C418B7E7-F63B-414F-8455-BD26EE401BD8}" type="pres">
      <dgm:prSet presAssocID="{C2678DB0-5524-4CA6-A1CA-7F4AF27C1BFE}" presName="linNode" presStyleCnt="0"/>
      <dgm:spPr/>
    </dgm:pt>
    <dgm:pt modelId="{8910444A-8EE4-4C65-AE5E-B73AF25D3EAA}" type="pres">
      <dgm:prSet presAssocID="{C2678DB0-5524-4CA6-A1CA-7F4AF27C1BFE}" presName="parentText" presStyleLbl="node1" presStyleIdx="0" presStyleCnt="1" custScaleX="35653">
        <dgm:presLayoutVars>
          <dgm:chMax val="1"/>
          <dgm:bulletEnabled val="1"/>
        </dgm:presLayoutVars>
      </dgm:prSet>
      <dgm:spPr/>
      <dgm:t>
        <a:bodyPr/>
        <a:lstStyle/>
        <a:p>
          <a:endParaRPr lang="zh-CN" altLang="en-US"/>
        </a:p>
      </dgm:t>
    </dgm:pt>
    <dgm:pt modelId="{F68804B6-DF08-4497-9020-C32B682D02F1}" type="pres">
      <dgm:prSet presAssocID="{C2678DB0-5524-4CA6-A1CA-7F4AF27C1BFE}" presName="descendantText" presStyleLbl="alignAccFollowNode1" presStyleIdx="0" presStyleCnt="1" custScaleX="142201">
        <dgm:presLayoutVars>
          <dgm:bulletEnabled val="1"/>
        </dgm:presLayoutVars>
      </dgm:prSet>
      <dgm:spPr/>
      <dgm:t>
        <a:bodyPr/>
        <a:lstStyle/>
        <a:p>
          <a:endParaRPr lang="zh-CN" altLang="en-US"/>
        </a:p>
      </dgm:t>
    </dgm:pt>
  </dgm:ptLst>
  <dgm:cxnLst>
    <dgm:cxn modelId="{4DEC69DF-4CF1-4E13-AC53-72D1C1380220}" type="presOf" srcId="{FAEF10FD-EC36-4CF8-A3C7-EC90953EE4C3}" destId="{31D82C31-796C-456E-90AD-9A4A186F4E90}" srcOrd="0" destOrd="0" presId="urn:microsoft.com/office/officeart/2005/8/layout/vList5"/>
    <dgm:cxn modelId="{5416E53B-ACE3-40F8-A7EE-9C2E46C30F35}" srcId="{C2678DB0-5524-4CA6-A1CA-7F4AF27C1BFE}" destId="{601340C0-EC88-4455-AAFF-FAAAF2E96DB5}" srcOrd="0" destOrd="0" parTransId="{C0D1EF95-B366-459C-97F4-6068C74D48C2}" sibTransId="{001512C2-A4AF-48BA-AD09-B5EEEA259466}"/>
    <dgm:cxn modelId="{58F5017A-CA35-4536-8697-23CFFD6E3653}" type="presOf" srcId="{601340C0-EC88-4455-AAFF-FAAAF2E96DB5}" destId="{F68804B6-DF08-4497-9020-C32B682D02F1}" srcOrd="0" destOrd="0" presId="urn:microsoft.com/office/officeart/2005/8/layout/vList5"/>
    <dgm:cxn modelId="{7CDA41CF-30F2-4F38-A71C-7A972184F952}" srcId="{FAEF10FD-EC36-4CF8-A3C7-EC90953EE4C3}" destId="{C2678DB0-5524-4CA6-A1CA-7F4AF27C1BFE}" srcOrd="0" destOrd="0" parTransId="{B686A6FD-E399-4364-96E2-83C89409B42D}" sibTransId="{DF12F246-1862-48FF-ABC9-AD57953B05E0}"/>
    <dgm:cxn modelId="{E966176B-5FED-40DC-8D9D-6E965F843F06}" type="presOf" srcId="{C2678DB0-5524-4CA6-A1CA-7F4AF27C1BFE}" destId="{8910444A-8EE4-4C65-AE5E-B73AF25D3EAA}" srcOrd="0" destOrd="0" presId="urn:microsoft.com/office/officeart/2005/8/layout/vList5"/>
    <dgm:cxn modelId="{E08397AF-1C56-4BF1-A5BD-38C757927B51}" type="presParOf" srcId="{31D82C31-796C-456E-90AD-9A4A186F4E90}" destId="{C418B7E7-F63B-414F-8455-BD26EE401BD8}" srcOrd="0" destOrd="0" presId="urn:microsoft.com/office/officeart/2005/8/layout/vList5"/>
    <dgm:cxn modelId="{C53B7E6D-81C3-4CB0-B25D-FB5A6A26E597}" type="presParOf" srcId="{C418B7E7-F63B-414F-8455-BD26EE401BD8}" destId="{8910444A-8EE4-4C65-AE5E-B73AF25D3EAA}" srcOrd="0" destOrd="0" presId="urn:microsoft.com/office/officeart/2005/8/layout/vList5"/>
    <dgm:cxn modelId="{55C20B8C-EE20-43D8-8F75-A5DD3FA63623}" type="presParOf" srcId="{C418B7E7-F63B-414F-8455-BD26EE401BD8}" destId="{F68804B6-DF08-4497-9020-C32B682D02F1}" srcOrd="1" destOrd="0" presId="urn:microsoft.com/office/officeart/2005/8/layout/vList5"/>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38B0431-9F91-42F5-B3A2-02BEE4579612}" type="doc">
      <dgm:prSet loTypeId="urn:microsoft.com/office/officeart/2005/8/layout/list1" loCatId="list" qsTypeId="urn:microsoft.com/office/officeart/2005/8/quickstyle/simple1" qsCatId="simple" csTypeId="urn:microsoft.com/office/officeart/2005/8/colors/colorful4" csCatId="colorful" phldr="1"/>
      <dgm:spPr/>
      <dgm:t>
        <a:bodyPr/>
        <a:lstStyle/>
        <a:p>
          <a:endParaRPr lang="zh-CN" altLang="en-US"/>
        </a:p>
      </dgm:t>
    </dgm:pt>
    <dgm:pt modelId="{15C8FB90-956B-40EE-AF34-EE00EFAD6FC0}">
      <dgm:prSet custT="1"/>
      <dgm:spPr/>
      <dgm:t>
        <a:bodyPr/>
        <a:lstStyle/>
        <a:p>
          <a:pPr rtl="0"/>
          <a:r>
            <a:rPr lang="zh-CN" altLang="en-US" sz="2400" dirty="0" smtClean="0"/>
            <a:t>可见：</a:t>
          </a:r>
          <a:endParaRPr lang="zh-CN" altLang="en-US" sz="2400" dirty="0"/>
        </a:p>
      </dgm:t>
    </dgm:pt>
    <dgm:pt modelId="{5E1F11C6-3179-444A-821D-01A68630800B}" type="parTrans" cxnId="{D54DE135-946E-4EA7-9B62-ED120273D8BD}">
      <dgm:prSet/>
      <dgm:spPr/>
      <dgm:t>
        <a:bodyPr/>
        <a:lstStyle/>
        <a:p>
          <a:endParaRPr lang="zh-CN" altLang="en-US"/>
        </a:p>
      </dgm:t>
    </dgm:pt>
    <dgm:pt modelId="{30867AFD-6C0B-486A-BA84-BCF6C9238496}" type="sibTrans" cxnId="{D54DE135-946E-4EA7-9B62-ED120273D8BD}">
      <dgm:prSet/>
      <dgm:spPr/>
      <dgm:t>
        <a:bodyPr/>
        <a:lstStyle/>
        <a:p>
          <a:endParaRPr lang="zh-CN" altLang="en-US"/>
        </a:p>
      </dgm:t>
    </dgm:pt>
    <dgm:pt modelId="{8A25ABBB-D097-41BD-B5C6-A39433F46794}">
      <dgm:prSet/>
      <dgm:spPr/>
      <dgm:t>
        <a:bodyPr/>
        <a:lstStyle/>
        <a:p>
          <a:pPr rtl="0"/>
          <a:r>
            <a:rPr lang="zh-CN" dirty="0" smtClean="0"/>
            <a:t>干扰输入下的稳态误差，与系统开环增益</a:t>
          </a:r>
          <a:r>
            <a:rPr lang="en-US" dirty="0" smtClean="0"/>
            <a:t>K</a:t>
          </a:r>
          <a:r>
            <a:rPr lang="zh-CN" dirty="0" smtClean="0"/>
            <a:t>的大小有关，也就是与系统的误差系数的大小相关。系统的误差系数越大，干扰引起的稳态误差就越小。</a:t>
          </a:r>
          <a:endParaRPr lang="zh-CN" dirty="0"/>
        </a:p>
      </dgm:t>
    </dgm:pt>
    <dgm:pt modelId="{EF8B854A-50D4-4220-8326-CDD84E1C815E}" type="parTrans" cxnId="{ED7CB567-8F3B-4C39-B3AB-417929E7A53E}">
      <dgm:prSet/>
      <dgm:spPr/>
      <dgm:t>
        <a:bodyPr/>
        <a:lstStyle/>
        <a:p>
          <a:endParaRPr lang="zh-CN" altLang="en-US"/>
        </a:p>
      </dgm:t>
    </dgm:pt>
    <dgm:pt modelId="{D342C6C4-CD33-4F21-80E3-1E14964B0636}" type="sibTrans" cxnId="{ED7CB567-8F3B-4C39-B3AB-417929E7A53E}">
      <dgm:prSet/>
      <dgm:spPr/>
      <dgm:t>
        <a:bodyPr/>
        <a:lstStyle/>
        <a:p>
          <a:endParaRPr lang="zh-CN" altLang="en-US"/>
        </a:p>
      </dgm:t>
    </dgm:pt>
    <dgm:pt modelId="{45963B7D-7850-4B31-93DF-00D689F0E0B0}" type="pres">
      <dgm:prSet presAssocID="{F38B0431-9F91-42F5-B3A2-02BEE4579612}" presName="linear" presStyleCnt="0">
        <dgm:presLayoutVars>
          <dgm:dir/>
          <dgm:animLvl val="lvl"/>
          <dgm:resizeHandles val="exact"/>
        </dgm:presLayoutVars>
      </dgm:prSet>
      <dgm:spPr/>
      <dgm:t>
        <a:bodyPr/>
        <a:lstStyle/>
        <a:p>
          <a:endParaRPr lang="zh-CN" altLang="en-US"/>
        </a:p>
      </dgm:t>
    </dgm:pt>
    <dgm:pt modelId="{13EF4840-E2F7-4983-B667-6E2D3ABC9143}" type="pres">
      <dgm:prSet presAssocID="{15C8FB90-956B-40EE-AF34-EE00EFAD6FC0}" presName="parentLin" presStyleCnt="0"/>
      <dgm:spPr/>
    </dgm:pt>
    <dgm:pt modelId="{9FEE6999-0E6F-4541-9AF0-4CA3654B5DC8}" type="pres">
      <dgm:prSet presAssocID="{15C8FB90-956B-40EE-AF34-EE00EFAD6FC0}" presName="parentLeftMargin" presStyleLbl="node1" presStyleIdx="0" presStyleCnt="1"/>
      <dgm:spPr/>
      <dgm:t>
        <a:bodyPr/>
        <a:lstStyle/>
        <a:p>
          <a:endParaRPr lang="zh-CN" altLang="en-US"/>
        </a:p>
      </dgm:t>
    </dgm:pt>
    <dgm:pt modelId="{B4522DF1-F6BA-42D8-B0B1-76CA40415D84}" type="pres">
      <dgm:prSet presAssocID="{15C8FB90-956B-40EE-AF34-EE00EFAD6FC0}" presName="parentText" presStyleLbl="node1" presStyleIdx="0" presStyleCnt="1" custScaleX="16825">
        <dgm:presLayoutVars>
          <dgm:chMax val="0"/>
          <dgm:bulletEnabled val="1"/>
        </dgm:presLayoutVars>
      </dgm:prSet>
      <dgm:spPr/>
      <dgm:t>
        <a:bodyPr/>
        <a:lstStyle/>
        <a:p>
          <a:endParaRPr lang="zh-CN" altLang="en-US"/>
        </a:p>
      </dgm:t>
    </dgm:pt>
    <dgm:pt modelId="{7D7DAE39-2054-40AC-AC7C-772EE435DA67}" type="pres">
      <dgm:prSet presAssocID="{15C8FB90-956B-40EE-AF34-EE00EFAD6FC0}" presName="negativeSpace" presStyleCnt="0"/>
      <dgm:spPr/>
    </dgm:pt>
    <dgm:pt modelId="{3107C319-C88E-4BEF-903D-DDABDE25662E}" type="pres">
      <dgm:prSet presAssocID="{15C8FB90-956B-40EE-AF34-EE00EFAD6FC0}" presName="childText" presStyleLbl="conFgAcc1" presStyleIdx="0" presStyleCnt="1">
        <dgm:presLayoutVars>
          <dgm:bulletEnabled val="1"/>
        </dgm:presLayoutVars>
      </dgm:prSet>
      <dgm:spPr/>
      <dgm:t>
        <a:bodyPr/>
        <a:lstStyle/>
        <a:p>
          <a:endParaRPr lang="zh-CN" altLang="en-US"/>
        </a:p>
      </dgm:t>
    </dgm:pt>
  </dgm:ptLst>
  <dgm:cxnLst>
    <dgm:cxn modelId="{ED7CB567-8F3B-4C39-B3AB-417929E7A53E}" srcId="{15C8FB90-956B-40EE-AF34-EE00EFAD6FC0}" destId="{8A25ABBB-D097-41BD-B5C6-A39433F46794}" srcOrd="0" destOrd="0" parTransId="{EF8B854A-50D4-4220-8326-CDD84E1C815E}" sibTransId="{D342C6C4-CD33-4F21-80E3-1E14964B0636}"/>
    <dgm:cxn modelId="{9E5AD26A-DD79-4399-B388-D9AE442CE2CB}" type="presOf" srcId="{15C8FB90-956B-40EE-AF34-EE00EFAD6FC0}" destId="{B4522DF1-F6BA-42D8-B0B1-76CA40415D84}" srcOrd="1" destOrd="0" presId="urn:microsoft.com/office/officeart/2005/8/layout/list1"/>
    <dgm:cxn modelId="{D54DE135-946E-4EA7-9B62-ED120273D8BD}" srcId="{F38B0431-9F91-42F5-B3A2-02BEE4579612}" destId="{15C8FB90-956B-40EE-AF34-EE00EFAD6FC0}" srcOrd="0" destOrd="0" parTransId="{5E1F11C6-3179-444A-821D-01A68630800B}" sibTransId="{30867AFD-6C0B-486A-BA84-BCF6C9238496}"/>
    <dgm:cxn modelId="{DE60004A-6DAC-4EA1-ABCF-C25CB0FE2B99}" type="presOf" srcId="{F38B0431-9F91-42F5-B3A2-02BEE4579612}" destId="{45963B7D-7850-4B31-93DF-00D689F0E0B0}" srcOrd="0" destOrd="0" presId="urn:microsoft.com/office/officeart/2005/8/layout/list1"/>
    <dgm:cxn modelId="{65B51203-DAE7-4B5B-924D-63F470055424}" type="presOf" srcId="{15C8FB90-956B-40EE-AF34-EE00EFAD6FC0}" destId="{9FEE6999-0E6F-4541-9AF0-4CA3654B5DC8}" srcOrd="0" destOrd="0" presId="urn:microsoft.com/office/officeart/2005/8/layout/list1"/>
    <dgm:cxn modelId="{08D2FA22-490D-47C0-968C-DB64D4F98F00}" type="presOf" srcId="{8A25ABBB-D097-41BD-B5C6-A39433F46794}" destId="{3107C319-C88E-4BEF-903D-DDABDE25662E}" srcOrd="0" destOrd="0" presId="urn:microsoft.com/office/officeart/2005/8/layout/list1"/>
    <dgm:cxn modelId="{336930D2-D578-4238-80DC-60833FE47410}" type="presParOf" srcId="{45963B7D-7850-4B31-93DF-00D689F0E0B0}" destId="{13EF4840-E2F7-4983-B667-6E2D3ABC9143}" srcOrd="0" destOrd="0" presId="urn:microsoft.com/office/officeart/2005/8/layout/list1"/>
    <dgm:cxn modelId="{C6D6B166-4041-482A-B09C-1569C3A3D081}" type="presParOf" srcId="{13EF4840-E2F7-4983-B667-6E2D3ABC9143}" destId="{9FEE6999-0E6F-4541-9AF0-4CA3654B5DC8}" srcOrd="0" destOrd="0" presId="urn:microsoft.com/office/officeart/2005/8/layout/list1"/>
    <dgm:cxn modelId="{7E9D758F-4D03-49A7-AA49-F6ECA3958B3F}" type="presParOf" srcId="{13EF4840-E2F7-4983-B667-6E2D3ABC9143}" destId="{B4522DF1-F6BA-42D8-B0B1-76CA40415D84}" srcOrd="1" destOrd="0" presId="urn:microsoft.com/office/officeart/2005/8/layout/list1"/>
    <dgm:cxn modelId="{647E865C-6B73-4533-910A-24E0519B7A5F}" type="presParOf" srcId="{45963B7D-7850-4B31-93DF-00D689F0E0B0}" destId="{7D7DAE39-2054-40AC-AC7C-772EE435DA67}" srcOrd="1" destOrd="0" presId="urn:microsoft.com/office/officeart/2005/8/layout/list1"/>
    <dgm:cxn modelId="{9EDC8FEE-1238-4193-8EFC-3EDBD51360DA}" type="presParOf" srcId="{45963B7D-7850-4B31-93DF-00D689F0E0B0}" destId="{3107C319-C88E-4BEF-903D-DDABDE25662E}" srcOrd="2" destOrd="0" presId="urn:microsoft.com/office/officeart/2005/8/layout/lis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3043820-4DD5-409F-A809-21A90717BA43}"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C1085686-8DCC-43F5-A1F7-2D6FC066EEE1}">
      <dgm:prSet custT="1"/>
      <dgm:spPr/>
      <dgm:t>
        <a:bodyPr/>
        <a:lstStyle/>
        <a:p>
          <a:pPr rtl="0"/>
          <a:r>
            <a:rPr lang="zh-CN" altLang="en-US" sz="2400" dirty="0" smtClean="0"/>
            <a:t>充分条件：</a:t>
          </a:r>
          <a:endParaRPr lang="zh-CN" altLang="en-US" sz="2400" dirty="0"/>
        </a:p>
      </dgm:t>
    </dgm:pt>
    <dgm:pt modelId="{C2C999E0-0247-4FED-9A03-CF4A8506CEB6}" type="parTrans" cxnId="{67E0F01F-4987-4080-BE02-D1B36A034D5A}">
      <dgm:prSet/>
      <dgm:spPr/>
      <dgm:t>
        <a:bodyPr/>
        <a:lstStyle/>
        <a:p>
          <a:endParaRPr lang="zh-CN" altLang="en-US"/>
        </a:p>
      </dgm:t>
    </dgm:pt>
    <dgm:pt modelId="{20DA4C31-4AE7-4DF3-9358-DE87CC9A4771}" type="sibTrans" cxnId="{67E0F01F-4987-4080-BE02-D1B36A034D5A}">
      <dgm:prSet/>
      <dgm:spPr/>
      <dgm:t>
        <a:bodyPr/>
        <a:lstStyle/>
        <a:p>
          <a:endParaRPr lang="zh-CN" altLang="en-US"/>
        </a:p>
      </dgm:t>
    </dgm:pt>
    <dgm:pt modelId="{817838EA-C361-46C2-8FB9-3B08C1FCE13B}">
      <dgm:prSet/>
      <dgm:spPr/>
      <dgm:t>
        <a:bodyPr/>
        <a:lstStyle/>
        <a:p>
          <a:pPr rtl="0"/>
          <a:r>
            <a:rPr lang="zh-CN" dirty="0" smtClean="0"/>
            <a:t>在状态空间原点为系统平衡点的领域内，若能由状态变量</a:t>
          </a:r>
          <a:r>
            <a:rPr lang="en-US" altLang="zh-CN" dirty="0" smtClean="0"/>
            <a:t> </a:t>
          </a:r>
          <a:r>
            <a:rPr lang="en-US" b="1" dirty="0" smtClean="0">
              <a:latin typeface="+mj-ea"/>
              <a:ea typeface="+mj-ea"/>
            </a:rPr>
            <a:t>X(t) </a:t>
          </a:r>
          <a:r>
            <a:rPr lang="zh-CN" dirty="0" smtClean="0"/>
            <a:t>构造一个标量函数</a:t>
          </a:r>
          <a:r>
            <a:rPr lang="en-US" b="1" dirty="0" smtClean="0">
              <a:latin typeface="+mj-ea"/>
              <a:ea typeface="+mj-ea"/>
            </a:rPr>
            <a:t>V(X(t),t)&gt;0 </a:t>
          </a:r>
          <a:r>
            <a:rPr lang="zh-CN" dirty="0" smtClean="0"/>
            <a:t>，且对时间的导数小于零，则该平衡点是渐近稳定的。</a:t>
          </a:r>
          <a:endParaRPr lang="zh-CN" dirty="0"/>
        </a:p>
      </dgm:t>
    </dgm:pt>
    <dgm:pt modelId="{55AE4311-951F-44FC-9295-BFB6438F33CB}" type="parTrans" cxnId="{664E7819-AFCE-4859-B4E6-8053A5D35345}">
      <dgm:prSet/>
      <dgm:spPr/>
      <dgm:t>
        <a:bodyPr/>
        <a:lstStyle/>
        <a:p>
          <a:endParaRPr lang="zh-CN" altLang="en-US"/>
        </a:p>
      </dgm:t>
    </dgm:pt>
    <dgm:pt modelId="{4CCE5DB9-CB40-4D89-BB8C-88E17DFFA303}" type="sibTrans" cxnId="{664E7819-AFCE-4859-B4E6-8053A5D35345}">
      <dgm:prSet/>
      <dgm:spPr/>
      <dgm:t>
        <a:bodyPr/>
        <a:lstStyle/>
        <a:p>
          <a:endParaRPr lang="zh-CN" altLang="en-US"/>
        </a:p>
      </dgm:t>
    </dgm:pt>
    <dgm:pt modelId="{95DE05BD-C82A-4288-8C94-224756A75C97}" type="pres">
      <dgm:prSet presAssocID="{33043820-4DD5-409F-A809-21A90717BA43}" presName="Name0" presStyleCnt="0">
        <dgm:presLayoutVars>
          <dgm:dir/>
          <dgm:animLvl val="lvl"/>
          <dgm:resizeHandles val="exact"/>
        </dgm:presLayoutVars>
      </dgm:prSet>
      <dgm:spPr/>
      <dgm:t>
        <a:bodyPr/>
        <a:lstStyle/>
        <a:p>
          <a:endParaRPr lang="zh-CN" altLang="en-US"/>
        </a:p>
      </dgm:t>
    </dgm:pt>
    <dgm:pt modelId="{D980F784-E86D-4BBA-BE4F-C359200E320F}" type="pres">
      <dgm:prSet presAssocID="{C1085686-8DCC-43F5-A1F7-2D6FC066EEE1}" presName="linNode" presStyleCnt="0"/>
      <dgm:spPr/>
    </dgm:pt>
    <dgm:pt modelId="{3CBEEBA5-C6F0-4EF9-A4DD-45FB2ACBD926}" type="pres">
      <dgm:prSet presAssocID="{C1085686-8DCC-43F5-A1F7-2D6FC066EEE1}" presName="parentText" presStyleLbl="node1" presStyleIdx="0" presStyleCnt="1" custScaleX="47830">
        <dgm:presLayoutVars>
          <dgm:chMax val="1"/>
          <dgm:bulletEnabled val="1"/>
        </dgm:presLayoutVars>
      </dgm:prSet>
      <dgm:spPr/>
      <dgm:t>
        <a:bodyPr/>
        <a:lstStyle/>
        <a:p>
          <a:endParaRPr lang="zh-CN" altLang="en-US"/>
        </a:p>
      </dgm:t>
    </dgm:pt>
    <dgm:pt modelId="{F8D17E6E-3D31-4DB3-90C4-126A87B209D9}" type="pres">
      <dgm:prSet presAssocID="{C1085686-8DCC-43F5-A1F7-2D6FC066EEE1}" presName="descendantText" presStyleLbl="alignAccFollowNode1" presStyleIdx="0" presStyleCnt="1" custScaleX="132353" custLinFactNeighborX="474">
        <dgm:presLayoutVars>
          <dgm:bulletEnabled val="1"/>
        </dgm:presLayoutVars>
      </dgm:prSet>
      <dgm:spPr/>
      <dgm:t>
        <a:bodyPr/>
        <a:lstStyle/>
        <a:p>
          <a:endParaRPr lang="zh-CN" altLang="en-US"/>
        </a:p>
      </dgm:t>
    </dgm:pt>
  </dgm:ptLst>
  <dgm:cxnLst>
    <dgm:cxn modelId="{664E7819-AFCE-4859-B4E6-8053A5D35345}" srcId="{C1085686-8DCC-43F5-A1F7-2D6FC066EEE1}" destId="{817838EA-C361-46C2-8FB9-3B08C1FCE13B}" srcOrd="0" destOrd="0" parTransId="{55AE4311-951F-44FC-9295-BFB6438F33CB}" sibTransId="{4CCE5DB9-CB40-4D89-BB8C-88E17DFFA303}"/>
    <dgm:cxn modelId="{D469049D-1E8E-42C3-B8ED-51E15422C23A}" type="presOf" srcId="{33043820-4DD5-409F-A809-21A90717BA43}" destId="{95DE05BD-C82A-4288-8C94-224756A75C97}" srcOrd="0" destOrd="0" presId="urn:microsoft.com/office/officeart/2005/8/layout/vList5"/>
    <dgm:cxn modelId="{B499E70C-7A27-450A-AB7D-69CB34692D6C}" type="presOf" srcId="{C1085686-8DCC-43F5-A1F7-2D6FC066EEE1}" destId="{3CBEEBA5-C6F0-4EF9-A4DD-45FB2ACBD926}" srcOrd="0" destOrd="0" presId="urn:microsoft.com/office/officeart/2005/8/layout/vList5"/>
    <dgm:cxn modelId="{67E0F01F-4987-4080-BE02-D1B36A034D5A}" srcId="{33043820-4DD5-409F-A809-21A90717BA43}" destId="{C1085686-8DCC-43F5-A1F7-2D6FC066EEE1}" srcOrd="0" destOrd="0" parTransId="{C2C999E0-0247-4FED-9A03-CF4A8506CEB6}" sibTransId="{20DA4C31-4AE7-4DF3-9358-DE87CC9A4771}"/>
    <dgm:cxn modelId="{009CD970-CD3C-42A5-BA5D-55925E470D06}" type="presOf" srcId="{817838EA-C361-46C2-8FB9-3B08C1FCE13B}" destId="{F8D17E6E-3D31-4DB3-90C4-126A87B209D9}" srcOrd="0" destOrd="0" presId="urn:microsoft.com/office/officeart/2005/8/layout/vList5"/>
    <dgm:cxn modelId="{5D20CF18-FCD3-450C-877E-24390A7B6D19}" type="presParOf" srcId="{95DE05BD-C82A-4288-8C94-224756A75C97}" destId="{D980F784-E86D-4BBA-BE4F-C359200E320F}" srcOrd="0" destOrd="0" presId="urn:microsoft.com/office/officeart/2005/8/layout/vList5"/>
    <dgm:cxn modelId="{F8C56040-E13F-47C5-97D7-D63C4E25DEE8}" type="presParOf" srcId="{D980F784-E86D-4BBA-BE4F-C359200E320F}" destId="{3CBEEBA5-C6F0-4EF9-A4DD-45FB2ACBD926}" srcOrd="0" destOrd="0" presId="urn:microsoft.com/office/officeart/2005/8/layout/vList5"/>
    <dgm:cxn modelId="{56F24CAB-BA81-42F7-B920-C81A1D8562D9}" type="presParOf" srcId="{D980F784-E86D-4BBA-BE4F-C359200E320F}" destId="{F8D17E6E-3D31-4DB3-90C4-126A87B209D9}"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36D6A5-7171-4275-A82A-86FC7C919A56}"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zh-CN" altLang="en-US"/>
        </a:p>
      </dgm:t>
    </dgm:pt>
    <dgm:pt modelId="{6EC0D595-B8DE-4EE0-8DBF-9ECC25C5F7C6}">
      <dgm:prSet custT="1"/>
      <dgm:spPr/>
      <dgm:t>
        <a:bodyPr/>
        <a:lstStyle/>
        <a:p>
          <a:pPr rtl="0"/>
          <a:r>
            <a:rPr lang="zh-CN" altLang="en-US" sz="2400" b="1" dirty="0" smtClean="0"/>
            <a:t>因此，系统稳定的充分必要条件是：          </a:t>
          </a:r>
          <a:endParaRPr lang="zh-CN" altLang="en-US" sz="2400" dirty="0"/>
        </a:p>
      </dgm:t>
    </dgm:pt>
    <dgm:pt modelId="{4BD22E62-CB75-4F0C-AA64-F90D28EBD329}" type="parTrans" cxnId="{BAA0AC3D-2BCB-470D-93D9-06122C48CB7C}">
      <dgm:prSet/>
      <dgm:spPr/>
      <dgm:t>
        <a:bodyPr/>
        <a:lstStyle/>
        <a:p>
          <a:endParaRPr lang="zh-CN" altLang="en-US" sz="2000"/>
        </a:p>
      </dgm:t>
    </dgm:pt>
    <dgm:pt modelId="{56ABDF05-00B7-461E-978C-A2506AC451F9}" type="sibTrans" cxnId="{BAA0AC3D-2BCB-470D-93D9-06122C48CB7C}">
      <dgm:prSet/>
      <dgm:spPr/>
      <dgm:t>
        <a:bodyPr/>
        <a:lstStyle/>
        <a:p>
          <a:endParaRPr lang="zh-CN" altLang="en-US" sz="2000"/>
        </a:p>
      </dgm:t>
    </dgm:pt>
    <dgm:pt modelId="{83D344AE-87BC-488D-B223-B8D18C799F0F}">
      <dgm:prSet custT="1"/>
      <dgm:spPr/>
      <dgm:t>
        <a:bodyPr/>
        <a:lstStyle/>
        <a:p>
          <a:pPr rtl="0"/>
          <a:r>
            <a:rPr lang="zh-CN" altLang="en-US" sz="2000" b="1" dirty="0" smtClean="0"/>
            <a:t>系统的所有极点（或特征根）都具有负实部</a:t>
          </a:r>
          <a:endParaRPr lang="zh-CN" altLang="en-US" sz="2000" dirty="0"/>
        </a:p>
      </dgm:t>
    </dgm:pt>
    <dgm:pt modelId="{A932B58D-4B3A-484E-A1DB-2C148A914413}" type="parTrans" cxnId="{64F74964-14CA-4F91-83EB-415119AC02F3}">
      <dgm:prSet/>
      <dgm:spPr/>
      <dgm:t>
        <a:bodyPr/>
        <a:lstStyle/>
        <a:p>
          <a:endParaRPr lang="zh-CN" altLang="en-US" sz="2000"/>
        </a:p>
      </dgm:t>
    </dgm:pt>
    <dgm:pt modelId="{E830C538-C0E1-4ABF-B9C8-A459FF7502CE}" type="sibTrans" cxnId="{64F74964-14CA-4F91-83EB-415119AC02F3}">
      <dgm:prSet/>
      <dgm:spPr/>
      <dgm:t>
        <a:bodyPr/>
        <a:lstStyle/>
        <a:p>
          <a:endParaRPr lang="zh-CN" altLang="en-US" sz="2000"/>
        </a:p>
      </dgm:t>
    </dgm:pt>
    <dgm:pt modelId="{A2B9842D-DC5B-4688-91C6-ACB2EF8689B1}" type="pres">
      <dgm:prSet presAssocID="{B036D6A5-7171-4275-A82A-86FC7C919A56}" presName="linear" presStyleCnt="0">
        <dgm:presLayoutVars>
          <dgm:animLvl val="lvl"/>
          <dgm:resizeHandles val="exact"/>
        </dgm:presLayoutVars>
      </dgm:prSet>
      <dgm:spPr/>
      <dgm:t>
        <a:bodyPr/>
        <a:lstStyle/>
        <a:p>
          <a:endParaRPr lang="zh-CN" altLang="en-US"/>
        </a:p>
      </dgm:t>
    </dgm:pt>
    <dgm:pt modelId="{1855884D-A15E-4E4C-A358-E1D40E42FDC7}" type="pres">
      <dgm:prSet presAssocID="{6EC0D595-B8DE-4EE0-8DBF-9ECC25C5F7C6}" presName="parentText" presStyleLbl="node1" presStyleIdx="0" presStyleCnt="1">
        <dgm:presLayoutVars>
          <dgm:chMax val="0"/>
          <dgm:bulletEnabled val="1"/>
        </dgm:presLayoutVars>
      </dgm:prSet>
      <dgm:spPr/>
      <dgm:t>
        <a:bodyPr/>
        <a:lstStyle/>
        <a:p>
          <a:endParaRPr lang="zh-CN" altLang="en-US"/>
        </a:p>
      </dgm:t>
    </dgm:pt>
    <dgm:pt modelId="{D260078D-BA78-472C-8BD2-9B2EB294DE72}" type="pres">
      <dgm:prSet presAssocID="{6EC0D595-B8DE-4EE0-8DBF-9ECC25C5F7C6}" presName="childText" presStyleLbl="revTx" presStyleIdx="0" presStyleCnt="1">
        <dgm:presLayoutVars>
          <dgm:bulletEnabled val="1"/>
        </dgm:presLayoutVars>
      </dgm:prSet>
      <dgm:spPr/>
      <dgm:t>
        <a:bodyPr/>
        <a:lstStyle/>
        <a:p>
          <a:endParaRPr lang="zh-CN" altLang="en-US"/>
        </a:p>
      </dgm:t>
    </dgm:pt>
  </dgm:ptLst>
  <dgm:cxnLst>
    <dgm:cxn modelId="{8C6B117D-A9C5-4C6D-B67D-3101988EC9DD}" type="presOf" srcId="{6EC0D595-B8DE-4EE0-8DBF-9ECC25C5F7C6}" destId="{1855884D-A15E-4E4C-A358-E1D40E42FDC7}" srcOrd="0" destOrd="0" presId="urn:microsoft.com/office/officeart/2005/8/layout/vList2"/>
    <dgm:cxn modelId="{BAA0AC3D-2BCB-470D-93D9-06122C48CB7C}" srcId="{B036D6A5-7171-4275-A82A-86FC7C919A56}" destId="{6EC0D595-B8DE-4EE0-8DBF-9ECC25C5F7C6}" srcOrd="0" destOrd="0" parTransId="{4BD22E62-CB75-4F0C-AA64-F90D28EBD329}" sibTransId="{56ABDF05-00B7-461E-978C-A2506AC451F9}"/>
    <dgm:cxn modelId="{6B2DD721-756A-4FC8-962D-AEA21B69E243}" type="presOf" srcId="{83D344AE-87BC-488D-B223-B8D18C799F0F}" destId="{D260078D-BA78-472C-8BD2-9B2EB294DE72}" srcOrd="0" destOrd="0" presId="urn:microsoft.com/office/officeart/2005/8/layout/vList2"/>
    <dgm:cxn modelId="{8DE544B1-2D31-438A-8076-1D34FFF94A67}" type="presOf" srcId="{B036D6A5-7171-4275-A82A-86FC7C919A56}" destId="{A2B9842D-DC5B-4688-91C6-ACB2EF8689B1}" srcOrd="0" destOrd="0" presId="urn:microsoft.com/office/officeart/2005/8/layout/vList2"/>
    <dgm:cxn modelId="{64F74964-14CA-4F91-83EB-415119AC02F3}" srcId="{6EC0D595-B8DE-4EE0-8DBF-9ECC25C5F7C6}" destId="{83D344AE-87BC-488D-B223-B8D18C799F0F}" srcOrd="0" destOrd="0" parTransId="{A932B58D-4B3A-484E-A1DB-2C148A914413}" sibTransId="{E830C538-C0E1-4ABF-B9C8-A459FF7502CE}"/>
    <dgm:cxn modelId="{63AF6196-A408-46F2-9DBD-C4A45EB42D8A}" type="presParOf" srcId="{A2B9842D-DC5B-4688-91C6-ACB2EF8689B1}" destId="{1855884D-A15E-4E4C-A358-E1D40E42FDC7}" srcOrd="0" destOrd="0" presId="urn:microsoft.com/office/officeart/2005/8/layout/vList2"/>
    <dgm:cxn modelId="{8159B1A2-632F-4350-B7C1-A6A91209C241}" type="presParOf" srcId="{A2B9842D-DC5B-4688-91C6-ACB2EF8689B1}" destId="{D260078D-BA78-472C-8BD2-9B2EB294DE72}"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BDF6C12-1288-4FDB-B512-630EAC99452C}"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A1B4C743-616F-4300-A559-891CC93B37F4}">
      <dgm:prSet custT="1"/>
      <dgm:spPr/>
      <dgm:t>
        <a:bodyPr/>
        <a:lstStyle/>
        <a:p>
          <a:pPr rtl="0"/>
          <a:r>
            <a:rPr lang="en-US" sz="2800" smtClean="0"/>
            <a:t>(1)</a:t>
          </a:r>
          <a:endParaRPr lang="zh-CN" sz="2800"/>
        </a:p>
      </dgm:t>
    </dgm:pt>
    <dgm:pt modelId="{B0BB35D2-BF4F-4EA5-91F8-2C7113856BD0}" type="parTrans" cxnId="{59F4509C-8CEF-4095-A856-5531C2EBBDA4}">
      <dgm:prSet/>
      <dgm:spPr/>
      <dgm:t>
        <a:bodyPr/>
        <a:lstStyle/>
        <a:p>
          <a:endParaRPr lang="zh-CN" altLang="en-US" sz="2800"/>
        </a:p>
      </dgm:t>
    </dgm:pt>
    <dgm:pt modelId="{288E4FCA-58E5-4B59-8CB3-2EF65A77D791}" type="sibTrans" cxnId="{59F4509C-8CEF-4095-A856-5531C2EBBDA4}">
      <dgm:prSet/>
      <dgm:spPr/>
      <dgm:t>
        <a:bodyPr/>
        <a:lstStyle/>
        <a:p>
          <a:endParaRPr lang="zh-CN" altLang="en-US" sz="2800"/>
        </a:p>
      </dgm:t>
    </dgm:pt>
    <dgm:pt modelId="{0D9F4C42-3D90-450D-89B5-FCD96DBF6B61}">
      <dgm:prSet custT="1"/>
      <dgm:spPr/>
      <dgm:t>
        <a:bodyPr/>
        <a:lstStyle/>
        <a:p>
          <a:pPr rtl="0"/>
          <a:r>
            <a:rPr lang="zh-CN" altLang="en-US" sz="2000" smtClean="0"/>
            <a:t>系统的所有特征根都具有负实部，则系统是稳定的。</a:t>
          </a:r>
          <a:endParaRPr lang="zh-CN" altLang="en-US" sz="2000"/>
        </a:p>
      </dgm:t>
    </dgm:pt>
    <dgm:pt modelId="{F509A8E8-8B91-4526-8342-0AB9C9E92C92}" type="parTrans" cxnId="{63934AEB-A966-4F9E-B7D7-EF6E4350D0FA}">
      <dgm:prSet/>
      <dgm:spPr/>
      <dgm:t>
        <a:bodyPr/>
        <a:lstStyle/>
        <a:p>
          <a:endParaRPr lang="zh-CN" altLang="en-US" sz="2800"/>
        </a:p>
      </dgm:t>
    </dgm:pt>
    <dgm:pt modelId="{585B6E29-BCCA-441A-B26B-AC9AF757F74A}" type="sibTrans" cxnId="{63934AEB-A966-4F9E-B7D7-EF6E4350D0FA}">
      <dgm:prSet/>
      <dgm:spPr/>
      <dgm:t>
        <a:bodyPr/>
        <a:lstStyle/>
        <a:p>
          <a:endParaRPr lang="zh-CN" altLang="en-US" sz="2800"/>
        </a:p>
      </dgm:t>
    </dgm:pt>
    <dgm:pt modelId="{1E1A6465-10D9-471A-927D-AE5606FCC50E}">
      <dgm:prSet custT="1"/>
      <dgm:spPr/>
      <dgm:t>
        <a:bodyPr/>
        <a:lstStyle/>
        <a:p>
          <a:pPr rtl="0"/>
          <a:r>
            <a:rPr lang="en-US" sz="2800" smtClean="0"/>
            <a:t>(2)</a:t>
          </a:r>
          <a:endParaRPr lang="zh-CN" sz="2800"/>
        </a:p>
      </dgm:t>
    </dgm:pt>
    <dgm:pt modelId="{8C90FDD5-B7BF-411A-960A-2E58875423C4}" type="parTrans" cxnId="{BC4359DA-77AE-4DCF-A783-55739CB2A5C8}">
      <dgm:prSet/>
      <dgm:spPr/>
      <dgm:t>
        <a:bodyPr/>
        <a:lstStyle/>
        <a:p>
          <a:endParaRPr lang="zh-CN" altLang="en-US" sz="2800"/>
        </a:p>
      </dgm:t>
    </dgm:pt>
    <dgm:pt modelId="{F9CE0C57-B8D8-4439-98A2-33A739C2FB6F}" type="sibTrans" cxnId="{BC4359DA-77AE-4DCF-A783-55739CB2A5C8}">
      <dgm:prSet/>
      <dgm:spPr/>
      <dgm:t>
        <a:bodyPr/>
        <a:lstStyle/>
        <a:p>
          <a:endParaRPr lang="zh-CN" altLang="en-US" sz="2800"/>
        </a:p>
      </dgm:t>
    </dgm:pt>
    <dgm:pt modelId="{25D1C747-987A-446D-B013-3722DCA342AC}">
      <dgm:prSet custT="1"/>
      <dgm:spPr/>
      <dgm:t>
        <a:bodyPr/>
        <a:lstStyle/>
        <a:p>
          <a:pPr rtl="0"/>
          <a:r>
            <a:rPr lang="zh-CN" altLang="en-US" sz="2000" smtClean="0"/>
            <a:t>只要有一个特征根具有正实部，系统就不是稳定的。</a:t>
          </a:r>
          <a:endParaRPr lang="zh-CN" altLang="en-US" sz="2000"/>
        </a:p>
      </dgm:t>
    </dgm:pt>
    <dgm:pt modelId="{DA9316BF-56C6-4528-8E6E-B4C5245F7284}" type="parTrans" cxnId="{56981B96-E0A9-4F86-B373-6AD3ED3988C2}">
      <dgm:prSet/>
      <dgm:spPr/>
      <dgm:t>
        <a:bodyPr/>
        <a:lstStyle/>
        <a:p>
          <a:endParaRPr lang="zh-CN" altLang="en-US" sz="2800"/>
        </a:p>
      </dgm:t>
    </dgm:pt>
    <dgm:pt modelId="{507833BF-4696-4546-95F7-B964B2E1693B}" type="sibTrans" cxnId="{56981B96-E0A9-4F86-B373-6AD3ED3988C2}">
      <dgm:prSet/>
      <dgm:spPr/>
      <dgm:t>
        <a:bodyPr/>
        <a:lstStyle/>
        <a:p>
          <a:endParaRPr lang="zh-CN" altLang="en-US" sz="2800"/>
        </a:p>
      </dgm:t>
    </dgm:pt>
    <dgm:pt modelId="{54B8A0B5-80D8-4834-B99C-3AC69D05D589}">
      <dgm:prSet custT="1"/>
      <dgm:spPr/>
      <dgm:t>
        <a:bodyPr/>
        <a:lstStyle/>
        <a:p>
          <a:pPr rtl="0"/>
          <a:r>
            <a:rPr lang="en-US" sz="2800" smtClean="0"/>
            <a:t>(3)</a:t>
          </a:r>
          <a:endParaRPr lang="zh-CN" sz="2800"/>
        </a:p>
      </dgm:t>
    </dgm:pt>
    <dgm:pt modelId="{A1129D36-77BA-4B40-8715-D27E62867731}" type="parTrans" cxnId="{C71DC20B-09BB-4AA7-9255-D3ED162034A1}">
      <dgm:prSet/>
      <dgm:spPr/>
      <dgm:t>
        <a:bodyPr/>
        <a:lstStyle/>
        <a:p>
          <a:endParaRPr lang="zh-CN" altLang="en-US" sz="2800"/>
        </a:p>
      </dgm:t>
    </dgm:pt>
    <dgm:pt modelId="{351AE02E-22AD-4F2B-A0F9-325798E00F5F}" type="sibTrans" cxnId="{C71DC20B-09BB-4AA7-9255-D3ED162034A1}">
      <dgm:prSet/>
      <dgm:spPr/>
      <dgm:t>
        <a:bodyPr/>
        <a:lstStyle/>
        <a:p>
          <a:endParaRPr lang="zh-CN" altLang="en-US" sz="2800"/>
        </a:p>
      </dgm:t>
    </dgm:pt>
    <dgm:pt modelId="{198B9250-5B44-4A2D-B39D-28ED6B208469}">
      <dgm:prSet custT="1"/>
      <dgm:spPr/>
      <dgm:t>
        <a:bodyPr/>
        <a:lstStyle/>
        <a:p>
          <a:pPr rtl="0"/>
          <a:r>
            <a:rPr lang="zh-CN" altLang="en-US" sz="2000" dirty="0" smtClean="0"/>
            <a:t>系统特征根中只要有一对特征根具有零实部，其他均为负实部，则系统是</a:t>
          </a:r>
          <a:r>
            <a:rPr lang="zh-CN" altLang="en-US" sz="2000" b="1" dirty="0" smtClean="0">
              <a:solidFill>
                <a:srgbClr val="C00000"/>
              </a:solidFill>
              <a:latin typeface="+mj-ea"/>
              <a:ea typeface="+mj-ea"/>
            </a:rPr>
            <a:t>临界稳定</a:t>
          </a:r>
          <a:r>
            <a:rPr lang="zh-CN" altLang="en-US" sz="2000" dirty="0" smtClean="0"/>
            <a:t>的。此时系统的自身运动是等幅振荡。</a:t>
          </a:r>
          <a:endParaRPr lang="zh-CN" altLang="en-US" sz="2000" dirty="0"/>
        </a:p>
      </dgm:t>
    </dgm:pt>
    <dgm:pt modelId="{00084314-17F3-45CA-83AD-6410FA95F86D}" type="parTrans" cxnId="{4F485DC0-3212-48D8-AEAD-EAEE06AC1AE9}">
      <dgm:prSet/>
      <dgm:spPr/>
      <dgm:t>
        <a:bodyPr/>
        <a:lstStyle/>
        <a:p>
          <a:endParaRPr lang="zh-CN" altLang="en-US" sz="2800"/>
        </a:p>
      </dgm:t>
    </dgm:pt>
    <dgm:pt modelId="{45A891EA-2696-46E0-AFA2-4A12BCF44C62}" type="sibTrans" cxnId="{4F485DC0-3212-48D8-AEAD-EAEE06AC1AE9}">
      <dgm:prSet/>
      <dgm:spPr/>
      <dgm:t>
        <a:bodyPr/>
        <a:lstStyle/>
        <a:p>
          <a:endParaRPr lang="zh-CN" altLang="en-US" sz="2800"/>
        </a:p>
      </dgm:t>
    </dgm:pt>
    <dgm:pt modelId="{CCD0CD2D-F5F2-4BCF-A5C5-FCBF62F7EB62}" type="pres">
      <dgm:prSet presAssocID="{0BDF6C12-1288-4FDB-B512-630EAC99452C}" presName="Name0" presStyleCnt="0">
        <dgm:presLayoutVars>
          <dgm:dir/>
          <dgm:animLvl val="lvl"/>
          <dgm:resizeHandles val="exact"/>
        </dgm:presLayoutVars>
      </dgm:prSet>
      <dgm:spPr/>
      <dgm:t>
        <a:bodyPr/>
        <a:lstStyle/>
        <a:p>
          <a:endParaRPr lang="zh-CN" altLang="en-US"/>
        </a:p>
      </dgm:t>
    </dgm:pt>
    <dgm:pt modelId="{1CC1CD94-BF3B-436E-94AE-DAA78C97EAAF}" type="pres">
      <dgm:prSet presAssocID="{A1B4C743-616F-4300-A559-891CC93B37F4}" presName="linNode" presStyleCnt="0"/>
      <dgm:spPr/>
    </dgm:pt>
    <dgm:pt modelId="{298FCC3D-852A-4320-A77B-030C9B7CB808}" type="pres">
      <dgm:prSet presAssocID="{A1B4C743-616F-4300-A559-891CC93B37F4}" presName="parentText" presStyleLbl="node1" presStyleIdx="0" presStyleCnt="3" custScaleX="32473">
        <dgm:presLayoutVars>
          <dgm:chMax val="1"/>
          <dgm:bulletEnabled val="1"/>
        </dgm:presLayoutVars>
      </dgm:prSet>
      <dgm:spPr/>
      <dgm:t>
        <a:bodyPr/>
        <a:lstStyle/>
        <a:p>
          <a:endParaRPr lang="zh-CN" altLang="en-US"/>
        </a:p>
      </dgm:t>
    </dgm:pt>
    <dgm:pt modelId="{AA0358F1-F49D-4EA4-92C7-F3FFEF7BB86A}" type="pres">
      <dgm:prSet presAssocID="{A1B4C743-616F-4300-A559-891CC93B37F4}" presName="descendantText" presStyleLbl="alignAccFollowNode1" presStyleIdx="0" presStyleCnt="3" custScaleX="141412">
        <dgm:presLayoutVars>
          <dgm:bulletEnabled val="1"/>
        </dgm:presLayoutVars>
      </dgm:prSet>
      <dgm:spPr/>
      <dgm:t>
        <a:bodyPr/>
        <a:lstStyle/>
        <a:p>
          <a:endParaRPr lang="zh-CN" altLang="en-US"/>
        </a:p>
      </dgm:t>
    </dgm:pt>
    <dgm:pt modelId="{D023DACF-4086-442A-843C-A1322073557D}" type="pres">
      <dgm:prSet presAssocID="{288E4FCA-58E5-4B59-8CB3-2EF65A77D791}" presName="sp" presStyleCnt="0"/>
      <dgm:spPr/>
    </dgm:pt>
    <dgm:pt modelId="{9ECE4795-987A-4528-8B36-031FE3B2C659}" type="pres">
      <dgm:prSet presAssocID="{1E1A6465-10D9-471A-927D-AE5606FCC50E}" presName="linNode" presStyleCnt="0"/>
      <dgm:spPr/>
    </dgm:pt>
    <dgm:pt modelId="{815C91AC-A5A3-409E-8829-94034509DDDA}" type="pres">
      <dgm:prSet presAssocID="{1E1A6465-10D9-471A-927D-AE5606FCC50E}" presName="parentText" presStyleLbl="node1" presStyleIdx="1" presStyleCnt="3" custScaleX="32473">
        <dgm:presLayoutVars>
          <dgm:chMax val="1"/>
          <dgm:bulletEnabled val="1"/>
        </dgm:presLayoutVars>
      </dgm:prSet>
      <dgm:spPr/>
      <dgm:t>
        <a:bodyPr/>
        <a:lstStyle/>
        <a:p>
          <a:endParaRPr lang="zh-CN" altLang="en-US"/>
        </a:p>
      </dgm:t>
    </dgm:pt>
    <dgm:pt modelId="{F2FFD03F-23D5-47E0-9C39-DBD158C68785}" type="pres">
      <dgm:prSet presAssocID="{1E1A6465-10D9-471A-927D-AE5606FCC50E}" presName="descendantText" presStyleLbl="alignAccFollowNode1" presStyleIdx="1" presStyleCnt="3" custScaleX="141412">
        <dgm:presLayoutVars>
          <dgm:bulletEnabled val="1"/>
        </dgm:presLayoutVars>
      </dgm:prSet>
      <dgm:spPr/>
      <dgm:t>
        <a:bodyPr/>
        <a:lstStyle/>
        <a:p>
          <a:endParaRPr lang="zh-CN" altLang="en-US"/>
        </a:p>
      </dgm:t>
    </dgm:pt>
    <dgm:pt modelId="{235F472F-96AE-4C2F-98D2-34BC9E2CF6F5}" type="pres">
      <dgm:prSet presAssocID="{F9CE0C57-B8D8-4439-98A2-33A739C2FB6F}" presName="sp" presStyleCnt="0"/>
      <dgm:spPr/>
    </dgm:pt>
    <dgm:pt modelId="{DE041C32-D717-49D7-AD87-E7176552B608}" type="pres">
      <dgm:prSet presAssocID="{54B8A0B5-80D8-4834-B99C-3AC69D05D589}" presName="linNode" presStyleCnt="0"/>
      <dgm:spPr/>
    </dgm:pt>
    <dgm:pt modelId="{9EED2920-9057-4199-9A05-99F93CC3DC09}" type="pres">
      <dgm:prSet presAssocID="{54B8A0B5-80D8-4834-B99C-3AC69D05D589}" presName="parentText" presStyleLbl="node1" presStyleIdx="2" presStyleCnt="3" custScaleX="32473" custScaleY="160658">
        <dgm:presLayoutVars>
          <dgm:chMax val="1"/>
          <dgm:bulletEnabled val="1"/>
        </dgm:presLayoutVars>
      </dgm:prSet>
      <dgm:spPr/>
      <dgm:t>
        <a:bodyPr/>
        <a:lstStyle/>
        <a:p>
          <a:endParaRPr lang="zh-CN" altLang="en-US"/>
        </a:p>
      </dgm:t>
    </dgm:pt>
    <dgm:pt modelId="{186B4464-AA84-496D-B4B2-411903090C60}" type="pres">
      <dgm:prSet presAssocID="{54B8A0B5-80D8-4834-B99C-3AC69D05D589}" presName="descendantText" presStyleLbl="alignAccFollowNode1" presStyleIdx="2" presStyleCnt="3" custScaleX="141412" custScaleY="160658">
        <dgm:presLayoutVars>
          <dgm:bulletEnabled val="1"/>
        </dgm:presLayoutVars>
      </dgm:prSet>
      <dgm:spPr/>
      <dgm:t>
        <a:bodyPr/>
        <a:lstStyle/>
        <a:p>
          <a:endParaRPr lang="zh-CN" altLang="en-US"/>
        </a:p>
      </dgm:t>
    </dgm:pt>
  </dgm:ptLst>
  <dgm:cxnLst>
    <dgm:cxn modelId="{C4146A6D-0975-4997-AE3C-C93D0DAE7F05}" type="presOf" srcId="{0BDF6C12-1288-4FDB-B512-630EAC99452C}" destId="{CCD0CD2D-F5F2-4BCF-A5C5-FCBF62F7EB62}" srcOrd="0" destOrd="0" presId="urn:microsoft.com/office/officeart/2005/8/layout/vList5"/>
    <dgm:cxn modelId="{59F4509C-8CEF-4095-A856-5531C2EBBDA4}" srcId="{0BDF6C12-1288-4FDB-B512-630EAC99452C}" destId="{A1B4C743-616F-4300-A559-891CC93B37F4}" srcOrd="0" destOrd="0" parTransId="{B0BB35D2-BF4F-4EA5-91F8-2C7113856BD0}" sibTransId="{288E4FCA-58E5-4B59-8CB3-2EF65A77D791}"/>
    <dgm:cxn modelId="{4F485DC0-3212-48D8-AEAD-EAEE06AC1AE9}" srcId="{54B8A0B5-80D8-4834-B99C-3AC69D05D589}" destId="{198B9250-5B44-4A2D-B39D-28ED6B208469}" srcOrd="0" destOrd="0" parTransId="{00084314-17F3-45CA-83AD-6410FA95F86D}" sibTransId="{45A891EA-2696-46E0-AFA2-4A12BCF44C62}"/>
    <dgm:cxn modelId="{BC4359DA-77AE-4DCF-A783-55739CB2A5C8}" srcId="{0BDF6C12-1288-4FDB-B512-630EAC99452C}" destId="{1E1A6465-10D9-471A-927D-AE5606FCC50E}" srcOrd="1" destOrd="0" parTransId="{8C90FDD5-B7BF-411A-960A-2E58875423C4}" sibTransId="{F9CE0C57-B8D8-4439-98A2-33A739C2FB6F}"/>
    <dgm:cxn modelId="{8D4DF095-E0CB-4F67-94FE-328FDE71EA22}" type="presOf" srcId="{54B8A0B5-80D8-4834-B99C-3AC69D05D589}" destId="{9EED2920-9057-4199-9A05-99F93CC3DC09}" srcOrd="0" destOrd="0" presId="urn:microsoft.com/office/officeart/2005/8/layout/vList5"/>
    <dgm:cxn modelId="{63934AEB-A966-4F9E-B7D7-EF6E4350D0FA}" srcId="{A1B4C743-616F-4300-A559-891CC93B37F4}" destId="{0D9F4C42-3D90-450D-89B5-FCD96DBF6B61}" srcOrd="0" destOrd="0" parTransId="{F509A8E8-8B91-4526-8342-0AB9C9E92C92}" sibTransId="{585B6E29-BCCA-441A-B26B-AC9AF757F74A}"/>
    <dgm:cxn modelId="{B6C2374A-2AB3-4166-9DA2-6289ED173B63}" type="presOf" srcId="{25D1C747-987A-446D-B013-3722DCA342AC}" destId="{F2FFD03F-23D5-47E0-9C39-DBD158C68785}" srcOrd="0" destOrd="0" presId="urn:microsoft.com/office/officeart/2005/8/layout/vList5"/>
    <dgm:cxn modelId="{56981B96-E0A9-4F86-B373-6AD3ED3988C2}" srcId="{1E1A6465-10D9-471A-927D-AE5606FCC50E}" destId="{25D1C747-987A-446D-B013-3722DCA342AC}" srcOrd="0" destOrd="0" parTransId="{DA9316BF-56C6-4528-8E6E-B4C5245F7284}" sibTransId="{507833BF-4696-4546-95F7-B964B2E1693B}"/>
    <dgm:cxn modelId="{1564FD21-D84C-4E19-AAD4-196682759104}" type="presOf" srcId="{1E1A6465-10D9-471A-927D-AE5606FCC50E}" destId="{815C91AC-A5A3-409E-8829-94034509DDDA}" srcOrd="0" destOrd="0" presId="urn:microsoft.com/office/officeart/2005/8/layout/vList5"/>
    <dgm:cxn modelId="{DF63CF8F-101B-4B65-83F0-B012E0707784}" type="presOf" srcId="{A1B4C743-616F-4300-A559-891CC93B37F4}" destId="{298FCC3D-852A-4320-A77B-030C9B7CB808}" srcOrd="0" destOrd="0" presId="urn:microsoft.com/office/officeart/2005/8/layout/vList5"/>
    <dgm:cxn modelId="{AD565850-431D-4DEF-A1A5-68E974BED33F}" type="presOf" srcId="{0D9F4C42-3D90-450D-89B5-FCD96DBF6B61}" destId="{AA0358F1-F49D-4EA4-92C7-F3FFEF7BB86A}" srcOrd="0" destOrd="0" presId="urn:microsoft.com/office/officeart/2005/8/layout/vList5"/>
    <dgm:cxn modelId="{B32BAFE1-35DC-4D06-A985-E178CE78060A}" type="presOf" srcId="{198B9250-5B44-4A2D-B39D-28ED6B208469}" destId="{186B4464-AA84-496D-B4B2-411903090C60}" srcOrd="0" destOrd="0" presId="urn:microsoft.com/office/officeart/2005/8/layout/vList5"/>
    <dgm:cxn modelId="{C71DC20B-09BB-4AA7-9255-D3ED162034A1}" srcId="{0BDF6C12-1288-4FDB-B512-630EAC99452C}" destId="{54B8A0B5-80D8-4834-B99C-3AC69D05D589}" srcOrd="2" destOrd="0" parTransId="{A1129D36-77BA-4B40-8715-D27E62867731}" sibTransId="{351AE02E-22AD-4F2B-A0F9-325798E00F5F}"/>
    <dgm:cxn modelId="{66EDC166-FF8A-422B-A247-9ACDBBC08D8C}" type="presParOf" srcId="{CCD0CD2D-F5F2-4BCF-A5C5-FCBF62F7EB62}" destId="{1CC1CD94-BF3B-436E-94AE-DAA78C97EAAF}" srcOrd="0" destOrd="0" presId="urn:microsoft.com/office/officeart/2005/8/layout/vList5"/>
    <dgm:cxn modelId="{3C36F901-71E0-47BB-81AD-484C2AC7F0B4}" type="presParOf" srcId="{1CC1CD94-BF3B-436E-94AE-DAA78C97EAAF}" destId="{298FCC3D-852A-4320-A77B-030C9B7CB808}" srcOrd="0" destOrd="0" presId="urn:microsoft.com/office/officeart/2005/8/layout/vList5"/>
    <dgm:cxn modelId="{E3F25D82-DF16-4DE6-98AA-390FC06E750A}" type="presParOf" srcId="{1CC1CD94-BF3B-436E-94AE-DAA78C97EAAF}" destId="{AA0358F1-F49D-4EA4-92C7-F3FFEF7BB86A}" srcOrd="1" destOrd="0" presId="urn:microsoft.com/office/officeart/2005/8/layout/vList5"/>
    <dgm:cxn modelId="{D8BA8522-5A1E-415D-A807-ADDC79FF5BA4}" type="presParOf" srcId="{CCD0CD2D-F5F2-4BCF-A5C5-FCBF62F7EB62}" destId="{D023DACF-4086-442A-843C-A1322073557D}" srcOrd="1" destOrd="0" presId="urn:microsoft.com/office/officeart/2005/8/layout/vList5"/>
    <dgm:cxn modelId="{DA31350A-5E26-41FA-9833-942A7BCA5EF5}" type="presParOf" srcId="{CCD0CD2D-F5F2-4BCF-A5C5-FCBF62F7EB62}" destId="{9ECE4795-987A-4528-8B36-031FE3B2C659}" srcOrd="2" destOrd="0" presId="urn:microsoft.com/office/officeart/2005/8/layout/vList5"/>
    <dgm:cxn modelId="{BF58D175-2C21-4989-9473-1B9398549486}" type="presParOf" srcId="{9ECE4795-987A-4528-8B36-031FE3B2C659}" destId="{815C91AC-A5A3-409E-8829-94034509DDDA}" srcOrd="0" destOrd="0" presId="urn:microsoft.com/office/officeart/2005/8/layout/vList5"/>
    <dgm:cxn modelId="{6C92D453-E5D3-492C-8772-2A6E93341CC5}" type="presParOf" srcId="{9ECE4795-987A-4528-8B36-031FE3B2C659}" destId="{F2FFD03F-23D5-47E0-9C39-DBD158C68785}" srcOrd="1" destOrd="0" presId="urn:microsoft.com/office/officeart/2005/8/layout/vList5"/>
    <dgm:cxn modelId="{691A82A8-7AD5-4F95-84DE-92EC2EB6B60D}" type="presParOf" srcId="{CCD0CD2D-F5F2-4BCF-A5C5-FCBF62F7EB62}" destId="{235F472F-96AE-4C2F-98D2-34BC9E2CF6F5}" srcOrd="3" destOrd="0" presId="urn:microsoft.com/office/officeart/2005/8/layout/vList5"/>
    <dgm:cxn modelId="{95AF1EA9-4AFC-4F95-9D78-716950436499}" type="presParOf" srcId="{CCD0CD2D-F5F2-4BCF-A5C5-FCBF62F7EB62}" destId="{DE041C32-D717-49D7-AD87-E7176552B608}" srcOrd="4" destOrd="0" presId="urn:microsoft.com/office/officeart/2005/8/layout/vList5"/>
    <dgm:cxn modelId="{4AC9C583-6685-416F-92DC-12C193D2D9D8}" type="presParOf" srcId="{DE041C32-D717-49D7-AD87-E7176552B608}" destId="{9EED2920-9057-4199-9A05-99F93CC3DC09}" srcOrd="0" destOrd="0" presId="urn:microsoft.com/office/officeart/2005/8/layout/vList5"/>
    <dgm:cxn modelId="{12CBE328-1C4E-4BEF-B2C9-DA9787BF00A7}" type="presParOf" srcId="{DE041C32-D717-49D7-AD87-E7176552B608}" destId="{186B4464-AA84-496D-B4B2-411903090C60}"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4984655E-41AC-4203-99F9-20589426EC78}"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2437BF3E-29EC-4210-85C0-787A8427A95E}">
      <dgm:prSet/>
      <dgm:spPr/>
      <dgm:t>
        <a:bodyPr/>
        <a:lstStyle/>
        <a:p>
          <a:pPr rtl="0"/>
          <a:r>
            <a:rPr lang="en-US" smtClean="0"/>
            <a:t>(1)</a:t>
          </a:r>
          <a:endParaRPr lang="zh-CN"/>
        </a:p>
      </dgm:t>
    </dgm:pt>
    <dgm:pt modelId="{872913B1-0DF6-42D1-ABAB-19C69AD85469}" type="parTrans" cxnId="{4801AA31-5792-4E7D-9425-B6197F1AB12F}">
      <dgm:prSet/>
      <dgm:spPr/>
      <dgm:t>
        <a:bodyPr/>
        <a:lstStyle/>
        <a:p>
          <a:endParaRPr lang="zh-CN" altLang="en-US"/>
        </a:p>
      </dgm:t>
    </dgm:pt>
    <dgm:pt modelId="{68E97929-ADEB-4DC4-8185-BB0E3EBC3E7D}" type="sibTrans" cxnId="{4801AA31-5792-4E7D-9425-B6197F1AB12F}">
      <dgm:prSet/>
      <dgm:spPr/>
      <dgm:t>
        <a:bodyPr/>
        <a:lstStyle/>
        <a:p>
          <a:endParaRPr lang="zh-CN" altLang="en-US"/>
        </a:p>
      </dgm:t>
    </dgm:pt>
    <dgm:pt modelId="{9E116A34-D35A-4F62-8057-E1C6AB913260}">
      <dgm:prSet/>
      <dgm:spPr/>
      <dgm:t>
        <a:bodyPr/>
        <a:lstStyle/>
        <a:p>
          <a:pPr rtl="0"/>
          <a:r>
            <a:rPr lang="zh-CN" smtClean="0"/>
            <a:t>劳斯表某行的第一元素为零，其余元素不全为零或没有余元素</a:t>
          </a:r>
          <a:endParaRPr lang="zh-CN"/>
        </a:p>
      </dgm:t>
    </dgm:pt>
    <dgm:pt modelId="{9BB065BF-A984-48D1-B653-65332C2E0987}" type="parTrans" cxnId="{249EB8BA-274C-4C8B-AC56-73EA6E5BB0B6}">
      <dgm:prSet/>
      <dgm:spPr/>
      <dgm:t>
        <a:bodyPr/>
        <a:lstStyle/>
        <a:p>
          <a:endParaRPr lang="zh-CN" altLang="en-US"/>
        </a:p>
      </dgm:t>
    </dgm:pt>
    <dgm:pt modelId="{AC963F50-85D9-4FE3-AD60-B2774DA25BEF}" type="sibTrans" cxnId="{249EB8BA-274C-4C8B-AC56-73EA6E5BB0B6}">
      <dgm:prSet/>
      <dgm:spPr/>
      <dgm:t>
        <a:bodyPr/>
        <a:lstStyle/>
        <a:p>
          <a:endParaRPr lang="zh-CN" altLang="en-US"/>
        </a:p>
      </dgm:t>
    </dgm:pt>
    <dgm:pt modelId="{39574955-7653-45FD-A5F6-B8D784C2D2BA}">
      <dgm:prSet/>
      <dgm:spPr/>
      <dgm:t>
        <a:bodyPr/>
        <a:lstStyle/>
        <a:p>
          <a:pPr rtl="0"/>
          <a:r>
            <a:rPr lang="en-US" smtClean="0"/>
            <a:t>(2)</a:t>
          </a:r>
          <a:endParaRPr lang="zh-CN"/>
        </a:p>
      </dgm:t>
    </dgm:pt>
    <dgm:pt modelId="{17C7EC9F-8D2D-499D-995A-0B40CD057093}" type="parTrans" cxnId="{EAE523FC-7781-45EA-8751-84A35A6F887D}">
      <dgm:prSet/>
      <dgm:spPr/>
      <dgm:t>
        <a:bodyPr/>
        <a:lstStyle/>
        <a:p>
          <a:endParaRPr lang="zh-CN" altLang="en-US"/>
        </a:p>
      </dgm:t>
    </dgm:pt>
    <dgm:pt modelId="{55907F22-887B-4938-8C1E-1E23004083E2}" type="sibTrans" cxnId="{EAE523FC-7781-45EA-8751-84A35A6F887D}">
      <dgm:prSet/>
      <dgm:spPr/>
      <dgm:t>
        <a:bodyPr/>
        <a:lstStyle/>
        <a:p>
          <a:endParaRPr lang="zh-CN" altLang="en-US"/>
        </a:p>
      </dgm:t>
    </dgm:pt>
    <dgm:pt modelId="{263324FA-2DAE-4368-938F-E8BA8988AF2C}">
      <dgm:prSet/>
      <dgm:spPr/>
      <dgm:t>
        <a:bodyPr/>
        <a:lstStyle/>
        <a:p>
          <a:pPr rtl="0"/>
          <a:r>
            <a:rPr lang="zh-CN" smtClean="0"/>
            <a:t>劳斯表某行的所有元素全为零</a:t>
          </a:r>
          <a:endParaRPr lang="zh-CN"/>
        </a:p>
      </dgm:t>
    </dgm:pt>
    <dgm:pt modelId="{4AE47C66-96EA-4FB5-83D0-4704F22905F4}" type="parTrans" cxnId="{D1785E2E-747D-4836-AC73-502533A2E282}">
      <dgm:prSet/>
      <dgm:spPr/>
      <dgm:t>
        <a:bodyPr/>
        <a:lstStyle/>
        <a:p>
          <a:endParaRPr lang="zh-CN" altLang="en-US"/>
        </a:p>
      </dgm:t>
    </dgm:pt>
    <dgm:pt modelId="{812558B5-D833-45A4-965F-CD0B0E4D16BE}" type="sibTrans" cxnId="{D1785E2E-747D-4836-AC73-502533A2E282}">
      <dgm:prSet/>
      <dgm:spPr/>
      <dgm:t>
        <a:bodyPr/>
        <a:lstStyle/>
        <a:p>
          <a:endParaRPr lang="zh-CN" altLang="en-US"/>
        </a:p>
      </dgm:t>
    </dgm:pt>
    <dgm:pt modelId="{E042BE2B-6EE9-4C3D-A0E3-E8B54CF9D7C8}" type="pres">
      <dgm:prSet presAssocID="{4984655E-41AC-4203-99F9-20589426EC78}" presName="Name0" presStyleCnt="0">
        <dgm:presLayoutVars>
          <dgm:dir/>
          <dgm:animLvl val="lvl"/>
          <dgm:resizeHandles val="exact"/>
        </dgm:presLayoutVars>
      </dgm:prSet>
      <dgm:spPr/>
      <dgm:t>
        <a:bodyPr/>
        <a:lstStyle/>
        <a:p>
          <a:endParaRPr lang="zh-CN" altLang="en-US"/>
        </a:p>
      </dgm:t>
    </dgm:pt>
    <dgm:pt modelId="{E0EAF873-B884-4A85-A32C-A7765F5A423F}" type="pres">
      <dgm:prSet presAssocID="{2437BF3E-29EC-4210-85C0-787A8427A95E}" presName="linNode" presStyleCnt="0"/>
      <dgm:spPr/>
    </dgm:pt>
    <dgm:pt modelId="{7D41D1DA-CC48-438A-98E9-04E7649EC894}" type="pres">
      <dgm:prSet presAssocID="{2437BF3E-29EC-4210-85C0-787A8427A95E}" presName="parentText" presStyleLbl="node1" presStyleIdx="0" presStyleCnt="2" custScaleX="40454">
        <dgm:presLayoutVars>
          <dgm:chMax val="1"/>
          <dgm:bulletEnabled val="1"/>
        </dgm:presLayoutVars>
      </dgm:prSet>
      <dgm:spPr/>
      <dgm:t>
        <a:bodyPr/>
        <a:lstStyle/>
        <a:p>
          <a:endParaRPr lang="zh-CN" altLang="en-US"/>
        </a:p>
      </dgm:t>
    </dgm:pt>
    <dgm:pt modelId="{99866126-ABDF-4FC9-BE3E-82D9987DFF63}" type="pres">
      <dgm:prSet presAssocID="{2437BF3E-29EC-4210-85C0-787A8427A95E}" presName="descendantText" presStyleLbl="alignAccFollowNode1" presStyleIdx="0" presStyleCnt="2" custScaleX="123848">
        <dgm:presLayoutVars>
          <dgm:bulletEnabled val="1"/>
        </dgm:presLayoutVars>
      </dgm:prSet>
      <dgm:spPr/>
      <dgm:t>
        <a:bodyPr/>
        <a:lstStyle/>
        <a:p>
          <a:endParaRPr lang="zh-CN" altLang="en-US"/>
        </a:p>
      </dgm:t>
    </dgm:pt>
    <dgm:pt modelId="{F52AFD54-0F29-4968-99EC-3CA7D4E25C67}" type="pres">
      <dgm:prSet presAssocID="{68E97929-ADEB-4DC4-8185-BB0E3EBC3E7D}" presName="sp" presStyleCnt="0"/>
      <dgm:spPr/>
    </dgm:pt>
    <dgm:pt modelId="{E77FC060-9B8B-46ED-B22A-F17D662281BD}" type="pres">
      <dgm:prSet presAssocID="{39574955-7653-45FD-A5F6-B8D784C2D2BA}" presName="linNode" presStyleCnt="0"/>
      <dgm:spPr/>
    </dgm:pt>
    <dgm:pt modelId="{09BC09AF-58E9-427F-859F-6EEB08188EC2}" type="pres">
      <dgm:prSet presAssocID="{39574955-7653-45FD-A5F6-B8D784C2D2BA}" presName="parentText" presStyleLbl="node1" presStyleIdx="1" presStyleCnt="2" custScaleX="40454">
        <dgm:presLayoutVars>
          <dgm:chMax val="1"/>
          <dgm:bulletEnabled val="1"/>
        </dgm:presLayoutVars>
      </dgm:prSet>
      <dgm:spPr/>
      <dgm:t>
        <a:bodyPr/>
        <a:lstStyle/>
        <a:p>
          <a:endParaRPr lang="zh-CN" altLang="en-US"/>
        </a:p>
      </dgm:t>
    </dgm:pt>
    <dgm:pt modelId="{AACA01AF-C7ED-40CE-B81A-1C4CEA3A0767}" type="pres">
      <dgm:prSet presAssocID="{39574955-7653-45FD-A5F6-B8D784C2D2BA}" presName="descendantText" presStyleLbl="alignAccFollowNode1" presStyleIdx="1" presStyleCnt="2" custScaleX="123848">
        <dgm:presLayoutVars>
          <dgm:bulletEnabled val="1"/>
        </dgm:presLayoutVars>
      </dgm:prSet>
      <dgm:spPr/>
      <dgm:t>
        <a:bodyPr/>
        <a:lstStyle/>
        <a:p>
          <a:endParaRPr lang="zh-CN" altLang="en-US"/>
        </a:p>
      </dgm:t>
    </dgm:pt>
  </dgm:ptLst>
  <dgm:cxnLst>
    <dgm:cxn modelId="{FB49C389-5A06-4278-B067-3838BE902739}" type="presOf" srcId="{4984655E-41AC-4203-99F9-20589426EC78}" destId="{E042BE2B-6EE9-4C3D-A0E3-E8B54CF9D7C8}" srcOrd="0" destOrd="0" presId="urn:microsoft.com/office/officeart/2005/8/layout/vList5"/>
    <dgm:cxn modelId="{41107556-BAC4-4FE8-8535-88C2DFB29FDC}" type="presOf" srcId="{39574955-7653-45FD-A5F6-B8D784C2D2BA}" destId="{09BC09AF-58E9-427F-859F-6EEB08188EC2}" srcOrd="0" destOrd="0" presId="urn:microsoft.com/office/officeart/2005/8/layout/vList5"/>
    <dgm:cxn modelId="{EAE523FC-7781-45EA-8751-84A35A6F887D}" srcId="{4984655E-41AC-4203-99F9-20589426EC78}" destId="{39574955-7653-45FD-A5F6-B8D784C2D2BA}" srcOrd="1" destOrd="0" parTransId="{17C7EC9F-8D2D-499D-995A-0B40CD057093}" sibTransId="{55907F22-887B-4938-8C1E-1E23004083E2}"/>
    <dgm:cxn modelId="{2E642E84-D0B3-461F-A097-E2CDFDD2D820}" type="presOf" srcId="{9E116A34-D35A-4F62-8057-E1C6AB913260}" destId="{99866126-ABDF-4FC9-BE3E-82D9987DFF63}" srcOrd="0" destOrd="0" presId="urn:microsoft.com/office/officeart/2005/8/layout/vList5"/>
    <dgm:cxn modelId="{CEF065CD-B47E-4AE1-A2D7-82BA1DF1AFEF}" type="presOf" srcId="{2437BF3E-29EC-4210-85C0-787A8427A95E}" destId="{7D41D1DA-CC48-438A-98E9-04E7649EC894}" srcOrd="0" destOrd="0" presId="urn:microsoft.com/office/officeart/2005/8/layout/vList5"/>
    <dgm:cxn modelId="{249EB8BA-274C-4C8B-AC56-73EA6E5BB0B6}" srcId="{2437BF3E-29EC-4210-85C0-787A8427A95E}" destId="{9E116A34-D35A-4F62-8057-E1C6AB913260}" srcOrd="0" destOrd="0" parTransId="{9BB065BF-A984-48D1-B653-65332C2E0987}" sibTransId="{AC963F50-85D9-4FE3-AD60-B2774DA25BEF}"/>
    <dgm:cxn modelId="{FB1371FD-BC29-4C1F-8152-D72075CCAE77}" type="presOf" srcId="{263324FA-2DAE-4368-938F-E8BA8988AF2C}" destId="{AACA01AF-C7ED-40CE-B81A-1C4CEA3A0767}" srcOrd="0" destOrd="0" presId="urn:microsoft.com/office/officeart/2005/8/layout/vList5"/>
    <dgm:cxn modelId="{4801AA31-5792-4E7D-9425-B6197F1AB12F}" srcId="{4984655E-41AC-4203-99F9-20589426EC78}" destId="{2437BF3E-29EC-4210-85C0-787A8427A95E}" srcOrd="0" destOrd="0" parTransId="{872913B1-0DF6-42D1-ABAB-19C69AD85469}" sibTransId="{68E97929-ADEB-4DC4-8185-BB0E3EBC3E7D}"/>
    <dgm:cxn modelId="{D1785E2E-747D-4836-AC73-502533A2E282}" srcId="{39574955-7653-45FD-A5F6-B8D784C2D2BA}" destId="{263324FA-2DAE-4368-938F-E8BA8988AF2C}" srcOrd="0" destOrd="0" parTransId="{4AE47C66-96EA-4FB5-83D0-4704F22905F4}" sibTransId="{812558B5-D833-45A4-965F-CD0B0E4D16BE}"/>
    <dgm:cxn modelId="{6AF47C85-3812-4C5A-BB05-EF13DFAA6DBA}" type="presParOf" srcId="{E042BE2B-6EE9-4C3D-A0E3-E8B54CF9D7C8}" destId="{E0EAF873-B884-4A85-A32C-A7765F5A423F}" srcOrd="0" destOrd="0" presId="urn:microsoft.com/office/officeart/2005/8/layout/vList5"/>
    <dgm:cxn modelId="{6B8C0A27-F779-41B4-A643-E596ACC48E52}" type="presParOf" srcId="{E0EAF873-B884-4A85-A32C-A7765F5A423F}" destId="{7D41D1DA-CC48-438A-98E9-04E7649EC894}" srcOrd="0" destOrd="0" presId="urn:microsoft.com/office/officeart/2005/8/layout/vList5"/>
    <dgm:cxn modelId="{E09C7B70-4562-4841-A8F5-DDBDAE562431}" type="presParOf" srcId="{E0EAF873-B884-4A85-A32C-A7765F5A423F}" destId="{99866126-ABDF-4FC9-BE3E-82D9987DFF63}" srcOrd="1" destOrd="0" presId="urn:microsoft.com/office/officeart/2005/8/layout/vList5"/>
    <dgm:cxn modelId="{784B79E4-B9FA-4D75-8E61-2408F0757DE9}" type="presParOf" srcId="{E042BE2B-6EE9-4C3D-A0E3-E8B54CF9D7C8}" destId="{F52AFD54-0F29-4968-99EC-3CA7D4E25C67}" srcOrd="1" destOrd="0" presId="urn:microsoft.com/office/officeart/2005/8/layout/vList5"/>
    <dgm:cxn modelId="{611511CF-8252-403C-A518-19D86D94B37A}" type="presParOf" srcId="{E042BE2B-6EE9-4C3D-A0E3-E8B54CF9D7C8}" destId="{E77FC060-9B8B-46ED-B22A-F17D662281BD}" srcOrd="2" destOrd="0" presId="urn:microsoft.com/office/officeart/2005/8/layout/vList5"/>
    <dgm:cxn modelId="{D7B631B0-644C-40ED-A0A3-A6C53C883A36}" type="presParOf" srcId="{E77FC060-9B8B-46ED-B22A-F17D662281BD}" destId="{09BC09AF-58E9-427F-859F-6EEB08188EC2}" srcOrd="0" destOrd="0" presId="urn:microsoft.com/office/officeart/2005/8/layout/vList5"/>
    <dgm:cxn modelId="{C491A3F5-1A36-4E4D-AF6E-4211B334FC2F}" type="presParOf" srcId="{E77FC060-9B8B-46ED-B22A-F17D662281BD}" destId="{AACA01AF-C7ED-40CE-B81A-1C4CEA3A076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6F070CAD-33CB-4464-9279-0FC76A094BCA}" type="doc">
      <dgm:prSet loTypeId="urn:microsoft.com/office/officeart/2005/8/layout/vList5" loCatId="list" qsTypeId="urn:microsoft.com/office/officeart/2005/8/quickstyle/simple1" qsCatId="simple" csTypeId="urn:microsoft.com/office/officeart/2005/8/colors/colorful4" csCatId="colorful" phldr="1"/>
      <dgm:spPr/>
      <dgm:t>
        <a:bodyPr/>
        <a:lstStyle/>
        <a:p>
          <a:endParaRPr lang="zh-CN" altLang="en-US"/>
        </a:p>
      </dgm:t>
    </dgm:pt>
    <dgm:pt modelId="{574CC5EC-7C13-4F54-969C-0AE65F13DD83}">
      <dgm:prSet custT="1"/>
      <dgm:spPr/>
      <dgm:t>
        <a:bodyPr/>
        <a:lstStyle/>
        <a:p>
          <a:pPr rtl="0"/>
          <a:r>
            <a:rPr lang="zh-CN" altLang="en-US" sz="2800" b="1" smtClean="0"/>
            <a:t>结论</a:t>
          </a:r>
          <a:r>
            <a:rPr lang="zh-CN" altLang="en-US" sz="2800" smtClean="0"/>
            <a:t>：</a:t>
          </a:r>
          <a:endParaRPr lang="zh-CN" altLang="en-US" sz="2800"/>
        </a:p>
      </dgm:t>
    </dgm:pt>
    <dgm:pt modelId="{2797846B-DA90-4A7F-A788-4AAEA595DE92}" type="parTrans" cxnId="{10EF886D-1677-4EDF-AD65-8C5CDC560270}">
      <dgm:prSet/>
      <dgm:spPr/>
      <dgm:t>
        <a:bodyPr/>
        <a:lstStyle/>
        <a:p>
          <a:endParaRPr lang="zh-CN" altLang="en-US"/>
        </a:p>
      </dgm:t>
    </dgm:pt>
    <dgm:pt modelId="{3F56F78C-2215-498A-A4A4-CDA4BC22EB05}" type="sibTrans" cxnId="{10EF886D-1677-4EDF-AD65-8C5CDC560270}">
      <dgm:prSet/>
      <dgm:spPr/>
      <dgm:t>
        <a:bodyPr/>
        <a:lstStyle/>
        <a:p>
          <a:endParaRPr lang="zh-CN" altLang="en-US"/>
        </a:p>
      </dgm:t>
    </dgm:pt>
    <dgm:pt modelId="{A72871F8-3E46-4604-A70C-E249886A2C34}">
      <dgm:prSet/>
      <dgm:spPr/>
      <dgm:t>
        <a:bodyPr/>
        <a:lstStyle/>
        <a:p>
          <a:pPr rtl="0"/>
          <a:r>
            <a:rPr lang="zh-CN" dirty="0" smtClean="0"/>
            <a:t>对于劳斯表计算出现的某行第一元素为零，其余元素非全零的情况时，系统或是不稳定的（第一列符号有变化），或是临界稳定的（第一列符号无变化）</a:t>
          </a:r>
          <a:endParaRPr lang="zh-CN" dirty="0"/>
        </a:p>
      </dgm:t>
    </dgm:pt>
    <dgm:pt modelId="{DDE01479-913F-48FD-BD60-D532D654BBCD}" type="parTrans" cxnId="{2000E98F-E246-43A5-95B2-44EA488CDD6C}">
      <dgm:prSet/>
      <dgm:spPr/>
      <dgm:t>
        <a:bodyPr/>
        <a:lstStyle/>
        <a:p>
          <a:endParaRPr lang="zh-CN" altLang="en-US"/>
        </a:p>
      </dgm:t>
    </dgm:pt>
    <dgm:pt modelId="{C984B406-40C3-4DFC-9741-A3F2E0BCFE5D}" type="sibTrans" cxnId="{2000E98F-E246-43A5-95B2-44EA488CDD6C}">
      <dgm:prSet/>
      <dgm:spPr/>
      <dgm:t>
        <a:bodyPr/>
        <a:lstStyle/>
        <a:p>
          <a:endParaRPr lang="zh-CN" altLang="en-US"/>
        </a:p>
      </dgm:t>
    </dgm:pt>
    <dgm:pt modelId="{57C89E0D-DE2B-42B6-83BF-C5E1B88F1F65}" type="pres">
      <dgm:prSet presAssocID="{6F070CAD-33CB-4464-9279-0FC76A094BCA}" presName="Name0" presStyleCnt="0">
        <dgm:presLayoutVars>
          <dgm:dir/>
          <dgm:animLvl val="lvl"/>
          <dgm:resizeHandles val="exact"/>
        </dgm:presLayoutVars>
      </dgm:prSet>
      <dgm:spPr/>
      <dgm:t>
        <a:bodyPr/>
        <a:lstStyle/>
        <a:p>
          <a:endParaRPr lang="zh-CN" altLang="en-US"/>
        </a:p>
      </dgm:t>
    </dgm:pt>
    <dgm:pt modelId="{F4A82053-73FB-4C31-ACE5-A2FE2F3E0BE7}" type="pres">
      <dgm:prSet presAssocID="{574CC5EC-7C13-4F54-969C-0AE65F13DD83}" presName="linNode" presStyleCnt="0"/>
      <dgm:spPr/>
    </dgm:pt>
    <dgm:pt modelId="{C4302691-1717-4334-9EED-B80A87203899}" type="pres">
      <dgm:prSet presAssocID="{574CC5EC-7C13-4F54-969C-0AE65F13DD83}" presName="parentText" presStyleLbl="node1" presStyleIdx="0" presStyleCnt="1" custScaleX="40574">
        <dgm:presLayoutVars>
          <dgm:chMax val="1"/>
          <dgm:bulletEnabled val="1"/>
        </dgm:presLayoutVars>
      </dgm:prSet>
      <dgm:spPr/>
      <dgm:t>
        <a:bodyPr/>
        <a:lstStyle/>
        <a:p>
          <a:endParaRPr lang="zh-CN" altLang="en-US"/>
        </a:p>
      </dgm:t>
    </dgm:pt>
    <dgm:pt modelId="{0ACA7DA2-8BC5-48BB-9F4B-88F0F69C742F}" type="pres">
      <dgm:prSet presAssocID="{574CC5EC-7C13-4F54-969C-0AE65F13DD83}" presName="descendantText" presStyleLbl="alignAccFollowNode1" presStyleIdx="0" presStyleCnt="1" custScaleX="137109">
        <dgm:presLayoutVars>
          <dgm:bulletEnabled val="1"/>
        </dgm:presLayoutVars>
      </dgm:prSet>
      <dgm:spPr/>
      <dgm:t>
        <a:bodyPr/>
        <a:lstStyle/>
        <a:p>
          <a:endParaRPr lang="zh-CN" altLang="en-US"/>
        </a:p>
      </dgm:t>
    </dgm:pt>
  </dgm:ptLst>
  <dgm:cxnLst>
    <dgm:cxn modelId="{2000E98F-E246-43A5-95B2-44EA488CDD6C}" srcId="{574CC5EC-7C13-4F54-969C-0AE65F13DD83}" destId="{A72871F8-3E46-4604-A70C-E249886A2C34}" srcOrd="0" destOrd="0" parTransId="{DDE01479-913F-48FD-BD60-D532D654BBCD}" sibTransId="{C984B406-40C3-4DFC-9741-A3F2E0BCFE5D}"/>
    <dgm:cxn modelId="{BBB6F653-107B-41A9-B315-484FCE2E4412}" type="presOf" srcId="{574CC5EC-7C13-4F54-969C-0AE65F13DD83}" destId="{C4302691-1717-4334-9EED-B80A87203899}" srcOrd="0" destOrd="0" presId="urn:microsoft.com/office/officeart/2005/8/layout/vList5"/>
    <dgm:cxn modelId="{166D8ED8-38AA-4769-B15E-434D6476E4FC}" type="presOf" srcId="{A72871F8-3E46-4604-A70C-E249886A2C34}" destId="{0ACA7DA2-8BC5-48BB-9F4B-88F0F69C742F}" srcOrd="0" destOrd="0" presId="urn:microsoft.com/office/officeart/2005/8/layout/vList5"/>
    <dgm:cxn modelId="{442D3AA0-BF68-42A3-8C57-2D56A5F1E161}" type="presOf" srcId="{6F070CAD-33CB-4464-9279-0FC76A094BCA}" destId="{57C89E0D-DE2B-42B6-83BF-C5E1B88F1F65}" srcOrd="0" destOrd="0" presId="urn:microsoft.com/office/officeart/2005/8/layout/vList5"/>
    <dgm:cxn modelId="{10EF886D-1677-4EDF-AD65-8C5CDC560270}" srcId="{6F070CAD-33CB-4464-9279-0FC76A094BCA}" destId="{574CC5EC-7C13-4F54-969C-0AE65F13DD83}" srcOrd="0" destOrd="0" parTransId="{2797846B-DA90-4A7F-A788-4AAEA595DE92}" sibTransId="{3F56F78C-2215-498A-A4A4-CDA4BC22EB05}"/>
    <dgm:cxn modelId="{DDE1CF42-C52D-4B19-B7F4-CE66E94BB4EF}" type="presParOf" srcId="{57C89E0D-DE2B-42B6-83BF-C5E1B88F1F65}" destId="{F4A82053-73FB-4C31-ACE5-A2FE2F3E0BE7}" srcOrd="0" destOrd="0" presId="urn:microsoft.com/office/officeart/2005/8/layout/vList5"/>
    <dgm:cxn modelId="{7A31D8EB-F2FC-4114-B84C-EC6F0BFEA73C}" type="presParOf" srcId="{F4A82053-73FB-4C31-ACE5-A2FE2F3E0BE7}" destId="{C4302691-1717-4334-9EED-B80A87203899}" srcOrd="0" destOrd="0" presId="urn:microsoft.com/office/officeart/2005/8/layout/vList5"/>
    <dgm:cxn modelId="{0EE8144D-2706-4F3A-A8C4-5276E4A23C45}" type="presParOf" srcId="{F4A82053-73FB-4C31-ACE5-A2FE2F3E0BE7}" destId="{0ACA7DA2-8BC5-48BB-9F4B-88F0F69C742F}" srcOrd="1" destOrd="0" presId="urn:microsoft.com/office/officeart/2005/8/layout/vList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1115AC2D-92D1-4423-83D0-55435739BD32}"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58BBADCA-9228-498E-912F-954D429D4190}">
      <dgm:prSet custT="1"/>
      <dgm:spPr/>
      <dgm:t>
        <a:bodyPr/>
        <a:lstStyle/>
        <a:p>
          <a:pPr rtl="0"/>
          <a:r>
            <a:rPr lang="zh-CN" sz="2800" dirty="0" smtClean="0"/>
            <a:t>（</a:t>
          </a:r>
          <a:r>
            <a:rPr lang="en-US" sz="2800" dirty="0" smtClean="0"/>
            <a:t>1</a:t>
          </a:r>
          <a:r>
            <a:rPr lang="zh-CN" sz="2800" dirty="0" smtClean="0"/>
            <a:t>）</a:t>
          </a:r>
          <a:endParaRPr lang="zh-CN" sz="2800" dirty="0"/>
        </a:p>
      </dgm:t>
    </dgm:pt>
    <dgm:pt modelId="{CF8F5B74-E2DF-4772-8312-4F8E77CCF28A}" type="parTrans" cxnId="{0A5166D0-1FC3-4F4F-9309-31B77C765170}">
      <dgm:prSet/>
      <dgm:spPr/>
      <dgm:t>
        <a:bodyPr/>
        <a:lstStyle/>
        <a:p>
          <a:endParaRPr lang="zh-CN" altLang="en-US"/>
        </a:p>
      </dgm:t>
    </dgm:pt>
    <dgm:pt modelId="{23753392-0B61-4647-A8B1-D56B740E33C8}" type="sibTrans" cxnId="{0A5166D0-1FC3-4F4F-9309-31B77C765170}">
      <dgm:prSet/>
      <dgm:spPr/>
      <dgm:t>
        <a:bodyPr/>
        <a:lstStyle/>
        <a:p>
          <a:endParaRPr lang="zh-CN" altLang="en-US"/>
        </a:p>
      </dgm:t>
    </dgm:pt>
    <dgm:pt modelId="{8B6BFE57-238A-424C-8430-948C18339EBC}">
      <dgm:prSet/>
      <dgm:spPr/>
      <dgm:t>
        <a:bodyPr/>
        <a:lstStyle/>
        <a:p>
          <a:pPr rtl="0"/>
          <a:r>
            <a:rPr lang="zh-CN" dirty="0" smtClean="0"/>
            <a:t>当对系统输入控制作用时，能否在有限时间内使系统从任意初始状态转移到期望的状态，即输入能否控制状态的转移？</a:t>
          </a:r>
          <a:endParaRPr lang="zh-CN" dirty="0"/>
        </a:p>
      </dgm:t>
    </dgm:pt>
    <dgm:pt modelId="{7A24D4FB-C324-4848-BF91-0D9DAC30FF86}" type="parTrans" cxnId="{8E4BA727-9900-4228-8D0B-8DD26BA7DED2}">
      <dgm:prSet/>
      <dgm:spPr/>
      <dgm:t>
        <a:bodyPr/>
        <a:lstStyle/>
        <a:p>
          <a:endParaRPr lang="zh-CN" altLang="en-US"/>
        </a:p>
      </dgm:t>
    </dgm:pt>
    <dgm:pt modelId="{B380960F-9E7E-41B5-BEE3-2B74D9441BE8}" type="sibTrans" cxnId="{8E4BA727-9900-4228-8D0B-8DD26BA7DED2}">
      <dgm:prSet/>
      <dgm:spPr/>
      <dgm:t>
        <a:bodyPr/>
        <a:lstStyle/>
        <a:p>
          <a:endParaRPr lang="zh-CN" altLang="en-US"/>
        </a:p>
      </dgm:t>
    </dgm:pt>
    <dgm:pt modelId="{BEAADB34-EA65-4EA9-BF05-9EC01502FE18}">
      <dgm:prSet custT="1"/>
      <dgm:spPr/>
      <dgm:t>
        <a:bodyPr/>
        <a:lstStyle/>
        <a:p>
          <a:pPr rtl="0"/>
          <a:r>
            <a:rPr lang="zh-CN" sz="2800" dirty="0" smtClean="0"/>
            <a:t>（</a:t>
          </a:r>
          <a:r>
            <a:rPr lang="en-US" sz="2800" dirty="0" smtClean="0"/>
            <a:t>2</a:t>
          </a:r>
          <a:r>
            <a:rPr lang="zh-CN" sz="2800" dirty="0" smtClean="0"/>
            <a:t>）</a:t>
          </a:r>
          <a:endParaRPr lang="zh-CN" sz="2800" dirty="0"/>
        </a:p>
      </dgm:t>
    </dgm:pt>
    <dgm:pt modelId="{50C43425-E5C7-4F83-A16D-C66398FFE4D0}" type="parTrans" cxnId="{16E0FA9E-C73C-45A9-948C-5066FE26B88C}">
      <dgm:prSet/>
      <dgm:spPr/>
      <dgm:t>
        <a:bodyPr/>
        <a:lstStyle/>
        <a:p>
          <a:endParaRPr lang="zh-CN" altLang="en-US"/>
        </a:p>
      </dgm:t>
    </dgm:pt>
    <dgm:pt modelId="{1411288E-2F36-45A8-AE19-71383B843210}" type="sibTrans" cxnId="{16E0FA9E-C73C-45A9-948C-5066FE26B88C}">
      <dgm:prSet/>
      <dgm:spPr/>
      <dgm:t>
        <a:bodyPr/>
        <a:lstStyle/>
        <a:p>
          <a:endParaRPr lang="zh-CN" altLang="en-US"/>
        </a:p>
      </dgm:t>
    </dgm:pt>
    <dgm:pt modelId="{11727F54-58B6-49D2-A120-20E2ED616C61}">
      <dgm:prSet/>
      <dgm:spPr/>
      <dgm:t>
        <a:bodyPr/>
        <a:lstStyle/>
        <a:p>
          <a:pPr rtl="0"/>
          <a:r>
            <a:rPr lang="zh-CN" smtClean="0"/>
            <a:t>通过对系统输出的观测，可否推断出系统内部运动状态的变化，即能否由输出观测值确定系统状态量的变化？</a:t>
          </a:r>
          <a:endParaRPr lang="zh-CN"/>
        </a:p>
      </dgm:t>
    </dgm:pt>
    <dgm:pt modelId="{73134C62-2CCE-4DEE-999E-23CB4DC97482}" type="parTrans" cxnId="{1D82C651-5209-4D69-BF63-F94F1EAD56F2}">
      <dgm:prSet/>
      <dgm:spPr/>
      <dgm:t>
        <a:bodyPr/>
        <a:lstStyle/>
        <a:p>
          <a:endParaRPr lang="zh-CN" altLang="en-US"/>
        </a:p>
      </dgm:t>
    </dgm:pt>
    <dgm:pt modelId="{41E3F5DA-C7CE-41EB-9BFB-E0E0218A9F3F}" type="sibTrans" cxnId="{1D82C651-5209-4D69-BF63-F94F1EAD56F2}">
      <dgm:prSet/>
      <dgm:spPr/>
      <dgm:t>
        <a:bodyPr/>
        <a:lstStyle/>
        <a:p>
          <a:endParaRPr lang="zh-CN" altLang="en-US"/>
        </a:p>
      </dgm:t>
    </dgm:pt>
    <dgm:pt modelId="{26617C0F-2C98-4D7F-8D0B-59EB754813F4}" type="pres">
      <dgm:prSet presAssocID="{1115AC2D-92D1-4423-83D0-55435739BD32}" presName="Name0" presStyleCnt="0">
        <dgm:presLayoutVars>
          <dgm:dir/>
          <dgm:animLvl val="lvl"/>
          <dgm:resizeHandles val="exact"/>
        </dgm:presLayoutVars>
      </dgm:prSet>
      <dgm:spPr/>
      <dgm:t>
        <a:bodyPr/>
        <a:lstStyle/>
        <a:p>
          <a:endParaRPr lang="zh-CN" altLang="en-US"/>
        </a:p>
      </dgm:t>
    </dgm:pt>
    <dgm:pt modelId="{080DEC32-2BD0-4F17-AA5B-8CF4980F72BE}" type="pres">
      <dgm:prSet presAssocID="{58BBADCA-9228-498E-912F-954D429D4190}" presName="linNode" presStyleCnt="0"/>
      <dgm:spPr/>
    </dgm:pt>
    <dgm:pt modelId="{706BA1AE-7015-47F0-AC8D-FB36795E95DE}" type="pres">
      <dgm:prSet presAssocID="{58BBADCA-9228-498E-912F-954D429D4190}" presName="parentText" presStyleLbl="node1" presStyleIdx="0" presStyleCnt="2" custScaleX="43442">
        <dgm:presLayoutVars>
          <dgm:chMax val="1"/>
          <dgm:bulletEnabled val="1"/>
        </dgm:presLayoutVars>
      </dgm:prSet>
      <dgm:spPr/>
      <dgm:t>
        <a:bodyPr/>
        <a:lstStyle/>
        <a:p>
          <a:endParaRPr lang="zh-CN" altLang="en-US"/>
        </a:p>
      </dgm:t>
    </dgm:pt>
    <dgm:pt modelId="{50CE9434-7032-4525-A857-C12907AEB6E4}" type="pres">
      <dgm:prSet presAssocID="{58BBADCA-9228-498E-912F-954D429D4190}" presName="descendantText" presStyleLbl="alignAccFollowNode1" presStyleIdx="0" presStyleCnt="2" custScaleX="129127">
        <dgm:presLayoutVars>
          <dgm:bulletEnabled val="1"/>
        </dgm:presLayoutVars>
      </dgm:prSet>
      <dgm:spPr/>
      <dgm:t>
        <a:bodyPr/>
        <a:lstStyle/>
        <a:p>
          <a:endParaRPr lang="zh-CN" altLang="en-US"/>
        </a:p>
      </dgm:t>
    </dgm:pt>
    <dgm:pt modelId="{6F10870D-23C1-4053-8649-C476AF94DB1F}" type="pres">
      <dgm:prSet presAssocID="{23753392-0B61-4647-A8B1-D56B740E33C8}" presName="sp" presStyleCnt="0"/>
      <dgm:spPr/>
    </dgm:pt>
    <dgm:pt modelId="{16A12A1C-4FED-4F25-A0CC-75E57CA8EC63}" type="pres">
      <dgm:prSet presAssocID="{BEAADB34-EA65-4EA9-BF05-9EC01502FE18}" presName="linNode" presStyleCnt="0"/>
      <dgm:spPr/>
    </dgm:pt>
    <dgm:pt modelId="{343D68B3-D820-4F75-AA70-2D812F6AAA10}" type="pres">
      <dgm:prSet presAssocID="{BEAADB34-EA65-4EA9-BF05-9EC01502FE18}" presName="parentText" presStyleLbl="node1" presStyleIdx="1" presStyleCnt="2" custScaleX="43442">
        <dgm:presLayoutVars>
          <dgm:chMax val="1"/>
          <dgm:bulletEnabled val="1"/>
        </dgm:presLayoutVars>
      </dgm:prSet>
      <dgm:spPr/>
      <dgm:t>
        <a:bodyPr/>
        <a:lstStyle/>
        <a:p>
          <a:endParaRPr lang="zh-CN" altLang="en-US"/>
        </a:p>
      </dgm:t>
    </dgm:pt>
    <dgm:pt modelId="{2EE528C1-7E1D-4AE6-BCB2-A0FBD1B5C04E}" type="pres">
      <dgm:prSet presAssocID="{BEAADB34-EA65-4EA9-BF05-9EC01502FE18}" presName="descendantText" presStyleLbl="alignAccFollowNode1" presStyleIdx="1" presStyleCnt="2" custScaleX="129127">
        <dgm:presLayoutVars>
          <dgm:bulletEnabled val="1"/>
        </dgm:presLayoutVars>
      </dgm:prSet>
      <dgm:spPr/>
      <dgm:t>
        <a:bodyPr/>
        <a:lstStyle/>
        <a:p>
          <a:endParaRPr lang="zh-CN" altLang="en-US"/>
        </a:p>
      </dgm:t>
    </dgm:pt>
  </dgm:ptLst>
  <dgm:cxnLst>
    <dgm:cxn modelId="{BFF1D2AA-5129-4F3B-9F9A-09BFF528BA41}" type="presOf" srcId="{58BBADCA-9228-498E-912F-954D429D4190}" destId="{706BA1AE-7015-47F0-AC8D-FB36795E95DE}" srcOrd="0" destOrd="0" presId="urn:microsoft.com/office/officeart/2005/8/layout/vList5"/>
    <dgm:cxn modelId="{A959E9DA-65D3-4AAD-B95B-9391D9192226}" type="presOf" srcId="{BEAADB34-EA65-4EA9-BF05-9EC01502FE18}" destId="{343D68B3-D820-4F75-AA70-2D812F6AAA10}" srcOrd="0" destOrd="0" presId="urn:microsoft.com/office/officeart/2005/8/layout/vList5"/>
    <dgm:cxn modelId="{1D82C651-5209-4D69-BF63-F94F1EAD56F2}" srcId="{BEAADB34-EA65-4EA9-BF05-9EC01502FE18}" destId="{11727F54-58B6-49D2-A120-20E2ED616C61}" srcOrd="0" destOrd="0" parTransId="{73134C62-2CCE-4DEE-999E-23CB4DC97482}" sibTransId="{41E3F5DA-C7CE-41EB-9BFB-E0E0218A9F3F}"/>
    <dgm:cxn modelId="{076B5E60-1BCE-4E7F-A0B2-F5BA207417DC}" type="presOf" srcId="{1115AC2D-92D1-4423-83D0-55435739BD32}" destId="{26617C0F-2C98-4D7F-8D0B-59EB754813F4}" srcOrd="0" destOrd="0" presId="urn:microsoft.com/office/officeart/2005/8/layout/vList5"/>
    <dgm:cxn modelId="{3B6E5BC3-85F7-4ED4-A98C-04723EC890B6}" type="presOf" srcId="{11727F54-58B6-49D2-A120-20E2ED616C61}" destId="{2EE528C1-7E1D-4AE6-BCB2-A0FBD1B5C04E}" srcOrd="0" destOrd="0" presId="urn:microsoft.com/office/officeart/2005/8/layout/vList5"/>
    <dgm:cxn modelId="{E0A40D9B-0135-480E-8621-DC625EF95265}" type="presOf" srcId="{8B6BFE57-238A-424C-8430-948C18339EBC}" destId="{50CE9434-7032-4525-A857-C12907AEB6E4}" srcOrd="0" destOrd="0" presId="urn:microsoft.com/office/officeart/2005/8/layout/vList5"/>
    <dgm:cxn modelId="{8E4BA727-9900-4228-8D0B-8DD26BA7DED2}" srcId="{58BBADCA-9228-498E-912F-954D429D4190}" destId="{8B6BFE57-238A-424C-8430-948C18339EBC}" srcOrd="0" destOrd="0" parTransId="{7A24D4FB-C324-4848-BF91-0D9DAC30FF86}" sibTransId="{B380960F-9E7E-41B5-BEE3-2B74D9441BE8}"/>
    <dgm:cxn modelId="{0A5166D0-1FC3-4F4F-9309-31B77C765170}" srcId="{1115AC2D-92D1-4423-83D0-55435739BD32}" destId="{58BBADCA-9228-498E-912F-954D429D4190}" srcOrd="0" destOrd="0" parTransId="{CF8F5B74-E2DF-4772-8312-4F8E77CCF28A}" sibTransId="{23753392-0B61-4647-A8B1-D56B740E33C8}"/>
    <dgm:cxn modelId="{16E0FA9E-C73C-45A9-948C-5066FE26B88C}" srcId="{1115AC2D-92D1-4423-83D0-55435739BD32}" destId="{BEAADB34-EA65-4EA9-BF05-9EC01502FE18}" srcOrd="1" destOrd="0" parTransId="{50C43425-E5C7-4F83-A16D-C66398FFE4D0}" sibTransId="{1411288E-2F36-45A8-AE19-71383B843210}"/>
    <dgm:cxn modelId="{4DB1E488-6721-48B7-BC75-9B60131F0291}" type="presParOf" srcId="{26617C0F-2C98-4D7F-8D0B-59EB754813F4}" destId="{080DEC32-2BD0-4F17-AA5B-8CF4980F72BE}" srcOrd="0" destOrd="0" presId="urn:microsoft.com/office/officeart/2005/8/layout/vList5"/>
    <dgm:cxn modelId="{DB208968-CDF9-480D-9160-6D9D4356DBC4}" type="presParOf" srcId="{080DEC32-2BD0-4F17-AA5B-8CF4980F72BE}" destId="{706BA1AE-7015-47F0-AC8D-FB36795E95DE}" srcOrd="0" destOrd="0" presId="urn:microsoft.com/office/officeart/2005/8/layout/vList5"/>
    <dgm:cxn modelId="{93FD1C6D-190C-4DE3-AB5A-DD281B05DB4B}" type="presParOf" srcId="{080DEC32-2BD0-4F17-AA5B-8CF4980F72BE}" destId="{50CE9434-7032-4525-A857-C12907AEB6E4}" srcOrd="1" destOrd="0" presId="urn:microsoft.com/office/officeart/2005/8/layout/vList5"/>
    <dgm:cxn modelId="{831BE7C6-959F-47A2-887B-704061E39BB4}" type="presParOf" srcId="{26617C0F-2C98-4D7F-8D0B-59EB754813F4}" destId="{6F10870D-23C1-4053-8649-C476AF94DB1F}" srcOrd="1" destOrd="0" presId="urn:microsoft.com/office/officeart/2005/8/layout/vList5"/>
    <dgm:cxn modelId="{DC172340-F79A-440C-B2D0-613EC4B94E6A}" type="presParOf" srcId="{26617C0F-2C98-4D7F-8D0B-59EB754813F4}" destId="{16A12A1C-4FED-4F25-A0CC-75E57CA8EC63}" srcOrd="2" destOrd="0" presId="urn:microsoft.com/office/officeart/2005/8/layout/vList5"/>
    <dgm:cxn modelId="{4B551132-4E07-414F-AC76-38BEDAB2A84C}" type="presParOf" srcId="{16A12A1C-4FED-4F25-A0CC-75E57CA8EC63}" destId="{343D68B3-D820-4F75-AA70-2D812F6AAA10}" srcOrd="0" destOrd="0" presId="urn:microsoft.com/office/officeart/2005/8/layout/vList5"/>
    <dgm:cxn modelId="{8BD61C93-54CD-4950-9323-B859BD76E34E}" type="presParOf" srcId="{16A12A1C-4FED-4F25-A0CC-75E57CA8EC63}" destId="{2EE528C1-7E1D-4AE6-BCB2-A0FBD1B5C04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9900F1-B403-4096-A16D-9F0C11E208C9}"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ED8BC326-4AEE-417D-BCE1-6E790891F20E}">
      <dgm:prSet custT="1"/>
      <dgm:spPr/>
      <dgm:t>
        <a:bodyPr/>
        <a:lstStyle/>
        <a:p>
          <a:pPr rtl="0"/>
          <a:r>
            <a:rPr lang="en-US" sz="2400" b="1" smtClean="0"/>
            <a:t>(1)</a:t>
          </a:r>
          <a:endParaRPr lang="zh-CN" sz="2400"/>
        </a:p>
      </dgm:t>
    </dgm:pt>
    <dgm:pt modelId="{6D62F3B4-6099-4D50-BBD1-423C22DAA8AC}" type="parTrans" cxnId="{9DFD1EC2-F264-43CD-80DA-F139475200C3}">
      <dgm:prSet/>
      <dgm:spPr/>
      <dgm:t>
        <a:bodyPr/>
        <a:lstStyle/>
        <a:p>
          <a:endParaRPr lang="zh-CN" altLang="en-US"/>
        </a:p>
      </dgm:t>
    </dgm:pt>
    <dgm:pt modelId="{E0F6372D-87D7-4720-915E-D418260CB096}" type="sibTrans" cxnId="{9DFD1EC2-F264-43CD-80DA-F139475200C3}">
      <dgm:prSet/>
      <dgm:spPr/>
      <dgm:t>
        <a:bodyPr/>
        <a:lstStyle/>
        <a:p>
          <a:endParaRPr lang="zh-CN" altLang="en-US"/>
        </a:p>
      </dgm:t>
    </dgm:pt>
    <dgm:pt modelId="{A85F1062-D2B3-428C-B69A-687E372601A7}">
      <dgm:prSet/>
      <dgm:spPr/>
      <dgm:t>
        <a:bodyPr/>
        <a:lstStyle/>
        <a:p>
          <a:pPr rtl="0"/>
          <a:r>
            <a:rPr lang="zh-CN" b="1" smtClean="0"/>
            <a:t>计算系统在已知输入信号下的时域输出</a:t>
          </a:r>
          <a:endParaRPr lang="zh-CN"/>
        </a:p>
      </dgm:t>
    </dgm:pt>
    <dgm:pt modelId="{8750A892-CA53-4897-9E96-6584E904B9A4}" type="parTrans" cxnId="{1C308437-A7A1-46F4-8310-C3E1F8B09802}">
      <dgm:prSet/>
      <dgm:spPr/>
      <dgm:t>
        <a:bodyPr/>
        <a:lstStyle/>
        <a:p>
          <a:endParaRPr lang="zh-CN" altLang="en-US"/>
        </a:p>
      </dgm:t>
    </dgm:pt>
    <dgm:pt modelId="{C2999937-F69B-485A-8955-28F85DE44746}" type="sibTrans" cxnId="{1C308437-A7A1-46F4-8310-C3E1F8B09802}">
      <dgm:prSet/>
      <dgm:spPr/>
      <dgm:t>
        <a:bodyPr/>
        <a:lstStyle/>
        <a:p>
          <a:endParaRPr lang="zh-CN" altLang="en-US"/>
        </a:p>
      </dgm:t>
    </dgm:pt>
    <dgm:pt modelId="{B4E7A6BA-1F83-4664-9BD0-E64861795CDC}">
      <dgm:prSet custT="1"/>
      <dgm:spPr/>
      <dgm:t>
        <a:bodyPr/>
        <a:lstStyle/>
        <a:p>
          <a:pPr rtl="0"/>
          <a:r>
            <a:rPr lang="en-US" sz="2400" b="1" smtClean="0"/>
            <a:t>(2)</a:t>
          </a:r>
          <a:endParaRPr lang="zh-CN" sz="2400"/>
        </a:p>
      </dgm:t>
    </dgm:pt>
    <dgm:pt modelId="{385DF3D7-D633-423F-BE0C-4E12F40A34C5}" type="parTrans" cxnId="{D5908F51-FAE6-44EC-B01D-5FF5CDFD119E}">
      <dgm:prSet/>
      <dgm:spPr/>
      <dgm:t>
        <a:bodyPr/>
        <a:lstStyle/>
        <a:p>
          <a:endParaRPr lang="zh-CN" altLang="en-US"/>
        </a:p>
      </dgm:t>
    </dgm:pt>
    <dgm:pt modelId="{05138CB5-26C2-41BE-A82F-61A482B56FB1}" type="sibTrans" cxnId="{D5908F51-FAE6-44EC-B01D-5FF5CDFD119E}">
      <dgm:prSet/>
      <dgm:spPr/>
      <dgm:t>
        <a:bodyPr/>
        <a:lstStyle/>
        <a:p>
          <a:endParaRPr lang="zh-CN" altLang="en-US"/>
        </a:p>
      </dgm:t>
    </dgm:pt>
    <dgm:pt modelId="{CDA4AD76-B4D7-4F01-A22B-E8D98E9ECF6A}">
      <dgm:prSet/>
      <dgm:spPr/>
      <dgm:t>
        <a:bodyPr/>
        <a:lstStyle/>
        <a:p>
          <a:pPr rtl="0"/>
          <a:r>
            <a:rPr lang="zh-CN" b="1" smtClean="0"/>
            <a:t>依据计算获得的时域输出，分析系统的性能</a:t>
          </a:r>
          <a:r>
            <a:rPr lang="en-US" b="1" smtClean="0"/>
            <a:t>——</a:t>
          </a:r>
          <a:r>
            <a:rPr lang="zh-CN" b="1" smtClean="0"/>
            <a:t>稳定性、动态响应特性、稳态误差等。</a:t>
          </a:r>
          <a:endParaRPr lang="zh-CN"/>
        </a:p>
      </dgm:t>
    </dgm:pt>
    <dgm:pt modelId="{7598580A-1BDA-4CA6-8042-CD592F4F3C3E}" type="parTrans" cxnId="{2BD5292F-7C54-496F-9B45-3CAD06DA3A13}">
      <dgm:prSet/>
      <dgm:spPr/>
      <dgm:t>
        <a:bodyPr/>
        <a:lstStyle/>
        <a:p>
          <a:endParaRPr lang="zh-CN" altLang="en-US"/>
        </a:p>
      </dgm:t>
    </dgm:pt>
    <dgm:pt modelId="{1C74186B-BE83-4050-8AB0-62C772F3F771}" type="sibTrans" cxnId="{2BD5292F-7C54-496F-9B45-3CAD06DA3A13}">
      <dgm:prSet/>
      <dgm:spPr/>
      <dgm:t>
        <a:bodyPr/>
        <a:lstStyle/>
        <a:p>
          <a:endParaRPr lang="zh-CN" altLang="en-US"/>
        </a:p>
      </dgm:t>
    </dgm:pt>
    <dgm:pt modelId="{0D9A1D08-078C-48F1-AAE4-EF4820564010}" type="pres">
      <dgm:prSet presAssocID="{019900F1-B403-4096-A16D-9F0C11E208C9}" presName="Name0" presStyleCnt="0">
        <dgm:presLayoutVars>
          <dgm:dir/>
          <dgm:animLvl val="lvl"/>
          <dgm:resizeHandles val="exact"/>
        </dgm:presLayoutVars>
      </dgm:prSet>
      <dgm:spPr/>
      <dgm:t>
        <a:bodyPr/>
        <a:lstStyle/>
        <a:p>
          <a:endParaRPr lang="zh-CN" altLang="en-US"/>
        </a:p>
      </dgm:t>
    </dgm:pt>
    <dgm:pt modelId="{8992E355-AA57-4A49-A897-30C7083DB940}" type="pres">
      <dgm:prSet presAssocID="{ED8BC326-4AEE-417D-BCE1-6E790891F20E}" presName="linNode" presStyleCnt="0"/>
      <dgm:spPr/>
    </dgm:pt>
    <dgm:pt modelId="{25FDAF4A-1C15-4BA9-83C3-C22D76F680D7}" type="pres">
      <dgm:prSet presAssocID="{ED8BC326-4AEE-417D-BCE1-6E790891F20E}" presName="parentText" presStyleLbl="node1" presStyleIdx="0" presStyleCnt="2" custScaleX="24330">
        <dgm:presLayoutVars>
          <dgm:chMax val="1"/>
          <dgm:bulletEnabled val="1"/>
        </dgm:presLayoutVars>
      </dgm:prSet>
      <dgm:spPr/>
      <dgm:t>
        <a:bodyPr/>
        <a:lstStyle/>
        <a:p>
          <a:endParaRPr lang="zh-CN" altLang="en-US"/>
        </a:p>
      </dgm:t>
    </dgm:pt>
    <dgm:pt modelId="{A496D583-23E6-4B6B-A8F6-AEE20E5FBC9B}" type="pres">
      <dgm:prSet presAssocID="{ED8BC326-4AEE-417D-BCE1-6E790891F20E}" presName="descendantText" presStyleLbl="alignAccFollowNode1" presStyleIdx="0" presStyleCnt="2" custScaleX="137778">
        <dgm:presLayoutVars>
          <dgm:bulletEnabled val="1"/>
        </dgm:presLayoutVars>
      </dgm:prSet>
      <dgm:spPr/>
      <dgm:t>
        <a:bodyPr/>
        <a:lstStyle/>
        <a:p>
          <a:endParaRPr lang="zh-CN" altLang="en-US"/>
        </a:p>
      </dgm:t>
    </dgm:pt>
    <dgm:pt modelId="{D89D39DF-3512-4A6D-BD10-7764FC9D1DED}" type="pres">
      <dgm:prSet presAssocID="{E0F6372D-87D7-4720-915E-D418260CB096}" presName="sp" presStyleCnt="0"/>
      <dgm:spPr/>
    </dgm:pt>
    <dgm:pt modelId="{1880E371-1DE1-42C5-B179-DFCB9191CCF4}" type="pres">
      <dgm:prSet presAssocID="{B4E7A6BA-1F83-4664-9BD0-E64861795CDC}" presName="linNode" presStyleCnt="0"/>
      <dgm:spPr/>
    </dgm:pt>
    <dgm:pt modelId="{05E02436-CDF8-4203-8CF9-F2545699D185}" type="pres">
      <dgm:prSet presAssocID="{B4E7A6BA-1F83-4664-9BD0-E64861795CDC}" presName="parentText" presStyleLbl="node1" presStyleIdx="1" presStyleCnt="2" custScaleX="24330">
        <dgm:presLayoutVars>
          <dgm:chMax val="1"/>
          <dgm:bulletEnabled val="1"/>
        </dgm:presLayoutVars>
      </dgm:prSet>
      <dgm:spPr/>
      <dgm:t>
        <a:bodyPr/>
        <a:lstStyle/>
        <a:p>
          <a:endParaRPr lang="zh-CN" altLang="en-US"/>
        </a:p>
      </dgm:t>
    </dgm:pt>
    <dgm:pt modelId="{2FCB07EF-5960-4A20-B9B9-85D24687E149}" type="pres">
      <dgm:prSet presAssocID="{B4E7A6BA-1F83-4664-9BD0-E64861795CDC}" presName="descendantText" presStyleLbl="alignAccFollowNode1" presStyleIdx="1" presStyleCnt="2" custScaleX="137778">
        <dgm:presLayoutVars>
          <dgm:bulletEnabled val="1"/>
        </dgm:presLayoutVars>
      </dgm:prSet>
      <dgm:spPr/>
      <dgm:t>
        <a:bodyPr/>
        <a:lstStyle/>
        <a:p>
          <a:endParaRPr lang="zh-CN" altLang="en-US"/>
        </a:p>
      </dgm:t>
    </dgm:pt>
  </dgm:ptLst>
  <dgm:cxnLst>
    <dgm:cxn modelId="{F8D87500-F36E-49F7-A1AC-1A0048DD49BC}" type="presOf" srcId="{ED8BC326-4AEE-417D-BCE1-6E790891F20E}" destId="{25FDAF4A-1C15-4BA9-83C3-C22D76F680D7}" srcOrd="0" destOrd="0" presId="urn:microsoft.com/office/officeart/2005/8/layout/vList5"/>
    <dgm:cxn modelId="{259B504F-9A9F-443E-8FCA-FA6946EEE0FC}" type="presOf" srcId="{CDA4AD76-B4D7-4F01-A22B-E8D98E9ECF6A}" destId="{2FCB07EF-5960-4A20-B9B9-85D24687E149}" srcOrd="0" destOrd="0" presId="urn:microsoft.com/office/officeart/2005/8/layout/vList5"/>
    <dgm:cxn modelId="{D5908F51-FAE6-44EC-B01D-5FF5CDFD119E}" srcId="{019900F1-B403-4096-A16D-9F0C11E208C9}" destId="{B4E7A6BA-1F83-4664-9BD0-E64861795CDC}" srcOrd="1" destOrd="0" parTransId="{385DF3D7-D633-423F-BE0C-4E12F40A34C5}" sibTransId="{05138CB5-26C2-41BE-A82F-61A482B56FB1}"/>
    <dgm:cxn modelId="{9A4BFE23-5995-4C37-A9F2-0965C245B1B4}" type="presOf" srcId="{B4E7A6BA-1F83-4664-9BD0-E64861795CDC}" destId="{05E02436-CDF8-4203-8CF9-F2545699D185}" srcOrd="0" destOrd="0" presId="urn:microsoft.com/office/officeart/2005/8/layout/vList5"/>
    <dgm:cxn modelId="{7B776086-04F6-4BDE-85B8-8467B08F5539}" type="presOf" srcId="{A85F1062-D2B3-428C-B69A-687E372601A7}" destId="{A496D583-23E6-4B6B-A8F6-AEE20E5FBC9B}" srcOrd="0" destOrd="0" presId="urn:microsoft.com/office/officeart/2005/8/layout/vList5"/>
    <dgm:cxn modelId="{3871A17C-2815-4B0F-AA62-C295D958A0B1}" type="presOf" srcId="{019900F1-B403-4096-A16D-9F0C11E208C9}" destId="{0D9A1D08-078C-48F1-AAE4-EF4820564010}" srcOrd="0" destOrd="0" presId="urn:microsoft.com/office/officeart/2005/8/layout/vList5"/>
    <dgm:cxn modelId="{1C308437-A7A1-46F4-8310-C3E1F8B09802}" srcId="{ED8BC326-4AEE-417D-BCE1-6E790891F20E}" destId="{A85F1062-D2B3-428C-B69A-687E372601A7}" srcOrd="0" destOrd="0" parTransId="{8750A892-CA53-4897-9E96-6584E904B9A4}" sibTransId="{C2999937-F69B-485A-8955-28F85DE44746}"/>
    <dgm:cxn modelId="{2BD5292F-7C54-496F-9B45-3CAD06DA3A13}" srcId="{B4E7A6BA-1F83-4664-9BD0-E64861795CDC}" destId="{CDA4AD76-B4D7-4F01-A22B-E8D98E9ECF6A}" srcOrd="0" destOrd="0" parTransId="{7598580A-1BDA-4CA6-8042-CD592F4F3C3E}" sibTransId="{1C74186B-BE83-4050-8AB0-62C772F3F771}"/>
    <dgm:cxn modelId="{9DFD1EC2-F264-43CD-80DA-F139475200C3}" srcId="{019900F1-B403-4096-A16D-9F0C11E208C9}" destId="{ED8BC326-4AEE-417D-BCE1-6E790891F20E}" srcOrd="0" destOrd="0" parTransId="{6D62F3B4-6099-4D50-BBD1-423C22DAA8AC}" sibTransId="{E0F6372D-87D7-4720-915E-D418260CB096}"/>
    <dgm:cxn modelId="{77DC9738-15E5-4140-9E98-5A084F6DBBBE}" type="presParOf" srcId="{0D9A1D08-078C-48F1-AAE4-EF4820564010}" destId="{8992E355-AA57-4A49-A897-30C7083DB940}" srcOrd="0" destOrd="0" presId="urn:microsoft.com/office/officeart/2005/8/layout/vList5"/>
    <dgm:cxn modelId="{5E020B44-EA02-42BB-8200-3DB160482026}" type="presParOf" srcId="{8992E355-AA57-4A49-A897-30C7083DB940}" destId="{25FDAF4A-1C15-4BA9-83C3-C22D76F680D7}" srcOrd="0" destOrd="0" presId="urn:microsoft.com/office/officeart/2005/8/layout/vList5"/>
    <dgm:cxn modelId="{CB18A431-2E9E-4F4A-A2C0-F21FB543E5B9}" type="presParOf" srcId="{8992E355-AA57-4A49-A897-30C7083DB940}" destId="{A496D583-23E6-4B6B-A8F6-AEE20E5FBC9B}" srcOrd="1" destOrd="0" presId="urn:microsoft.com/office/officeart/2005/8/layout/vList5"/>
    <dgm:cxn modelId="{B1708926-0979-42EF-B592-39E7F4C15EBE}" type="presParOf" srcId="{0D9A1D08-078C-48F1-AAE4-EF4820564010}" destId="{D89D39DF-3512-4A6D-BD10-7764FC9D1DED}" srcOrd="1" destOrd="0" presId="urn:microsoft.com/office/officeart/2005/8/layout/vList5"/>
    <dgm:cxn modelId="{DBDFDB76-C87B-4747-9E6F-67189F7ED477}" type="presParOf" srcId="{0D9A1D08-078C-48F1-AAE4-EF4820564010}" destId="{1880E371-1DE1-42C5-B179-DFCB9191CCF4}" srcOrd="2" destOrd="0" presId="urn:microsoft.com/office/officeart/2005/8/layout/vList5"/>
    <dgm:cxn modelId="{F8004C1C-54B6-42D2-861B-EF4219AE1F59}" type="presParOf" srcId="{1880E371-1DE1-42C5-B179-DFCB9191CCF4}" destId="{05E02436-CDF8-4203-8CF9-F2545699D185}" srcOrd="0" destOrd="0" presId="urn:microsoft.com/office/officeart/2005/8/layout/vList5"/>
    <dgm:cxn modelId="{54754B05-FE1B-4949-B739-860097300E5B}" type="presParOf" srcId="{1880E371-1DE1-42C5-B179-DFCB9191CCF4}" destId="{2FCB07EF-5960-4A20-B9B9-85D24687E149}" srcOrd="1" destOrd="0" presId="urn:microsoft.com/office/officeart/2005/8/layout/vList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9D5D632-C408-4480-8D22-4A00307F47C2}"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D03E2A9E-CBBE-4135-9259-5910F6ABE62A}">
      <dgm:prSet custT="1"/>
      <dgm:spPr/>
      <dgm:t>
        <a:bodyPr/>
        <a:lstStyle/>
        <a:p>
          <a:pPr rtl="0"/>
          <a:r>
            <a:rPr lang="zh-CN" sz="2400" dirty="0" smtClean="0"/>
            <a:t>（</a:t>
          </a:r>
          <a:r>
            <a:rPr lang="en-US" sz="2400" dirty="0" smtClean="0"/>
            <a:t>1</a:t>
          </a:r>
          <a:r>
            <a:rPr lang="zh-CN" sz="2400" dirty="0" smtClean="0"/>
            <a:t>）</a:t>
          </a:r>
          <a:endParaRPr lang="zh-CN" sz="2400" dirty="0"/>
        </a:p>
      </dgm:t>
    </dgm:pt>
    <dgm:pt modelId="{4185786D-4F05-4668-A441-CE5522E7F79D}" type="parTrans" cxnId="{B6A23AC0-5916-4C9F-A9D2-E33C17ECB6F6}">
      <dgm:prSet/>
      <dgm:spPr/>
      <dgm:t>
        <a:bodyPr/>
        <a:lstStyle/>
        <a:p>
          <a:endParaRPr lang="zh-CN" altLang="en-US"/>
        </a:p>
      </dgm:t>
    </dgm:pt>
    <dgm:pt modelId="{C2E5EEE4-995B-4122-AE9B-2FA5E225F737}" type="sibTrans" cxnId="{B6A23AC0-5916-4C9F-A9D2-E33C17ECB6F6}">
      <dgm:prSet/>
      <dgm:spPr/>
      <dgm:t>
        <a:bodyPr/>
        <a:lstStyle/>
        <a:p>
          <a:endParaRPr lang="zh-CN" altLang="en-US"/>
        </a:p>
      </dgm:t>
    </dgm:pt>
    <dgm:pt modelId="{9ED5C6A9-5E11-4E64-8F57-0A99718E0EBA}">
      <dgm:prSet custT="1"/>
      <dgm:spPr/>
      <dgm:t>
        <a:bodyPr/>
        <a:lstStyle/>
        <a:p>
          <a:pPr rtl="0"/>
          <a:r>
            <a:rPr lang="zh-CN" altLang="en-US" sz="2000" smtClean="0"/>
            <a:t>系统既可控又可观的充要条件是传递函数没有零点与极点相消的现象。</a:t>
          </a:r>
          <a:endParaRPr lang="zh-CN" altLang="en-US" sz="2000"/>
        </a:p>
      </dgm:t>
    </dgm:pt>
    <dgm:pt modelId="{77B1E31B-ECDA-4E01-B0D9-C3D4EB89C0A5}" type="parTrans" cxnId="{6B11AF0B-7F17-4E61-929F-4434C02CDEC6}">
      <dgm:prSet/>
      <dgm:spPr/>
      <dgm:t>
        <a:bodyPr/>
        <a:lstStyle/>
        <a:p>
          <a:endParaRPr lang="zh-CN" altLang="en-US"/>
        </a:p>
      </dgm:t>
    </dgm:pt>
    <dgm:pt modelId="{E4078884-F712-456B-9084-B8B1F0582B86}" type="sibTrans" cxnId="{6B11AF0B-7F17-4E61-929F-4434C02CDEC6}">
      <dgm:prSet/>
      <dgm:spPr/>
      <dgm:t>
        <a:bodyPr/>
        <a:lstStyle/>
        <a:p>
          <a:endParaRPr lang="zh-CN" altLang="en-US"/>
        </a:p>
      </dgm:t>
    </dgm:pt>
    <dgm:pt modelId="{22EBDD20-5A5A-4E92-96B3-D0EB7EEA4D1A}">
      <dgm:prSet custT="1"/>
      <dgm:spPr/>
      <dgm:t>
        <a:bodyPr/>
        <a:lstStyle/>
        <a:p>
          <a:pPr rtl="0"/>
          <a:r>
            <a:rPr lang="zh-CN" sz="2400" smtClean="0"/>
            <a:t>（</a:t>
          </a:r>
          <a:r>
            <a:rPr lang="en-US" sz="2400" smtClean="0"/>
            <a:t>2</a:t>
          </a:r>
          <a:r>
            <a:rPr lang="zh-CN" sz="2400" smtClean="0"/>
            <a:t>）</a:t>
          </a:r>
          <a:endParaRPr lang="zh-CN" sz="2400"/>
        </a:p>
      </dgm:t>
    </dgm:pt>
    <dgm:pt modelId="{93139504-0E5C-4F97-B767-FC27A3E8B059}" type="parTrans" cxnId="{F4DA328D-F998-4310-8DA3-03A8BC35D213}">
      <dgm:prSet/>
      <dgm:spPr/>
      <dgm:t>
        <a:bodyPr/>
        <a:lstStyle/>
        <a:p>
          <a:endParaRPr lang="zh-CN" altLang="en-US"/>
        </a:p>
      </dgm:t>
    </dgm:pt>
    <dgm:pt modelId="{C859392F-DCDD-4962-8047-E47A598211C4}" type="sibTrans" cxnId="{F4DA328D-F998-4310-8DA3-03A8BC35D213}">
      <dgm:prSet/>
      <dgm:spPr/>
      <dgm:t>
        <a:bodyPr/>
        <a:lstStyle/>
        <a:p>
          <a:endParaRPr lang="zh-CN" altLang="en-US"/>
        </a:p>
      </dgm:t>
    </dgm:pt>
    <dgm:pt modelId="{0ABB6FC9-E4EB-406F-8958-CB30C8C5EB05}">
      <dgm:prSet custT="1"/>
      <dgm:spPr/>
      <dgm:t>
        <a:bodyPr/>
        <a:lstStyle/>
        <a:p>
          <a:pPr rtl="0"/>
          <a:r>
            <a:rPr lang="zh-CN" altLang="en-US" sz="2000" dirty="0" smtClean="0"/>
            <a:t>系统传递函数存在零点与极点相消的现象时，该系统状态或是可控、不可观，或是可观、不可控，或是既不可控又不可观。</a:t>
          </a:r>
          <a:endParaRPr lang="zh-CN" altLang="en-US" sz="2000" dirty="0"/>
        </a:p>
      </dgm:t>
    </dgm:pt>
    <dgm:pt modelId="{B694914B-DF23-4080-953D-E20292087234}" type="parTrans" cxnId="{576E6998-2096-4ED7-9A95-09E9BD4B0E9C}">
      <dgm:prSet/>
      <dgm:spPr/>
      <dgm:t>
        <a:bodyPr/>
        <a:lstStyle/>
        <a:p>
          <a:endParaRPr lang="zh-CN" altLang="en-US"/>
        </a:p>
      </dgm:t>
    </dgm:pt>
    <dgm:pt modelId="{3BC6649C-F1FB-40FC-A8DB-1E7EF5B2702C}" type="sibTrans" cxnId="{576E6998-2096-4ED7-9A95-09E9BD4B0E9C}">
      <dgm:prSet/>
      <dgm:spPr/>
      <dgm:t>
        <a:bodyPr/>
        <a:lstStyle/>
        <a:p>
          <a:endParaRPr lang="zh-CN" altLang="en-US"/>
        </a:p>
      </dgm:t>
    </dgm:pt>
    <dgm:pt modelId="{A7FE6695-D1D6-4AE1-8BC3-E96DEAD1D8EB}" type="pres">
      <dgm:prSet presAssocID="{09D5D632-C408-4480-8D22-4A00307F47C2}" presName="Name0" presStyleCnt="0">
        <dgm:presLayoutVars>
          <dgm:dir/>
          <dgm:animLvl val="lvl"/>
          <dgm:resizeHandles val="exact"/>
        </dgm:presLayoutVars>
      </dgm:prSet>
      <dgm:spPr/>
      <dgm:t>
        <a:bodyPr/>
        <a:lstStyle/>
        <a:p>
          <a:endParaRPr lang="zh-CN" altLang="en-US"/>
        </a:p>
      </dgm:t>
    </dgm:pt>
    <dgm:pt modelId="{DE8109EA-8616-4EB6-97B9-2EBC0BFC182A}" type="pres">
      <dgm:prSet presAssocID="{D03E2A9E-CBBE-4135-9259-5910F6ABE62A}" presName="linNode" presStyleCnt="0"/>
      <dgm:spPr/>
    </dgm:pt>
    <dgm:pt modelId="{C0BA96E4-41E7-4755-8631-A23E4340E54D}" type="pres">
      <dgm:prSet presAssocID="{D03E2A9E-CBBE-4135-9259-5910F6ABE62A}" presName="parentText" presStyleLbl="node1" presStyleIdx="0" presStyleCnt="2" custScaleX="40498">
        <dgm:presLayoutVars>
          <dgm:chMax val="1"/>
          <dgm:bulletEnabled val="1"/>
        </dgm:presLayoutVars>
      </dgm:prSet>
      <dgm:spPr/>
      <dgm:t>
        <a:bodyPr/>
        <a:lstStyle/>
        <a:p>
          <a:endParaRPr lang="zh-CN" altLang="en-US"/>
        </a:p>
      </dgm:t>
    </dgm:pt>
    <dgm:pt modelId="{14CAAB2C-283D-418F-8CB3-E8B0E84070FB}" type="pres">
      <dgm:prSet presAssocID="{D03E2A9E-CBBE-4135-9259-5910F6ABE62A}" presName="descendantText" presStyleLbl="alignAccFollowNode1" presStyleIdx="0" presStyleCnt="2" custScaleX="134989">
        <dgm:presLayoutVars>
          <dgm:bulletEnabled val="1"/>
        </dgm:presLayoutVars>
      </dgm:prSet>
      <dgm:spPr/>
      <dgm:t>
        <a:bodyPr/>
        <a:lstStyle/>
        <a:p>
          <a:endParaRPr lang="zh-CN" altLang="en-US"/>
        </a:p>
      </dgm:t>
    </dgm:pt>
    <dgm:pt modelId="{D039C01B-189E-4FAA-AD89-009A5DBE835B}" type="pres">
      <dgm:prSet presAssocID="{C2E5EEE4-995B-4122-AE9B-2FA5E225F737}" presName="sp" presStyleCnt="0"/>
      <dgm:spPr/>
    </dgm:pt>
    <dgm:pt modelId="{0950BA7F-86E9-4295-81FB-50C4527CF0D0}" type="pres">
      <dgm:prSet presAssocID="{22EBDD20-5A5A-4E92-96B3-D0EB7EEA4D1A}" presName="linNode" presStyleCnt="0"/>
      <dgm:spPr/>
    </dgm:pt>
    <dgm:pt modelId="{CF0AD10B-17C1-47FB-8443-5E960109784F}" type="pres">
      <dgm:prSet presAssocID="{22EBDD20-5A5A-4E92-96B3-D0EB7EEA4D1A}" presName="parentText" presStyleLbl="node1" presStyleIdx="1" presStyleCnt="2" custScaleX="40498" custScaleY="157436">
        <dgm:presLayoutVars>
          <dgm:chMax val="1"/>
          <dgm:bulletEnabled val="1"/>
        </dgm:presLayoutVars>
      </dgm:prSet>
      <dgm:spPr/>
      <dgm:t>
        <a:bodyPr/>
        <a:lstStyle/>
        <a:p>
          <a:endParaRPr lang="zh-CN" altLang="en-US"/>
        </a:p>
      </dgm:t>
    </dgm:pt>
    <dgm:pt modelId="{A6ABE54A-9700-48B3-916D-F2404B0AF07B}" type="pres">
      <dgm:prSet presAssocID="{22EBDD20-5A5A-4E92-96B3-D0EB7EEA4D1A}" presName="descendantText" presStyleLbl="alignAccFollowNode1" presStyleIdx="1" presStyleCnt="2" custScaleX="134989" custScaleY="157436">
        <dgm:presLayoutVars>
          <dgm:bulletEnabled val="1"/>
        </dgm:presLayoutVars>
      </dgm:prSet>
      <dgm:spPr/>
      <dgm:t>
        <a:bodyPr/>
        <a:lstStyle/>
        <a:p>
          <a:endParaRPr lang="zh-CN" altLang="en-US"/>
        </a:p>
      </dgm:t>
    </dgm:pt>
  </dgm:ptLst>
  <dgm:cxnLst>
    <dgm:cxn modelId="{F4DA328D-F998-4310-8DA3-03A8BC35D213}" srcId="{09D5D632-C408-4480-8D22-4A00307F47C2}" destId="{22EBDD20-5A5A-4E92-96B3-D0EB7EEA4D1A}" srcOrd="1" destOrd="0" parTransId="{93139504-0E5C-4F97-B767-FC27A3E8B059}" sibTransId="{C859392F-DCDD-4962-8047-E47A598211C4}"/>
    <dgm:cxn modelId="{DBA00F20-4977-4016-9BFB-A214E89AAC5B}" type="presOf" srcId="{0ABB6FC9-E4EB-406F-8958-CB30C8C5EB05}" destId="{A6ABE54A-9700-48B3-916D-F2404B0AF07B}" srcOrd="0" destOrd="0" presId="urn:microsoft.com/office/officeart/2005/8/layout/vList5"/>
    <dgm:cxn modelId="{EEA0EF30-0E79-4496-8C7D-2DC0E19CE7D5}" type="presOf" srcId="{22EBDD20-5A5A-4E92-96B3-D0EB7EEA4D1A}" destId="{CF0AD10B-17C1-47FB-8443-5E960109784F}" srcOrd="0" destOrd="0" presId="urn:microsoft.com/office/officeart/2005/8/layout/vList5"/>
    <dgm:cxn modelId="{02821E0B-76D7-482A-A98C-B2F6BDB70333}" type="presOf" srcId="{9ED5C6A9-5E11-4E64-8F57-0A99718E0EBA}" destId="{14CAAB2C-283D-418F-8CB3-E8B0E84070FB}" srcOrd="0" destOrd="0" presId="urn:microsoft.com/office/officeart/2005/8/layout/vList5"/>
    <dgm:cxn modelId="{6B11AF0B-7F17-4E61-929F-4434C02CDEC6}" srcId="{D03E2A9E-CBBE-4135-9259-5910F6ABE62A}" destId="{9ED5C6A9-5E11-4E64-8F57-0A99718E0EBA}" srcOrd="0" destOrd="0" parTransId="{77B1E31B-ECDA-4E01-B0D9-C3D4EB89C0A5}" sibTransId="{E4078884-F712-456B-9084-B8B1F0582B86}"/>
    <dgm:cxn modelId="{B6A23AC0-5916-4C9F-A9D2-E33C17ECB6F6}" srcId="{09D5D632-C408-4480-8D22-4A00307F47C2}" destId="{D03E2A9E-CBBE-4135-9259-5910F6ABE62A}" srcOrd="0" destOrd="0" parTransId="{4185786D-4F05-4668-A441-CE5522E7F79D}" sibTransId="{C2E5EEE4-995B-4122-AE9B-2FA5E225F737}"/>
    <dgm:cxn modelId="{DF4F5A46-1BA5-41BD-870E-AB8A4AC26920}" type="presOf" srcId="{D03E2A9E-CBBE-4135-9259-5910F6ABE62A}" destId="{C0BA96E4-41E7-4755-8631-A23E4340E54D}" srcOrd="0" destOrd="0" presId="urn:microsoft.com/office/officeart/2005/8/layout/vList5"/>
    <dgm:cxn modelId="{B87B8966-9D9B-4C95-B14B-A5E070770EB8}" type="presOf" srcId="{09D5D632-C408-4480-8D22-4A00307F47C2}" destId="{A7FE6695-D1D6-4AE1-8BC3-E96DEAD1D8EB}" srcOrd="0" destOrd="0" presId="urn:microsoft.com/office/officeart/2005/8/layout/vList5"/>
    <dgm:cxn modelId="{576E6998-2096-4ED7-9A95-09E9BD4B0E9C}" srcId="{22EBDD20-5A5A-4E92-96B3-D0EB7EEA4D1A}" destId="{0ABB6FC9-E4EB-406F-8958-CB30C8C5EB05}" srcOrd="0" destOrd="0" parTransId="{B694914B-DF23-4080-953D-E20292087234}" sibTransId="{3BC6649C-F1FB-40FC-A8DB-1E7EF5B2702C}"/>
    <dgm:cxn modelId="{FAE97D32-2302-4CC4-8A9B-EEBDEC7AAF5D}" type="presParOf" srcId="{A7FE6695-D1D6-4AE1-8BC3-E96DEAD1D8EB}" destId="{DE8109EA-8616-4EB6-97B9-2EBC0BFC182A}" srcOrd="0" destOrd="0" presId="urn:microsoft.com/office/officeart/2005/8/layout/vList5"/>
    <dgm:cxn modelId="{B5B9968F-3BDC-44E2-B1A3-AC5144CC2009}" type="presParOf" srcId="{DE8109EA-8616-4EB6-97B9-2EBC0BFC182A}" destId="{C0BA96E4-41E7-4755-8631-A23E4340E54D}" srcOrd="0" destOrd="0" presId="urn:microsoft.com/office/officeart/2005/8/layout/vList5"/>
    <dgm:cxn modelId="{1BF5264C-2CA8-406B-BAFA-FC583C13DBFA}" type="presParOf" srcId="{DE8109EA-8616-4EB6-97B9-2EBC0BFC182A}" destId="{14CAAB2C-283D-418F-8CB3-E8B0E84070FB}" srcOrd="1" destOrd="0" presId="urn:microsoft.com/office/officeart/2005/8/layout/vList5"/>
    <dgm:cxn modelId="{3E13EE1D-6AAA-4670-B2D6-8BDB5AF355B4}" type="presParOf" srcId="{A7FE6695-D1D6-4AE1-8BC3-E96DEAD1D8EB}" destId="{D039C01B-189E-4FAA-AD89-009A5DBE835B}" srcOrd="1" destOrd="0" presId="urn:microsoft.com/office/officeart/2005/8/layout/vList5"/>
    <dgm:cxn modelId="{2D57D1DD-C5B2-4FB8-BD41-EE62CEE4BD07}" type="presParOf" srcId="{A7FE6695-D1D6-4AE1-8BC3-E96DEAD1D8EB}" destId="{0950BA7F-86E9-4295-81FB-50C4527CF0D0}" srcOrd="2" destOrd="0" presId="urn:microsoft.com/office/officeart/2005/8/layout/vList5"/>
    <dgm:cxn modelId="{28F9B8E8-F90A-472B-ABA2-5B1BA7C9BC90}" type="presParOf" srcId="{0950BA7F-86E9-4295-81FB-50C4527CF0D0}" destId="{CF0AD10B-17C1-47FB-8443-5E960109784F}" srcOrd="0" destOrd="0" presId="urn:microsoft.com/office/officeart/2005/8/layout/vList5"/>
    <dgm:cxn modelId="{68A45BED-7113-4FCE-8194-FA64C07BB1CE}" type="presParOf" srcId="{0950BA7F-86E9-4295-81FB-50C4527CF0D0}" destId="{A6ABE54A-9700-48B3-916D-F2404B0AF07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34789D5-E440-4CB2-9271-C3B9C606136C}" type="doc">
      <dgm:prSet loTypeId="urn:microsoft.com/office/officeart/2005/8/layout/list1" loCatId="list" qsTypeId="urn:microsoft.com/office/officeart/2005/8/quickstyle/simple1" qsCatId="simple" csTypeId="urn:microsoft.com/office/officeart/2005/8/colors/colorful1" csCatId="colorful"/>
      <dgm:spPr/>
      <dgm:t>
        <a:bodyPr/>
        <a:lstStyle/>
        <a:p>
          <a:endParaRPr lang="zh-CN" altLang="en-US"/>
        </a:p>
      </dgm:t>
    </dgm:pt>
    <dgm:pt modelId="{5137FA63-E5CE-49B0-9FB3-06E62A8775CF}">
      <dgm:prSet/>
      <dgm:spPr/>
      <dgm:t>
        <a:bodyPr/>
        <a:lstStyle/>
        <a:p>
          <a:pPr rtl="0"/>
          <a:r>
            <a:rPr lang="zh-CN" smtClean="0"/>
            <a:t>对于常系数线性微分方程，其解一般由两部分构成：  </a:t>
          </a:r>
          <a:endParaRPr lang="zh-CN"/>
        </a:p>
      </dgm:t>
    </dgm:pt>
    <dgm:pt modelId="{69FA1BFA-54AA-41C6-8226-53B377528F98}" type="parTrans" cxnId="{8C51EB6D-13D8-49F8-AD0B-079405B9EDD9}">
      <dgm:prSet/>
      <dgm:spPr/>
      <dgm:t>
        <a:bodyPr/>
        <a:lstStyle/>
        <a:p>
          <a:endParaRPr lang="zh-CN" altLang="en-US"/>
        </a:p>
      </dgm:t>
    </dgm:pt>
    <dgm:pt modelId="{C828E85B-8E79-468C-B594-4E29D18C30D4}" type="sibTrans" cxnId="{8C51EB6D-13D8-49F8-AD0B-079405B9EDD9}">
      <dgm:prSet/>
      <dgm:spPr/>
      <dgm:t>
        <a:bodyPr/>
        <a:lstStyle/>
        <a:p>
          <a:endParaRPr lang="zh-CN" altLang="en-US"/>
        </a:p>
      </dgm:t>
    </dgm:pt>
    <dgm:pt modelId="{BA9A8840-51D7-40D6-A3AA-598F6B1AAA3D}">
      <dgm:prSet/>
      <dgm:spPr/>
      <dgm:t>
        <a:bodyPr/>
        <a:lstStyle/>
        <a:p>
          <a:pPr rtl="0"/>
          <a:r>
            <a:rPr lang="zh-CN" dirty="0" smtClean="0"/>
            <a:t>由系统自身特性决定的微分方程的</a:t>
          </a:r>
          <a:r>
            <a:rPr lang="zh-CN" b="1" dirty="0" smtClean="0">
              <a:solidFill>
                <a:srgbClr val="0070C0"/>
              </a:solidFill>
              <a:latin typeface="+mj-ea"/>
              <a:ea typeface="+mj-ea"/>
            </a:rPr>
            <a:t>通解（自由解）</a:t>
          </a:r>
          <a:r>
            <a:rPr lang="zh-CN" dirty="0" smtClean="0"/>
            <a:t>，称为线性系统的</a:t>
          </a:r>
          <a:r>
            <a:rPr lang="zh-CN" b="1" dirty="0" smtClean="0">
              <a:solidFill>
                <a:srgbClr val="0070C0"/>
              </a:solidFill>
              <a:latin typeface="+mj-ea"/>
              <a:ea typeface="+mj-ea"/>
            </a:rPr>
            <a:t>自由响应</a:t>
          </a:r>
          <a:r>
            <a:rPr lang="zh-CN" dirty="0" smtClean="0"/>
            <a:t>；</a:t>
          </a:r>
          <a:endParaRPr lang="zh-CN" dirty="0"/>
        </a:p>
      </dgm:t>
    </dgm:pt>
    <dgm:pt modelId="{21D55AF3-6E3C-4AA4-9B42-1C0B70597F79}" type="parTrans" cxnId="{21E9122E-1833-468C-AD84-7CC815F6987A}">
      <dgm:prSet/>
      <dgm:spPr/>
      <dgm:t>
        <a:bodyPr/>
        <a:lstStyle/>
        <a:p>
          <a:endParaRPr lang="zh-CN" altLang="en-US"/>
        </a:p>
      </dgm:t>
    </dgm:pt>
    <dgm:pt modelId="{586B5141-87DE-4A31-ABF5-2D958B773936}" type="sibTrans" cxnId="{21E9122E-1833-468C-AD84-7CC815F6987A}">
      <dgm:prSet/>
      <dgm:spPr/>
      <dgm:t>
        <a:bodyPr/>
        <a:lstStyle/>
        <a:p>
          <a:endParaRPr lang="zh-CN" altLang="en-US"/>
        </a:p>
      </dgm:t>
    </dgm:pt>
    <dgm:pt modelId="{1D1EA700-639E-4E89-88F8-D4616C513C3B}">
      <dgm:prSet/>
      <dgm:spPr/>
      <dgm:t>
        <a:bodyPr/>
        <a:lstStyle/>
        <a:p>
          <a:pPr rtl="0"/>
          <a:r>
            <a:rPr lang="zh-CN" dirty="0" smtClean="0"/>
            <a:t>由系统输入信号决定的微分方程的</a:t>
          </a:r>
          <a:r>
            <a:rPr lang="zh-CN" b="1" dirty="0" smtClean="0">
              <a:solidFill>
                <a:srgbClr val="C00000"/>
              </a:solidFill>
              <a:latin typeface="+mj-ea"/>
              <a:ea typeface="+mj-ea"/>
            </a:rPr>
            <a:t>特解（强迫解）</a:t>
          </a:r>
          <a:r>
            <a:rPr lang="zh-CN" dirty="0" smtClean="0"/>
            <a:t>，称为线性系统的</a:t>
          </a:r>
          <a:r>
            <a:rPr lang="zh-CN" b="1" dirty="0" smtClean="0">
              <a:solidFill>
                <a:srgbClr val="C00000"/>
              </a:solidFill>
              <a:latin typeface="+mj-ea"/>
              <a:ea typeface="+mj-ea"/>
            </a:rPr>
            <a:t>激励响应</a:t>
          </a:r>
          <a:r>
            <a:rPr lang="zh-CN" dirty="0" smtClean="0"/>
            <a:t>。</a:t>
          </a:r>
          <a:endParaRPr lang="zh-CN" dirty="0"/>
        </a:p>
      </dgm:t>
    </dgm:pt>
    <dgm:pt modelId="{A0182FAB-2CE3-407C-8DF9-F11B29B5D340}" type="parTrans" cxnId="{02AF9AC2-302F-44C2-9201-30F3EBCBA445}">
      <dgm:prSet/>
      <dgm:spPr/>
      <dgm:t>
        <a:bodyPr/>
        <a:lstStyle/>
        <a:p>
          <a:endParaRPr lang="zh-CN" altLang="en-US"/>
        </a:p>
      </dgm:t>
    </dgm:pt>
    <dgm:pt modelId="{24C7A3FD-D94A-4D46-BC07-30C89A3BA0E5}" type="sibTrans" cxnId="{02AF9AC2-302F-44C2-9201-30F3EBCBA445}">
      <dgm:prSet/>
      <dgm:spPr/>
      <dgm:t>
        <a:bodyPr/>
        <a:lstStyle/>
        <a:p>
          <a:endParaRPr lang="zh-CN" altLang="en-US"/>
        </a:p>
      </dgm:t>
    </dgm:pt>
    <dgm:pt modelId="{6B818B12-CD42-4BBD-8F00-E7ECC5ACF91B}" type="pres">
      <dgm:prSet presAssocID="{334789D5-E440-4CB2-9271-C3B9C606136C}" presName="linear" presStyleCnt="0">
        <dgm:presLayoutVars>
          <dgm:dir/>
          <dgm:animLvl val="lvl"/>
          <dgm:resizeHandles val="exact"/>
        </dgm:presLayoutVars>
      </dgm:prSet>
      <dgm:spPr/>
      <dgm:t>
        <a:bodyPr/>
        <a:lstStyle/>
        <a:p>
          <a:endParaRPr lang="zh-CN" altLang="en-US"/>
        </a:p>
      </dgm:t>
    </dgm:pt>
    <dgm:pt modelId="{DE707392-415F-431D-9A8E-DDF7A7D0E885}" type="pres">
      <dgm:prSet presAssocID="{5137FA63-E5CE-49B0-9FB3-06E62A8775CF}" presName="parentLin" presStyleCnt="0"/>
      <dgm:spPr/>
    </dgm:pt>
    <dgm:pt modelId="{79A96D95-1CD9-4E68-9B0F-4BB51BD237B3}" type="pres">
      <dgm:prSet presAssocID="{5137FA63-E5CE-49B0-9FB3-06E62A8775CF}" presName="parentLeftMargin" presStyleLbl="node1" presStyleIdx="0" presStyleCnt="1"/>
      <dgm:spPr/>
      <dgm:t>
        <a:bodyPr/>
        <a:lstStyle/>
        <a:p>
          <a:endParaRPr lang="zh-CN" altLang="en-US"/>
        </a:p>
      </dgm:t>
    </dgm:pt>
    <dgm:pt modelId="{5F76D886-361C-4184-B8D2-3C585CDD005B}" type="pres">
      <dgm:prSet presAssocID="{5137FA63-E5CE-49B0-9FB3-06E62A8775CF}" presName="parentText" presStyleLbl="node1" presStyleIdx="0" presStyleCnt="1">
        <dgm:presLayoutVars>
          <dgm:chMax val="0"/>
          <dgm:bulletEnabled val="1"/>
        </dgm:presLayoutVars>
      </dgm:prSet>
      <dgm:spPr/>
      <dgm:t>
        <a:bodyPr/>
        <a:lstStyle/>
        <a:p>
          <a:endParaRPr lang="zh-CN" altLang="en-US"/>
        </a:p>
      </dgm:t>
    </dgm:pt>
    <dgm:pt modelId="{1F5D459B-BF1C-4D33-8BEF-914B05EE3899}" type="pres">
      <dgm:prSet presAssocID="{5137FA63-E5CE-49B0-9FB3-06E62A8775CF}" presName="negativeSpace" presStyleCnt="0"/>
      <dgm:spPr/>
    </dgm:pt>
    <dgm:pt modelId="{320BD8A0-8481-4E51-82DA-DDBF27E22076}" type="pres">
      <dgm:prSet presAssocID="{5137FA63-E5CE-49B0-9FB3-06E62A8775CF}" presName="childText" presStyleLbl="conFgAcc1" presStyleIdx="0" presStyleCnt="1">
        <dgm:presLayoutVars>
          <dgm:bulletEnabled val="1"/>
        </dgm:presLayoutVars>
      </dgm:prSet>
      <dgm:spPr/>
      <dgm:t>
        <a:bodyPr/>
        <a:lstStyle/>
        <a:p>
          <a:endParaRPr lang="zh-CN" altLang="en-US"/>
        </a:p>
      </dgm:t>
    </dgm:pt>
  </dgm:ptLst>
  <dgm:cxnLst>
    <dgm:cxn modelId="{11B87A17-A451-47C6-B126-D230C20825BA}" type="presOf" srcId="{BA9A8840-51D7-40D6-A3AA-598F6B1AAA3D}" destId="{320BD8A0-8481-4E51-82DA-DDBF27E22076}" srcOrd="0" destOrd="0" presId="urn:microsoft.com/office/officeart/2005/8/layout/list1"/>
    <dgm:cxn modelId="{21E9122E-1833-468C-AD84-7CC815F6987A}" srcId="{5137FA63-E5CE-49B0-9FB3-06E62A8775CF}" destId="{BA9A8840-51D7-40D6-A3AA-598F6B1AAA3D}" srcOrd="0" destOrd="0" parTransId="{21D55AF3-6E3C-4AA4-9B42-1C0B70597F79}" sibTransId="{586B5141-87DE-4A31-ABF5-2D958B773936}"/>
    <dgm:cxn modelId="{E536796A-1983-4F6A-B480-5F82A691A42E}" type="presOf" srcId="{1D1EA700-639E-4E89-88F8-D4616C513C3B}" destId="{320BD8A0-8481-4E51-82DA-DDBF27E22076}" srcOrd="0" destOrd="1" presId="urn:microsoft.com/office/officeart/2005/8/layout/list1"/>
    <dgm:cxn modelId="{C226A7A0-777D-4A71-974B-57303E338725}" type="presOf" srcId="{5137FA63-E5CE-49B0-9FB3-06E62A8775CF}" destId="{79A96D95-1CD9-4E68-9B0F-4BB51BD237B3}" srcOrd="0" destOrd="0" presId="urn:microsoft.com/office/officeart/2005/8/layout/list1"/>
    <dgm:cxn modelId="{02AF9AC2-302F-44C2-9201-30F3EBCBA445}" srcId="{5137FA63-E5CE-49B0-9FB3-06E62A8775CF}" destId="{1D1EA700-639E-4E89-88F8-D4616C513C3B}" srcOrd="1" destOrd="0" parTransId="{A0182FAB-2CE3-407C-8DF9-F11B29B5D340}" sibTransId="{24C7A3FD-D94A-4D46-BC07-30C89A3BA0E5}"/>
    <dgm:cxn modelId="{8C51EB6D-13D8-49F8-AD0B-079405B9EDD9}" srcId="{334789D5-E440-4CB2-9271-C3B9C606136C}" destId="{5137FA63-E5CE-49B0-9FB3-06E62A8775CF}" srcOrd="0" destOrd="0" parTransId="{69FA1BFA-54AA-41C6-8226-53B377528F98}" sibTransId="{C828E85B-8E79-468C-B594-4E29D18C30D4}"/>
    <dgm:cxn modelId="{42D54155-6025-4167-AA0B-1569F2AE0896}" type="presOf" srcId="{334789D5-E440-4CB2-9271-C3B9C606136C}" destId="{6B818B12-CD42-4BBD-8F00-E7ECC5ACF91B}" srcOrd="0" destOrd="0" presId="urn:microsoft.com/office/officeart/2005/8/layout/list1"/>
    <dgm:cxn modelId="{72B26A94-3A60-42C0-BB13-5109D8670B2B}" type="presOf" srcId="{5137FA63-E5CE-49B0-9FB3-06E62A8775CF}" destId="{5F76D886-361C-4184-B8D2-3C585CDD005B}" srcOrd="1" destOrd="0" presId="urn:microsoft.com/office/officeart/2005/8/layout/list1"/>
    <dgm:cxn modelId="{65362ED2-191D-4003-AAF3-691C124D657D}" type="presParOf" srcId="{6B818B12-CD42-4BBD-8F00-E7ECC5ACF91B}" destId="{DE707392-415F-431D-9A8E-DDF7A7D0E885}" srcOrd="0" destOrd="0" presId="urn:microsoft.com/office/officeart/2005/8/layout/list1"/>
    <dgm:cxn modelId="{BAD57A9D-652E-4FBB-88F4-90E8BC8815C7}" type="presParOf" srcId="{DE707392-415F-431D-9A8E-DDF7A7D0E885}" destId="{79A96D95-1CD9-4E68-9B0F-4BB51BD237B3}" srcOrd="0" destOrd="0" presId="urn:microsoft.com/office/officeart/2005/8/layout/list1"/>
    <dgm:cxn modelId="{0F5BDEC7-712E-4980-9959-E594BF6A271F}" type="presParOf" srcId="{DE707392-415F-431D-9A8E-DDF7A7D0E885}" destId="{5F76D886-361C-4184-B8D2-3C585CDD005B}" srcOrd="1" destOrd="0" presId="urn:microsoft.com/office/officeart/2005/8/layout/list1"/>
    <dgm:cxn modelId="{4B4BBE7B-65AB-41C6-AF91-8C0C8B2B8E6D}" type="presParOf" srcId="{6B818B12-CD42-4BBD-8F00-E7ECC5ACF91B}" destId="{1F5D459B-BF1C-4D33-8BEF-914B05EE3899}" srcOrd="1" destOrd="0" presId="urn:microsoft.com/office/officeart/2005/8/layout/list1"/>
    <dgm:cxn modelId="{8C6EEAE3-492C-4BE6-9E2F-4793BDF79852}" type="presParOf" srcId="{6B818B12-CD42-4BBD-8F00-E7ECC5ACF91B}" destId="{320BD8A0-8481-4E51-82DA-DDBF27E22076}"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0E28B11-F8B7-4620-8BC0-219EF5915D91}"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F2394D07-D93E-4C39-85E6-76D173CBE7F5}">
      <dgm:prSet/>
      <dgm:spPr/>
      <dgm:t>
        <a:bodyPr/>
        <a:lstStyle/>
        <a:p>
          <a:pPr rtl="0"/>
          <a:r>
            <a:rPr lang="en-US" smtClean="0"/>
            <a:t>(a)</a:t>
          </a:r>
          <a:endParaRPr lang="zh-CN"/>
        </a:p>
      </dgm:t>
    </dgm:pt>
    <dgm:pt modelId="{616ECFED-6A72-4E3B-993F-EAB2409970F0}" type="parTrans" cxnId="{3D5095BC-6ED2-4608-ABA3-FA2257AFE564}">
      <dgm:prSet/>
      <dgm:spPr/>
      <dgm:t>
        <a:bodyPr/>
        <a:lstStyle/>
        <a:p>
          <a:endParaRPr lang="zh-CN" altLang="en-US"/>
        </a:p>
      </dgm:t>
    </dgm:pt>
    <dgm:pt modelId="{4F08AC80-73F9-4219-8A1E-DD5C09CDC905}" type="sibTrans" cxnId="{3D5095BC-6ED2-4608-ABA3-FA2257AFE564}">
      <dgm:prSet/>
      <dgm:spPr/>
      <dgm:t>
        <a:bodyPr/>
        <a:lstStyle/>
        <a:p>
          <a:endParaRPr lang="zh-CN" altLang="en-US"/>
        </a:p>
      </dgm:t>
    </dgm:pt>
    <dgm:pt modelId="{4254F410-1F5C-40F0-9354-9E20A60565BF}">
      <dgm:prSet/>
      <dgm:spPr/>
      <dgm:t>
        <a:bodyPr/>
        <a:lstStyle/>
        <a:p>
          <a:pPr rtl="0"/>
          <a:r>
            <a:rPr lang="zh-CN" smtClean="0"/>
            <a:t>线性系统的激励输出由自由响应和激励响应二部分组成；</a:t>
          </a:r>
          <a:endParaRPr lang="zh-CN"/>
        </a:p>
      </dgm:t>
    </dgm:pt>
    <dgm:pt modelId="{F4D06640-1696-4FF3-803E-F805EFE74E1D}" type="parTrans" cxnId="{1BE2759D-32AF-4263-AAAD-9CB8AEE527CB}">
      <dgm:prSet/>
      <dgm:spPr/>
      <dgm:t>
        <a:bodyPr/>
        <a:lstStyle/>
        <a:p>
          <a:endParaRPr lang="zh-CN" altLang="en-US"/>
        </a:p>
      </dgm:t>
    </dgm:pt>
    <dgm:pt modelId="{BEB05CC3-04AD-4D45-A77D-E636B4C39287}" type="sibTrans" cxnId="{1BE2759D-32AF-4263-AAAD-9CB8AEE527CB}">
      <dgm:prSet/>
      <dgm:spPr/>
      <dgm:t>
        <a:bodyPr/>
        <a:lstStyle/>
        <a:p>
          <a:endParaRPr lang="zh-CN" altLang="en-US"/>
        </a:p>
      </dgm:t>
    </dgm:pt>
    <dgm:pt modelId="{8DF111CA-D292-45DE-8511-56AD878BB399}">
      <dgm:prSet/>
      <dgm:spPr/>
      <dgm:t>
        <a:bodyPr/>
        <a:lstStyle/>
        <a:p>
          <a:pPr rtl="0"/>
          <a:r>
            <a:rPr lang="en-US" smtClean="0"/>
            <a:t>(b)</a:t>
          </a:r>
          <a:endParaRPr lang="zh-CN"/>
        </a:p>
      </dgm:t>
    </dgm:pt>
    <dgm:pt modelId="{B1F0E64F-E36C-491D-8481-B1B12236D986}" type="parTrans" cxnId="{2722C08C-9904-4EBA-BAA3-B95D3F309735}">
      <dgm:prSet/>
      <dgm:spPr/>
      <dgm:t>
        <a:bodyPr/>
        <a:lstStyle/>
        <a:p>
          <a:endParaRPr lang="zh-CN" altLang="en-US"/>
        </a:p>
      </dgm:t>
    </dgm:pt>
    <dgm:pt modelId="{01346BEE-CDAE-40C6-9A45-D6F5065E510C}" type="sibTrans" cxnId="{2722C08C-9904-4EBA-BAA3-B95D3F309735}">
      <dgm:prSet/>
      <dgm:spPr/>
      <dgm:t>
        <a:bodyPr/>
        <a:lstStyle/>
        <a:p>
          <a:endParaRPr lang="zh-CN" altLang="en-US"/>
        </a:p>
      </dgm:t>
    </dgm:pt>
    <dgm:pt modelId="{714CAA7F-3D59-455B-A7EE-DFFE38E29B49}">
      <dgm:prSet/>
      <dgm:spPr/>
      <dgm:t>
        <a:bodyPr/>
        <a:lstStyle/>
        <a:p>
          <a:pPr rtl="0"/>
          <a:r>
            <a:rPr lang="zh-CN" smtClean="0"/>
            <a:t>线性系统的自由响应分量随时间衰减；</a:t>
          </a:r>
          <a:endParaRPr lang="zh-CN"/>
        </a:p>
      </dgm:t>
    </dgm:pt>
    <dgm:pt modelId="{24F88931-A814-4BE4-ACF5-D114C8F48A4D}" type="parTrans" cxnId="{0C57A143-B3E8-4BCA-ABB8-C9620AA4807A}">
      <dgm:prSet/>
      <dgm:spPr/>
      <dgm:t>
        <a:bodyPr/>
        <a:lstStyle/>
        <a:p>
          <a:endParaRPr lang="zh-CN" altLang="en-US"/>
        </a:p>
      </dgm:t>
    </dgm:pt>
    <dgm:pt modelId="{B02F4C05-70DB-44FD-AB9F-5F2EA7EAB7AF}" type="sibTrans" cxnId="{0C57A143-B3E8-4BCA-ABB8-C9620AA4807A}">
      <dgm:prSet/>
      <dgm:spPr/>
      <dgm:t>
        <a:bodyPr/>
        <a:lstStyle/>
        <a:p>
          <a:endParaRPr lang="zh-CN" altLang="en-US"/>
        </a:p>
      </dgm:t>
    </dgm:pt>
    <dgm:pt modelId="{CB995985-BD1B-49CC-9DD7-CA62DB91516B}">
      <dgm:prSet/>
      <dgm:spPr/>
      <dgm:t>
        <a:bodyPr/>
        <a:lstStyle/>
        <a:p>
          <a:pPr rtl="0"/>
          <a:r>
            <a:rPr lang="en-US" smtClean="0"/>
            <a:t>(c)</a:t>
          </a:r>
          <a:endParaRPr lang="zh-CN"/>
        </a:p>
      </dgm:t>
    </dgm:pt>
    <dgm:pt modelId="{69E07362-1C4B-4F9D-A0D6-020FB7276D88}" type="parTrans" cxnId="{A81B98BB-7132-4848-9042-C98EFDFB52CF}">
      <dgm:prSet/>
      <dgm:spPr/>
      <dgm:t>
        <a:bodyPr/>
        <a:lstStyle/>
        <a:p>
          <a:endParaRPr lang="zh-CN" altLang="en-US"/>
        </a:p>
      </dgm:t>
    </dgm:pt>
    <dgm:pt modelId="{BAC273A7-E1C1-4453-B780-10BE019D0A58}" type="sibTrans" cxnId="{A81B98BB-7132-4848-9042-C98EFDFB52CF}">
      <dgm:prSet/>
      <dgm:spPr/>
      <dgm:t>
        <a:bodyPr/>
        <a:lstStyle/>
        <a:p>
          <a:endParaRPr lang="zh-CN" altLang="en-US"/>
        </a:p>
      </dgm:t>
    </dgm:pt>
    <dgm:pt modelId="{8A71BF8B-633D-443D-8B61-A0BEE50F243C}">
      <dgm:prSet/>
      <dgm:spPr/>
      <dgm:t>
        <a:bodyPr/>
        <a:lstStyle/>
        <a:p>
          <a:pPr rtl="0"/>
          <a:r>
            <a:rPr lang="zh-CN" smtClean="0"/>
            <a:t>线性系统的激励响应分量与输入信号相似。</a:t>
          </a:r>
          <a:endParaRPr lang="zh-CN"/>
        </a:p>
      </dgm:t>
    </dgm:pt>
    <dgm:pt modelId="{9D2E804C-A6D7-48D7-A02E-C6AAFC969B78}" type="parTrans" cxnId="{29F1886D-5F8C-4AEF-BD4E-D8A7A7D73ED0}">
      <dgm:prSet/>
      <dgm:spPr/>
      <dgm:t>
        <a:bodyPr/>
        <a:lstStyle/>
        <a:p>
          <a:endParaRPr lang="zh-CN" altLang="en-US"/>
        </a:p>
      </dgm:t>
    </dgm:pt>
    <dgm:pt modelId="{90A4AF90-37A4-462E-B9D2-2C5777F97BDF}" type="sibTrans" cxnId="{29F1886D-5F8C-4AEF-BD4E-D8A7A7D73ED0}">
      <dgm:prSet/>
      <dgm:spPr/>
      <dgm:t>
        <a:bodyPr/>
        <a:lstStyle/>
        <a:p>
          <a:endParaRPr lang="zh-CN" altLang="en-US"/>
        </a:p>
      </dgm:t>
    </dgm:pt>
    <dgm:pt modelId="{8E131E73-9B4C-4E76-ABAE-761FA15BE804}" type="pres">
      <dgm:prSet presAssocID="{80E28B11-F8B7-4620-8BC0-219EF5915D91}" presName="Name0" presStyleCnt="0">
        <dgm:presLayoutVars>
          <dgm:dir/>
          <dgm:animLvl val="lvl"/>
          <dgm:resizeHandles val="exact"/>
        </dgm:presLayoutVars>
      </dgm:prSet>
      <dgm:spPr/>
      <dgm:t>
        <a:bodyPr/>
        <a:lstStyle/>
        <a:p>
          <a:endParaRPr lang="zh-CN" altLang="en-US"/>
        </a:p>
      </dgm:t>
    </dgm:pt>
    <dgm:pt modelId="{123C6E1B-5B88-4A47-B7D8-431E4563D2E3}" type="pres">
      <dgm:prSet presAssocID="{F2394D07-D93E-4C39-85E6-76D173CBE7F5}" presName="linNode" presStyleCnt="0"/>
      <dgm:spPr/>
    </dgm:pt>
    <dgm:pt modelId="{56FED6C3-368E-4720-899C-76B2AF5D41C6}" type="pres">
      <dgm:prSet presAssocID="{F2394D07-D93E-4C39-85E6-76D173CBE7F5}" presName="parentText" presStyleLbl="node1" presStyleIdx="0" presStyleCnt="3" custScaleX="46201">
        <dgm:presLayoutVars>
          <dgm:chMax val="1"/>
          <dgm:bulletEnabled val="1"/>
        </dgm:presLayoutVars>
      </dgm:prSet>
      <dgm:spPr/>
      <dgm:t>
        <a:bodyPr/>
        <a:lstStyle/>
        <a:p>
          <a:endParaRPr lang="zh-CN" altLang="en-US"/>
        </a:p>
      </dgm:t>
    </dgm:pt>
    <dgm:pt modelId="{F75F81FF-55C8-4B34-93DB-76D6E31FFF45}" type="pres">
      <dgm:prSet presAssocID="{F2394D07-D93E-4C39-85E6-76D173CBE7F5}" presName="descendantText" presStyleLbl="alignAccFollowNode1" presStyleIdx="0" presStyleCnt="3" custScaleX="108745">
        <dgm:presLayoutVars>
          <dgm:bulletEnabled val="1"/>
        </dgm:presLayoutVars>
      </dgm:prSet>
      <dgm:spPr/>
      <dgm:t>
        <a:bodyPr/>
        <a:lstStyle/>
        <a:p>
          <a:endParaRPr lang="zh-CN" altLang="en-US"/>
        </a:p>
      </dgm:t>
    </dgm:pt>
    <dgm:pt modelId="{D037FB6B-F036-4719-880E-D727EA512C4F}" type="pres">
      <dgm:prSet presAssocID="{4F08AC80-73F9-4219-8A1E-DD5C09CDC905}" presName="sp" presStyleCnt="0"/>
      <dgm:spPr/>
    </dgm:pt>
    <dgm:pt modelId="{BAAEA000-A6C4-4701-9CF1-870579D81AE4}" type="pres">
      <dgm:prSet presAssocID="{8DF111CA-D292-45DE-8511-56AD878BB399}" presName="linNode" presStyleCnt="0"/>
      <dgm:spPr/>
    </dgm:pt>
    <dgm:pt modelId="{FA79C353-D923-43E8-95F1-9D5AD900B3B0}" type="pres">
      <dgm:prSet presAssocID="{8DF111CA-D292-45DE-8511-56AD878BB399}" presName="parentText" presStyleLbl="node1" presStyleIdx="1" presStyleCnt="3" custScaleX="46201">
        <dgm:presLayoutVars>
          <dgm:chMax val="1"/>
          <dgm:bulletEnabled val="1"/>
        </dgm:presLayoutVars>
      </dgm:prSet>
      <dgm:spPr/>
      <dgm:t>
        <a:bodyPr/>
        <a:lstStyle/>
        <a:p>
          <a:endParaRPr lang="zh-CN" altLang="en-US"/>
        </a:p>
      </dgm:t>
    </dgm:pt>
    <dgm:pt modelId="{A11AFC90-AF0D-45AD-8CC0-1E65E4CA4F81}" type="pres">
      <dgm:prSet presAssocID="{8DF111CA-D292-45DE-8511-56AD878BB399}" presName="descendantText" presStyleLbl="alignAccFollowNode1" presStyleIdx="1" presStyleCnt="3" custScaleX="108745">
        <dgm:presLayoutVars>
          <dgm:bulletEnabled val="1"/>
        </dgm:presLayoutVars>
      </dgm:prSet>
      <dgm:spPr/>
      <dgm:t>
        <a:bodyPr/>
        <a:lstStyle/>
        <a:p>
          <a:endParaRPr lang="zh-CN" altLang="en-US"/>
        </a:p>
      </dgm:t>
    </dgm:pt>
    <dgm:pt modelId="{BF8A900D-820A-46E7-996C-AAE2BC6F24AD}" type="pres">
      <dgm:prSet presAssocID="{01346BEE-CDAE-40C6-9A45-D6F5065E510C}" presName="sp" presStyleCnt="0"/>
      <dgm:spPr/>
    </dgm:pt>
    <dgm:pt modelId="{E9CE8B3D-88C5-4CF2-9BDB-92DB19CDFFE4}" type="pres">
      <dgm:prSet presAssocID="{CB995985-BD1B-49CC-9DD7-CA62DB91516B}" presName="linNode" presStyleCnt="0"/>
      <dgm:spPr/>
    </dgm:pt>
    <dgm:pt modelId="{E42FF8B0-77B9-4429-AEDD-E2BDF532C940}" type="pres">
      <dgm:prSet presAssocID="{CB995985-BD1B-49CC-9DD7-CA62DB91516B}" presName="parentText" presStyleLbl="node1" presStyleIdx="2" presStyleCnt="3" custScaleX="46201">
        <dgm:presLayoutVars>
          <dgm:chMax val="1"/>
          <dgm:bulletEnabled val="1"/>
        </dgm:presLayoutVars>
      </dgm:prSet>
      <dgm:spPr/>
      <dgm:t>
        <a:bodyPr/>
        <a:lstStyle/>
        <a:p>
          <a:endParaRPr lang="zh-CN" altLang="en-US"/>
        </a:p>
      </dgm:t>
    </dgm:pt>
    <dgm:pt modelId="{962F3CE1-3534-43B0-AB8F-2EA0556E47DE}" type="pres">
      <dgm:prSet presAssocID="{CB995985-BD1B-49CC-9DD7-CA62DB91516B}" presName="descendantText" presStyleLbl="alignAccFollowNode1" presStyleIdx="2" presStyleCnt="3" custScaleX="108745">
        <dgm:presLayoutVars>
          <dgm:bulletEnabled val="1"/>
        </dgm:presLayoutVars>
      </dgm:prSet>
      <dgm:spPr/>
      <dgm:t>
        <a:bodyPr/>
        <a:lstStyle/>
        <a:p>
          <a:endParaRPr lang="zh-CN" altLang="en-US"/>
        </a:p>
      </dgm:t>
    </dgm:pt>
  </dgm:ptLst>
  <dgm:cxnLst>
    <dgm:cxn modelId="{83159B70-2FA6-4133-9F62-09B6D0614BFC}" type="presOf" srcId="{8DF111CA-D292-45DE-8511-56AD878BB399}" destId="{FA79C353-D923-43E8-95F1-9D5AD900B3B0}" srcOrd="0" destOrd="0" presId="urn:microsoft.com/office/officeart/2005/8/layout/vList5"/>
    <dgm:cxn modelId="{1BE2759D-32AF-4263-AAAD-9CB8AEE527CB}" srcId="{F2394D07-D93E-4C39-85E6-76D173CBE7F5}" destId="{4254F410-1F5C-40F0-9354-9E20A60565BF}" srcOrd="0" destOrd="0" parTransId="{F4D06640-1696-4FF3-803E-F805EFE74E1D}" sibTransId="{BEB05CC3-04AD-4D45-A77D-E636B4C39287}"/>
    <dgm:cxn modelId="{A81B98BB-7132-4848-9042-C98EFDFB52CF}" srcId="{80E28B11-F8B7-4620-8BC0-219EF5915D91}" destId="{CB995985-BD1B-49CC-9DD7-CA62DB91516B}" srcOrd="2" destOrd="0" parTransId="{69E07362-1C4B-4F9D-A0D6-020FB7276D88}" sibTransId="{BAC273A7-E1C1-4453-B780-10BE019D0A58}"/>
    <dgm:cxn modelId="{00D7BE33-2BBB-435D-80EF-B94D0FF9856F}" type="presOf" srcId="{F2394D07-D93E-4C39-85E6-76D173CBE7F5}" destId="{56FED6C3-368E-4720-899C-76B2AF5D41C6}" srcOrd="0" destOrd="0" presId="urn:microsoft.com/office/officeart/2005/8/layout/vList5"/>
    <dgm:cxn modelId="{29F1886D-5F8C-4AEF-BD4E-D8A7A7D73ED0}" srcId="{CB995985-BD1B-49CC-9DD7-CA62DB91516B}" destId="{8A71BF8B-633D-443D-8B61-A0BEE50F243C}" srcOrd="0" destOrd="0" parTransId="{9D2E804C-A6D7-48D7-A02E-C6AAFC969B78}" sibTransId="{90A4AF90-37A4-462E-B9D2-2C5777F97BDF}"/>
    <dgm:cxn modelId="{E5E8D84A-77DC-400C-99F7-95524670C5BF}" type="presOf" srcId="{8A71BF8B-633D-443D-8B61-A0BEE50F243C}" destId="{962F3CE1-3534-43B0-AB8F-2EA0556E47DE}" srcOrd="0" destOrd="0" presId="urn:microsoft.com/office/officeart/2005/8/layout/vList5"/>
    <dgm:cxn modelId="{97426ABC-4C20-4415-A792-82543CA93B0B}" type="presOf" srcId="{CB995985-BD1B-49CC-9DD7-CA62DB91516B}" destId="{E42FF8B0-77B9-4429-AEDD-E2BDF532C940}" srcOrd="0" destOrd="0" presId="urn:microsoft.com/office/officeart/2005/8/layout/vList5"/>
    <dgm:cxn modelId="{1B32C988-5436-45FA-9498-60289AB6F4E1}" type="presOf" srcId="{714CAA7F-3D59-455B-A7EE-DFFE38E29B49}" destId="{A11AFC90-AF0D-45AD-8CC0-1E65E4CA4F81}" srcOrd="0" destOrd="0" presId="urn:microsoft.com/office/officeart/2005/8/layout/vList5"/>
    <dgm:cxn modelId="{3D5095BC-6ED2-4608-ABA3-FA2257AFE564}" srcId="{80E28B11-F8B7-4620-8BC0-219EF5915D91}" destId="{F2394D07-D93E-4C39-85E6-76D173CBE7F5}" srcOrd="0" destOrd="0" parTransId="{616ECFED-6A72-4E3B-993F-EAB2409970F0}" sibTransId="{4F08AC80-73F9-4219-8A1E-DD5C09CDC905}"/>
    <dgm:cxn modelId="{AB22BBEA-5B40-4AE6-9706-40D387C59220}" type="presOf" srcId="{80E28B11-F8B7-4620-8BC0-219EF5915D91}" destId="{8E131E73-9B4C-4E76-ABAE-761FA15BE804}" srcOrd="0" destOrd="0" presId="urn:microsoft.com/office/officeart/2005/8/layout/vList5"/>
    <dgm:cxn modelId="{2722C08C-9904-4EBA-BAA3-B95D3F309735}" srcId="{80E28B11-F8B7-4620-8BC0-219EF5915D91}" destId="{8DF111CA-D292-45DE-8511-56AD878BB399}" srcOrd="1" destOrd="0" parTransId="{B1F0E64F-E36C-491D-8481-B1B12236D986}" sibTransId="{01346BEE-CDAE-40C6-9A45-D6F5065E510C}"/>
    <dgm:cxn modelId="{E5A4E87C-29FD-4966-85D5-9D21E7C6D3FA}" type="presOf" srcId="{4254F410-1F5C-40F0-9354-9E20A60565BF}" destId="{F75F81FF-55C8-4B34-93DB-76D6E31FFF45}" srcOrd="0" destOrd="0" presId="urn:microsoft.com/office/officeart/2005/8/layout/vList5"/>
    <dgm:cxn modelId="{0C57A143-B3E8-4BCA-ABB8-C9620AA4807A}" srcId="{8DF111CA-D292-45DE-8511-56AD878BB399}" destId="{714CAA7F-3D59-455B-A7EE-DFFE38E29B49}" srcOrd="0" destOrd="0" parTransId="{24F88931-A814-4BE4-ACF5-D114C8F48A4D}" sibTransId="{B02F4C05-70DB-44FD-AB9F-5F2EA7EAB7AF}"/>
    <dgm:cxn modelId="{935F500F-671E-4865-89CB-719A0560D943}" type="presParOf" srcId="{8E131E73-9B4C-4E76-ABAE-761FA15BE804}" destId="{123C6E1B-5B88-4A47-B7D8-431E4563D2E3}" srcOrd="0" destOrd="0" presId="urn:microsoft.com/office/officeart/2005/8/layout/vList5"/>
    <dgm:cxn modelId="{36B976F4-3F0F-4A56-B471-7DB6A7D5775D}" type="presParOf" srcId="{123C6E1B-5B88-4A47-B7D8-431E4563D2E3}" destId="{56FED6C3-368E-4720-899C-76B2AF5D41C6}" srcOrd="0" destOrd="0" presId="urn:microsoft.com/office/officeart/2005/8/layout/vList5"/>
    <dgm:cxn modelId="{A1995D46-F9FF-4499-A68B-8CAD6F65BE9D}" type="presParOf" srcId="{123C6E1B-5B88-4A47-B7D8-431E4563D2E3}" destId="{F75F81FF-55C8-4B34-93DB-76D6E31FFF45}" srcOrd="1" destOrd="0" presId="urn:microsoft.com/office/officeart/2005/8/layout/vList5"/>
    <dgm:cxn modelId="{64F02441-CA64-4160-A9A9-59BB93E20706}" type="presParOf" srcId="{8E131E73-9B4C-4E76-ABAE-761FA15BE804}" destId="{D037FB6B-F036-4719-880E-D727EA512C4F}" srcOrd="1" destOrd="0" presId="urn:microsoft.com/office/officeart/2005/8/layout/vList5"/>
    <dgm:cxn modelId="{30B47C7A-36BB-4D2F-85B4-1A115282C800}" type="presParOf" srcId="{8E131E73-9B4C-4E76-ABAE-761FA15BE804}" destId="{BAAEA000-A6C4-4701-9CF1-870579D81AE4}" srcOrd="2" destOrd="0" presId="urn:microsoft.com/office/officeart/2005/8/layout/vList5"/>
    <dgm:cxn modelId="{BB51C7F9-EE4F-405B-8040-8E377577A516}" type="presParOf" srcId="{BAAEA000-A6C4-4701-9CF1-870579D81AE4}" destId="{FA79C353-D923-43E8-95F1-9D5AD900B3B0}" srcOrd="0" destOrd="0" presId="urn:microsoft.com/office/officeart/2005/8/layout/vList5"/>
    <dgm:cxn modelId="{8EBD59DC-E545-4278-BDCE-5615176D0A32}" type="presParOf" srcId="{BAAEA000-A6C4-4701-9CF1-870579D81AE4}" destId="{A11AFC90-AF0D-45AD-8CC0-1E65E4CA4F81}" srcOrd="1" destOrd="0" presId="urn:microsoft.com/office/officeart/2005/8/layout/vList5"/>
    <dgm:cxn modelId="{E10DBC4F-40DB-4765-BB18-A267F2164FA1}" type="presParOf" srcId="{8E131E73-9B4C-4E76-ABAE-761FA15BE804}" destId="{BF8A900D-820A-46E7-996C-AAE2BC6F24AD}" srcOrd="3" destOrd="0" presId="urn:microsoft.com/office/officeart/2005/8/layout/vList5"/>
    <dgm:cxn modelId="{EC91EBD9-4F21-4126-8466-922DC68539EF}" type="presParOf" srcId="{8E131E73-9B4C-4E76-ABAE-761FA15BE804}" destId="{E9CE8B3D-88C5-4CF2-9BDB-92DB19CDFFE4}" srcOrd="4" destOrd="0" presId="urn:microsoft.com/office/officeart/2005/8/layout/vList5"/>
    <dgm:cxn modelId="{7F19FD42-1BB6-4C74-879D-5FFB94E69783}" type="presParOf" srcId="{E9CE8B3D-88C5-4CF2-9BDB-92DB19CDFFE4}" destId="{E42FF8B0-77B9-4429-AEDD-E2BDF532C940}" srcOrd="0" destOrd="0" presId="urn:microsoft.com/office/officeart/2005/8/layout/vList5"/>
    <dgm:cxn modelId="{DA373F75-E492-4972-9D21-83282A76BF20}" type="presParOf" srcId="{E9CE8B3D-88C5-4CF2-9BDB-92DB19CDFFE4}" destId="{962F3CE1-3534-43B0-AB8F-2EA0556E47DE}"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689EEA3-925B-4994-8A4B-97CCE6544B56}"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8EDC737C-B0E7-4796-8F12-4DA3C2A38C46}">
      <dgm:prSet/>
      <dgm:spPr/>
      <dgm:t>
        <a:bodyPr/>
        <a:lstStyle/>
        <a:p>
          <a:pPr rtl="0"/>
          <a:r>
            <a:rPr lang="zh-CN" dirty="0" smtClean="0"/>
            <a:t>系统在输入信号作用下的输出响应由二部分组成：</a:t>
          </a:r>
          <a:endParaRPr lang="zh-CN" dirty="0"/>
        </a:p>
      </dgm:t>
    </dgm:pt>
    <dgm:pt modelId="{87050E91-C152-4B2C-AF61-AC66D1F309A3}" type="parTrans" cxnId="{D68AF700-99DD-4E8F-88FA-88CB12E4F343}">
      <dgm:prSet/>
      <dgm:spPr/>
      <dgm:t>
        <a:bodyPr/>
        <a:lstStyle/>
        <a:p>
          <a:endParaRPr lang="zh-CN" altLang="en-US"/>
        </a:p>
      </dgm:t>
    </dgm:pt>
    <dgm:pt modelId="{C2F33813-22DC-4F9F-A669-8EB5E7073358}" type="sibTrans" cxnId="{D68AF700-99DD-4E8F-88FA-88CB12E4F343}">
      <dgm:prSet/>
      <dgm:spPr/>
      <dgm:t>
        <a:bodyPr/>
        <a:lstStyle/>
        <a:p>
          <a:endParaRPr lang="zh-CN" altLang="en-US"/>
        </a:p>
      </dgm:t>
    </dgm:pt>
    <dgm:pt modelId="{E3EC8F49-7CAA-407A-A456-48D9395A6AAD}">
      <dgm:prSet/>
      <dgm:spPr/>
      <dgm:t>
        <a:bodyPr/>
        <a:lstStyle/>
        <a:p>
          <a:pPr rtl="0"/>
          <a:r>
            <a:rPr lang="zh-CN" dirty="0" smtClean="0">
              <a:solidFill>
                <a:srgbClr val="C00000"/>
              </a:solidFill>
            </a:rPr>
            <a:t>一部分</a:t>
          </a:r>
          <a:r>
            <a:rPr lang="zh-CN" dirty="0" smtClean="0"/>
            <a:t>是与输入信号有关的输出响应，也称为激励响应；</a:t>
          </a:r>
          <a:endParaRPr lang="zh-CN" dirty="0"/>
        </a:p>
      </dgm:t>
    </dgm:pt>
    <dgm:pt modelId="{4E01C763-F19B-420B-9E43-0913088C0F79}" type="parTrans" cxnId="{6D304223-819B-4BF6-96FC-18FA0E133E1A}">
      <dgm:prSet/>
      <dgm:spPr/>
      <dgm:t>
        <a:bodyPr/>
        <a:lstStyle/>
        <a:p>
          <a:endParaRPr lang="zh-CN" altLang="en-US"/>
        </a:p>
      </dgm:t>
    </dgm:pt>
    <dgm:pt modelId="{06480B88-D793-4D32-9ED4-9374239AEADE}" type="sibTrans" cxnId="{6D304223-819B-4BF6-96FC-18FA0E133E1A}">
      <dgm:prSet/>
      <dgm:spPr/>
      <dgm:t>
        <a:bodyPr/>
        <a:lstStyle/>
        <a:p>
          <a:endParaRPr lang="zh-CN" altLang="en-US"/>
        </a:p>
      </dgm:t>
    </dgm:pt>
    <dgm:pt modelId="{EE84C8EF-8E39-49D7-BD68-3AC04BE96FFF}">
      <dgm:prSet/>
      <dgm:spPr/>
      <dgm:t>
        <a:bodyPr/>
        <a:lstStyle/>
        <a:p>
          <a:pPr rtl="0"/>
          <a:r>
            <a:rPr lang="zh-CN" dirty="0" smtClean="0">
              <a:solidFill>
                <a:srgbClr val="C00000"/>
              </a:solidFill>
            </a:rPr>
            <a:t>另一部分</a:t>
          </a:r>
          <a:r>
            <a:rPr lang="zh-CN" dirty="0" smtClean="0"/>
            <a:t>是由系统自身特性决定的输出响应，也称为自由响应（零输入响应），且响应过程通常随时间增长而衰减。</a:t>
          </a:r>
          <a:endParaRPr lang="zh-CN" dirty="0"/>
        </a:p>
      </dgm:t>
    </dgm:pt>
    <dgm:pt modelId="{47262FE3-6E48-435C-92FB-470CA96BA006}" type="parTrans" cxnId="{41160BDB-9ED9-4B86-AF1B-C9410F3C41F7}">
      <dgm:prSet/>
      <dgm:spPr/>
      <dgm:t>
        <a:bodyPr/>
        <a:lstStyle/>
        <a:p>
          <a:endParaRPr lang="zh-CN" altLang="en-US"/>
        </a:p>
      </dgm:t>
    </dgm:pt>
    <dgm:pt modelId="{31010DC7-868C-4D56-9420-A0DA903A5CB9}" type="sibTrans" cxnId="{41160BDB-9ED9-4B86-AF1B-C9410F3C41F7}">
      <dgm:prSet/>
      <dgm:spPr/>
      <dgm:t>
        <a:bodyPr/>
        <a:lstStyle/>
        <a:p>
          <a:endParaRPr lang="zh-CN" altLang="en-US"/>
        </a:p>
      </dgm:t>
    </dgm:pt>
    <dgm:pt modelId="{31396647-827E-4620-B824-40D767E4F31D}" type="pres">
      <dgm:prSet presAssocID="{C689EEA3-925B-4994-8A4B-97CCE6544B56}" presName="linear" presStyleCnt="0">
        <dgm:presLayoutVars>
          <dgm:dir/>
          <dgm:animLvl val="lvl"/>
          <dgm:resizeHandles val="exact"/>
        </dgm:presLayoutVars>
      </dgm:prSet>
      <dgm:spPr/>
      <dgm:t>
        <a:bodyPr/>
        <a:lstStyle/>
        <a:p>
          <a:endParaRPr lang="zh-CN" altLang="en-US"/>
        </a:p>
      </dgm:t>
    </dgm:pt>
    <dgm:pt modelId="{81DEA79D-89F1-4463-9DE9-5CBA274D4AA7}" type="pres">
      <dgm:prSet presAssocID="{8EDC737C-B0E7-4796-8F12-4DA3C2A38C46}" presName="parentLin" presStyleCnt="0"/>
      <dgm:spPr/>
    </dgm:pt>
    <dgm:pt modelId="{81EB2F3E-BC70-435A-B481-972F61622136}" type="pres">
      <dgm:prSet presAssocID="{8EDC737C-B0E7-4796-8F12-4DA3C2A38C46}" presName="parentLeftMargin" presStyleLbl="node1" presStyleIdx="0" presStyleCnt="1"/>
      <dgm:spPr/>
      <dgm:t>
        <a:bodyPr/>
        <a:lstStyle/>
        <a:p>
          <a:endParaRPr lang="zh-CN" altLang="en-US"/>
        </a:p>
      </dgm:t>
    </dgm:pt>
    <dgm:pt modelId="{F3D0C982-36FE-451C-9083-AD36414C40AE}" type="pres">
      <dgm:prSet presAssocID="{8EDC737C-B0E7-4796-8F12-4DA3C2A38C46}" presName="parentText" presStyleLbl="node1" presStyleIdx="0" presStyleCnt="1">
        <dgm:presLayoutVars>
          <dgm:chMax val="0"/>
          <dgm:bulletEnabled val="1"/>
        </dgm:presLayoutVars>
      </dgm:prSet>
      <dgm:spPr/>
      <dgm:t>
        <a:bodyPr/>
        <a:lstStyle/>
        <a:p>
          <a:endParaRPr lang="zh-CN" altLang="en-US"/>
        </a:p>
      </dgm:t>
    </dgm:pt>
    <dgm:pt modelId="{74F82E74-FA8F-4B23-A0DF-D8604E854DEE}" type="pres">
      <dgm:prSet presAssocID="{8EDC737C-B0E7-4796-8F12-4DA3C2A38C46}" presName="negativeSpace" presStyleCnt="0"/>
      <dgm:spPr/>
    </dgm:pt>
    <dgm:pt modelId="{2FCB011C-2C07-4E31-8368-8E8742722896}" type="pres">
      <dgm:prSet presAssocID="{8EDC737C-B0E7-4796-8F12-4DA3C2A38C46}" presName="childText" presStyleLbl="conFgAcc1" presStyleIdx="0" presStyleCnt="1">
        <dgm:presLayoutVars>
          <dgm:bulletEnabled val="1"/>
        </dgm:presLayoutVars>
      </dgm:prSet>
      <dgm:spPr/>
      <dgm:t>
        <a:bodyPr/>
        <a:lstStyle/>
        <a:p>
          <a:endParaRPr lang="zh-CN" altLang="en-US"/>
        </a:p>
      </dgm:t>
    </dgm:pt>
  </dgm:ptLst>
  <dgm:cxnLst>
    <dgm:cxn modelId="{EE842FD8-AF0B-431E-BBDB-4C05D0B194F9}" type="presOf" srcId="{C689EEA3-925B-4994-8A4B-97CCE6544B56}" destId="{31396647-827E-4620-B824-40D767E4F31D}" srcOrd="0" destOrd="0" presId="urn:microsoft.com/office/officeart/2005/8/layout/list1"/>
    <dgm:cxn modelId="{BB0FFB88-55C4-43D7-8D04-527C2C821167}" type="presOf" srcId="{EE84C8EF-8E39-49D7-BD68-3AC04BE96FFF}" destId="{2FCB011C-2C07-4E31-8368-8E8742722896}" srcOrd="0" destOrd="1" presId="urn:microsoft.com/office/officeart/2005/8/layout/list1"/>
    <dgm:cxn modelId="{6D304223-819B-4BF6-96FC-18FA0E133E1A}" srcId="{8EDC737C-B0E7-4796-8F12-4DA3C2A38C46}" destId="{E3EC8F49-7CAA-407A-A456-48D9395A6AAD}" srcOrd="0" destOrd="0" parTransId="{4E01C763-F19B-420B-9E43-0913088C0F79}" sibTransId="{06480B88-D793-4D32-9ED4-9374239AEADE}"/>
    <dgm:cxn modelId="{FDFA541A-9A42-4E94-8079-76A46B0B7593}" type="presOf" srcId="{E3EC8F49-7CAA-407A-A456-48D9395A6AAD}" destId="{2FCB011C-2C07-4E31-8368-8E8742722896}" srcOrd="0" destOrd="0" presId="urn:microsoft.com/office/officeart/2005/8/layout/list1"/>
    <dgm:cxn modelId="{968C6C1A-96B1-4D85-B931-C25B3CB35926}" type="presOf" srcId="{8EDC737C-B0E7-4796-8F12-4DA3C2A38C46}" destId="{81EB2F3E-BC70-435A-B481-972F61622136}" srcOrd="0" destOrd="0" presId="urn:microsoft.com/office/officeart/2005/8/layout/list1"/>
    <dgm:cxn modelId="{41160BDB-9ED9-4B86-AF1B-C9410F3C41F7}" srcId="{8EDC737C-B0E7-4796-8F12-4DA3C2A38C46}" destId="{EE84C8EF-8E39-49D7-BD68-3AC04BE96FFF}" srcOrd="1" destOrd="0" parTransId="{47262FE3-6E48-435C-92FB-470CA96BA006}" sibTransId="{31010DC7-868C-4D56-9420-A0DA903A5CB9}"/>
    <dgm:cxn modelId="{A68E7A18-CACF-418C-8BCB-748DB3CC75D8}" type="presOf" srcId="{8EDC737C-B0E7-4796-8F12-4DA3C2A38C46}" destId="{F3D0C982-36FE-451C-9083-AD36414C40AE}" srcOrd="1" destOrd="0" presId="urn:microsoft.com/office/officeart/2005/8/layout/list1"/>
    <dgm:cxn modelId="{D68AF700-99DD-4E8F-88FA-88CB12E4F343}" srcId="{C689EEA3-925B-4994-8A4B-97CCE6544B56}" destId="{8EDC737C-B0E7-4796-8F12-4DA3C2A38C46}" srcOrd="0" destOrd="0" parTransId="{87050E91-C152-4B2C-AF61-AC66D1F309A3}" sibTransId="{C2F33813-22DC-4F9F-A669-8EB5E7073358}"/>
    <dgm:cxn modelId="{8EC1DBB5-444D-4406-AA3F-80F4BF748E16}" type="presParOf" srcId="{31396647-827E-4620-B824-40D767E4F31D}" destId="{81DEA79D-89F1-4463-9DE9-5CBA274D4AA7}" srcOrd="0" destOrd="0" presId="urn:microsoft.com/office/officeart/2005/8/layout/list1"/>
    <dgm:cxn modelId="{89633522-C869-43CE-95FB-4B8E490F5F2C}" type="presParOf" srcId="{81DEA79D-89F1-4463-9DE9-5CBA274D4AA7}" destId="{81EB2F3E-BC70-435A-B481-972F61622136}" srcOrd="0" destOrd="0" presId="urn:microsoft.com/office/officeart/2005/8/layout/list1"/>
    <dgm:cxn modelId="{DA9FA810-9F3F-49C6-A2FA-9388563933E0}" type="presParOf" srcId="{81DEA79D-89F1-4463-9DE9-5CBA274D4AA7}" destId="{F3D0C982-36FE-451C-9083-AD36414C40AE}" srcOrd="1" destOrd="0" presId="urn:microsoft.com/office/officeart/2005/8/layout/list1"/>
    <dgm:cxn modelId="{90D1B13D-D01F-4B6A-B41D-8A1573C0D9AC}" type="presParOf" srcId="{31396647-827E-4620-B824-40D767E4F31D}" destId="{74F82E74-FA8F-4B23-A0DF-D8604E854DEE}" srcOrd="1" destOrd="0" presId="urn:microsoft.com/office/officeart/2005/8/layout/list1"/>
    <dgm:cxn modelId="{DACEB61C-D0F8-444B-93EB-3A0DD9865E08}" type="presParOf" srcId="{31396647-827E-4620-B824-40D767E4F31D}" destId="{2FCB011C-2C07-4E31-8368-8E874272289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13C55DB-F6E0-41E5-B1B9-C81C4765A9B9}" type="doc">
      <dgm:prSet loTypeId="urn:microsoft.com/office/officeart/2005/8/layout/list1" loCatId="list" qsTypeId="urn:microsoft.com/office/officeart/2005/8/quickstyle/simple1" qsCatId="simple" csTypeId="urn:microsoft.com/office/officeart/2005/8/colors/colorful3" csCatId="colorful"/>
      <dgm:spPr/>
      <dgm:t>
        <a:bodyPr/>
        <a:lstStyle/>
        <a:p>
          <a:endParaRPr lang="zh-CN" altLang="en-US"/>
        </a:p>
      </dgm:t>
    </dgm:pt>
    <dgm:pt modelId="{260474CA-DB2F-419E-8ED0-40B237509552}">
      <dgm:prSet/>
      <dgm:spPr/>
      <dgm:t>
        <a:bodyPr/>
        <a:lstStyle/>
        <a:p>
          <a:pPr rtl="0"/>
          <a:r>
            <a:rPr lang="zh-CN" smtClean="0"/>
            <a:t>动态响应过程：</a:t>
          </a:r>
          <a:endParaRPr lang="zh-CN"/>
        </a:p>
      </dgm:t>
    </dgm:pt>
    <dgm:pt modelId="{2EA38535-7E34-4A5F-8C9D-93D504527183}" type="parTrans" cxnId="{977AFCAF-3C7B-4787-92F1-51373B8978F7}">
      <dgm:prSet/>
      <dgm:spPr/>
      <dgm:t>
        <a:bodyPr/>
        <a:lstStyle/>
        <a:p>
          <a:endParaRPr lang="zh-CN" altLang="en-US"/>
        </a:p>
      </dgm:t>
    </dgm:pt>
    <dgm:pt modelId="{10099FFB-63CF-4A1C-BCA6-6BBACF091D34}" type="sibTrans" cxnId="{977AFCAF-3C7B-4787-92F1-51373B8978F7}">
      <dgm:prSet/>
      <dgm:spPr/>
      <dgm:t>
        <a:bodyPr/>
        <a:lstStyle/>
        <a:p>
          <a:endParaRPr lang="zh-CN" altLang="en-US"/>
        </a:p>
      </dgm:t>
    </dgm:pt>
    <dgm:pt modelId="{878181D8-E16E-4E11-8466-49E5B7D7542E}">
      <dgm:prSet/>
      <dgm:spPr/>
      <dgm:t>
        <a:bodyPr/>
        <a:lstStyle/>
        <a:p>
          <a:pPr rtl="0"/>
          <a:r>
            <a:rPr lang="zh-CN" dirty="0" smtClean="0"/>
            <a:t>指系统在输入信号作用下，从一种稳定状态变化到另一种稳定状态的过程，也称为</a:t>
          </a:r>
          <a:r>
            <a:rPr lang="zh-CN" b="1" dirty="0" smtClean="0">
              <a:solidFill>
                <a:srgbClr val="0070C0"/>
              </a:solidFill>
              <a:latin typeface="+mj-ea"/>
              <a:ea typeface="+mj-ea"/>
            </a:rPr>
            <a:t>瞬态响应过程</a:t>
          </a:r>
          <a:r>
            <a:rPr lang="zh-CN" dirty="0" smtClean="0"/>
            <a:t>，或</a:t>
          </a:r>
          <a:r>
            <a:rPr lang="zh-CN" b="1" dirty="0" smtClean="0">
              <a:solidFill>
                <a:srgbClr val="0070C0"/>
              </a:solidFill>
              <a:latin typeface="+mj-ea"/>
              <a:ea typeface="+mj-ea"/>
            </a:rPr>
            <a:t>过渡过程</a:t>
          </a:r>
          <a:r>
            <a:rPr lang="zh-CN" dirty="0" smtClean="0"/>
            <a:t>。一般用反映系统响应快慢和响应振荡的指标进行评价。</a:t>
          </a:r>
          <a:endParaRPr lang="zh-CN" dirty="0"/>
        </a:p>
      </dgm:t>
    </dgm:pt>
    <dgm:pt modelId="{FA4867BF-4FD2-46F6-ACA5-8EE8B3315574}" type="parTrans" cxnId="{B4915692-14F6-421E-91A4-C25C576250F0}">
      <dgm:prSet/>
      <dgm:spPr/>
      <dgm:t>
        <a:bodyPr/>
        <a:lstStyle/>
        <a:p>
          <a:endParaRPr lang="zh-CN" altLang="en-US"/>
        </a:p>
      </dgm:t>
    </dgm:pt>
    <dgm:pt modelId="{03D59353-3FAF-4497-A5E5-393E24C5B744}" type="sibTrans" cxnId="{B4915692-14F6-421E-91A4-C25C576250F0}">
      <dgm:prSet/>
      <dgm:spPr/>
      <dgm:t>
        <a:bodyPr/>
        <a:lstStyle/>
        <a:p>
          <a:endParaRPr lang="zh-CN" altLang="en-US"/>
        </a:p>
      </dgm:t>
    </dgm:pt>
    <dgm:pt modelId="{F9654BBF-F63B-4242-9219-F91C21C47DCE}">
      <dgm:prSet/>
      <dgm:spPr/>
      <dgm:t>
        <a:bodyPr/>
        <a:lstStyle/>
        <a:p>
          <a:pPr rtl="0"/>
          <a:r>
            <a:rPr lang="zh-CN" smtClean="0"/>
            <a:t>稳态响应过程：</a:t>
          </a:r>
          <a:endParaRPr lang="zh-CN"/>
        </a:p>
      </dgm:t>
    </dgm:pt>
    <dgm:pt modelId="{2940E6D1-DCF3-4FA1-863B-CF65E0B36117}" type="parTrans" cxnId="{659B93F9-95A1-40AE-ABE7-0A21EE1F8B41}">
      <dgm:prSet/>
      <dgm:spPr/>
      <dgm:t>
        <a:bodyPr/>
        <a:lstStyle/>
        <a:p>
          <a:endParaRPr lang="zh-CN" altLang="en-US"/>
        </a:p>
      </dgm:t>
    </dgm:pt>
    <dgm:pt modelId="{F923EBB8-8741-4060-966B-21CF848B6F9A}" type="sibTrans" cxnId="{659B93F9-95A1-40AE-ABE7-0A21EE1F8B41}">
      <dgm:prSet/>
      <dgm:spPr/>
      <dgm:t>
        <a:bodyPr/>
        <a:lstStyle/>
        <a:p>
          <a:endParaRPr lang="zh-CN" altLang="en-US"/>
        </a:p>
      </dgm:t>
    </dgm:pt>
    <dgm:pt modelId="{67F571C2-26E4-4192-9E16-C4B1BC5ABBFE}">
      <dgm:prSet/>
      <dgm:spPr/>
      <dgm:t>
        <a:bodyPr/>
        <a:lstStyle/>
        <a:p>
          <a:pPr rtl="0"/>
          <a:r>
            <a:rPr lang="zh-CN" smtClean="0"/>
            <a:t>指系统保持稳定状态的过程。一般用稳态误差指标进行评价。</a:t>
          </a:r>
          <a:endParaRPr lang="zh-CN"/>
        </a:p>
      </dgm:t>
    </dgm:pt>
    <dgm:pt modelId="{09F93DE6-4E5F-4308-A9A2-9CF6EF7C9837}" type="parTrans" cxnId="{19F6E646-9C9F-407A-AB81-CF852AF5F590}">
      <dgm:prSet/>
      <dgm:spPr/>
      <dgm:t>
        <a:bodyPr/>
        <a:lstStyle/>
        <a:p>
          <a:endParaRPr lang="zh-CN" altLang="en-US"/>
        </a:p>
      </dgm:t>
    </dgm:pt>
    <dgm:pt modelId="{3325CFCF-88FB-496C-A87C-AC12FDE8913F}" type="sibTrans" cxnId="{19F6E646-9C9F-407A-AB81-CF852AF5F590}">
      <dgm:prSet/>
      <dgm:spPr/>
      <dgm:t>
        <a:bodyPr/>
        <a:lstStyle/>
        <a:p>
          <a:endParaRPr lang="zh-CN" altLang="en-US"/>
        </a:p>
      </dgm:t>
    </dgm:pt>
    <dgm:pt modelId="{C640AACE-7C79-4E98-A13C-F5E678ED3EBA}" type="pres">
      <dgm:prSet presAssocID="{D13C55DB-F6E0-41E5-B1B9-C81C4765A9B9}" presName="linear" presStyleCnt="0">
        <dgm:presLayoutVars>
          <dgm:dir/>
          <dgm:animLvl val="lvl"/>
          <dgm:resizeHandles val="exact"/>
        </dgm:presLayoutVars>
      </dgm:prSet>
      <dgm:spPr/>
      <dgm:t>
        <a:bodyPr/>
        <a:lstStyle/>
        <a:p>
          <a:endParaRPr lang="zh-CN" altLang="en-US"/>
        </a:p>
      </dgm:t>
    </dgm:pt>
    <dgm:pt modelId="{BE41D1EC-1C10-40D8-A4B8-05025B4B562E}" type="pres">
      <dgm:prSet presAssocID="{260474CA-DB2F-419E-8ED0-40B237509552}" presName="parentLin" presStyleCnt="0"/>
      <dgm:spPr/>
    </dgm:pt>
    <dgm:pt modelId="{AEDE95B4-7C91-44E6-8B25-991ED857DBF1}" type="pres">
      <dgm:prSet presAssocID="{260474CA-DB2F-419E-8ED0-40B237509552}" presName="parentLeftMargin" presStyleLbl="node1" presStyleIdx="0" presStyleCnt="2"/>
      <dgm:spPr/>
      <dgm:t>
        <a:bodyPr/>
        <a:lstStyle/>
        <a:p>
          <a:endParaRPr lang="zh-CN" altLang="en-US"/>
        </a:p>
      </dgm:t>
    </dgm:pt>
    <dgm:pt modelId="{ABFA6999-94D0-4A65-ADB8-2B00707A845A}" type="pres">
      <dgm:prSet presAssocID="{260474CA-DB2F-419E-8ED0-40B237509552}" presName="parentText" presStyleLbl="node1" presStyleIdx="0" presStyleCnt="2">
        <dgm:presLayoutVars>
          <dgm:chMax val="0"/>
          <dgm:bulletEnabled val="1"/>
        </dgm:presLayoutVars>
      </dgm:prSet>
      <dgm:spPr/>
      <dgm:t>
        <a:bodyPr/>
        <a:lstStyle/>
        <a:p>
          <a:endParaRPr lang="zh-CN" altLang="en-US"/>
        </a:p>
      </dgm:t>
    </dgm:pt>
    <dgm:pt modelId="{A814F4A5-561A-40B9-AAD3-FD08A45D555F}" type="pres">
      <dgm:prSet presAssocID="{260474CA-DB2F-419E-8ED0-40B237509552}" presName="negativeSpace" presStyleCnt="0"/>
      <dgm:spPr/>
    </dgm:pt>
    <dgm:pt modelId="{98A61B73-8427-4ECC-8BEF-77324F7AA343}" type="pres">
      <dgm:prSet presAssocID="{260474CA-DB2F-419E-8ED0-40B237509552}" presName="childText" presStyleLbl="conFgAcc1" presStyleIdx="0" presStyleCnt="2">
        <dgm:presLayoutVars>
          <dgm:bulletEnabled val="1"/>
        </dgm:presLayoutVars>
      </dgm:prSet>
      <dgm:spPr/>
      <dgm:t>
        <a:bodyPr/>
        <a:lstStyle/>
        <a:p>
          <a:endParaRPr lang="zh-CN" altLang="en-US"/>
        </a:p>
      </dgm:t>
    </dgm:pt>
    <dgm:pt modelId="{DD352BED-0AC7-46AF-A189-972E5C702C1F}" type="pres">
      <dgm:prSet presAssocID="{10099FFB-63CF-4A1C-BCA6-6BBACF091D34}" presName="spaceBetweenRectangles" presStyleCnt="0"/>
      <dgm:spPr/>
    </dgm:pt>
    <dgm:pt modelId="{55AB371C-D4AB-47E3-9CCE-C59E7A49345B}" type="pres">
      <dgm:prSet presAssocID="{F9654BBF-F63B-4242-9219-F91C21C47DCE}" presName="parentLin" presStyleCnt="0"/>
      <dgm:spPr/>
    </dgm:pt>
    <dgm:pt modelId="{79D5490E-0500-46EE-AE52-734F863657F4}" type="pres">
      <dgm:prSet presAssocID="{F9654BBF-F63B-4242-9219-F91C21C47DCE}" presName="parentLeftMargin" presStyleLbl="node1" presStyleIdx="0" presStyleCnt="2"/>
      <dgm:spPr/>
      <dgm:t>
        <a:bodyPr/>
        <a:lstStyle/>
        <a:p>
          <a:endParaRPr lang="zh-CN" altLang="en-US"/>
        </a:p>
      </dgm:t>
    </dgm:pt>
    <dgm:pt modelId="{4D288A49-36B8-41E3-BE8F-592544214988}" type="pres">
      <dgm:prSet presAssocID="{F9654BBF-F63B-4242-9219-F91C21C47DCE}" presName="parentText" presStyleLbl="node1" presStyleIdx="1" presStyleCnt="2">
        <dgm:presLayoutVars>
          <dgm:chMax val="0"/>
          <dgm:bulletEnabled val="1"/>
        </dgm:presLayoutVars>
      </dgm:prSet>
      <dgm:spPr/>
      <dgm:t>
        <a:bodyPr/>
        <a:lstStyle/>
        <a:p>
          <a:endParaRPr lang="zh-CN" altLang="en-US"/>
        </a:p>
      </dgm:t>
    </dgm:pt>
    <dgm:pt modelId="{3679BF84-07E2-47CB-B99A-B7364E30DE88}" type="pres">
      <dgm:prSet presAssocID="{F9654BBF-F63B-4242-9219-F91C21C47DCE}" presName="negativeSpace" presStyleCnt="0"/>
      <dgm:spPr/>
    </dgm:pt>
    <dgm:pt modelId="{3FB055B1-804F-4D2E-8342-D9ED5A3430EC}" type="pres">
      <dgm:prSet presAssocID="{F9654BBF-F63B-4242-9219-F91C21C47DCE}" presName="childText" presStyleLbl="conFgAcc1" presStyleIdx="1" presStyleCnt="2">
        <dgm:presLayoutVars>
          <dgm:bulletEnabled val="1"/>
        </dgm:presLayoutVars>
      </dgm:prSet>
      <dgm:spPr/>
      <dgm:t>
        <a:bodyPr/>
        <a:lstStyle/>
        <a:p>
          <a:endParaRPr lang="zh-CN" altLang="en-US"/>
        </a:p>
      </dgm:t>
    </dgm:pt>
  </dgm:ptLst>
  <dgm:cxnLst>
    <dgm:cxn modelId="{9DAF71E2-BAD1-4C72-9873-D74B7F53B7A6}" type="presOf" srcId="{D13C55DB-F6E0-41E5-B1B9-C81C4765A9B9}" destId="{C640AACE-7C79-4E98-A13C-F5E678ED3EBA}" srcOrd="0" destOrd="0" presId="urn:microsoft.com/office/officeart/2005/8/layout/list1"/>
    <dgm:cxn modelId="{FF70BCD3-56D0-4CF1-984F-4D0A1C7581CC}" type="presOf" srcId="{F9654BBF-F63B-4242-9219-F91C21C47DCE}" destId="{4D288A49-36B8-41E3-BE8F-592544214988}" srcOrd="1" destOrd="0" presId="urn:microsoft.com/office/officeart/2005/8/layout/list1"/>
    <dgm:cxn modelId="{19F6E646-9C9F-407A-AB81-CF852AF5F590}" srcId="{F9654BBF-F63B-4242-9219-F91C21C47DCE}" destId="{67F571C2-26E4-4192-9E16-C4B1BC5ABBFE}" srcOrd="0" destOrd="0" parTransId="{09F93DE6-4E5F-4308-A9A2-9CF6EF7C9837}" sibTransId="{3325CFCF-88FB-496C-A87C-AC12FDE8913F}"/>
    <dgm:cxn modelId="{D624F786-7C06-4421-8DD4-79654C3D6137}" type="presOf" srcId="{67F571C2-26E4-4192-9E16-C4B1BC5ABBFE}" destId="{3FB055B1-804F-4D2E-8342-D9ED5A3430EC}" srcOrd="0" destOrd="0" presId="urn:microsoft.com/office/officeart/2005/8/layout/list1"/>
    <dgm:cxn modelId="{F47462C0-7718-4D16-9B3E-7AF4BD178A7F}" type="presOf" srcId="{260474CA-DB2F-419E-8ED0-40B237509552}" destId="{ABFA6999-94D0-4A65-ADB8-2B00707A845A}" srcOrd="1" destOrd="0" presId="urn:microsoft.com/office/officeart/2005/8/layout/list1"/>
    <dgm:cxn modelId="{B4915692-14F6-421E-91A4-C25C576250F0}" srcId="{260474CA-DB2F-419E-8ED0-40B237509552}" destId="{878181D8-E16E-4E11-8466-49E5B7D7542E}" srcOrd="0" destOrd="0" parTransId="{FA4867BF-4FD2-46F6-ACA5-8EE8B3315574}" sibTransId="{03D59353-3FAF-4497-A5E5-393E24C5B744}"/>
    <dgm:cxn modelId="{659B93F9-95A1-40AE-ABE7-0A21EE1F8B41}" srcId="{D13C55DB-F6E0-41E5-B1B9-C81C4765A9B9}" destId="{F9654BBF-F63B-4242-9219-F91C21C47DCE}" srcOrd="1" destOrd="0" parTransId="{2940E6D1-DCF3-4FA1-863B-CF65E0B36117}" sibTransId="{F923EBB8-8741-4060-966B-21CF848B6F9A}"/>
    <dgm:cxn modelId="{977AFCAF-3C7B-4787-92F1-51373B8978F7}" srcId="{D13C55DB-F6E0-41E5-B1B9-C81C4765A9B9}" destId="{260474CA-DB2F-419E-8ED0-40B237509552}" srcOrd="0" destOrd="0" parTransId="{2EA38535-7E34-4A5F-8C9D-93D504527183}" sibTransId="{10099FFB-63CF-4A1C-BCA6-6BBACF091D34}"/>
    <dgm:cxn modelId="{3A6A9DAC-C2DE-4E62-9B30-1ECD9CAF5B89}" type="presOf" srcId="{878181D8-E16E-4E11-8466-49E5B7D7542E}" destId="{98A61B73-8427-4ECC-8BEF-77324F7AA343}" srcOrd="0" destOrd="0" presId="urn:microsoft.com/office/officeart/2005/8/layout/list1"/>
    <dgm:cxn modelId="{14D899EE-2283-43FF-A32C-FD0CEBDAC919}" type="presOf" srcId="{F9654BBF-F63B-4242-9219-F91C21C47DCE}" destId="{79D5490E-0500-46EE-AE52-734F863657F4}" srcOrd="0" destOrd="0" presId="urn:microsoft.com/office/officeart/2005/8/layout/list1"/>
    <dgm:cxn modelId="{B8E78F38-7FAF-45A4-8AC7-727492DA4BFC}" type="presOf" srcId="{260474CA-DB2F-419E-8ED0-40B237509552}" destId="{AEDE95B4-7C91-44E6-8B25-991ED857DBF1}" srcOrd="0" destOrd="0" presId="urn:microsoft.com/office/officeart/2005/8/layout/list1"/>
    <dgm:cxn modelId="{C4C2FF8B-32D9-4E71-BBEA-9B0BB17E9D83}" type="presParOf" srcId="{C640AACE-7C79-4E98-A13C-F5E678ED3EBA}" destId="{BE41D1EC-1C10-40D8-A4B8-05025B4B562E}" srcOrd="0" destOrd="0" presId="urn:microsoft.com/office/officeart/2005/8/layout/list1"/>
    <dgm:cxn modelId="{1F89792F-9F45-40A7-BD6D-604D1D3CAE99}" type="presParOf" srcId="{BE41D1EC-1C10-40D8-A4B8-05025B4B562E}" destId="{AEDE95B4-7C91-44E6-8B25-991ED857DBF1}" srcOrd="0" destOrd="0" presId="urn:microsoft.com/office/officeart/2005/8/layout/list1"/>
    <dgm:cxn modelId="{5A216F78-B6A7-438A-AB61-1BD62CD09F1F}" type="presParOf" srcId="{BE41D1EC-1C10-40D8-A4B8-05025B4B562E}" destId="{ABFA6999-94D0-4A65-ADB8-2B00707A845A}" srcOrd="1" destOrd="0" presId="urn:microsoft.com/office/officeart/2005/8/layout/list1"/>
    <dgm:cxn modelId="{14350D96-289D-4845-88C1-18439454A796}" type="presParOf" srcId="{C640AACE-7C79-4E98-A13C-F5E678ED3EBA}" destId="{A814F4A5-561A-40B9-AAD3-FD08A45D555F}" srcOrd="1" destOrd="0" presId="urn:microsoft.com/office/officeart/2005/8/layout/list1"/>
    <dgm:cxn modelId="{4B21512A-3E92-4B54-8902-4CC3CD9F299A}" type="presParOf" srcId="{C640AACE-7C79-4E98-A13C-F5E678ED3EBA}" destId="{98A61B73-8427-4ECC-8BEF-77324F7AA343}" srcOrd="2" destOrd="0" presId="urn:microsoft.com/office/officeart/2005/8/layout/list1"/>
    <dgm:cxn modelId="{38C52D1C-728E-4C2A-806C-78F7B84A09D2}" type="presParOf" srcId="{C640AACE-7C79-4E98-A13C-F5E678ED3EBA}" destId="{DD352BED-0AC7-46AF-A189-972E5C702C1F}" srcOrd="3" destOrd="0" presId="urn:microsoft.com/office/officeart/2005/8/layout/list1"/>
    <dgm:cxn modelId="{F80176CE-112C-47C8-9FB3-0D5F3CB7E592}" type="presParOf" srcId="{C640AACE-7C79-4E98-A13C-F5E678ED3EBA}" destId="{55AB371C-D4AB-47E3-9CCE-C59E7A49345B}" srcOrd="4" destOrd="0" presId="urn:microsoft.com/office/officeart/2005/8/layout/list1"/>
    <dgm:cxn modelId="{CA2E15EA-7E1C-417C-B26B-DC8F1A604C0A}" type="presParOf" srcId="{55AB371C-D4AB-47E3-9CCE-C59E7A49345B}" destId="{79D5490E-0500-46EE-AE52-734F863657F4}" srcOrd="0" destOrd="0" presId="urn:microsoft.com/office/officeart/2005/8/layout/list1"/>
    <dgm:cxn modelId="{410C7F02-D6AA-40D8-B778-1BC5ACECF535}" type="presParOf" srcId="{55AB371C-D4AB-47E3-9CCE-C59E7A49345B}" destId="{4D288A49-36B8-41E3-BE8F-592544214988}" srcOrd="1" destOrd="0" presId="urn:microsoft.com/office/officeart/2005/8/layout/list1"/>
    <dgm:cxn modelId="{28AD0076-DBD7-4590-B0B8-B0B13C8C7F3D}" type="presParOf" srcId="{C640AACE-7C79-4E98-A13C-F5E678ED3EBA}" destId="{3679BF84-07E2-47CB-B99A-B7364E30DE88}" srcOrd="5" destOrd="0" presId="urn:microsoft.com/office/officeart/2005/8/layout/list1"/>
    <dgm:cxn modelId="{38DE18C8-0549-4509-A25C-633AE3AC1FC0}" type="presParOf" srcId="{C640AACE-7C79-4E98-A13C-F5E678ED3EBA}" destId="{3FB055B1-804F-4D2E-8342-D9ED5A3430EC}"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3FD338F-44D3-47D0-877D-F997D63E7D6D}" type="doc">
      <dgm:prSet loTypeId="urn:microsoft.com/office/officeart/2005/8/layout/hList6" loCatId="list" qsTypeId="urn:microsoft.com/office/officeart/2005/8/quickstyle/simple1" qsCatId="simple" csTypeId="urn:microsoft.com/office/officeart/2005/8/colors/colorful3" csCatId="colorful"/>
      <dgm:spPr/>
      <dgm:t>
        <a:bodyPr/>
        <a:lstStyle/>
        <a:p>
          <a:endParaRPr lang="zh-CN" altLang="en-US"/>
        </a:p>
      </dgm:t>
    </dgm:pt>
    <dgm:pt modelId="{033C3627-CC1F-426C-956F-EB108FBEE5C1}">
      <dgm:prSet custT="1"/>
      <dgm:spPr/>
      <dgm:t>
        <a:bodyPr/>
        <a:lstStyle/>
        <a:p>
          <a:pPr rtl="0"/>
          <a:r>
            <a:rPr kumimoji="1" lang="zh-CN" sz="2800" smtClean="0"/>
            <a:t>上升时间</a:t>
          </a:r>
          <a:r>
            <a:rPr kumimoji="1" lang="en-US" sz="2800" i="1" smtClean="0"/>
            <a:t>t</a:t>
          </a:r>
          <a:r>
            <a:rPr kumimoji="1" lang="en-US" sz="2800" baseline="-25000" smtClean="0"/>
            <a:t>r</a:t>
          </a:r>
          <a:endParaRPr lang="zh-CN" sz="2800"/>
        </a:p>
      </dgm:t>
    </dgm:pt>
    <dgm:pt modelId="{BB6FEB50-4A82-4992-918E-36F23747F72D}" type="parTrans" cxnId="{15A8FFE2-736E-42B9-A494-7CECCD8F0C6E}">
      <dgm:prSet/>
      <dgm:spPr/>
      <dgm:t>
        <a:bodyPr/>
        <a:lstStyle/>
        <a:p>
          <a:endParaRPr lang="zh-CN" altLang="en-US" sz="1100"/>
        </a:p>
      </dgm:t>
    </dgm:pt>
    <dgm:pt modelId="{481B1917-E55F-4EE0-8A80-0BB31E90AF97}" type="sibTrans" cxnId="{15A8FFE2-736E-42B9-A494-7CECCD8F0C6E}">
      <dgm:prSet/>
      <dgm:spPr/>
      <dgm:t>
        <a:bodyPr/>
        <a:lstStyle/>
        <a:p>
          <a:endParaRPr lang="zh-CN" altLang="en-US" sz="1100"/>
        </a:p>
      </dgm:t>
    </dgm:pt>
    <dgm:pt modelId="{746C3F07-FBF6-4B5F-B2E3-5B7EA8EF3276}">
      <dgm:prSet custT="1"/>
      <dgm:spPr/>
      <dgm:t>
        <a:bodyPr/>
        <a:lstStyle/>
        <a:p>
          <a:pPr rtl="0"/>
          <a:r>
            <a:rPr kumimoji="1" lang="zh-CN" sz="2800" dirty="0" smtClean="0"/>
            <a:t>峰值时间</a:t>
          </a:r>
          <a:r>
            <a:rPr kumimoji="1" lang="en-US" sz="2800" i="1" dirty="0" err="1" smtClean="0"/>
            <a:t>t</a:t>
          </a:r>
          <a:r>
            <a:rPr kumimoji="1" lang="en-US" sz="2800" baseline="-25000" dirty="0" err="1" smtClean="0"/>
            <a:t>p</a:t>
          </a:r>
          <a:endParaRPr lang="zh-CN" sz="2800" dirty="0"/>
        </a:p>
      </dgm:t>
    </dgm:pt>
    <dgm:pt modelId="{D52428A3-212F-4457-97D4-2E37245CAC9C}" type="parTrans" cxnId="{472D4A53-4E31-4996-AD33-6203442D736B}">
      <dgm:prSet/>
      <dgm:spPr/>
      <dgm:t>
        <a:bodyPr/>
        <a:lstStyle/>
        <a:p>
          <a:endParaRPr lang="zh-CN" altLang="en-US" sz="1100"/>
        </a:p>
      </dgm:t>
    </dgm:pt>
    <dgm:pt modelId="{F3EF342F-6DEA-4F88-B5EC-914D4231AA88}" type="sibTrans" cxnId="{472D4A53-4E31-4996-AD33-6203442D736B}">
      <dgm:prSet/>
      <dgm:spPr/>
      <dgm:t>
        <a:bodyPr/>
        <a:lstStyle/>
        <a:p>
          <a:endParaRPr lang="zh-CN" altLang="en-US" sz="1100"/>
        </a:p>
      </dgm:t>
    </dgm:pt>
    <dgm:pt modelId="{35BBB4D6-9473-4FDB-B1BD-07701821DA7C}">
      <dgm:prSet custT="1"/>
      <dgm:spPr/>
      <dgm:t>
        <a:bodyPr/>
        <a:lstStyle/>
        <a:p>
          <a:pPr rtl="0"/>
          <a:r>
            <a:rPr kumimoji="1" lang="zh-CN" sz="2800" smtClean="0"/>
            <a:t>调整时间</a:t>
          </a:r>
          <a:r>
            <a:rPr kumimoji="1" lang="en-US" sz="2800" i="1" smtClean="0"/>
            <a:t>t</a:t>
          </a:r>
          <a:r>
            <a:rPr kumimoji="1" lang="en-US" sz="2800" baseline="-25000" smtClean="0"/>
            <a:t>s</a:t>
          </a:r>
          <a:endParaRPr lang="zh-CN" sz="2800"/>
        </a:p>
      </dgm:t>
    </dgm:pt>
    <dgm:pt modelId="{1893EE70-E9EB-457A-9125-25E26732CCAB}" type="parTrans" cxnId="{916188BA-83F9-408A-93B7-7C8DD8664A19}">
      <dgm:prSet/>
      <dgm:spPr/>
      <dgm:t>
        <a:bodyPr/>
        <a:lstStyle/>
        <a:p>
          <a:endParaRPr lang="zh-CN" altLang="en-US" sz="1100"/>
        </a:p>
      </dgm:t>
    </dgm:pt>
    <dgm:pt modelId="{39939D69-7A27-43F9-B127-139ACD968024}" type="sibTrans" cxnId="{916188BA-83F9-408A-93B7-7C8DD8664A19}">
      <dgm:prSet/>
      <dgm:spPr/>
      <dgm:t>
        <a:bodyPr/>
        <a:lstStyle/>
        <a:p>
          <a:endParaRPr lang="zh-CN" altLang="en-US" sz="1100"/>
        </a:p>
      </dgm:t>
    </dgm:pt>
    <dgm:pt modelId="{AC813557-354E-48F6-A12E-F5410FFE1A42}" type="pres">
      <dgm:prSet presAssocID="{93FD338F-44D3-47D0-877D-F997D63E7D6D}" presName="Name0" presStyleCnt="0">
        <dgm:presLayoutVars>
          <dgm:dir/>
          <dgm:resizeHandles val="exact"/>
        </dgm:presLayoutVars>
      </dgm:prSet>
      <dgm:spPr/>
      <dgm:t>
        <a:bodyPr/>
        <a:lstStyle/>
        <a:p>
          <a:endParaRPr lang="zh-CN" altLang="en-US"/>
        </a:p>
      </dgm:t>
    </dgm:pt>
    <dgm:pt modelId="{663FD97D-95F0-4C50-B6C0-93DBACA32C2F}" type="pres">
      <dgm:prSet presAssocID="{033C3627-CC1F-426C-956F-EB108FBEE5C1}" presName="node" presStyleLbl="node1" presStyleIdx="0" presStyleCnt="3">
        <dgm:presLayoutVars>
          <dgm:bulletEnabled val="1"/>
        </dgm:presLayoutVars>
      </dgm:prSet>
      <dgm:spPr/>
      <dgm:t>
        <a:bodyPr/>
        <a:lstStyle/>
        <a:p>
          <a:endParaRPr lang="zh-CN" altLang="en-US"/>
        </a:p>
      </dgm:t>
    </dgm:pt>
    <dgm:pt modelId="{717ED6B3-9ADD-4007-80AF-88FC43D2971B}" type="pres">
      <dgm:prSet presAssocID="{481B1917-E55F-4EE0-8A80-0BB31E90AF97}" presName="sibTrans" presStyleCnt="0"/>
      <dgm:spPr/>
    </dgm:pt>
    <dgm:pt modelId="{473591F0-FE98-4F54-8784-E734DFF49955}" type="pres">
      <dgm:prSet presAssocID="{746C3F07-FBF6-4B5F-B2E3-5B7EA8EF3276}" presName="node" presStyleLbl="node1" presStyleIdx="1" presStyleCnt="3">
        <dgm:presLayoutVars>
          <dgm:bulletEnabled val="1"/>
        </dgm:presLayoutVars>
      </dgm:prSet>
      <dgm:spPr/>
      <dgm:t>
        <a:bodyPr/>
        <a:lstStyle/>
        <a:p>
          <a:endParaRPr lang="zh-CN" altLang="en-US"/>
        </a:p>
      </dgm:t>
    </dgm:pt>
    <dgm:pt modelId="{FB394931-ED8B-4385-B3A3-E3A8CC1D6BD8}" type="pres">
      <dgm:prSet presAssocID="{F3EF342F-6DEA-4F88-B5EC-914D4231AA88}" presName="sibTrans" presStyleCnt="0"/>
      <dgm:spPr/>
    </dgm:pt>
    <dgm:pt modelId="{9296FFDD-4C39-4AB6-9D01-FEE4BFC6CE7E}" type="pres">
      <dgm:prSet presAssocID="{35BBB4D6-9473-4FDB-B1BD-07701821DA7C}" presName="node" presStyleLbl="node1" presStyleIdx="2" presStyleCnt="3">
        <dgm:presLayoutVars>
          <dgm:bulletEnabled val="1"/>
        </dgm:presLayoutVars>
      </dgm:prSet>
      <dgm:spPr/>
      <dgm:t>
        <a:bodyPr/>
        <a:lstStyle/>
        <a:p>
          <a:endParaRPr lang="zh-CN" altLang="en-US"/>
        </a:p>
      </dgm:t>
    </dgm:pt>
  </dgm:ptLst>
  <dgm:cxnLst>
    <dgm:cxn modelId="{611C1587-866D-48C9-95D9-4C3A7A9C405F}" type="presOf" srcId="{033C3627-CC1F-426C-956F-EB108FBEE5C1}" destId="{663FD97D-95F0-4C50-B6C0-93DBACA32C2F}" srcOrd="0" destOrd="0" presId="urn:microsoft.com/office/officeart/2005/8/layout/hList6"/>
    <dgm:cxn modelId="{3FFD5BD1-1D2C-43D6-AAD4-D31836DBC5AC}" type="presOf" srcId="{746C3F07-FBF6-4B5F-B2E3-5B7EA8EF3276}" destId="{473591F0-FE98-4F54-8784-E734DFF49955}" srcOrd="0" destOrd="0" presId="urn:microsoft.com/office/officeart/2005/8/layout/hList6"/>
    <dgm:cxn modelId="{15A8FFE2-736E-42B9-A494-7CECCD8F0C6E}" srcId="{93FD338F-44D3-47D0-877D-F997D63E7D6D}" destId="{033C3627-CC1F-426C-956F-EB108FBEE5C1}" srcOrd="0" destOrd="0" parTransId="{BB6FEB50-4A82-4992-918E-36F23747F72D}" sibTransId="{481B1917-E55F-4EE0-8A80-0BB31E90AF97}"/>
    <dgm:cxn modelId="{ADB52E73-0786-45E2-B16F-A3D7CAE0B5E9}" type="presOf" srcId="{93FD338F-44D3-47D0-877D-F997D63E7D6D}" destId="{AC813557-354E-48F6-A12E-F5410FFE1A42}" srcOrd="0" destOrd="0" presId="urn:microsoft.com/office/officeart/2005/8/layout/hList6"/>
    <dgm:cxn modelId="{916188BA-83F9-408A-93B7-7C8DD8664A19}" srcId="{93FD338F-44D3-47D0-877D-F997D63E7D6D}" destId="{35BBB4D6-9473-4FDB-B1BD-07701821DA7C}" srcOrd="2" destOrd="0" parTransId="{1893EE70-E9EB-457A-9125-25E26732CCAB}" sibTransId="{39939D69-7A27-43F9-B127-139ACD968024}"/>
    <dgm:cxn modelId="{2C5E4492-338D-4DA5-B109-88CDFF2F437E}" type="presOf" srcId="{35BBB4D6-9473-4FDB-B1BD-07701821DA7C}" destId="{9296FFDD-4C39-4AB6-9D01-FEE4BFC6CE7E}" srcOrd="0" destOrd="0" presId="urn:microsoft.com/office/officeart/2005/8/layout/hList6"/>
    <dgm:cxn modelId="{472D4A53-4E31-4996-AD33-6203442D736B}" srcId="{93FD338F-44D3-47D0-877D-F997D63E7D6D}" destId="{746C3F07-FBF6-4B5F-B2E3-5B7EA8EF3276}" srcOrd="1" destOrd="0" parTransId="{D52428A3-212F-4457-97D4-2E37245CAC9C}" sibTransId="{F3EF342F-6DEA-4F88-B5EC-914D4231AA88}"/>
    <dgm:cxn modelId="{F36E4CF0-812C-466D-AD03-F1E51C569444}" type="presParOf" srcId="{AC813557-354E-48F6-A12E-F5410FFE1A42}" destId="{663FD97D-95F0-4C50-B6C0-93DBACA32C2F}" srcOrd="0" destOrd="0" presId="urn:microsoft.com/office/officeart/2005/8/layout/hList6"/>
    <dgm:cxn modelId="{B4CCFB79-DB05-4104-A34E-DAD79544145F}" type="presParOf" srcId="{AC813557-354E-48F6-A12E-F5410FFE1A42}" destId="{717ED6B3-9ADD-4007-80AF-88FC43D2971B}" srcOrd="1" destOrd="0" presId="urn:microsoft.com/office/officeart/2005/8/layout/hList6"/>
    <dgm:cxn modelId="{9B521221-74A5-4AEC-988A-3C8E70AEA22D}" type="presParOf" srcId="{AC813557-354E-48F6-A12E-F5410FFE1A42}" destId="{473591F0-FE98-4F54-8784-E734DFF49955}" srcOrd="2" destOrd="0" presId="urn:microsoft.com/office/officeart/2005/8/layout/hList6"/>
    <dgm:cxn modelId="{EC6B7A77-610D-42F3-BE8D-2731CF5551F8}" type="presParOf" srcId="{AC813557-354E-48F6-A12E-F5410FFE1A42}" destId="{FB394931-ED8B-4385-B3A3-E3A8CC1D6BD8}" srcOrd="3" destOrd="0" presId="urn:microsoft.com/office/officeart/2005/8/layout/hList6"/>
    <dgm:cxn modelId="{9E3EB82B-0414-4934-B3FE-0AEAA7485E6F}" type="presParOf" srcId="{AC813557-354E-48F6-A12E-F5410FFE1A42}" destId="{9296FFDD-4C39-4AB6-9D01-FEE4BFC6CE7E}"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4A378E0-4900-4527-B75C-DAEF5A087F4D}" type="doc">
      <dgm:prSet loTypeId="urn:microsoft.com/office/officeart/2008/layout/PictureStrips" loCatId="list" qsTypeId="urn:microsoft.com/office/officeart/2005/8/quickstyle/simple1" qsCatId="simple" csTypeId="urn:microsoft.com/office/officeart/2005/8/colors/accent3_2" csCatId="accent3" phldr="1"/>
      <dgm:spPr/>
      <dgm:t>
        <a:bodyPr/>
        <a:lstStyle/>
        <a:p>
          <a:endParaRPr lang="zh-CN" altLang="en-US"/>
        </a:p>
      </dgm:t>
    </dgm:pt>
    <dgm:pt modelId="{A06C3686-C617-434A-BF86-8998A764FE9E}">
      <dgm:prSet custT="1"/>
      <dgm:spPr/>
      <dgm:t>
        <a:bodyPr/>
        <a:lstStyle/>
        <a:p>
          <a:pPr rtl="0"/>
          <a:r>
            <a:rPr kumimoji="1" lang="zh-CN" sz="2400" smtClean="0"/>
            <a:t>最大超调量</a:t>
          </a:r>
          <a:r>
            <a:rPr kumimoji="1" lang="en-US" sz="2400" i="1" smtClean="0"/>
            <a:t>M</a:t>
          </a:r>
          <a:r>
            <a:rPr kumimoji="1" lang="en-US" sz="2400" baseline="-25000" smtClean="0"/>
            <a:t>p</a:t>
          </a:r>
          <a:endParaRPr lang="zh-CN" sz="2400"/>
        </a:p>
      </dgm:t>
    </dgm:pt>
    <dgm:pt modelId="{7A215F5D-9410-4948-903B-12AAEB9F254A}" type="parTrans" cxnId="{4EF1FF4C-E43B-450C-8131-AB033E6DFEF7}">
      <dgm:prSet/>
      <dgm:spPr/>
      <dgm:t>
        <a:bodyPr/>
        <a:lstStyle/>
        <a:p>
          <a:endParaRPr lang="zh-CN" altLang="en-US"/>
        </a:p>
      </dgm:t>
    </dgm:pt>
    <dgm:pt modelId="{9267F591-E1F5-40B6-9F3E-D4B46A948B4D}" type="sibTrans" cxnId="{4EF1FF4C-E43B-450C-8131-AB033E6DFEF7}">
      <dgm:prSet/>
      <dgm:spPr/>
      <dgm:t>
        <a:bodyPr/>
        <a:lstStyle/>
        <a:p>
          <a:endParaRPr lang="zh-CN" altLang="en-US"/>
        </a:p>
      </dgm:t>
    </dgm:pt>
    <dgm:pt modelId="{92AB0C99-67E6-4AB9-B2A7-5ACC2B0350FE}">
      <dgm:prSet custT="1"/>
      <dgm:spPr/>
      <dgm:t>
        <a:bodyPr/>
        <a:lstStyle/>
        <a:p>
          <a:pPr rtl="0"/>
          <a:r>
            <a:rPr kumimoji="1" lang="zh-CN" sz="2400" smtClean="0"/>
            <a:t>振荡次数</a:t>
          </a:r>
          <a:r>
            <a:rPr kumimoji="1" lang="en-US" sz="2400" i="1" smtClean="0"/>
            <a:t>N</a:t>
          </a:r>
          <a:r>
            <a:rPr kumimoji="1" lang="en-US" sz="2400" smtClean="0"/>
            <a:t> </a:t>
          </a:r>
          <a:endParaRPr lang="zh-CN" sz="2400"/>
        </a:p>
      </dgm:t>
    </dgm:pt>
    <dgm:pt modelId="{FFD23BFD-F1F4-4E12-B563-CE9D29538BBF}" type="parTrans" cxnId="{8B4C6CB6-3A21-4383-92C5-59B0893BE042}">
      <dgm:prSet/>
      <dgm:spPr/>
      <dgm:t>
        <a:bodyPr/>
        <a:lstStyle/>
        <a:p>
          <a:endParaRPr lang="zh-CN" altLang="en-US"/>
        </a:p>
      </dgm:t>
    </dgm:pt>
    <dgm:pt modelId="{BDF1B21E-9CE9-4BD8-A697-793819656D1A}" type="sibTrans" cxnId="{8B4C6CB6-3A21-4383-92C5-59B0893BE042}">
      <dgm:prSet/>
      <dgm:spPr/>
      <dgm:t>
        <a:bodyPr/>
        <a:lstStyle/>
        <a:p>
          <a:endParaRPr lang="zh-CN" altLang="en-US"/>
        </a:p>
      </dgm:t>
    </dgm:pt>
    <dgm:pt modelId="{079DB35D-5B52-4141-9DE8-3A7869A3D840}" type="pres">
      <dgm:prSet presAssocID="{64A378E0-4900-4527-B75C-DAEF5A087F4D}" presName="Name0" presStyleCnt="0">
        <dgm:presLayoutVars>
          <dgm:dir/>
          <dgm:resizeHandles val="exact"/>
        </dgm:presLayoutVars>
      </dgm:prSet>
      <dgm:spPr/>
      <dgm:t>
        <a:bodyPr/>
        <a:lstStyle/>
        <a:p>
          <a:endParaRPr lang="zh-CN" altLang="en-US"/>
        </a:p>
      </dgm:t>
    </dgm:pt>
    <dgm:pt modelId="{14986EA6-66C1-41F7-99BE-53B9D93B4F0D}" type="pres">
      <dgm:prSet presAssocID="{A06C3686-C617-434A-BF86-8998A764FE9E}" presName="composite" presStyleCnt="0"/>
      <dgm:spPr/>
    </dgm:pt>
    <dgm:pt modelId="{2F06DF8F-EF8B-4477-A020-86B76F86FDAF}" type="pres">
      <dgm:prSet presAssocID="{A06C3686-C617-434A-BF86-8998A764FE9E}" presName="rect1" presStyleLbl="trAlignAcc1" presStyleIdx="0" presStyleCnt="2">
        <dgm:presLayoutVars>
          <dgm:bulletEnabled val="1"/>
        </dgm:presLayoutVars>
      </dgm:prSet>
      <dgm:spPr/>
      <dgm:t>
        <a:bodyPr/>
        <a:lstStyle/>
        <a:p>
          <a:endParaRPr lang="zh-CN" altLang="en-US"/>
        </a:p>
      </dgm:t>
    </dgm:pt>
    <dgm:pt modelId="{817C7634-8C42-4C2A-AD7E-626914ED7256}" type="pres">
      <dgm:prSet presAssocID="{A06C3686-C617-434A-BF86-8998A764FE9E}" presName="rect2" presStyleLbl="fgImgPlace1" presStyleIdx="0" presStyleCnt="2"/>
      <dgm:spPr/>
    </dgm:pt>
    <dgm:pt modelId="{C8BA678E-C391-4B5C-BF28-6C8499D0BC1E}" type="pres">
      <dgm:prSet presAssocID="{9267F591-E1F5-40B6-9F3E-D4B46A948B4D}" presName="sibTrans" presStyleCnt="0"/>
      <dgm:spPr/>
    </dgm:pt>
    <dgm:pt modelId="{283A359F-66F3-4EA1-8DF0-7034DA3D7B54}" type="pres">
      <dgm:prSet presAssocID="{92AB0C99-67E6-4AB9-B2A7-5ACC2B0350FE}" presName="composite" presStyleCnt="0"/>
      <dgm:spPr/>
    </dgm:pt>
    <dgm:pt modelId="{76D60E52-0756-4CFE-9F46-781033269B1C}" type="pres">
      <dgm:prSet presAssocID="{92AB0C99-67E6-4AB9-B2A7-5ACC2B0350FE}" presName="rect1" presStyleLbl="trAlignAcc1" presStyleIdx="1" presStyleCnt="2">
        <dgm:presLayoutVars>
          <dgm:bulletEnabled val="1"/>
        </dgm:presLayoutVars>
      </dgm:prSet>
      <dgm:spPr/>
      <dgm:t>
        <a:bodyPr/>
        <a:lstStyle/>
        <a:p>
          <a:endParaRPr lang="zh-CN" altLang="en-US"/>
        </a:p>
      </dgm:t>
    </dgm:pt>
    <dgm:pt modelId="{04285490-5F05-4C7B-B873-7900247EBCE6}" type="pres">
      <dgm:prSet presAssocID="{92AB0C99-67E6-4AB9-B2A7-5ACC2B0350FE}" presName="rect2" presStyleLbl="fgImgPlace1" presStyleIdx="1" presStyleCnt="2"/>
      <dgm:spPr/>
    </dgm:pt>
  </dgm:ptLst>
  <dgm:cxnLst>
    <dgm:cxn modelId="{8B4C6CB6-3A21-4383-92C5-59B0893BE042}" srcId="{64A378E0-4900-4527-B75C-DAEF5A087F4D}" destId="{92AB0C99-67E6-4AB9-B2A7-5ACC2B0350FE}" srcOrd="1" destOrd="0" parTransId="{FFD23BFD-F1F4-4E12-B563-CE9D29538BBF}" sibTransId="{BDF1B21E-9CE9-4BD8-A697-793819656D1A}"/>
    <dgm:cxn modelId="{4EF1FF4C-E43B-450C-8131-AB033E6DFEF7}" srcId="{64A378E0-4900-4527-B75C-DAEF5A087F4D}" destId="{A06C3686-C617-434A-BF86-8998A764FE9E}" srcOrd="0" destOrd="0" parTransId="{7A215F5D-9410-4948-903B-12AAEB9F254A}" sibTransId="{9267F591-E1F5-40B6-9F3E-D4B46A948B4D}"/>
    <dgm:cxn modelId="{40C03432-E344-463F-B2E7-A04169221FB9}" type="presOf" srcId="{A06C3686-C617-434A-BF86-8998A764FE9E}" destId="{2F06DF8F-EF8B-4477-A020-86B76F86FDAF}" srcOrd="0" destOrd="0" presId="urn:microsoft.com/office/officeart/2008/layout/PictureStrips"/>
    <dgm:cxn modelId="{27FFA5DE-8C45-4F0F-A655-0D3901049985}" type="presOf" srcId="{92AB0C99-67E6-4AB9-B2A7-5ACC2B0350FE}" destId="{76D60E52-0756-4CFE-9F46-781033269B1C}" srcOrd="0" destOrd="0" presId="urn:microsoft.com/office/officeart/2008/layout/PictureStrips"/>
    <dgm:cxn modelId="{B9BD15CC-2F4A-49B8-8B89-C022B736BDE0}" type="presOf" srcId="{64A378E0-4900-4527-B75C-DAEF5A087F4D}" destId="{079DB35D-5B52-4141-9DE8-3A7869A3D840}" srcOrd="0" destOrd="0" presId="urn:microsoft.com/office/officeart/2008/layout/PictureStrips"/>
    <dgm:cxn modelId="{25C2A9C0-1C80-4B43-88E0-BC83C45B6D41}" type="presParOf" srcId="{079DB35D-5B52-4141-9DE8-3A7869A3D840}" destId="{14986EA6-66C1-41F7-99BE-53B9D93B4F0D}" srcOrd="0" destOrd="0" presId="urn:microsoft.com/office/officeart/2008/layout/PictureStrips"/>
    <dgm:cxn modelId="{D43479B1-EDD1-4B6B-AD93-358C9AD7E334}" type="presParOf" srcId="{14986EA6-66C1-41F7-99BE-53B9D93B4F0D}" destId="{2F06DF8F-EF8B-4477-A020-86B76F86FDAF}" srcOrd="0" destOrd="0" presId="urn:microsoft.com/office/officeart/2008/layout/PictureStrips"/>
    <dgm:cxn modelId="{3B076A53-9F5E-464B-8F7A-1286A81F9B70}" type="presParOf" srcId="{14986EA6-66C1-41F7-99BE-53B9D93B4F0D}" destId="{817C7634-8C42-4C2A-AD7E-626914ED7256}" srcOrd="1" destOrd="0" presId="urn:microsoft.com/office/officeart/2008/layout/PictureStrips"/>
    <dgm:cxn modelId="{C3FDB555-2A5B-442D-ABFF-9DA65719D0EA}" type="presParOf" srcId="{079DB35D-5B52-4141-9DE8-3A7869A3D840}" destId="{C8BA678E-C391-4B5C-BF28-6C8499D0BC1E}" srcOrd="1" destOrd="0" presId="urn:microsoft.com/office/officeart/2008/layout/PictureStrips"/>
    <dgm:cxn modelId="{C0F297C0-7C3D-4BF5-BBF4-C7AEEAE1ADAE}" type="presParOf" srcId="{079DB35D-5B52-4141-9DE8-3A7869A3D840}" destId="{283A359F-66F3-4EA1-8DF0-7034DA3D7B54}" srcOrd="2" destOrd="0" presId="urn:microsoft.com/office/officeart/2008/layout/PictureStrips"/>
    <dgm:cxn modelId="{B7EF3204-B918-4E8D-BAFA-A0904AEB9E34}" type="presParOf" srcId="{283A359F-66F3-4EA1-8DF0-7034DA3D7B54}" destId="{76D60E52-0756-4CFE-9F46-781033269B1C}" srcOrd="0" destOrd="0" presId="urn:microsoft.com/office/officeart/2008/layout/PictureStrips"/>
    <dgm:cxn modelId="{78B551DD-AE5F-4177-B9AB-9326665BFC58}" type="presParOf" srcId="{283A359F-66F3-4EA1-8DF0-7034DA3D7B54}" destId="{04285490-5F05-4C7B-B873-7900247EBCE6}"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03A41E8-5666-4A9A-8525-D9513503A129}" type="doc">
      <dgm:prSet loTypeId="urn:microsoft.com/office/officeart/2005/8/layout/vList5" loCatId="list" qsTypeId="urn:microsoft.com/office/officeart/2005/8/quickstyle/simple1" qsCatId="simple" csTypeId="urn:microsoft.com/office/officeart/2005/8/colors/colorful3" csCatId="colorful" phldr="1"/>
      <dgm:spPr/>
      <dgm:t>
        <a:bodyPr/>
        <a:lstStyle/>
        <a:p>
          <a:endParaRPr lang="zh-CN" altLang="en-US"/>
        </a:p>
      </dgm:t>
    </dgm:pt>
    <dgm:pt modelId="{9ED16697-6F0B-404E-BC20-0EBEA8B102AD}">
      <dgm:prSet custT="1"/>
      <dgm:spPr/>
      <dgm:t>
        <a:bodyPr/>
        <a:lstStyle/>
        <a:p>
          <a:pPr rtl="0"/>
          <a:r>
            <a:rPr lang="zh-CN" altLang="en-US" sz="2800" dirty="0" smtClean="0"/>
            <a:t>注意：</a:t>
          </a:r>
          <a:endParaRPr lang="zh-CN" altLang="en-US" sz="2800" dirty="0"/>
        </a:p>
      </dgm:t>
    </dgm:pt>
    <dgm:pt modelId="{165F44AA-6AF6-4349-B725-A71AF05C39A2}" type="parTrans" cxnId="{27A16F76-15D8-427B-AC85-04675A34920B}">
      <dgm:prSet/>
      <dgm:spPr/>
      <dgm:t>
        <a:bodyPr/>
        <a:lstStyle/>
        <a:p>
          <a:endParaRPr lang="zh-CN" altLang="en-US"/>
        </a:p>
      </dgm:t>
    </dgm:pt>
    <dgm:pt modelId="{D094BC9E-BB66-4EF2-A332-A7BA596E6FCB}" type="sibTrans" cxnId="{27A16F76-15D8-427B-AC85-04675A34920B}">
      <dgm:prSet/>
      <dgm:spPr/>
      <dgm:t>
        <a:bodyPr/>
        <a:lstStyle/>
        <a:p>
          <a:endParaRPr lang="zh-CN" altLang="en-US"/>
        </a:p>
      </dgm:t>
    </dgm:pt>
    <dgm:pt modelId="{E6B67029-8411-4AF7-B62D-1AA74EF51703}">
      <dgm:prSet/>
      <dgm:spPr/>
      <dgm:t>
        <a:bodyPr/>
        <a:lstStyle/>
        <a:p>
          <a:pPr rtl="0"/>
          <a:r>
            <a:rPr lang="zh-CN" dirty="0" smtClean="0"/>
            <a:t>对于线性系统，若输入信号之间存在微分</a:t>
          </a:r>
          <a:r>
            <a:rPr lang="en-US" dirty="0" smtClean="0"/>
            <a:t>/</a:t>
          </a:r>
          <a:r>
            <a:rPr lang="zh-CN" dirty="0" smtClean="0"/>
            <a:t>积分关系，则系统的对应输出之间也存在对应的微分</a:t>
          </a:r>
          <a:r>
            <a:rPr lang="en-US" dirty="0" smtClean="0"/>
            <a:t>/</a:t>
          </a:r>
          <a:r>
            <a:rPr lang="zh-CN" dirty="0" smtClean="0"/>
            <a:t>积分关系。应用这一结论，可方便计算系统的输出响应。</a:t>
          </a:r>
          <a:endParaRPr lang="zh-CN" dirty="0"/>
        </a:p>
      </dgm:t>
    </dgm:pt>
    <dgm:pt modelId="{CA87CD15-3728-4157-B07E-43961DAC25D3}" type="parTrans" cxnId="{168E6870-F287-4D0E-B1AC-15D86B9F012E}">
      <dgm:prSet/>
      <dgm:spPr/>
      <dgm:t>
        <a:bodyPr/>
        <a:lstStyle/>
        <a:p>
          <a:endParaRPr lang="zh-CN" altLang="en-US"/>
        </a:p>
      </dgm:t>
    </dgm:pt>
    <dgm:pt modelId="{5FDE622A-71B1-458A-84A3-8F0444A792F1}" type="sibTrans" cxnId="{168E6870-F287-4D0E-B1AC-15D86B9F012E}">
      <dgm:prSet/>
      <dgm:spPr/>
      <dgm:t>
        <a:bodyPr/>
        <a:lstStyle/>
        <a:p>
          <a:endParaRPr lang="zh-CN" altLang="en-US"/>
        </a:p>
      </dgm:t>
    </dgm:pt>
    <dgm:pt modelId="{26E33E04-1AB1-4127-A137-A46050DA3F69}" type="pres">
      <dgm:prSet presAssocID="{303A41E8-5666-4A9A-8525-D9513503A129}" presName="Name0" presStyleCnt="0">
        <dgm:presLayoutVars>
          <dgm:dir/>
          <dgm:animLvl val="lvl"/>
          <dgm:resizeHandles val="exact"/>
        </dgm:presLayoutVars>
      </dgm:prSet>
      <dgm:spPr/>
      <dgm:t>
        <a:bodyPr/>
        <a:lstStyle/>
        <a:p>
          <a:endParaRPr lang="zh-CN" altLang="en-US"/>
        </a:p>
      </dgm:t>
    </dgm:pt>
    <dgm:pt modelId="{8E6A68BB-3409-4D43-B416-2355044CE56C}" type="pres">
      <dgm:prSet presAssocID="{9ED16697-6F0B-404E-BC20-0EBEA8B102AD}" presName="linNode" presStyleCnt="0"/>
      <dgm:spPr/>
    </dgm:pt>
    <dgm:pt modelId="{D7A87335-B3D6-407B-B259-53F1E65F5B63}" type="pres">
      <dgm:prSet presAssocID="{9ED16697-6F0B-404E-BC20-0EBEA8B102AD}" presName="parentText" presStyleLbl="node1" presStyleIdx="0" presStyleCnt="1" custScaleX="44998">
        <dgm:presLayoutVars>
          <dgm:chMax val="1"/>
          <dgm:bulletEnabled val="1"/>
        </dgm:presLayoutVars>
      </dgm:prSet>
      <dgm:spPr/>
      <dgm:t>
        <a:bodyPr/>
        <a:lstStyle/>
        <a:p>
          <a:endParaRPr lang="zh-CN" altLang="en-US"/>
        </a:p>
      </dgm:t>
    </dgm:pt>
    <dgm:pt modelId="{E032C685-271A-4C01-94D0-D50BB3FAAB36}" type="pres">
      <dgm:prSet presAssocID="{9ED16697-6F0B-404E-BC20-0EBEA8B102AD}" presName="descendantText" presStyleLbl="alignAccFollowNode1" presStyleIdx="0" presStyleCnt="1" custScaleX="131067">
        <dgm:presLayoutVars>
          <dgm:bulletEnabled val="1"/>
        </dgm:presLayoutVars>
      </dgm:prSet>
      <dgm:spPr/>
      <dgm:t>
        <a:bodyPr/>
        <a:lstStyle/>
        <a:p>
          <a:endParaRPr lang="zh-CN" altLang="en-US"/>
        </a:p>
      </dgm:t>
    </dgm:pt>
  </dgm:ptLst>
  <dgm:cxnLst>
    <dgm:cxn modelId="{D638AC1D-09F4-419E-A503-AD353C240B60}" type="presOf" srcId="{303A41E8-5666-4A9A-8525-D9513503A129}" destId="{26E33E04-1AB1-4127-A137-A46050DA3F69}" srcOrd="0" destOrd="0" presId="urn:microsoft.com/office/officeart/2005/8/layout/vList5"/>
    <dgm:cxn modelId="{168E6870-F287-4D0E-B1AC-15D86B9F012E}" srcId="{9ED16697-6F0B-404E-BC20-0EBEA8B102AD}" destId="{E6B67029-8411-4AF7-B62D-1AA74EF51703}" srcOrd="0" destOrd="0" parTransId="{CA87CD15-3728-4157-B07E-43961DAC25D3}" sibTransId="{5FDE622A-71B1-458A-84A3-8F0444A792F1}"/>
    <dgm:cxn modelId="{E963FB04-80E0-4721-8AA4-8B35C3498392}" type="presOf" srcId="{E6B67029-8411-4AF7-B62D-1AA74EF51703}" destId="{E032C685-271A-4C01-94D0-D50BB3FAAB36}" srcOrd="0" destOrd="0" presId="urn:microsoft.com/office/officeart/2005/8/layout/vList5"/>
    <dgm:cxn modelId="{27A16F76-15D8-427B-AC85-04675A34920B}" srcId="{303A41E8-5666-4A9A-8525-D9513503A129}" destId="{9ED16697-6F0B-404E-BC20-0EBEA8B102AD}" srcOrd="0" destOrd="0" parTransId="{165F44AA-6AF6-4349-B725-A71AF05C39A2}" sibTransId="{D094BC9E-BB66-4EF2-A332-A7BA596E6FCB}"/>
    <dgm:cxn modelId="{849B5785-E5DF-46FB-AB5B-A9A2C9B35A90}" type="presOf" srcId="{9ED16697-6F0B-404E-BC20-0EBEA8B102AD}" destId="{D7A87335-B3D6-407B-B259-53F1E65F5B63}" srcOrd="0" destOrd="0" presId="urn:microsoft.com/office/officeart/2005/8/layout/vList5"/>
    <dgm:cxn modelId="{12C418EB-747D-45C7-9560-789F034B0A98}" type="presParOf" srcId="{26E33E04-1AB1-4127-A137-A46050DA3F69}" destId="{8E6A68BB-3409-4D43-B416-2355044CE56C}" srcOrd="0" destOrd="0" presId="urn:microsoft.com/office/officeart/2005/8/layout/vList5"/>
    <dgm:cxn modelId="{9BA37E79-FE97-49F4-9029-714D8AC32EC9}" type="presParOf" srcId="{8E6A68BB-3409-4D43-B416-2355044CE56C}" destId="{D7A87335-B3D6-407B-B259-53F1E65F5B63}" srcOrd="0" destOrd="0" presId="urn:microsoft.com/office/officeart/2005/8/layout/vList5"/>
    <dgm:cxn modelId="{F9D4B08E-6125-464E-BC08-FADB9F966D1B}" type="presParOf" srcId="{8E6A68BB-3409-4D43-B416-2355044CE56C}" destId="{E032C685-271A-4C01-94D0-D50BB3FAAB36}"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B72DF-65D0-4437-9125-D21EFD8987D1}">
      <dsp:nvSpPr>
        <dsp:cNvPr id="0" name=""/>
        <dsp:cNvSpPr/>
      </dsp:nvSpPr>
      <dsp:spPr>
        <a:xfrm>
          <a:off x="0" y="3806"/>
          <a:ext cx="11160125" cy="6552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smtClean="0"/>
            <a:t>(1) </a:t>
          </a:r>
          <a:r>
            <a:rPr lang="zh-CN" sz="2400" kern="1200" dirty="0" smtClean="0"/>
            <a:t>对给定输入，怎样获得系统的时域输出。</a:t>
          </a:r>
          <a:endParaRPr lang="zh-CN" sz="2400" kern="1200" dirty="0"/>
        </a:p>
      </dsp:txBody>
      <dsp:txXfrm>
        <a:off x="31984" y="35790"/>
        <a:ext cx="11096157" cy="591232"/>
      </dsp:txXfrm>
    </dsp:sp>
    <dsp:sp modelId="{2891F326-92F9-4432-9AFB-72DD6B55B905}">
      <dsp:nvSpPr>
        <dsp:cNvPr id="0" name=""/>
        <dsp:cNvSpPr/>
      </dsp:nvSpPr>
      <dsp:spPr>
        <a:xfrm>
          <a:off x="0" y="659006"/>
          <a:ext cx="11160125"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4334"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CN" altLang="en-US" sz="2400" kern="1200" dirty="0" smtClean="0"/>
            <a:t>这是求解系统数学模型的问题</a:t>
          </a:r>
          <a:endParaRPr lang="zh-CN" altLang="en-US" sz="2400" kern="1200" dirty="0"/>
        </a:p>
      </dsp:txBody>
      <dsp:txXfrm>
        <a:off x="0" y="659006"/>
        <a:ext cx="11160125" cy="579600"/>
      </dsp:txXfrm>
    </dsp:sp>
    <dsp:sp modelId="{10AD9BD6-8D5E-48FD-8ADB-A003BBA1495C}">
      <dsp:nvSpPr>
        <dsp:cNvPr id="0" name=""/>
        <dsp:cNvSpPr/>
      </dsp:nvSpPr>
      <dsp:spPr>
        <a:xfrm>
          <a:off x="0" y="1238606"/>
          <a:ext cx="11160125" cy="655200"/>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en-US" sz="2400" kern="1200" dirty="0" smtClean="0"/>
            <a:t>(2) </a:t>
          </a:r>
          <a:r>
            <a:rPr lang="zh-CN" sz="2400" kern="1200" dirty="0" smtClean="0"/>
            <a:t>对系统的时域输出，怎样分析系统性能的优劣。</a:t>
          </a:r>
          <a:endParaRPr lang="zh-CN" sz="2400" kern="1200" dirty="0"/>
        </a:p>
      </dsp:txBody>
      <dsp:txXfrm>
        <a:off x="31984" y="1270590"/>
        <a:ext cx="11096157" cy="591232"/>
      </dsp:txXfrm>
    </dsp:sp>
    <dsp:sp modelId="{19A967CC-FC20-4200-AF9E-BDAA54E59D61}">
      <dsp:nvSpPr>
        <dsp:cNvPr id="0" name=""/>
        <dsp:cNvSpPr/>
      </dsp:nvSpPr>
      <dsp:spPr>
        <a:xfrm>
          <a:off x="0" y="1893806"/>
          <a:ext cx="11160125"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4334" tIns="30480" rIns="170688" bIns="30480" numCol="1" spcCol="1270" anchor="t" anchorCtr="0">
          <a:noAutofit/>
        </a:bodyPr>
        <a:lstStyle/>
        <a:p>
          <a:pPr marL="228600" lvl="1" indent="-228600" algn="l" defTabSz="1066800" rtl="0">
            <a:lnSpc>
              <a:spcPct val="90000"/>
            </a:lnSpc>
            <a:spcBef>
              <a:spcPct val="0"/>
            </a:spcBef>
            <a:spcAft>
              <a:spcPct val="20000"/>
            </a:spcAft>
            <a:buChar char="••"/>
          </a:pPr>
          <a:r>
            <a:rPr lang="zh-CN" altLang="en-US" sz="2400" kern="1200" dirty="0" smtClean="0"/>
            <a:t>这需要确定系统性能优劣的标准和分析方法    </a:t>
          </a:r>
          <a:endParaRPr lang="zh-CN" altLang="en-US" sz="2400" kern="1200" dirty="0"/>
        </a:p>
      </dsp:txBody>
      <dsp:txXfrm>
        <a:off x="0" y="1893806"/>
        <a:ext cx="11160125" cy="5796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550362-41CB-4318-96C9-7006465DECB4}">
      <dsp:nvSpPr>
        <dsp:cNvPr id="0" name=""/>
        <dsp:cNvSpPr/>
      </dsp:nvSpPr>
      <dsp:spPr>
        <a:xfrm rot="5400000">
          <a:off x="5697669" y="-2974154"/>
          <a:ext cx="344906" cy="6379463"/>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b="1" kern="1200" smtClean="0"/>
            <a:t>系统固有频率</a:t>
          </a:r>
          <a:r>
            <a:rPr lang="el-GR" sz="1800" b="1" kern="1200" smtClean="0"/>
            <a:t>ω</a:t>
          </a:r>
          <a:r>
            <a:rPr lang="el-GR" sz="1800" b="1" kern="1200" baseline="-25000" smtClean="0"/>
            <a:t>n</a:t>
          </a:r>
          <a:r>
            <a:rPr lang="zh-CN" sz="1800" b="1" kern="1200" smtClean="0"/>
            <a:t>越大，系统的时间指标就越小。</a:t>
          </a:r>
          <a:endParaRPr lang="zh-CN" sz="1800" kern="1200"/>
        </a:p>
      </dsp:txBody>
      <dsp:txXfrm rot="-5400000">
        <a:off x="2680391" y="59961"/>
        <a:ext cx="6362626" cy="311232"/>
      </dsp:txXfrm>
    </dsp:sp>
    <dsp:sp modelId="{B844423B-F475-463B-93AA-73D198C58E0E}">
      <dsp:nvSpPr>
        <dsp:cNvPr id="0" name=""/>
        <dsp:cNvSpPr/>
      </dsp:nvSpPr>
      <dsp:spPr>
        <a:xfrm>
          <a:off x="908056" y="10"/>
          <a:ext cx="1772334" cy="431133"/>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smtClean="0"/>
            <a:t>(1)</a:t>
          </a:r>
          <a:endParaRPr lang="zh-CN" sz="2400" kern="1200"/>
        </a:p>
      </dsp:txBody>
      <dsp:txXfrm>
        <a:off x="929102" y="21056"/>
        <a:ext cx="1730242" cy="389041"/>
      </dsp:txXfrm>
    </dsp:sp>
    <dsp:sp modelId="{9AD0B2FE-501C-41C6-98D3-314044ED5648}">
      <dsp:nvSpPr>
        <dsp:cNvPr id="0" name=""/>
        <dsp:cNvSpPr/>
      </dsp:nvSpPr>
      <dsp:spPr>
        <a:xfrm rot="5400000">
          <a:off x="5697669" y="-2521464"/>
          <a:ext cx="344906" cy="6379463"/>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rtl="0">
            <a:lnSpc>
              <a:spcPct val="90000"/>
            </a:lnSpc>
            <a:spcBef>
              <a:spcPct val="0"/>
            </a:spcBef>
            <a:spcAft>
              <a:spcPct val="15000"/>
            </a:spcAft>
            <a:buChar char="••"/>
          </a:pPr>
          <a:r>
            <a:rPr lang="zh-CN" sz="1800" b="1" kern="1200" smtClean="0"/>
            <a:t>系统的阻尼系数</a:t>
          </a:r>
          <a:r>
            <a:rPr lang="el-GR" sz="1800" b="1" kern="1200" smtClean="0"/>
            <a:t>ζ</a:t>
          </a:r>
          <a:r>
            <a:rPr lang="zh-CN" sz="1800" b="1" kern="1200" smtClean="0"/>
            <a:t>越大，系统的超调量越小。</a:t>
          </a:r>
          <a:endParaRPr lang="zh-CN" sz="1800" kern="1200"/>
        </a:p>
      </dsp:txBody>
      <dsp:txXfrm rot="-5400000">
        <a:off x="2680391" y="512651"/>
        <a:ext cx="6362626" cy="311232"/>
      </dsp:txXfrm>
    </dsp:sp>
    <dsp:sp modelId="{3F2F0582-F98C-4A3B-A273-A2EE0274B758}">
      <dsp:nvSpPr>
        <dsp:cNvPr id="0" name=""/>
        <dsp:cNvSpPr/>
      </dsp:nvSpPr>
      <dsp:spPr>
        <a:xfrm>
          <a:off x="908056" y="452700"/>
          <a:ext cx="1772334" cy="431133"/>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smtClean="0"/>
            <a:t>(2)</a:t>
          </a:r>
          <a:endParaRPr lang="zh-CN" sz="2400" kern="1200"/>
        </a:p>
      </dsp:txBody>
      <dsp:txXfrm>
        <a:off x="929102" y="473746"/>
        <a:ext cx="1730242" cy="38904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5C2C6F-6B0D-4906-80F9-D5DFC501E1D9}">
      <dsp:nvSpPr>
        <dsp:cNvPr id="0" name=""/>
        <dsp:cNvSpPr/>
      </dsp:nvSpPr>
      <dsp:spPr>
        <a:xfrm rot="5400000">
          <a:off x="5607765" y="-3498523"/>
          <a:ext cx="394545" cy="7490711"/>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任何类型的系统，在输入为脉冲信号时其稳态误差为零。</a:t>
          </a:r>
          <a:endParaRPr lang="zh-CN" altLang="en-US" sz="2000" kern="1200" dirty="0"/>
        </a:p>
      </dsp:txBody>
      <dsp:txXfrm rot="-5400000">
        <a:off x="2059682" y="68820"/>
        <a:ext cx="7471451" cy="356025"/>
      </dsp:txXfrm>
    </dsp:sp>
    <dsp:sp modelId="{85CA5BCA-CC9D-4F3F-BC08-E40D2EFD8351}">
      <dsp:nvSpPr>
        <dsp:cNvPr id="0" name=""/>
        <dsp:cNvSpPr/>
      </dsp:nvSpPr>
      <dsp:spPr>
        <a:xfrm>
          <a:off x="127008" y="241"/>
          <a:ext cx="1932673" cy="49318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rtl="0">
            <a:lnSpc>
              <a:spcPct val="90000"/>
            </a:lnSpc>
            <a:spcBef>
              <a:spcPct val="0"/>
            </a:spcBef>
            <a:spcAft>
              <a:spcPct val="35000"/>
            </a:spcAft>
          </a:pPr>
          <a:r>
            <a:rPr lang="zh-CN" altLang="en-US" sz="2000" kern="1200" smtClean="0"/>
            <a:t>表明：</a:t>
          </a:r>
          <a:endParaRPr lang="zh-CN" altLang="en-US" sz="2000" kern="1200"/>
        </a:p>
      </dsp:txBody>
      <dsp:txXfrm>
        <a:off x="151083" y="24316"/>
        <a:ext cx="1884523" cy="44503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8804B6-DF08-4497-9020-C32B682D02F1}">
      <dsp:nvSpPr>
        <dsp:cNvPr id="0" name=""/>
        <dsp:cNvSpPr/>
      </dsp:nvSpPr>
      <dsp:spPr>
        <a:xfrm rot="5400000">
          <a:off x="5748570" y="-4237849"/>
          <a:ext cx="1042238" cy="977977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sz="2000" kern="1200" dirty="0" smtClean="0"/>
            <a:t>稳态误差系数</a:t>
          </a:r>
          <a:r>
            <a:rPr lang="en-US" sz="2000" b="1" kern="1200" dirty="0" smtClean="0">
              <a:latin typeface="+mj-ea"/>
              <a:ea typeface="+mj-ea"/>
            </a:rPr>
            <a:t>K</a:t>
          </a:r>
          <a:r>
            <a:rPr lang="en-US" sz="2000" b="1" kern="1200" baseline="-25000" dirty="0" smtClean="0">
              <a:latin typeface="+mj-ea"/>
              <a:ea typeface="+mj-ea"/>
            </a:rPr>
            <a:t>P</a:t>
          </a:r>
          <a:r>
            <a:rPr lang="zh-CN" sz="2000" b="1" kern="1200" dirty="0" smtClean="0">
              <a:latin typeface="+mj-ea"/>
              <a:ea typeface="+mj-ea"/>
            </a:rPr>
            <a:t>、</a:t>
          </a:r>
          <a:r>
            <a:rPr lang="en-US" sz="2000" b="1" kern="1200" dirty="0" err="1" smtClean="0">
              <a:latin typeface="+mj-ea"/>
              <a:ea typeface="+mj-ea"/>
            </a:rPr>
            <a:t>K</a:t>
          </a:r>
          <a:r>
            <a:rPr lang="en-US" sz="2000" b="1" kern="1200" baseline="-25000" dirty="0" err="1" smtClean="0">
              <a:latin typeface="+mj-ea"/>
              <a:ea typeface="+mj-ea"/>
            </a:rPr>
            <a:t>v</a:t>
          </a:r>
          <a:r>
            <a:rPr lang="zh-CN" sz="2000" b="1" kern="1200" dirty="0" smtClean="0">
              <a:latin typeface="+mj-ea"/>
              <a:ea typeface="+mj-ea"/>
            </a:rPr>
            <a:t>、</a:t>
          </a:r>
          <a:r>
            <a:rPr lang="en-US" sz="2000" b="1" kern="1200" dirty="0" err="1" smtClean="0">
              <a:latin typeface="+mj-ea"/>
              <a:ea typeface="+mj-ea"/>
            </a:rPr>
            <a:t>K</a:t>
          </a:r>
          <a:r>
            <a:rPr lang="en-US" sz="2000" b="1" kern="1200" baseline="-25000" dirty="0" err="1" smtClean="0">
              <a:latin typeface="+mj-ea"/>
              <a:ea typeface="+mj-ea"/>
            </a:rPr>
            <a:t>a</a:t>
          </a:r>
          <a:r>
            <a:rPr lang="zh-CN" sz="2000" kern="1200" dirty="0" smtClean="0"/>
            <a:t>的大小反映系统减小或消除稳态误差能力。</a:t>
          </a:r>
          <a:r>
            <a:rPr lang="zh-CN" sz="2000" b="1" kern="1200" dirty="0" smtClean="0">
              <a:solidFill>
                <a:srgbClr val="C00000"/>
              </a:solidFill>
              <a:latin typeface="+mj-ea"/>
              <a:ea typeface="+mj-ea"/>
            </a:rPr>
            <a:t>稳态误差系数越大，系统的稳态误差就越小</a:t>
          </a:r>
          <a:r>
            <a:rPr lang="zh-CN" sz="2000" kern="1200" dirty="0" smtClean="0"/>
            <a:t>。因此，在系统稳定的前提下，适当增加稳态误差系数有利于提高控制的精度。</a:t>
          </a:r>
          <a:endParaRPr lang="zh-CN" sz="2000" kern="1200" dirty="0"/>
        </a:p>
      </dsp:txBody>
      <dsp:txXfrm rot="-5400000">
        <a:off x="1379804" y="181795"/>
        <a:ext cx="9728892" cy="940482"/>
      </dsp:txXfrm>
    </dsp:sp>
    <dsp:sp modelId="{8910444A-8EE4-4C65-AE5E-B73AF25D3EAA}">
      <dsp:nvSpPr>
        <dsp:cNvPr id="0" name=""/>
        <dsp:cNvSpPr/>
      </dsp:nvSpPr>
      <dsp:spPr>
        <a:xfrm>
          <a:off x="549" y="636"/>
          <a:ext cx="1379255" cy="130279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b="1" kern="1200" dirty="0" smtClean="0"/>
            <a:t>注意</a:t>
          </a:r>
          <a:r>
            <a:rPr lang="zh-CN" altLang="en-US" sz="2400" kern="1200" dirty="0" smtClean="0"/>
            <a:t>：</a:t>
          </a:r>
          <a:endParaRPr lang="zh-CN" altLang="en-US" sz="2400" kern="1200" dirty="0"/>
        </a:p>
      </dsp:txBody>
      <dsp:txXfrm>
        <a:off x="64146" y="64233"/>
        <a:ext cx="1252061" cy="117560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07C319-C88E-4BEF-903D-DDABDE25662E}">
      <dsp:nvSpPr>
        <dsp:cNvPr id="0" name=""/>
        <dsp:cNvSpPr/>
      </dsp:nvSpPr>
      <dsp:spPr>
        <a:xfrm>
          <a:off x="0" y="339617"/>
          <a:ext cx="11160124" cy="1323000"/>
        </a:xfrm>
        <a:prstGeom prst="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37388" rIns="866150"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smtClean="0"/>
            <a:t>干扰输入下的稳态误差，与系统开环增益</a:t>
          </a:r>
          <a:r>
            <a:rPr lang="en-US" sz="2100" kern="1200" dirty="0" smtClean="0"/>
            <a:t>K</a:t>
          </a:r>
          <a:r>
            <a:rPr lang="zh-CN" sz="2100" kern="1200" dirty="0" smtClean="0"/>
            <a:t>的大小有关，也就是与系统的误差系数的大小相关。系统的误差系数越大，干扰引起的稳态误差就越小。</a:t>
          </a:r>
          <a:endParaRPr lang="zh-CN" sz="2100" kern="1200" dirty="0"/>
        </a:p>
      </dsp:txBody>
      <dsp:txXfrm>
        <a:off x="0" y="339617"/>
        <a:ext cx="11160124" cy="1323000"/>
      </dsp:txXfrm>
    </dsp:sp>
    <dsp:sp modelId="{B4522DF1-F6BA-42D8-B0B1-76CA40415D84}">
      <dsp:nvSpPr>
        <dsp:cNvPr id="0" name=""/>
        <dsp:cNvSpPr/>
      </dsp:nvSpPr>
      <dsp:spPr>
        <a:xfrm>
          <a:off x="557461" y="29656"/>
          <a:ext cx="1313100" cy="61992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066800" rtl="0">
            <a:lnSpc>
              <a:spcPct val="90000"/>
            </a:lnSpc>
            <a:spcBef>
              <a:spcPct val="0"/>
            </a:spcBef>
            <a:spcAft>
              <a:spcPct val="35000"/>
            </a:spcAft>
          </a:pPr>
          <a:r>
            <a:rPr lang="zh-CN" altLang="en-US" sz="2400" kern="1200" dirty="0" smtClean="0"/>
            <a:t>可见：</a:t>
          </a:r>
          <a:endParaRPr lang="zh-CN" altLang="en-US" sz="2400" kern="1200" dirty="0"/>
        </a:p>
      </dsp:txBody>
      <dsp:txXfrm>
        <a:off x="587723" y="59918"/>
        <a:ext cx="1252576" cy="559396"/>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D17E6E-3D31-4DB3-90C4-126A87B209D9}">
      <dsp:nvSpPr>
        <dsp:cNvPr id="0" name=""/>
        <dsp:cNvSpPr/>
      </dsp:nvSpPr>
      <dsp:spPr>
        <a:xfrm rot="5400000">
          <a:off x="6045925" y="-4034484"/>
          <a:ext cx="959746" cy="9268652"/>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dirty="0" smtClean="0"/>
            <a:t>在状态空间原点为系统平衡点的领域内，若能由状态变量</a:t>
          </a:r>
          <a:r>
            <a:rPr lang="en-US" altLang="zh-CN" sz="1900" kern="1200" dirty="0" smtClean="0"/>
            <a:t> </a:t>
          </a:r>
          <a:r>
            <a:rPr lang="en-US" sz="1900" b="1" kern="1200" dirty="0" smtClean="0">
              <a:latin typeface="+mj-ea"/>
              <a:ea typeface="+mj-ea"/>
            </a:rPr>
            <a:t>X(t) </a:t>
          </a:r>
          <a:r>
            <a:rPr lang="zh-CN" sz="1900" kern="1200" dirty="0" smtClean="0"/>
            <a:t>构造一个标量函数</a:t>
          </a:r>
          <a:r>
            <a:rPr lang="en-US" sz="1900" b="1" kern="1200" dirty="0" smtClean="0">
              <a:latin typeface="+mj-ea"/>
              <a:ea typeface="+mj-ea"/>
            </a:rPr>
            <a:t>V(X(t),t)&gt;0 </a:t>
          </a:r>
          <a:r>
            <a:rPr lang="zh-CN" sz="1900" kern="1200" dirty="0" smtClean="0"/>
            <a:t>，且对时间的导数小于零，则该平衡点是渐近稳定的。</a:t>
          </a:r>
          <a:endParaRPr lang="zh-CN" sz="1900" kern="1200" dirty="0"/>
        </a:p>
      </dsp:txBody>
      <dsp:txXfrm rot="-5400000">
        <a:off x="1891473" y="166819"/>
        <a:ext cx="9221801" cy="866044"/>
      </dsp:txXfrm>
    </dsp:sp>
    <dsp:sp modelId="{3CBEEBA5-C6F0-4EF9-A4DD-45FB2ACBD926}">
      <dsp:nvSpPr>
        <dsp:cNvPr id="0" name=""/>
        <dsp:cNvSpPr/>
      </dsp:nvSpPr>
      <dsp:spPr>
        <a:xfrm>
          <a:off x="3682" y="0"/>
          <a:ext cx="1884107" cy="1199682"/>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altLang="en-US" sz="2400" kern="1200" dirty="0" smtClean="0"/>
            <a:t>充分条件：</a:t>
          </a:r>
          <a:endParaRPr lang="zh-CN" altLang="en-US" sz="2400" kern="1200" dirty="0"/>
        </a:p>
      </dsp:txBody>
      <dsp:txXfrm>
        <a:off x="62246" y="58564"/>
        <a:ext cx="1766979" cy="108255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55884D-A15E-4E4C-A358-E1D40E42FDC7}">
      <dsp:nvSpPr>
        <dsp:cNvPr id="0" name=""/>
        <dsp:cNvSpPr/>
      </dsp:nvSpPr>
      <dsp:spPr>
        <a:xfrm>
          <a:off x="0" y="259"/>
          <a:ext cx="11160124" cy="629606"/>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zh-CN" altLang="en-US" sz="2400" b="1" kern="1200" dirty="0" smtClean="0"/>
            <a:t>因此，系统稳定的充分必要条件是：          </a:t>
          </a:r>
          <a:endParaRPr lang="zh-CN" altLang="en-US" sz="2400" kern="1200" dirty="0"/>
        </a:p>
      </dsp:txBody>
      <dsp:txXfrm>
        <a:off x="30735" y="30994"/>
        <a:ext cx="11098654" cy="568136"/>
      </dsp:txXfrm>
    </dsp:sp>
    <dsp:sp modelId="{D260078D-BA78-472C-8BD2-9B2EB294DE72}">
      <dsp:nvSpPr>
        <dsp:cNvPr id="0" name=""/>
        <dsp:cNvSpPr/>
      </dsp:nvSpPr>
      <dsp:spPr>
        <a:xfrm>
          <a:off x="0" y="629865"/>
          <a:ext cx="11160124" cy="3779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4334" tIns="25400" rIns="142240" bIns="25400" numCol="1" spcCol="1270" anchor="t" anchorCtr="0">
          <a:noAutofit/>
        </a:bodyPr>
        <a:lstStyle/>
        <a:p>
          <a:pPr marL="228600" lvl="1" indent="-228600" algn="l" defTabSz="889000" rtl="0">
            <a:lnSpc>
              <a:spcPct val="90000"/>
            </a:lnSpc>
            <a:spcBef>
              <a:spcPct val="0"/>
            </a:spcBef>
            <a:spcAft>
              <a:spcPct val="20000"/>
            </a:spcAft>
            <a:buChar char="••"/>
          </a:pPr>
          <a:r>
            <a:rPr lang="zh-CN" altLang="en-US" sz="2000" b="1" kern="1200" dirty="0" smtClean="0"/>
            <a:t>系统的所有极点（或特征根）都具有负实部</a:t>
          </a:r>
          <a:endParaRPr lang="zh-CN" altLang="en-US" sz="2000" kern="1200" dirty="0"/>
        </a:p>
      </dsp:txBody>
      <dsp:txXfrm>
        <a:off x="0" y="629865"/>
        <a:ext cx="11160124" cy="37793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0358F1-F49D-4EA4-92C7-F3FFEF7BB86A}">
      <dsp:nvSpPr>
        <dsp:cNvPr id="0" name=""/>
        <dsp:cNvSpPr/>
      </dsp:nvSpPr>
      <dsp:spPr>
        <a:xfrm rot="5400000">
          <a:off x="5410474" y="-4181149"/>
          <a:ext cx="515418" cy="9008868"/>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系统的所有特征根都具有负实部，则系统是稳定的。</a:t>
          </a:r>
          <a:endParaRPr lang="zh-CN" altLang="en-US" sz="2000" kern="1200"/>
        </a:p>
      </dsp:txBody>
      <dsp:txXfrm rot="-5400000">
        <a:off x="1163750" y="90736"/>
        <a:ext cx="8983707" cy="465096"/>
      </dsp:txXfrm>
    </dsp:sp>
    <dsp:sp modelId="{298FCC3D-852A-4320-A77B-030C9B7CB808}">
      <dsp:nvSpPr>
        <dsp:cNvPr id="0" name=""/>
        <dsp:cNvSpPr/>
      </dsp:nvSpPr>
      <dsp:spPr>
        <a:xfrm>
          <a:off x="82" y="1148"/>
          <a:ext cx="1163667" cy="644272"/>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(1)</a:t>
          </a:r>
          <a:endParaRPr lang="zh-CN" sz="2800" kern="1200"/>
        </a:p>
      </dsp:txBody>
      <dsp:txXfrm>
        <a:off x="31533" y="32599"/>
        <a:ext cx="1100765" cy="581370"/>
      </dsp:txXfrm>
    </dsp:sp>
    <dsp:sp modelId="{F2FFD03F-23D5-47E0-9C39-DBD158C68785}">
      <dsp:nvSpPr>
        <dsp:cNvPr id="0" name=""/>
        <dsp:cNvSpPr/>
      </dsp:nvSpPr>
      <dsp:spPr>
        <a:xfrm rot="5400000">
          <a:off x="5410474" y="-3504663"/>
          <a:ext cx="515418" cy="9008868"/>
        </a:xfrm>
        <a:prstGeom prst="round2SameRect">
          <a:avLst/>
        </a:prstGeom>
        <a:solidFill>
          <a:schemeClr val="accent4">
            <a:tint val="40000"/>
            <a:alpha val="90000"/>
            <a:hueOff val="-6383959"/>
            <a:satOff val="-10227"/>
            <a:lumOff val="3233"/>
            <a:alphaOff val="0"/>
          </a:schemeClr>
        </a:solidFill>
        <a:ln w="12700" cap="flat" cmpd="sng" algn="ctr">
          <a:solidFill>
            <a:schemeClr val="accent4">
              <a:tint val="40000"/>
              <a:alpha val="90000"/>
              <a:hueOff val="-6383959"/>
              <a:satOff val="-10227"/>
              <a:lumOff val="323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只要有一个特征根具有正实部，系统就不是稳定的。</a:t>
          </a:r>
          <a:endParaRPr lang="zh-CN" altLang="en-US" sz="2000" kern="1200"/>
        </a:p>
      </dsp:txBody>
      <dsp:txXfrm rot="-5400000">
        <a:off x="1163750" y="767222"/>
        <a:ext cx="8983707" cy="465096"/>
      </dsp:txXfrm>
    </dsp:sp>
    <dsp:sp modelId="{815C91AC-A5A3-409E-8829-94034509DDDA}">
      <dsp:nvSpPr>
        <dsp:cNvPr id="0" name=""/>
        <dsp:cNvSpPr/>
      </dsp:nvSpPr>
      <dsp:spPr>
        <a:xfrm>
          <a:off x="82" y="677634"/>
          <a:ext cx="1163667" cy="644272"/>
        </a:xfrm>
        <a:prstGeom prst="roundRect">
          <a:avLst/>
        </a:prstGeom>
        <a:solidFill>
          <a:schemeClr val="accent4">
            <a:hueOff val="-6012995"/>
            <a:satOff val="-42081"/>
            <a:lumOff val="192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(2)</a:t>
          </a:r>
          <a:endParaRPr lang="zh-CN" sz="2800" kern="1200"/>
        </a:p>
      </dsp:txBody>
      <dsp:txXfrm>
        <a:off x="31533" y="709085"/>
        <a:ext cx="1100765" cy="581370"/>
      </dsp:txXfrm>
    </dsp:sp>
    <dsp:sp modelId="{186B4464-AA84-496D-B4B2-411903090C60}">
      <dsp:nvSpPr>
        <dsp:cNvPr id="0" name=""/>
        <dsp:cNvSpPr/>
      </dsp:nvSpPr>
      <dsp:spPr>
        <a:xfrm rot="5400000">
          <a:off x="5254153" y="-2632775"/>
          <a:ext cx="828060" cy="9008868"/>
        </a:xfrm>
        <a:prstGeom prst="round2SameRect">
          <a:avLst/>
        </a:prstGeom>
        <a:solidFill>
          <a:schemeClr val="accent4">
            <a:tint val="40000"/>
            <a:alpha val="90000"/>
            <a:hueOff val="-12767919"/>
            <a:satOff val="-20454"/>
            <a:lumOff val="6467"/>
            <a:alphaOff val="0"/>
          </a:schemeClr>
        </a:solidFill>
        <a:ln w="12700" cap="flat" cmpd="sng" algn="ctr">
          <a:solidFill>
            <a:schemeClr val="accent4">
              <a:tint val="40000"/>
              <a:alpha val="90000"/>
              <a:hueOff val="-12767919"/>
              <a:satOff val="-20454"/>
              <a:lumOff val="646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系统特征根中只要有一对特征根具有零实部，其他均为负实部，则系统是</a:t>
          </a:r>
          <a:r>
            <a:rPr lang="zh-CN" altLang="en-US" sz="2000" b="1" kern="1200" dirty="0" smtClean="0">
              <a:solidFill>
                <a:srgbClr val="C00000"/>
              </a:solidFill>
              <a:latin typeface="+mj-ea"/>
              <a:ea typeface="+mj-ea"/>
            </a:rPr>
            <a:t>临界稳定</a:t>
          </a:r>
          <a:r>
            <a:rPr lang="zh-CN" altLang="en-US" sz="2000" kern="1200" dirty="0" smtClean="0"/>
            <a:t>的。此时系统的自身运动是等幅振荡。</a:t>
          </a:r>
          <a:endParaRPr lang="zh-CN" altLang="en-US" sz="2000" kern="1200" dirty="0"/>
        </a:p>
      </dsp:txBody>
      <dsp:txXfrm rot="-5400000">
        <a:off x="1163750" y="1498051"/>
        <a:ext cx="8968445" cy="747214"/>
      </dsp:txXfrm>
    </dsp:sp>
    <dsp:sp modelId="{9EED2920-9057-4199-9A05-99F93CC3DC09}">
      <dsp:nvSpPr>
        <dsp:cNvPr id="0" name=""/>
        <dsp:cNvSpPr/>
      </dsp:nvSpPr>
      <dsp:spPr>
        <a:xfrm>
          <a:off x="82" y="1354121"/>
          <a:ext cx="1163667" cy="1035075"/>
        </a:xfrm>
        <a:prstGeom prst="roundRect">
          <a:avLst/>
        </a:prstGeom>
        <a:solidFill>
          <a:schemeClr val="accent4">
            <a:hueOff val="-12025989"/>
            <a:satOff val="-84161"/>
            <a:lumOff val="3843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en-US" sz="2800" kern="1200" smtClean="0"/>
            <a:t>(3)</a:t>
          </a:r>
          <a:endParaRPr lang="zh-CN" sz="2800" kern="1200"/>
        </a:p>
      </dsp:txBody>
      <dsp:txXfrm>
        <a:off x="50610" y="1404649"/>
        <a:ext cx="1062611" cy="934019"/>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866126-ABDF-4FC9-BE3E-82D9987DFF63}">
      <dsp:nvSpPr>
        <dsp:cNvPr id="0" name=""/>
        <dsp:cNvSpPr/>
      </dsp:nvSpPr>
      <dsp:spPr>
        <a:xfrm rot="5400000">
          <a:off x="5964809" y="-3986986"/>
          <a:ext cx="501157" cy="860045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altLang="en-US" sz="2100" kern="1200" smtClean="0"/>
            <a:t>劳斯表某行的第一元素为零，其余元素不全为零或没有余元素</a:t>
          </a:r>
          <a:endParaRPr lang="zh-CN" altLang="en-US" sz="2100" kern="1200"/>
        </a:p>
      </dsp:txBody>
      <dsp:txXfrm rot="-5400000">
        <a:off x="1915163" y="87124"/>
        <a:ext cx="8575986" cy="452229"/>
      </dsp:txXfrm>
    </dsp:sp>
    <dsp:sp modelId="{7D41D1DA-CC48-438A-98E9-04E7649EC894}">
      <dsp:nvSpPr>
        <dsp:cNvPr id="0" name=""/>
        <dsp:cNvSpPr/>
      </dsp:nvSpPr>
      <dsp:spPr>
        <a:xfrm>
          <a:off x="334948" y="15"/>
          <a:ext cx="1580215" cy="626447"/>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rtl="0">
            <a:lnSpc>
              <a:spcPct val="90000"/>
            </a:lnSpc>
            <a:spcBef>
              <a:spcPct val="0"/>
            </a:spcBef>
            <a:spcAft>
              <a:spcPct val="35000"/>
            </a:spcAft>
          </a:pPr>
          <a:r>
            <a:rPr lang="en-US" sz="3300" kern="1200" smtClean="0"/>
            <a:t>(1)</a:t>
          </a:r>
          <a:endParaRPr lang="zh-CN" sz="3300" kern="1200"/>
        </a:p>
      </dsp:txBody>
      <dsp:txXfrm>
        <a:off x="365529" y="30596"/>
        <a:ext cx="1519053" cy="565285"/>
      </dsp:txXfrm>
    </dsp:sp>
    <dsp:sp modelId="{AACA01AF-C7ED-40CE-B81A-1C4CEA3A0767}">
      <dsp:nvSpPr>
        <dsp:cNvPr id="0" name=""/>
        <dsp:cNvSpPr/>
      </dsp:nvSpPr>
      <dsp:spPr>
        <a:xfrm rot="5400000">
          <a:off x="5964809" y="-3329216"/>
          <a:ext cx="501157" cy="8600450"/>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altLang="en-US" sz="2100" kern="1200" smtClean="0"/>
            <a:t>劳斯表某行的所有元素全为零</a:t>
          </a:r>
          <a:endParaRPr lang="zh-CN" altLang="en-US" sz="2100" kern="1200"/>
        </a:p>
      </dsp:txBody>
      <dsp:txXfrm rot="-5400000">
        <a:off x="1915163" y="744894"/>
        <a:ext cx="8575986" cy="452229"/>
      </dsp:txXfrm>
    </dsp:sp>
    <dsp:sp modelId="{09BC09AF-58E9-427F-859F-6EEB08188EC2}">
      <dsp:nvSpPr>
        <dsp:cNvPr id="0" name=""/>
        <dsp:cNvSpPr/>
      </dsp:nvSpPr>
      <dsp:spPr>
        <a:xfrm>
          <a:off x="334948" y="657785"/>
          <a:ext cx="1580215" cy="626447"/>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62865" rIns="125730" bIns="62865" numCol="1" spcCol="1270" anchor="ctr" anchorCtr="0">
          <a:noAutofit/>
        </a:bodyPr>
        <a:lstStyle/>
        <a:p>
          <a:pPr lvl="0" algn="ctr" defTabSz="1466850" rtl="0">
            <a:lnSpc>
              <a:spcPct val="90000"/>
            </a:lnSpc>
            <a:spcBef>
              <a:spcPct val="0"/>
            </a:spcBef>
            <a:spcAft>
              <a:spcPct val="35000"/>
            </a:spcAft>
          </a:pPr>
          <a:r>
            <a:rPr lang="en-US" sz="3300" kern="1200" smtClean="0"/>
            <a:t>(2)</a:t>
          </a:r>
          <a:endParaRPr lang="zh-CN" sz="3300" kern="1200"/>
        </a:p>
      </dsp:txBody>
      <dsp:txXfrm>
        <a:off x="365529" y="688366"/>
        <a:ext cx="1519053" cy="565285"/>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CA7DA2-8BC5-48BB-9F4B-88F0F69C742F}">
      <dsp:nvSpPr>
        <dsp:cNvPr id="0" name=""/>
        <dsp:cNvSpPr/>
      </dsp:nvSpPr>
      <dsp:spPr>
        <a:xfrm rot="5400000">
          <a:off x="5939139" y="-4235629"/>
          <a:ext cx="873760" cy="9563459"/>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对于劳斯表计算出现的某行第一元素为零，其余元素非全零的情况时，系统或是不稳定的（第一列符号有变化），或是临界稳定的（第一列符号无变化）</a:t>
          </a:r>
          <a:endParaRPr lang="zh-CN" altLang="en-US" sz="2000" kern="1200" dirty="0"/>
        </a:p>
      </dsp:txBody>
      <dsp:txXfrm rot="-5400000">
        <a:off x="1594290" y="151873"/>
        <a:ext cx="9520806" cy="788454"/>
      </dsp:txXfrm>
    </dsp:sp>
    <dsp:sp modelId="{C4302691-1717-4334-9EED-B80A87203899}">
      <dsp:nvSpPr>
        <dsp:cNvPr id="0" name=""/>
        <dsp:cNvSpPr/>
      </dsp:nvSpPr>
      <dsp:spPr>
        <a:xfrm>
          <a:off x="2375" y="0"/>
          <a:ext cx="1591913" cy="10922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b="1" kern="1200" smtClean="0"/>
            <a:t>结论</a:t>
          </a:r>
          <a:r>
            <a:rPr lang="zh-CN" altLang="en-US" sz="2800" kern="1200" smtClean="0"/>
            <a:t>：</a:t>
          </a:r>
          <a:endParaRPr lang="zh-CN" altLang="en-US" sz="2800" kern="1200"/>
        </a:p>
      </dsp:txBody>
      <dsp:txXfrm>
        <a:off x="55692" y="53317"/>
        <a:ext cx="1485279" cy="985566"/>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CE9434-7032-4525-A857-C12907AEB6E4}">
      <dsp:nvSpPr>
        <dsp:cNvPr id="0" name=""/>
        <dsp:cNvSpPr/>
      </dsp:nvSpPr>
      <dsp:spPr>
        <a:xfrm rot="5400000">
          <a:off x="5841851" y="-3929864"/>
          <a:ext cx="915192" cy="9003777"/>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altLang="en-US" sz="2100" kern="1200" dirty="0" smtClean="0"/>
            <a:t>当对系统输入控制作用时，能否在有限时间内使系统从任意初始状态转移到期望的状态，即输入能否控制状态的转移？</a:t>
          </a:r>
          <a:endParaRPr lang="zh-CN" altLang="en-US" sz="2100" kern="1200" dirty="0"/>
        </a:p>
      </dsp:txBody>
      <dsp:txXfrm rot="-5400000">
        <a:off x="1797559" y="159104"/>
        <a:ext cx="8959101" cy="825840"/>
      </dsp:txXfrm>
    </dsp:sp>
    <dsp:sp modelId="{706BA1AE-7015-47F0-AC8D-FB36795E95DE}">
      <dsp:nvSpPr>
        <dsp:cNvPr id="0" name=""/>
        <dsp:cNvSpPr/>
      </dsp:nvSpPr>
      <dsp:spPr>
        <a:xfrm>
          <a:off x="93675" y="28"/>
          <a:ext cx="1703884" cy="114399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sz="2800" kern="1200" dirty="0" smtClean="0"/>
            <a:t>（</a:t>
          </a:r>
          <a:r>
            <a:rPr lang="en-US" sz="2800" kern="1200" dirty="0" smtClean="0"/>
            <a:t>1</a:t>
          </a:r>
          <a:r>
            <a:rPr lang="zh-CN" sz="2800" kern="1200" dirty="0" smtClean="0"/>
            <a:t>）</a:t>
          </a:r>
          <a:endParaRPr lang="zh-CN" sz="2800" kern="1200" dirty="0"/>
        </a:p>
      </dsp:txBody>
      <dsp:txXfrm>
        <a:off x="149520" y="55873"/>
        <a:ext cx="1592194" cy="1032301"/>
      </dsp:txXfrm>
    </dsp:sp>
    <dsp:sp modelId="{2EE528C1-7E1D-4AE6-BCB2-A0FBD1B5C04E}">
      <dsp:nvSpPr>
        <dsp:cNvPr id="0" name=""/>
        <dsp:cNvSpPr/>
      </dsp:nvSpPr>
      <dsp:spPr>
        <a:xfrm rot="5400000">
          <a:off x="5841851" y="-2728673"/>
          <a:ext cx="915192" cy="9003777"/>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altLang="en-US" sz="2100" kern="1200" smtClean="0"/>
            <a:t>通过对系统输出的观测，可否推断出系统内部运动状态的变化，即能否由输出观测值确定系统状态量的变化？</a:t>
          </a:r>
          <a:endParaRPr lang="zh-CN" altLang="en-US" sz="2100" kern="1200"/>
        </a:p>
      </dsp:txBody>
      <dsp:txXfrm rot="-5400000">
        <a:off x="1797559" y="1360295"/>
        <a:ext cx="8959101" cy="825840"/>
      </dsp:txXfrm>
    </dsp:sp>
    <dsp:sp modelId="{343D68B3-D820-4F75-AA70-2D812F6AAA10}">
      <dsp:nvSpPr>
        <dsp:cNvPr id="0" name=""/>
        <dsp:cNvSpPr/>
      </dsp:nvSpPr>
      <dsp:spPr>
        <a:xfrm>
          <a:off x="93675" y="1201219"/>
          <a:ext cx="1703884" cy="1143991"/>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sz="2800" kern="1200" dirty="0" smtClean="0"/>
            <a:t>（</a:t>
          </a:r>
          <a:r>
            <a:rPr lang="en-US" sz="2800" kern="1200" dirty="0" smtClean="0"/>
            <a:t>2</a:t>
          </a:r>
          <a:r>
            <a:rPr lang="zh-CN" sz="2800" kern="1200" dirty="0" smtClean="0"/>
            <a:t>）</a:t>
          </a:r>
          <a:endParaRPr lang="zh-CN" sz="2800" kern="1200" dirty="0"/>
        </a:p>
      </dsp:txBody>
      <dsp:txXfrm>
        <a:off x="149520" y="1257064"/>
        <a:ext cx="1592194" cy="10323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96D583-23E6-4B6B-A8F6-AEE20E5FBC9B}">
      <dsp:nvSpPr>
        <dsp:cNvPr id="0" name=""/>
        <dsp:cNvSpPr/>
      </dsp:nvSpPr>
      <dsp:spPr>
        <a:xfrm rot="5400000">
          <a:off x="4815936" y="-3803872"/>
          <a:ext cx="458567" cy="8180983"/>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rtl="0">
            <a:lnSpc>
              <a:spcPct val="90000"/>
            </a:lnSpc>
            <a:spcBef>
              <a:spcPct val="0"/>
            </a:spcBef>
            <a:spcAft>
              <a:spcPct val="15000"/>
            </a:spcAft>
            <a:buChar char="••"/>
          </a:pPr>
          <a:r>
            <a:rPr lang="zh-CN" sz="1600" b="1" kern="1200" smtClean="0"/>
            <a:t>计算系统在已知输入信号下的时域输出</a:t>
          </a:r>
          <a:endParaRPr lang="zh-CN" sz="1600" kern="1200"/>
        </a:p>
      </dsp:txBody>
      <dsp:txXfrm rot="-5400000">
        <a:off x="954729" y="79720"/>
        <a:ext cx="8158598" cy="413797"/>
      </dsp:txXfrm>
    </dsp:sp>
    <dsp:sp modelId="{25FDAF4A-1C15-4BA9-83C3-C22D76F680D7}">
      <dsp:nvSpPr>
        <dsp:cNvPr id="0" name=""/>
        <dsp:cNvSpPr/>
      </dsp:nvSpPr>
      <dsp:spPr>
        <a:xfrm>
          <a:off x="142102" y="14"/>
          <a:ext cx="812625" cy="573208"/>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smtClean="0"/>
            <a:t>(1)</a:t>
          </a:r>
          <a:endParaRPr lang="zh-CN" sz="2400" kern="1200"/>
        </a:p>
      </dsp:txBody>
      <dsp:txXfrm>
        <a:off x="170084" y="27996"/>
        <a:ext cx="756661" cy="517244"/>
      </dsp:txXfrm>
    </dsp:sp>
    <dsp:sp modelId="{2FCB07EF-5960-4A20-B9B9-85D24687E149}">
      <dsp:nvSpPr>
        <dsp:cNvPr id="0" name=""/>
        <dsp:cNvSpPr/>
      </dsp:nvSpPr>
      <dsp:spPr>
        <a:xfrm rot="5400000">
          <a:off x="4815936" y="-3202003"/>
          <a:ext cx="458567" cy="8180983"/>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rtl="0">
            <a:lnSpc>
              <a:spcPct val="90000"/>
            </a:lnSpc>
            <a:spcBef>
              <a:spcPct val="0"/>
            </a:spcBef>
            <a:spcAft>
              <a:spcPct val="15000"/>
            </a:spcAft>
            <a:buChar char="••"/>
          </a:pPr>
          <a:r>
            <a:rPr lang="zh-CN" sz="1600" b="1" kern="1200" smtClean="0"/>
            <a:t>依据计算获得的时域输出，分析系统的性能</a:t>
          </a:r>
          <a:r>
            <a:rPr lang="en-US" sz="1600" b="1" kern="1200" smtClean="0"/>
            <a:t>——</a:t>
          </a:r>
          <a:r>
            <a:rPr lang="zh-CN" sz="1600" b="1" kern="1200" smtClean="0"/>
            <a:t>稳定性、动态响应特性、稳态误差等。</a:t>
          </a:r>
          <a:endParaRPr lang="zh-CN" sz="1600" kern="1200"/>
        </a:p>
      </dsp:txBody>
      <dsp:txXfrm rot="-5400000">
        <a:off x="954729" y="681589"/>
        <a:ext cx="8158598" cy="413797"/>
      </dsp:txXfrm>
    </dsp:sp>
    <dsp:sp modelId="{05E02436-CDF8-4203-8CF9-F2545699D185}">
      <dsp:nvSpPr>
        <dsp:cNvPr id="0" name=""/>
        <dsp:cNvSpPr/>
      </dsp:nvSpPr>
      <dsp:spPr>
        <a:xfrm>
          <a:off x="142102" y="601883"/>
          <a:ext cx="812625" cy="573208"/>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en-US" sz="2400" b="1" kern="1200" smtClean="0"/>
            <a:t>(2)</a:t>
          </a:r>
          <a:endParaRPr lang="zh-CN" sz="2400" kern="1200"/>
        </a:p>
      </dsp:txBody>
      <dsp:txXfrm>
        <a:off x="170084" y="629865"/>
        <a:ext cx="756661" cy="51724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CAAB2C-283D-418F-8CB3-E8B0E84070FB}">
      <dsp:nvSpPr>
        <dsp:cNvPr id="0" name=""/>
        <dsp:cNvSpPr/>
      </dsp:nvSpPr>
      <dsp:spPr>
        <a:xfrm rot="5400000">
          <a:off x="5367531" y="-3872101"/>
          <a:ext cx="557457" cy="8441917"/>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smtClean="0"/>
            <a:t>系统既可控又可观的充要条件是传递函数没有零点与极点相消的现象。</a:t>
          </a:r>
          <a:endParaRPr lang="zh-CN" altLang="en-US" sz="2000" kern="1200"/>
        </a:p>
      </dsp:txBody>
      <dsp:txXfrm rot="-5400000">
        <a:off x="1425302" y="97341"/>
        <a:ext cx="8414704" cy="503031"/>
      </dsp:txXfrm>
    </dsp:sp>
    <dsp:sp modelId="{C0BA96E4-41E7-4755-8631-A23E4340E54D}">
      <dsp:nvSpPr>
        <dsp:cNvPr id="0" name=""/>
        <dsp:cNvSpPr/>
      </dsp:nvSpPr>
      <dsp:spPr>
        <a:xfrm>
          <a:off x="681" y="446"/>
          <a:ext cx="1424619" cy="69682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dirty="0" smtClean="0"/>
            <a:t>（</a:t>
          </a:r>
          <a:r>
            <a:rPr lang="en-US" sz="2400" kern="1200" dirty="0" smtClean="0"/>
            <a:t>1</a:t>
          </a:r>
          <a:r>
            <a:rPr lang="zh-CN" sz="2400" kern="1200" dirty="0" smtClean="0"/>
            <a:t>）</a:t>
          </a:r>
          <a:endParaRPr lang="zh-CN" sz="2400" kern="1200" dirty="0"/>
        </a:p>
      </dsp:txBody>
      <dsp:txXfrm>
        <a:off x="34697" y="34462"/>
        <a:ext cx="1356587" cy="628789"/>
      </dsp:txXfrm>
    </dsp:sp>
    <dsp:sp modelId="{A6ABE54A-9700-48B3-916D-F2404B0AF07B}">
      <dsp:nvSpPr>
        <dsp:cNvPr id="0" name=""/>
        <dsp:cNvSpPr/>
      </dsp:nvSpPr>
      <dsp:spPr>
        <a:xfrm rot="5400000">
          <a:off x="5207440" y="-2940325"/>
          <a:ext cx="877638" cy="8441917"/>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zh-CN" altLang="en-US" sz="2000" kern="1200" dirty="0" smtClean="0"/>
            <a:t>系统传递函数存在零点与极点相消的现象时，该系统状态或是可控、不可观，或是可观、不可控，或是既不可控又不可观。</a:t>
          </a:r>
          <a:endParaRPr lang="zh-CN" altLang="en-US" sz="2000" kern="1200" dirty="0"/>
        </a:p>
      </dsp:txBody>
      <dsp:txXfrm rot="-5400000">
        <a:off x="1425301" y="884657"/>
        <a:ext cx="8399074" cy="791952"/>
      </dsp:txXfrm>
    </dsp:sp>
    <dsp:sp modelId="{CF0AD10B-17C1-47FB-8443-5E960109784F}">
      <dsp:nvSpPr>
        <dsp:cNvPr id="0" name=""/>
        <dsp:cNvSpPr/>
      </dsp:nvSpPr>
      <dsp:spPr>
        <a:xfrm>
          <a:off x="681" y="732108"/>
          <a:ext cx="1424619" cy="1097047"/>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rtl="0">
            <a:lnSpc>
              <a:spcPct val="90000"/>
            </a:lnSpc>
            <a:spcBef>
              <a:spcPct val="0"/>
            </a:spcBef>
            <a:spcAft>
              <a:spcPct val="35000"/>
            </a:spcAft>
          </a:pPr>
          <a:r>
            <a:rPr lang="zh-CN" sz="2400" kern="1200" smtClean="0"/>
            <a:t>（</a:t>
          </a:r>
          <a:r>
            <a:rPr lang="en-US" sz="2400" kern="1200" smtClean="0"/>
            <a:t>2</a:t>
          </a:r>
          <a:r>
            <a:rPr lang="zh-CN" sz="2400" kern="1200" smtClean="0"/>
            <a:t>）</a:t>
          </a:r>
          <a:endParaRPr lang="zh-CN" sz="2400" kern="1200"/>
        </a:p>
      </dsp:txBody>
      <dsp:txXfrm>
        <a:off x="54234" y="785661"/>
        <a:ext cx="1317513" cy="98994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0BD8A0-8481-4E51-82DA-DDBF27E22076}">
      <dsp:nvSpPr>
        <dsp:cNvPr id="0" name=""/>
        <dsp:cNvSpPr/>
      </dsp:nvSpPr>
      <dsp:spPr>
        <a:xfrm>
          <a:off x="0" y="576089"/>
          <a:ext cx="11160125" cy="2756250"/>
        </a:xfrm>
        <a:prstGeom prst="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520700" rIns="866150" bIns="177800" numCol="1" spcCol="1270" anchor="t" anchorCtr="0">
          <a:noAutofit/>
        </a:bodyPr>
        <a:lstStyle/>
        <a:p>
          <a:pPr marL="228600" lvl="1" indent="-228600" algn="l" defTabSz="1111250" rtl="0">
            <a:lnSpc>
              <a:spcPct val="90000"/>
            </a:lnSpc>
            <a:spcBef>
              <a:spcPct val="0"/>
            </a:spcBef>
            <a:spcAft>
              <a:spcPct val="15000"/>
            </a:spcAft>
            <a:buChar char="••"/>
          </a:pPr>
          <a:r>
            <a:rPr lang="zh-CN" sz="2500" kern="1200" dirty="0" smtClean="0"/>
            <a:t>由系统自身特性决定的微分方程的</a:t>
          </a:r>
          <a:r>
            <a:rPr lang="zh-CN" sz="2500" b="1" kern="1200" dirty="0" smtClean="0">
              <a:solidFill>
                <a:srgbClr val="0070C0"/>
              </a:solidFill>
              <a:latin typeface="+mj-ea"/>
              <a:ea typeface="+mj-ea"/>
            </a:rPr>
            <a:t>通解（自由解）</a:t>
          </a:r>
          <a:r>
            <a:rPr lang="zh-CN" sz="2500" kern="1200" dirty="0" smtClean="0"/>
            <a:t>，称为线性系统的</a:t>
          </a:r>
          <a:r>
            <a:rPr lang="zh-CN" sz="2500" b="1" kern="1200" dirty="0" smtClean="0">
              <a:solidFill>
                <a:srgbClr val="0070C0"/>
              </a:solidFill>
              <a:latin typeface="+mj-ea"/>
              <a:ea typeface="+mj-ea"/>
            </a:rPr>
            <a:t>自由响应</a:t>
          </a:r>
          <a:r>
            <a:rPr lang="zh-CN" sz="2500" kern="1200" dirty="0" smtClean="0"/>
            <a:t>；</a:t>
          </a:r>
          <a:endParaRPr lang="zh-CN" sz="2500" kern="1200" dirty="0"/>
        </a:p>
        <a:p>
          <a:pPr marL="228600" lvl="1" indent="-228600" algn="l" defTabSz="1111250" rtl="0">
            <a:lnSpc>
              <a:spcPct val="90000"/>
            </a:lnSpc>
            <a:spcBef>
              <a:spcPct val="0"/>
            </a:spcBef>
            <a:spcAft>
              <a:spcPct val="15000"/>
            </a:spcAft>
            <a:buChar char="••"/>
          </a:pPr>
          <a:r>
            <a:rPr lang="zh-CN" sz="2500" kern="1200" dirty="0" smtClean="0"/>
            <a:t>由系统输入信号决定的微分方程的</a:t>
          </a:r>
          <a:r>
            <a:rPr lang="zh-CN" sz="2500" b="1" kern="1200" dirty="0" smtClean="0">
              <a:solidFill>
                <a:srgbClr val="C00000"/>
              </a:solidFill>
              <a:latin typeface="+mj-ea"/>
              <a:ea typeface="+mj-ea"/>
            </a:rPr>
            <a:t>特解（强迫解）</a:t>
          </a:r>
          <a:r>
            <a:rPr lang="zh-CN" sz="2500" kern="1200" dirty="0" smtClean="0"/>
            <a:t>，称为线性系统的</a:t>
          </a:r>
          <a:r>
            <a:rPr lang="zh-CN" sz="2500" b="1" kern="1200" dirty="0" smtClean="0">
              <a:solidFill>
                <a:srgbClr val="C00000"/>
              </a:solidFill>
              <a:latin typeface="+mj-ea"/>
              <a:ea typeface="+mj-ea"/>
            </a:rPr>
            <a:t>激励响应</a:t>
          </a:r>
          <a:r>
            <a:rPr lang="zh-CN" sz="2500" kern="1200" dirty="0" smtClean="0"/>
            <a:t>。</a:t>
          </a:r>
          <a:endParaRPr lang="zh-CN" sz="2500" kern="1200" dirty="0"/>
        </a:p>
      </dsp:txBody>
      <dsp:txXfrm>
        <a:off x="0" y="576089"/>
        <a:ext cx="11160125" cy="2756250"/>
      </dsp:txXfrm>
    </dsp:sp>
    <dsp:sp modelId="{5F76D886-361C-4184-B8D2-3C585CDD005B}">
      <dsp:nvSpPr>
        <dsp:cNvPr id="0" name=""/>
        <dsp:cNvSpPr/>
      </dsp:nvSpPr>
      <dsp:spPr>
        <a:xfrm>
          <a:off x="558006" y="207089"/>
          <a:ext cx="7812087" cy="7380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111250" rtl="0">
            <a:lnSpc>
              <a:spcPct val="90000"/>
            </a:lnSpc>
            <a:spcBef>
              <a:spcPct val="0"/>
            </a:spcBef>
            <a:spcAft>
              <a:spcPct val="35000"/>
            </a:spcAft>
          </a:pPr>
          <a:r>
            <a:rPr lang="zh-CN" sz="2500" kern="1200" smtClean="0"/>
            <a:t>对于常系数线性微分方程，其解一般由两部分构成：  </a:t>
          </a:r>
          <a:endParaRPr lang="zh-CN" sz="2500" kern="1200"/>
        </a:p>
      </dsp:txBody>
      <dsp:txXfrm>
        <a:off x="594032" y="243115"/>
        <a:ext cx="7740035" cy="66594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5F81FF-55C8-4B34-93DB-76D6E31FFF45}">
      <dsp:nvSpPr>
        <dsp:cNvPr id="0" name=""/>
        <dsp:cNvSpPr/>
      </dsp:nvSpPr>
      <dsp:spPr>
        <a:xfrm rot="5400000">
          <a:off x="5772393" y="-3297560"/>
          <a:ext cx="447258" cy="7155887"/>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线性系统的激励输出由自由响应和激励响应二部分组成；</a:t>
          </a:r>
          <a:endParaRPr lang="zh-CN" sz="1900" kern="1200"/>
        </a:p>
      </dsp:txBody>
      <dsp:txXfrm rot="-5400000">
        <a:off x="2418079" y="78587"/>
        <a:ext cx="7134054" cy="403592"/>
      </dsp:txXfrm>
    </dsp:sp>
    <dsp:sp modelId="{56FED6C3-368E-4720-899C-76B2AF5D41C6}">
      <dsp:nvSpPr>
        <dsp:cNvPr id="0" name=""/>
        <dsp:cNvSpPr/>
      </dsp:nvSpPr>
      <dsp:spPr>
        <a:xfrm>
          <a:off x="707953" y="847"/>
          <a:ext cx="1710125" cy="559072"/>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n-US" sz="2900" kern="1200" smtClean="0"/>
            <a:t>(a)</a:t>
          </a:r>
          <a:endParaRPr lang="zh-CN" sz="2900" kern="1200"/>
        </a:p>
      </dsp:txBody>
      <dsp:txXfrm>
        <a:off x="735245" y="28139"/>
        <a:ext cx="1655541" cy="504488"/>
      </dsp:txXfrm>
    </dsp:sp>
    <dsp:sp modelId="{A11AFC90-AF0D-45AD-8CC0-1E65E4CA4F81}">
      <dsp:nvSpPr>
        <dsp:cNvPr id="0" name=""/>
        <dsp:cNvSpPr/>
      </dsp:nvSpPr>
      <dsp:spPr>
        <a:xfrm rot="5400000">
          <a:off x="5772393" y="-2710533"/>
          <a:ext cx="447258" cy="7155887"/>
        </a:xfrm>
        <a:prstGeom prst="round2SameRect">
          <a:avLst/>
        </a:prstGeom>
        <a:solidFill>
          <a:schemeClr val="accent3">
            <a:tint val="40000"/>
            <a:alpha val="90000"/>
            <a:hueOff val="-124833"/>
            <a:satOff val="4108"/>
            <a:lumOff val="590"/>
            <a:alphaOff val="0"/>
          </a:schemeClr>
        </a:solidFill>
        <a:ln w="12700" cap="flat" cmpd="sng" algn="ctr">
          <a:solidFill>
            <a:schemeClr val="accent3">
              <a:tint val="40000"/>
              <a:alpha val="90000"/>
              <a:hueOff val="-124833"/>
              <a:satOff val="4108"/>
              <a:lumOff val="59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线性系统的自由响应分量随时间衰减；</a:t>
          </a:r>
          <a:endParaRPr lang="zh-CN" sz="1900" kern="1200"/>
        </a:p>
      </dsp:txBody>
      <dsp:txXfrm rot="-5400000">
        <a:off x="2418079" y="665614"/>
        <a:ext cx="7134054" cy="403592"/>
      </dsp:txXfrm>
    </dsp:sp>
    <dsp:sp modelId="{FA79C353-D923-43E8-95F1-9D5AD900B3B0}">
      <dsp:nvSpPr>
        <dsp:cNvPr id="0" name=""/>
        <dsp:cNvSpPr/>
      </dsp:nvSpPr>
      <dsp:spPr>
        <a:xfrm>
          <a:off x="707953" y="587873"/>
          <a:ext cx="1710125" cy="559072"/>
        </a:xfrm>
        <a:prstGeom prst="roundRect">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n-US" sz="2900" kern="1200" smtClean="0"/>
            <a:t>(b)</a:t>
          </a:r>
          <a:endParaRPr lang="zh-CN" sz="2900" kern="1200"/>
        </a:p>
      </dsp:txBody>
      <dsp:txXfrm>
        <a:off x="735245" y="615165"/>
        <a:ext cx="1655541" cy="504488"/>
      </dsp:txXfrm>
    </dsp:sp>
    <dsp:sp modelId="{962F3CE1-3534-43B0-AB8F-2EA0556E47DE}">
      <dsp:nvSpPr>
        <dsp:cNvPr id="0" name=""/>
        <dsp:cNvSpPr/>
      </dsp:nvSpPr>
      <dsp:spPr>
        <a:xfrm rot="5400000">
          <a:off x="5772393" y="-2123507"/>
          <a:ext cx="447258" cy="7155887"/>
        </a:xfrm>
        <a:prstGeom prst="round2SameRect">
          <a:avLst/>
        </a:prstGeom>
        <a:solidFill>
          <a:schemeClr val="accent3">
            <a:tint val="40000"/>
            <a:alpha val="90000"/>
            <a:hueOff val="-249666"/>
            <a:satOff val="8216"/>
            <a:lumOff val="1180"/>
            <a:alphaOff val="0"/>
          </a:schemeClr>
        </a:solidFill>
        <a:ln w="12700" cap="flat" cmpd="sng" algn="ctr">
          <a:solidFill>
            <a:schemeClr val="accent3">
              <a:tint val="40000"/>
              <a:alpha val="90000"/>
              <a:hueOff val="-249666"/>
              <a:satOff val="8216"/>
              <a:lumOff val="118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36195" rIns="72390" bIns="36195" numCol="1" spcCol="1270" anchor="ctr" anchorCtr="0">
          <a:noAutofit/>
        </a:bodyPr>
        <a:lstStyle/>
        <a:p>
          <a:pPr marL="171450" lvl="1" indent="-171450" algn="l" defTabSz="844550" rtl="0">
            <a:lnSpc>
              <a:spcPct val="90000"/>
            </a:lnSpc>
            <a:spcBef>
              <a:spcPct val="0"/>
            </a:spcBef>
            <a:spcAft>
              <a:spcPct val="15000"/>
            </a:spcAft>
            <a:buChar char="••"/>
          </a:pPr>
          <a:r>
            <a:rPr lang="zh-CN" sz="1900" kern="1200" smtClean="0"/>
            <a:t>线性系统的激励响应分量与输入信号相似。</a:t>
          </a:r>
          <a:endParaRPr lang="zh-CN" sz="1900" kern="1200"/>
        </a:p>
      </dsp:txBody>
      <dsp:txXfrm rot="-5400000">
        <a:off x="2418079" y="1252640"/>
        <a:ext cx="7134054" cy="403592"/>
      </dsp:txXfrm>
    </dsp:sp>
    <dsp:sp modelId="{E42FF8B0-77B9-4429-AEDD-E2BDF532C940}">
      <dsp:nvSpPr>
        <dsp:cNvPr id="0" name=""/>
        <dsp:cNvSpPr/>
      </dsp:nvSpPr>
      <dsp:spPr>
        <a:xfrm>
          <a:off x="707953" y="1174900"/>
          <a:ext cx="1710125" cy="559072"/>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rtl="0">
            <a:lnSpc>
              <a:spcPct val="90000"/>
            </a:lnSpc>
            <a:spcBef>
              <a:spcPct val="0"/>
            </a:spcBef>
            <a:spcAft>
              <a:spcPct val="35000"/>
            </a:spcAft>
          </a:pPr>
          <a:r>
            <a:rPr lang="en-US" sz="2900" kern="1200" smtClean="0"/>
            <a:t>(c)</a:t>
          </a:r>
          <a:endParaRPr lang="zh-CN" sz="2900" kern="1200"/>
        </a:p>
      </dsp:txBody>
      <dsp:txXfrm>
        <a:off x="735245" y="1202192"/>
        <a:ext cx="1655541" cy="50448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CB011C-2C07-4E31-8368-8E8742722896}">
      <dsp:nvSpPr>
        <dsp:cNvPr id="0" name=""/>
        <dsp:cNvSpPr/>
      </dsp:nvSpPr>
      <dsp:spPr>
        <a:xfrm>
          <a:off x="0" y="298095"/>
          <a:ext cx="11160125" cy="1638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16560" rIns="866150"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smtClean="0">
              <a:solidFill>
                <a:srgbClr val="C00000"/>
              </a:solidFill>
            </a:rPr>
            <a:t>一部分</a:t>
          </a:r>
          <a:r>
            <a:rPr lang="zh-CN" altLang="en-US" sz="2000" kern="1200" dirty="0" smtClean="0"/>
            <a:t>是与输入信号有关的输出响应，也称为激励响应；</a:t>
          </a:r>
          <a:endParaRPr lang="zh-CN" altLang="en-US" sz="2000" kern="1200" dirty="0"/>
        </a:p>
        <a:p>
          <a:pPr marL="228600" lvl="1" indent="-228600" algn="l" defTabSz="889000" rtl="0">
            <a:lnSpc>
              <a:spcPct val="90000"/>
            </a:lnSpc>
            <a:spcBef>
              <a:spcPct val="0"/>
            </a:spcBef>
            <a:spcAft>
              <a:spcPct val="15000"/>
            </a:spcAft>
            <a:buChar char="••"/>
          </a:pPr>
          <a:r>
            <a:rPr lang="zh-CN" altLang="en-US" sz="2000" kern="1200" dirty="0" smtClean="0">
              <a:solidFill>
                <a:srgbClr val="C00000"/>
              </a:solidFill>
            </a:rPr>
            <a:t>另一部分</a:t>
          </a:r>
          <a:r>
            <a:rPr lang="zh-CN" altLang="en-US" sz="2000" kern="1200" dirty="0" smtClean="0"/>
            <a:t>是由系统自身特性决定的输出响应，也称为自由响应（零输入响应），且响应过程通常随时间增长而衰减。</a:t>
          </a:r>
          <a:endParaRPr lang="zh-CN" altLang="en-US" sz="2000" kern="1200" dirty="0"/>
        </a:p>
      </dsp:txBody>
      <dsp:txXfrm>
        <a:off x="0" y="298095"/>
        <a:ext cx="11160125" cy="1638000"/>
      </dsp:txXfrm>
    </dsp:sp>
    <dsp:sp modelId="{F3D0C982-36FE-451C-9083-AD36414C40AE}">
      <dsp:nvSpPr>
        <dsp:cNvPr id="0" name=""/>
        <dsp:cNvSpPr/>
      </dsp:nvSpPr>
      <dsp:spPr>
        <a:xfrm>
          <a:off x="558006" y="2895"/>
          <a:ext cx="781208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889000" rtl="0">
            <a:lnSpc>
              <a:spcPct val="90000"/>
            </a:lnSpc>
            <a:spcBef>
              <a:spcPct val="0"/>
            </a:spcBef>
            <a:spcAft>
              <a:spcPct val="35000"/>
            </a:spcAft>
          </a:pPr>
          <a:r>
            <a:rPr lang="zh-CN" altLang="en-US" sz="2000" kern="1200" dirty="0" smtClean="0"/>
            <a:t>系统在输入信号作用下的输出响应由二部分组成：</a:t>
          </a:r>
          <a:endParaRPr lang="zh-CN" altLang="en-US" sz="2000" kern="1200" dirty="0"/>
        </a:p>
      </dsp:txBody>
      <dsp:txXfrm>
        <a:off x="586827" y="31716"/>
        <a:ext cx="7754445" cy="53275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A61B73-8427-4ECC-8BEF-77324F7AA343}">
      <dsp:nvSpPr>
        <dsp:cNvPr id="0" name=""/>
        <dsp:cNvSpPr/>
      </dsp:nvSpPr>
      <dsp:spPr>
        <a:xfrm>
          <a:off x="0" y="382249"/>
          <a:ext cx="11160124" cy="1965600"/>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99872" rIns="866150" bIns="170688" numCol="1" spcCol="1270" anchor="t" anchorCtr="0">
          <a:noAutofit/>
        </a:bodyPr>
        <a:lstStyle/>
        <a:p>
          <a:pPr marL="228600" lvl="1" indent="-228600" algn="l" defTabSz="1066800" rtl="0">
            <a:lnSpc>
              <a:spcPct val="90000"/>
            </a:lnSpc>
            <a:spcBef>
              <a:spcPct val="0"/>
            </a:spcBef>
            <a:spcAft>
              <a:spcPct val="15000"/>
            </a:spcAft>
            <a:buChar char="••"/>
          </a:pPr>
          <a:r>
            <a:rPr lang="zh-CN" altLang="en-US" sz="2400" kern="1200" dirty="0" smtClean="0"/>
            <a:t>指系统在输入信号作用下，从一种稳定状态变化到另一种稳定状态的过程，也称为</a:t>
          </a:r>
          <a:r>
            <a:rPr lang="zh-CN" altLang="en-US" sz="2400" b="1" kern="1200" dirty="0" smtClean="0">
              <a:solidFill>
                <a:srgbClr val="0070C0"/>
              </a:solidFill>
              <a:latin typeface="+mj-ea"/>
              <a:ea typeface="+mj-ea"/>
            </a:rPr>
            <a:t>瞬态响应过程</a:t>
          </a:r>
          <a:r>
            <a:rPr lang="zh-CN" altLang="en-US" sz="2400" kern="1200" dirty="0" smtClean="0"/>
            <a:t>，或</a:t>
          </a:r>
          <a:r>
            <a:rPr lang="zh-CN" altLang="en-US" sz="2400" b="1" kern="1200" dirty="0" smtClean="0">
              <a:solidFill>
                <a:srgbClr val="0070C0"/>
              </a:solidFill>
              <a:latin typeface="+mj-ea"/>
              <a:ea typeface="+mj-ea"/>
            </a:rPr>
            <a:t>过渡过程</a:t>
          </a:r>
          <a:r>
            <a:rPr lang="zh-CN" altLang="en-US" sz="2400" kern="1200" dirty="0" smtClean="0"/>
            <a:t>。一般用反映系统响应快慢和响应振荡的指标进行评价。</a:t>
          </a:r>
          <a:endParaRPr lang="zh-CN" altLang="en-US" sz="2400" kern="1200" dirty="0"/>
        </a:p>
      </dsp:txBody>
      <dsp:txXfrm>
        <a:off x="0" y="382249"/>
        <a:ext cx="11160124" cy="1965600"/>
      </dsp:txXfrm>
    </dsp:sp>
    <dsp:sp modelId="{ABFA6999-94D0-4A65-ADB8-2B00707A845A}">
      <dsp:nvSpPr>
        <dsp:cNvPr id="0" name=""/>
        <dsp:cNvSpPr/>
      </dsp:nvSpPr>
      <dsp:spPr>
        <a:xfrm>
          <a:off x="558006" y="28009"/>
          <a:ext cx="7812086" cy="70848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066800" rtl="0">
            <a:lnSpc>
              <a:spcPct val="90000"/>
            </a:lnSpc>
            <a:spcBef>
              <a:spcPct val="0"/>
            </a:spcBef>
            <a:spcAft>
              <a:spcPct val="35000"/>
            </a:spcAft>
          </a:pPr>
          <a:r>
            <a:rPr lang="zh-CN" altLang="en-US" sz="2400" kern="1200" smtClean="0"/>
            <a:t>动态响应过程：</a:t>
          </a:r>
          <a:endParaRPr lang="zh-CN" altLang="en-US" sz="2400" kern="1200"/>
        </a:p>
      </dsp:txBody>
      <dsp:txXfrm>
        <a:off x="592591" y="62594"/>
        <a:ext cx="7742916" cy="639310"/>
      </dsp:txXfrm>
    </dsp:sp>
    <dsp:sp modelId="{3FB055B1-804F-4D2E-8342-D9ED5A3430EC}">
      <dsp:nvSpPr>
        <dsp:cNvPr id="0" name=""/>
        <dsp:cNvSpPr/>
      </dsp:nvSpPr>
      <dsp:spPr>
        <a:xfrm>
          <a:off x="0" y="2831689"/>
          <a:ext cx="11160124" cy="1077300"/>
        </a:xfrm>
        <a:prstGeom prst="rect">
          <a:avLst/>
        </a:prstGeom>
        <a:solidFill>
          <a:schemeClr val="lt1">
            <a:alpha val="90000"/>
            <a:hueOff val="0"/>
            <a:satOff val="0"/>
            <a:lumOff val="0"/>
            <a:alphaOff val="0"/>
          </a:schemeClr>
        </a:solidFill>
        <a:ln w="12700" cap="flat" cmpd="sng" algn="ctr">
          <a:solidFill>
            <a:schemeClr val="accent3">
              <a:hueOff val="-282579"/>
              <a:satOff val="9696"/>
              <a:lumOff val="45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66150" tIns="499872" rIns="866150" bIns="170688" numCol="1" spcCol="1270" anchor="t" anchorCtr="0">
          <a:noAutofit/>
        </a:bodyPr>
        <a:lstStyle/>
        <a:p>
          <a:pPr marL="228600" lvl="1" indent="-228600" algn="l" defTabSz="1066800" rtl="0">
            <a:lnSpc>
              <a:spcPct val="90000"/>
            </a:lnSpc>
            <a:spcBef>
              <a:spcPct val="0"/>
            </a:spcBef>
            <a:spcAft>
              <a:spcPct val="15000"/>
            </a:spcAft>
            <a:buChar char="••"/>
          </a:pPr>
          <a:r>
            <a:rPr lang="zh-CN" altLang="en-US" sz="2400" kern="1200" smtClean="0"/>
            <a:t>指系统保持稳定状态的过程。一般用稳态误差指标进行评价。</a:t>
          </a:r>
          <a:endParaRPr lang="zh-CN" altLang="en-US" sz="2400" kern="1200"/>
        </a:p>
      </dsp:txBody>
      <dsp:txXfrm>
        <a:off x="0" y="2831689"/>
        <a:ext cx="11160124" cy="1077300"/>
      </dsp:txXfrm>
    </dsp:sp>
    <dsp:sp modelId="{4D288A49-36B8-41E3-BE8F-592544214988}">
      <dsp:nvSpPr>
        <dsp:cNvPr id="0" name=""/>
        <dsp:cNvSpPr/>
      </dsp:nvSpPr>
      <dsp:spPr>
        <a:xfrm>
          <a:off x="558006" y="2477449"/>
          <a:ext cx="7812086" cy="708480"/>
        </a:xfrm>
        <a:prstGeom prst="roundRect">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5278" tIns="0" rIns="295278" bIns="0" numCol="1" spcCol="1270" anchor="ctr" anchorCtr="0">
          <a:noAutofit/>
        </a:bodyPr>
        <a:lstStyle/>
        <a:p>
          <a:pPr lvl="0" algn="l" defTabSz="1066800" rtl="0">
            <a:lnSpc>
              <a:spcPct val="90000"/>
            </a:lnSpc>
            <a:spcBef>
              <a:spcPct val="0"/>
            </a:spcBef>
            <a:spcAft>
              <a:spcPct val="35000"/>
            </a:spcAft>
          </a:pPr>
          <a:r>
            <a:rPr lang="zh-CN" altLang="en-US" sz="2400" kern="1200" smtClean="0"/>
            <a:t>稳态响应过程：</a:t>
          </a:r>
          <a:endParaRPr lang="zh-CN" altLang="en-US" sz="2400" kern="1200"/>
        </a:p>
      </dsp:txBody>
      <dsp:txXfrm>
        <a:off x="592591" y="2512034"/>
        <a:ext cx="7742916" cy="63931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3FD97D-95F0-4C50-B6C0-93DBACA32C2F}">
      <dsp:nvSpPr>
        <dsp:cNvPr id="0" name=""/>
        <dsp:cNvSpPr/>
      </dsp:nvSpPr>
      <dsp:spPr>
        <a:xfrm rot="16200000">
          <a:off x="510530" y="-509371"/>
          <a:ext cx="1995513" cy="3014255"/>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rtl="0">
            <a:lnSpc>
              <a:spcPct val="90000"/>
            </a:lnSpc>
            <a:spcBef>
              <a:spcPct val="0"/>
            </a:spcBef>
            <a:spcAft>
              <a:spcPct val="35000"/>
            </a:spcAft>
          </a:pPr>
          <a:r>
            <a:rPr kumimoji="1" lang="zh-CN" sz="2800" kern="1200" smtClean="0"/>
            <a:t>上升时间</a:t>
          </a:r>
          <a:r>
            <a:rPr kumimoji="1" lang="en-US" sz="2800" i="1" kern="1200" smtClean="0"/>
            <a:t>t</a:t>
          </a:r>
          <a:r>
            <a:rPr kumimoji="1" lang="en-US" sz="2800" kern="1200" baseline="-25000" smtClean="0"/>
            <a:t>r</a:t>
          </a:r>
          <a:endParaRPr lang="zh-CN" sz="2800" kern="1200"/>
        </a:p>
      </dsp:txBody>
      <dsp:txXfrm rot="5400000">
        <a:off x="1159" y="399103"/>
        <a:ext cx="3014255" cy="1197307"/>
      </dsp:txXfrm>
    </dsp:sp>
    <dsp:sp modelId="{473591F0-FE98-4F54-8784-E734DFF49955}">
      <dsp:nvSpPr>
        <dsp:cNvPr id="0" name=""/>
        <dsp:cNvSpPr/>
      </dsp:nvSpPr>
      <dsp:spPr>
        <a:xfrm rot="16200000">
          <a:off x="3750854" y="-509371"/>
          <a:ext cx="1995513" cy="3014255"/>
        </a:xfrm>
        <a:prstGeom prst="flowChartManualOperation">
          <a:avLst/>
        </a:prstGeom>
        <a:solidFill>
          <a:schemeClr val="accent3">
            <a:hueOff val="-141290"/>
            <a:satOff val="4848"/>
            <a:lumOff val="22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rtl="0">
            <a:lnSpc>
              <a:spcPct val="90000"/>
            </a:lnSpc>
            <a:spcBef>
              <a:spcPct val="0"/>
            </a:spcBef>
            <a:spcAft>
              <a:spcPct val="35000"/>
            </a:spcAft>
          </a:pPr>
          <a:r>
            <a:rPr kumimoji="1" lang="zh-CN" sz="2800" kern="1200" dirty="0" smtClean="0"/>
            <a:t>峰值时间</a:t>
          </a:r>
          <a:r>
            <a:rPr kumimoji="1" lang="en-US" sz="2800" i="1" kern="1200" dirty="0" err="1" smtClean="0"/>
            <a:t>t</a:t>
          </a:r>
          <a:r>
            <a:rPr kumimoji="1" lang="en-US" sz="2800" kern="1200" baseline="-25000" dirty="0" err="1" smtClean="0"/>
            <a:t>p</a:t>
          </a:r>
          <a:endParaRPr lang="zh-CN" sz="2800" kern="1200" dirty="0"/>
        </a:p>
      </dsp:txBody>
      <dsp:txXfrm rot="5400000">
        <a:off x="3241483" y="399103"/>
        <a:ext cx="3014255" cy="1197307"/>
      </dsp:txXfrm>
    </dsp:sp>
    <dsp:sp modelId="{9296FFDD-4C39-4AB6-9D01-FEE4BFC6CE7E}">
      <dsp:nvSpPr>
        <dsp:cNvPr id="0" name=""/>
        <dsp:cNvSpPr/>
      </dsp:nvSpPr>
      <dsp:spPr>
        <a:xfrm rot="16200000">
          <a:off x="6991178" y="-509371"/>
          <a:ext cx="1995513" cy="3014255"/>
        </a:xfrm>
        <a:prstGeom prst="flowChartManualOperation">
          <a:avLst/>
        </a:prstGeom>
        <a:solidFill>
          <a:schemeClr val="accent3">
            <a:hueOff val="-282579"/>
            <a:satOff val="9696"/>
            <a:lumOff val="45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0" rIns="177800" bIns="0" numCol="1" spcCol="1270" anchor="ctr" anchorCtr="0">
          <a:noAutofit/>
        </a:bodyPr>
        <a:lstStyle/>
        <a:p>
          <a:pPr lvl="0" algn="ctr" defTabSz="1244600" rtl="0">
            <a:lnSpc>
              <a:spcPct val="90000"/>
            </a:lnSpc>
            <a:spcBef>
              <a:spcPct val="0"/>
            </a:spcBef>
            <a:spcAft>
              <a:spcPct val="35000"/>
            </a:spcAft>
          </a:pPr>
          <a:r>
            <a:rPr kumimoji="1" lang="zh-CN" sz="2800" kern="1200" smtClean="0"/>
            <a:t>调整时间</a:t>
          </a:r>
          <a:r>
            <a:rPr kumimoji="1" lang="en-US" sz="2800" i="1" kern="1200" smtClean="0"/>
            <a:t>t</a:t>
          </a:r>
          <a:r>
            <a:rPr kumimoji="1" lang="en-US" sz="2800" kern="1200" baseline="-25000" smtClean="0"/>
            <a:t>s</a:t>
          </a:r>
          <a:endParaRPr lang="zh-CN" sz="2800" kern="1200"/>
        </a:p>
      </dsp:txBody>
      <dsp:txXfrm rot="5400000">
        <a:off x="6481807" y="399103"/>
        <a:ext cx="3014255" cy="11973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6DF8F-EF8B-4477-A020-86B76F86FDAF}">
      <dsp:nvSpPr>
        <dsp:cNvPr id="0" name=""/>
        <dsp:cNvSpPr/>
      </dsp:nvSpPr>
      <dsp:spPr>
        <a:xfrm>
          <a:off x="289520" y="587601"/>
          <a:ext cx="4781688" cy="1494277"/>
        </a:xfrm>
        <a:prstGeom prst="rect">
          <a:avLst/>
        </a:prstGeom>
        <a:solidFill>
          <a:schemeClr val="lt1">
            <a:alpha val="4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12124" tIns="91440" rIns="91440" bIns="91440" numCol="1" spcCol="1270" anchor="ctr" anchorCtr="0">
          <a:noAutofit/>
        </a:bodyPr>
        <a:lstStyle/>
        <a:p>
          <a:pPr lvl="0" algn="l" defTabSz="1066800" rtl="0">
            <a:lnSpc>
              <a:spcPct val="90000"/>
            </a:lnSpc>
            <a:spcBef>
              <a:spcPct val="0"/>
            </a:spcBef>
            <a:spcAft>
              <a:spcPct val="35000"/>
            </a:spcAft>
          </a:pPr>
          <a:r>
            <a:rPr kumimoji="1" lang="zh-CN" sz="2400" kern="1200" smtClean="0"/>
            <a:t>最大超调量</a:t>
          </a:r>
          <a:r>
            <a:rPr kumimoji="1" lang="en-US" sz="2400" i="1" kern="1200" smtClean="0"/>
            <a:t>M</a:t>
          </a:r>
          <a:r>
            <a:rPr kumimoji="1" lang="en-US" sz="2400" kern="1200" baseline="-25000" smtClean="0"/>
            <a:t>p</a:t>
          </a:r>
          <a:endParaRPr lang="zh-CN" sz="2400" kern="1200"/>
        </a:p>
      </dsp:txBody>
      <dsp:txXfrm>
        <a:off x="289520" y="587601"/>
        <a:ext cx="4781688" cy="1494277"/>
      </dsp:txXfrm>
    </dsp:sp>
    <dsp:sp modelId="{817C7634-8C42-4C2A-AD7E-626914ED7256}">
      <dsp:nvSpPr>
        <dsp:cNvPr id="0" name=""/>
        <dsp:cNvSpPr/>
      </dsp:nvSpPr>
      <dsp:spPr>
        <a:xfrm>
          <a:off x="90283" y="371761"/>
          <a:ext cx="1045994" cy="1568991"/>
        </a:xfrm>
        <a:prstGeom prst="rect">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D60E52-0756-4CFE-9F46-781033269B1C}">
      <dsp:nvSpPr>
        <dsp:cNvPr id="0" name=""/>
        <dsp:cNvSpPr/>
      </dsp:nvSpPr>
      <dsp:spPr>
        <a:xfrm>
          <a:off x="5448129" y="588004"/>
          <a:ext cx="4778669" cy="1493334"/>
        </a:xfrm>
        <a:prstGeom prst="rect">
          <a:avLst/>
        </a:prstGeom>
        <a:solidFill>
          <a:schemeClr val="lt1">
            <a:alpha val="4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011485" tIns="91440" rIns="91440" bIns="91440" numCol="1" spcCol="1270" anchor="ctr" anchorCtr="0">
          <a:noAutofit/>
        </a:bodyPr>
        <a:lstStyle/>
        <a:p>
          <a:pPr lvl="0" algn="l" defTabSz="1066800" rtl="0">
            <a:lnSpc>
              <a:spcPct val="90000"/>
            </a:lnSpc>
            <a:spcBef>
              <a:spcPct val="0"/>
            </a:spcBef>
            <a:spcAft>
              <a:spcPct val="35000"/>
            </a:spcAft>
          </a:pPr>
          <a:r>
            <a:rPr kumimoji="1" lang="zh-CN" sz="2400" kern="1200" smtClean="0"/>
            <a:t>振荡次数</a:t>
          </a:r>
          <a:r>
            <a:rPr kumimoji="1" lang="en-US" sz="2400" i="1" kern="1200" smtClean="0"/>
            <a:t>N</a:t>
          </a:r>
          <a:r>
            <a:rPr kumimoji="1" lang="en-US" sz="2400" kern="1200" smtClean="0"/>
            <a:t> </a:t>
          </a:r>
          <a:endParaRPr lang="zh-CN" sz="2400" kern="1200"/>
        </a:p>
      </dsp:txBody>
      <dsp:txXfrm>
        <a:off x="5448129" y="588004"/>
        <a:ext cx="4778669" cy="1493334"/>
      </dsp:txXfrm>
    </dsp:sp>
    <dsp:sp modelId="{04285490-5F05-4C7B-B873-7900247EBCE6}">
      <dsp:nvSpPr>
        <dsp:cNvPr id="0" name=""/>
        <dsp:cNvSpPr/>
      </dsp:nvSpPr>
      <dsp:spPr>
        <a:xfrm>
          <a:off x="5249018" y="372301"/>
          <a:ext cx="1045333" cy="1568000"/>
        </a:xfrm>
        <a:prstGeom prst="rect">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32C685-271A-4C01-94D0-D50BB3FAAB36}">
      <dsp:nvSpPr>
        <dsp:cNvPr id="0" name=""/>
        <dsp:cNvSpPr/>
      </dsp:nvSpPr>
      <dsp:spPr>
        <a:xfrm rot="5400000">
          <a:off x="5901448" y="-3949070"/>
          <a:ext cx="1163320" cy="935229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0010" tIns="40005" rIns="80010" bIns="40005" numCol="1" spcCol="1270" anchor="ctr" anchorCtr="0">
          <a:noAutofit/>
        </a:bodyPr>
        <a:lstStyle/>
        <a:p>
          <a:pPr marL="228600" lvl="1" indent="-228600" algn="l" defTabSz="933450" rtl="0">
            <a:lnSpc>
              <a:spcPct val="90000"/>
            </a:lnSpc>
            <a:spcBef>
              <a:spcPct val="0"/>
            </a:spcBef>
            <a:spcAft>
              <a:spcPct val="15000"/>
            </a:spcAft>
            <a:buChar char="••"/>
          </a:pPr>
          <a:r>
            <a:rPr lang="zh-CN" sz="2100" kern="1200" dirty="0" smtClean="0"/>
            <a:t>对于线性系统，若输入信号之间存在微分</a:t>
          </a:r>
          <a:r>
            <a:rPr lang="en-US" sz="2100" kern="1200" dirty="0" smtClean="0"/>
            <a:t>/</a:t>
          </a:r>
          <a:r>
            <a:rPr lang="zh-CN" sz="2100" kern="1200" dirty="0" smtClean="0"/>
            <a:t>积分关系，则系统的对应输出之间也存在对应的微分</a:t>
          </a:r>
          <a:r>
            <a:rPr lang="en-US" sz="2100" kern="1200" dirty="0" smtClean="0"/>
            <a:t>/</a:t>
          </a:r>
          <a:r>
            <a:rPr lang="zh-CN" sz="2100" kern="1200" dirty="0" smtClean="0"/>
            <a:t>积分关系。应用这一结论，可方便计算系统的输出响应。</a:t>
          </a:r>
          <a:endParaRPr lang="zh-CN" sz="2100" kern="1200" dirty="0"/>
        </a:p>
      </dsp:txBody>
      <dsp:txXfrm rot="-5400000">
        <a:off x="1806964" y="202203"/>
        <a:ext cx="9295501" cy="1049742"/>
      </dsp:txXfrm>
    </dsp:sp>
    <dsp:sp modelId="{D7A87335-B3D6-407B-B259-53F1E65F5B63}">
      <dsp:nvSpPr>
        <dsp:cNvPr id="0" name=""/>
        <dsp:cNvSpPr/>
      </dsp:nvSpPr>
      <dsp:spPr>
        <a:xfrm>
          <a:off x="869" y="0"/>
          <a:ext cx="1806094" cy="145415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lvl="0" algn="ctr" defTabSz="1244600" rtl="0">
            <a:lnSpc>
              <a:spcPct val="90000"/>
            </a:lnSpc>
            <a:spcBef>
              <a:spcPct val="0"/>
            </a:spcBef>
            <a:spcAft>
              <a:spcPct val="35000"/>
            </a:spcAft>
          </a:pPr>
          <a:r>
            <a:rPr lang="zh-CN" altLang="en-US" sz="2800" kern="1200" dirty="0" smtClean="0"/>
            <a:t>注意：</a:t>
          </a:r>
          <a:endParaRPr lang="zh-CN" altLang="en-US" sz="2800" kern="1200" dirty="0"/>
        </a:p>
      </dsp:txBody>
      <dsp:txXfrm>
        <a:off x="71855" y="70986"/>
        <a:ext cx="1664122" cy="131217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wmf"/><Relationship Id="rId7" Type="http://schemas.openxmlformats.org/officeDocument/2006/relationships/image" Target="../media/image16.wmf"/><Relationship Id="rId2" Type="http://schemas.openxmlformats.org/officeDocument/2006/relationships/image" Target="../media/image11.wmf"/><Relationship Id="rId1" Type="http://schemas.openxmlformats.org/officeDocument/2006/relationships/image" Target="../media/image10.wmf"/><Relationship Id="rId6" Type="http://schemas.openxmlformats.org/officeDocument/2006/relationships/image" Target="../media/image15.wmf"/><Relationship Id="rId11" Type="http://schemas.openxmlformats.org/officeDocument/2006/relationships/image" Target="../media/image20.wmf"/><Relationship Id="rId5" Type="http://schemas.openxmlformats.org/officeDocument/2006/relationships/image" Target="../media/image14.wmf"/><Relationship Id="rId10" Type="http://schemas.openxmlformats.org/officeDocument/2006/relationships/image" Target="../media/image19.wmf"/><Relationship Id="rId4" Type="http://schemas.openxmlformats.org/officeDocument/2006/relationships/image" Target="../media/image13.wmf"/><Relationship Id="rId9" Type="http://schemas.openxmlformats.org/officeDocument/2006/relationships/image" Target="../media/image18.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54.wmf"/><Relationship Id="rId6" Type="http://schemas.openxmlformats.org/officeDocument/2006/relationships/image" Target="../media/image80.wmf"/><Relationship Id="rId5" Type="http://schemas.openxmlformats.org/officeDocument/2006/relationships/image" Target="../media/image79.wmf"/><Relationship Id="rId4" Type="http://schemas.openxmlformats.org/officeDocument/2006/relationships/image" Target="../media/image78.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1.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image" Target="../media/image85.wmf"/><Relationship Id="rId1" Type="http://schemas.openxmlformats.org/officeDocument/2006/relationships/image" Target="../media/image84.wmf"/><Relationship Id="rId5" Type="http://schemas.openxmlformats.org/officeDocument/2006/relationships/image" Target="../media/image88.wmf"/><Relationship Id="rId4" Type="http://schemas.openxmlformats.org/officeDocument/2006/relationships/image" Target="../media/image87.wmf"/></Relationships>
</file>

<file path=ppt/drawings/_rels/vmlDrawing13.v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55.wmf"/><Relationship Id="rId7" Type="http://schemas.openxmlformats.org/officeDocument/2006/relationships/image" Target="../media/image96.wmf"/><Relationship Id="rId2" Type="http://schemas.openxmlformats.org/officeDocument/2006/relationships/image" Target="../media/image92.wmf"/><Relationship Id="rId1" Type="http://schemas.openxmlformats.org/officeDocument/2006/relationships/image" Target="../media/image91.wmf"/><Relationship Id="rId6" Type="http://schemas.openxmlformats.org/officeDocument/2006/relationships/image" Target="../media/image95.wmf"/><Relationship Id="rId5" Type="http://schemas.openxmlformats.org/officeDocument/2006/relationships/image" Target="../media/image94.wmf"/><Relationship Id="rId4" Type="http://schemas.openxmlformats.org/officeDocument/2006/relationships/image" Target="../media/image93.wmf"/></Relationships>
</file>

<file path=ppt/drawings/_rels/vmlDrawing14.vml.rels><?xml version="1.0" encoding="UTF-8" standalone="yes"?>
<Relationships xmlns="http://schemas.openxmlformats.org/package/2006/relationships"><Relationship Id="rId8" Type="http://schemas.openxmlformats.org/officeDocument/2006/relationships/image" Target="../media/image104.wmf"/><Relationship Id="rId3" Type="http://schemas.openxmlformats.org/officeDocument/2006/relationships/image" Target="../media/image99.wmf"/><Relationship Id="rId7" Type="http://schemas.openxmlformats.org/officeDocument/2006/relationships/image" Target="../media/image103.wmf"/><Relationship Id="rId2" Type="http://schemas.openxmlformats.org/officeDocument/2006/relationships/image" Target="../media/image98.wmf"/><Relationship Id="rId1" Type="http://schemas.openxmlformats.org/officeDocument/2006/relationships/image" Target="../media/image91.wmf"/><Relationship Id="rId6" Type="http://schemas.openxmlformats.org/officeDocument/2006/relationships/image" Target="../media/image102.wmf"/><Relationship Id="rId5" Type="http://schemas.openxmlformats.org/officeDocument/2006/relationships/image" Target="../media/image101.wmf"/><Relationship Id="rId4" Type="http://schemas.openxmlformats.org/officeDocument/2006/relationships/image" Target="../media/image100.wmf"/><Relationship Id="rId9" Type="http://schemas.openxmlformats.org/officeDocument/2006/relationships/image" Target="../media/image105.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08.wmf"/><Relationship Id="rId2" Type="http://schemas.openxmlformats.org/officeDocument/2006/relationships/image" Target="../media/image107.wmf"/><Relationship Id="rId1" Type="http://schemas.openxmlformats.org/officeDocument/2006/relationships/image" Target="../media/image106.wmf"/><Relationship Id="rId4" Type="http://schemas.openxmlformats.org/officeDocument/2006/relationships/image" Target="../media/image109.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image" Target="../media/image111.wmf"/><Relationship Id="rId1" Type="http://schemas.openxmlformats.org/officeDocument/2006/relationships/image" Target="../media/image110.wmf"/><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1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117.wmf"/><Relationship Id="rId7" Type="http://schemas.openxmlformats.org/officeDocument/2006/relationships/image" Target="../media/image121.wmf"/><Relationship Id="rId2" Type="http://schemas.openxmlformats.org/officeDocument/2006/relationships/image" Target="../media/image116.wmf"/><Relationship Id="rId1" Type="http://schemas.openxmlformats.org/officeDocument/2006/relationships/image" Target="../media/image109.wmf"/><Relationship Id="rId6" Type="http://schemas.openxmlformats.org/officeDocument/2006/relationships/image" Target="../media/image120.wmf"/><Relationship Id="rId5" Type="http://schemas.openxmlformats.org/officeDocument/2006/relationships/image" Target="../media/image119.wmf"/><Relationship Id="rId4" Type="http://schemas.openxmlformats.org/officeDocument/2006/relationships/image" Target="../media/image118.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1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24.wmf"/><Relationship Id="rId2" Type="http://schemas.openxmlformats.org/officeDocument/2006/relationships/image" Target="../media/image123.wmf"/><Relationship Id="rId1" Type="http://schemas.openxmlformats.org/officeDocument/2006/relationships/image" Target="../media/image122.wmf"/><Relationship Id="rId5" Type="http://schemas.openxmlformats.org/officeDocument/2006/relationships/image" Target="../media/image126.wmf"/><Relationship Id="rId4" Type="http://schemas.openxmlformats.org/officeDocument/2006/relationships/image" Target="../media/image12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5" Type="http://schemas.openxmlformats.org/officeDocument/2006/relationships/image" Target="../media/image25.wmf"/><Relationship Id="rId4" Type="http://schemas.openxmlformats.org/officeDocument/2006/relationships/image" Target="../media/image24.wmf"/></Relationships>
</file>

<file path=ppt/drawings/_rels/vmlDrawing20.vml.rels><?xml version="1.0" encoding="UTF-8" standalone="yes"?>
<Relationships xmlns="http://schemas.openxmlformats.org/package/2006/relationships"><Relationship Id="rId8" Type="http://schemas.openxmlformats.org/officeDocument/2006/relationships/image" Target="../media/image136.wmf"/><Relationship Id="rId3" Type="http://schemas.openxmlformats.org/officeDocument/2006/relationships/image" Target="../media/image131.wmf"/><Relationship Id="rId7" Type="http://schemas.openxmlformats.org/officeDocument/2006/relationships/image" Target="../media/image135.wmf"/><Relationship Id="rId2" Type="http://schemas.openxmlformats.org/officeDocument/2006/relationships/image" Target="../media/image130.wmf"/><Relationship Id="rId1" Type="http://schemas.openxmlformats.org/officeDocument/2006/relationships/image" Target="../media/image129.wmf"/><Relationship Id="rId6" Type="http://schemas.openxmlformats.org/officeDocument/2006/relationships/image" Target="../media/image134.wmf"/><Relationship Id="rId5" Type="http://schemas.openxmlformats.org/officeDocument/2006/relationships/image" Target="../media/image133.wmf"/><Relationship Id="rId4" Type="http://schemas.openxmlformats.org/officeDocument/2006/relationships/image" Target="../media/image132.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131.wmf"/><Relationship Id="rId2" Type="http://schemas.openxmlformats.org/officeDocument/2006/relationships/image" Target="../media/image130.wmf"/><Relationship Id="rId1" Type="http://schemas.openxmlformats.org/officeDocument/2006/relationships/image" Target="../media/image137.wmf"/><Relationship Id="rId5" Type="http://schemas.openxmlformats.org/officeDocument/2006/relationships/image" Target="../media/image138.wmf"/><Relationship Id="rId4" Type="http://schemas.openxmlformats.org/officeDocument/2006/relationships/image" Target="../media/image132.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131.wmf"/><Relationship Id="rId2" Type="http://schemas.openxmlformats.org/officeDocument/2006/relationships/image" Target="../media/image130.wmf"/><Relationship Id="rId1" Type="http://schemas.openxmlformats.org/officeDocument/2006/relationships/image" Target="../media/image139.wmf"/><Relationship Id="rId5" Type="http://schemas.openxmlformats.org/officeDocument/2006/relationships/image" Target="../media/image141.wmf"/><Relationship Id="rId4" Type="http://schemas.openxmlformats.org/officeDocument/2006/relationships/image" Target="../media/image140.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30.wmf"/><Relationship Id="rId7" Type="http://schemas.openxmlformats.org/officeDocument/2006/relationships/image" Target="../media/image146.wmf"/><Relationship Id="rId2" Type="http://schemas.openxmlformats.org/officeDocument/2006/relationships/image" Target="../media/image143.wmf"/><Relationship Id="rId1" Type="http://schemas.openxmlformats.org/officeDocument/2006/relationships/image" Target="../media/image142.wmf"/><Relationship Id="rId6" Type="http://schemas.openxmlformats.org/officeDocument/2006/relationships/image" Target="../media/image145.wmf"/><Relationship Id="rId5" Type="http://schemas.openxmlformats.org/officeDocument/2006/relationships/image" Target="../media/image144.wmf"/><Relationship Id="rId4" Type="http://schemas.openxmlformats.org/officeDocument/2006/relationships/image" Target="../media/image131.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png"/></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149.wmf"/><Relationship Id="rId2" Type="http://schemas.openxmlformats.org/officeDocument/2006/relationships/image" Target="../media/image148.wmf"/><Relationship Id="rId1" Type="http://schemas.openxmlformats.org/officeDocument/2006/relationships/image" Target="../media/image147.png"/></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152.wmf"/><Relationship Id="rId2" Type="http://schemas.openxmlformats.org/officeDocument/2006/relationships/image" Target="../media/image151.wmf"/><Relationship Id="rId1" Type="http://schemas.openxmlformats.org/officeDocument/2006/relationships/image" Target="../media/image150.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155.wmf"/><Relationship Id="rId2" Type="http://schemas.openxmlformats.org/officeDocument/2006/relationships/image" Target="../media/image154.wmf"/><Relationship Id="rId1" Type="http://schemas.openxmlformats.org/officeDocument/2006/relationships/image" Target="../media/image153.wmf"/><Relationship Id="rId5" Type="http://schemas.openxmlformats.org/officeDocument/2006/relationships/image" Target="../media/image157.wmf"/><Relationship Id="rId4" Type="http://schemas.openxmlformats.org/officeDocument/2006/relationships/image" Target="../media/image156.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158.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61.wmf"/><Relationship Id="rId2" Type="http://schemas.openxmlformats.org/officeDocument/2006/relationships/image" Target="../media/image160.wmf"/><Relationship Id="rId1" Type="http://schemas.openxmlformats.org/officeDocument/2006/relationships/image" Target="../media/image159.wmf"/><Relationship Id="rId5" Type="http://schemas.openxmlformats.org/officeDocument/2006/relationships/image" Target="../media/image163.wmf"/><Relationship Id="rId4" Type="http://schemas.openxmlformats.org/officeDocument/2006/relationships/image" Target="../media/image16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33.wmf"/><Relationship Id="rId3" Type="http://schemas.openxmlformats.org/officeDocument/2006/relationships/image" Target="../media/image28.wmf"/><Relationship Id="rId7" Type="http://schemas.openxmlformats.org/officeDocument/2006/relationships/image" Target="../media/image32.wmf"/><Relationship Id="rId2" Type="http://schemas.openxmlformats.org/officeDocument/2006/relationships/image" Target="../media/image27.wmf"/><Relationship Id="rId1" Type="http://schemas.openxmlformats.org/officeDocument/2006/relationships/image" Target="../media/image26.wmf"/><Relationship Id="rId6" Type="http://schemas.openxmlformats.org/officeDocument/2006/relationships/image" Target="../media/image31.wmf"/><Relationship Id="rId11" Type="http://schemas.openxmlformats.org/officeDocument/2006/relationships/image" Target="../media/image36.wmf"/><Relationship Id="rId5" Type="http://schemas.openxmlformats.org/officeDocument/2006/relationships/image" Target="../media/image30.wmf"/><Relationship Id="rId10" Type="http://schemas.openxmlformats.org/officeDocument/2006/relationships/image" Target="../media/image35.wmf"/><Relationship Id="rId4" Type="http://schemas.openxmlformats.org/officeDocument/2006/relationships/image" Target="../media/image29.wmf"/><Relationship Id="rId9" Type="http://schemas.openxmlformats.org/officeDocument/2006/relationships/image" Target="../media/image34.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66.wmf"/><Relationship Id="rId2" Type="http://schemas.openxmlformats.org/officeDocument/2006/relationships/image" Target="../media/image165.wmf"/><Relationship Id="rId1" Type="http://schemas.openxmlformats.org/officeDocument/2006/relationships/image" Target="../media/image164.wmf"/><Relationship Id="rId4" Type="http://schemas.openxmlformats.org/officeDocument/2006/relationships/image" Target="../media/image167.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71.wmf"/><Relationship Id="rId2" Type="http://schemas.openxmlformats.org/officeDocument/2006/relationships/image" Target="../media/image170.wmf"/><Relationship Id="rId1" Type="http://schemas.openxmlformats.org/officeDocument/2006/relationships/image" Target="../media/image169.wmf"/><Relationship Id="rId5" Type="http://schemas.openxmlformats.org/officeDocument/2006/relationships/image" Target="../media/image173.wmf"/><Relationship Id="rId4" Type="http://schemas.openxmlformats.org/officeDocument/2006/relationships/image" Target="../media/image172.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174.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77.wmf"/><Relationship Id="rId2" Type="http://schemas.openxmlformats.org/officeDocument/2006/relationships/image" Target="../media/image176.wmf"/><Relationship Id="rId1" Type="http://schemas.openxmlformats.org/officeDocument/2006/relationships/image" Target="../media/image175.wmf"/><Relationship Id="rId4" Type="http://schemas.openxmlformats.org/officeDocument/2006/relationships/image" Target="../media/image178.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80.wmf"/><Relationship Id="rId2" Type="http://schemas.openxmlformats.org/officeDocument/2006/relationships/image" Target="../media/image179.wmf"/><Relationship Id="rId1" Type="http://schemas.openxmlformats.org/officeDocument/2006/relationships/image" Target="../media/image175.wmf"/><Relationship Id="rId5" Type="http://schemas.openxmlformats.org/officeDocument/2006/relationships/image" Target="../media/image177.wmf"/><Relationship Id="rId4" Type="http://schemas.openxmlformats.org/officeDocument/2006/relationships/image" Target="../media/image178.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83.wmf"/><Relationship Id="rId2" Type="http://schemas.openxmlformats.org/officeDocument/2006/relationships/image" Target="../media/image182.wmf"/><Relationship Id="rId1" Type="http://schemas.openxmlformats.org/officeDocument/2006/relationships/image" Target="../media/image181.png"/><Relationship Id="rId6" Type="http://schemas.openxmlformats.org/officeDocument/2006/relationships/image" Target="../media/image186.wmf"/><Relationship Id="rId5" Type="http://schemas.openxmlformats.org/officeDocument/2006/relationships/image" Target="../media/image185.wmf"/><Relationship Id="rId4" Type="http://schemas.openxmlformats.org/officeDocument/2006/relationships/image" Target="../media/image184.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89.wmf"/><Relationship Id="rId2" Type="http://schemas.openxmlformats.org/officeDocument/2006/relationships/image" Target="../media/image188.wmf"/><Relationship Id="rId1" Type="http://schemas.openxmlformats.org/officeDocument/2006/relationships/image" Target="../media/image187.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91.wmf"/><Relationship Id="rId2" Type="http://schemas.openxmlformats.org/officeDocument/2006/relationships/image" Target="../media/image189.wmf"/><Relationship Id="rId1" Type="http://schemas.openxmlformats.org/officeDocument/2006/relationships/image" Target="../media/image190.wmf"/><Relationship Id="rId6" Type="http://schemas.openxmlformats.org/officeDocument/2006/relationships/image" Target="../media/image193.wmf"/><Relationship Id="rId5" Type="http://schemas.openxmlformats.org/officeDocument/2006/relationships/image" Target="../media/image192.wmf"/><Relationship Id="rId4" Type="http://schemas.openxmlformats.org/officeDocument/2006/relationships/image" Target="../media/image186.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196.wmf"/><Relationship Id="rId2" Type="http://schemas.openxmlformats.org/officeDocument/2006/relationships/image" Target="../media/image195.wmf"/><Relationship Id="rId1" Type="http://schemas.openxmlformats.org/officeDocument/2006/relationships/image" Target="../media/image194.wmf"/><Relationship Id="rId4" Type="http://schemas.openxmlformats.org/officeDocument/2006/relationships/image" Target="../media/image186.wmf"/></Relationships>
</file>

<file path=ppt/drawings/_rels/vmlDrawing39.vml.rels><?xml version="1.0" encoding="UTF-8" standalone="yes"?>
<Relationships xmlns="http://schemas.openxmlformats.org/package/2006/relationships"><Relationship Id="rId3" Type="http://schemas.openxmlformats.org/officeDocument/2006/relationships/image" Target="../media/image200.wmf"/><Relationship Id="rId2" Type="http://schemas.openxmlformats.org/officeDocument/2006/relationships/image" Target="../media/image199.wmf"/><Relationship Id="rId1" Type="http://schemas.openxmlformats.org/officeDocument/2006/relationships/image" Target="../media/image198.wmf"/><Relationship Id="rId4" Type="http://schemas.openxmlformats.org/officeDocument/2006/relationships/image" Target="../media/image20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image" Target="../media/image38.wmf"/><Relationship Id="rId1" Type="http://schemas.openxmlformats.org/officeDocument/2006/relationships/image" Target="../media/image37.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04.wmf"/><Relationship Id="rId2" Type="http://schemas.openxmlformats.org/officeDocument/2006/relationships/image" Target="../media/image203.wmf"/><Relationship Id="rId1" Type="http://schemas.openxmlformats.org/officeDocument/2006/relationships/image" Target="../media/image202.wmf"/><Relationship Id="rId4" Type="http://schemas.openxmlformats.org/officeDocument/2006/relationships/image" Target="../media/image205.wmf"/></Relationships>
</file>

<file path=ppt/drawings/_rels/vmlDrawing41.vml.rels><?xml version="1.0" encoding="UTF-8" standalone="yes"?>
<Relationships xmlns="http://schemas.openxmlformats.org/package/2006/relationships"><Relationship Id="rId3" Type="http://schemas.openxmlformats.org/officeDocument/2006/relationships/image" Target="../media/image208.wmf"/><Relationship Id="rId2" Type="http://schemas.openxmlformats.org/officeDocument/2006/relationships/image" Target="../media/image207.wmf"/><Relationship Id="rId1" Type="http://schemas.openxmlformats.org/officeDocument/2006/relationships/image" Target="../media/image203.wmf"/><Relationship Id="rId5" Type="http://schemas.openxmlformats.org/officeDocument/2006/relationships/image" Target="../media/image210.wmf"/><Relationship Id="rId4" Type="http://schemas.openxmlformats.org/officeDocument/2006/relationships/image" Target="../media/image209.wmf"/></Relationships>
</file>

<file path=ppt/drawings/_rels/vmlDrawing42.vml.rels><?xml version="1.0" encoding="UTF-8" standalone="yes"?>
<Relationships xmlns="http://schemas.openxmlformats.org/package/2006/relationships"><Relationship Id="rId3" Type="http://schemas.openxmlformats.org/officeDocument/2006/relationships/image" Target="../media/image212.wmf"/><Relationship Id="rId7" Type="http://schemas.openxmlformats.org/officeDocument/2006/relationships/image" Target="../media/image216.wmf"/><Relationship Id="rId2" Type="http://schemas.openxmlformats.org/officeDocument/2006/relationships/image" Target="../media/image211.wmf"/><Relationship Id="rId1" Type="http://schemas.openxmlformats.org/officeDocument/2006/relationships/image" Target="../media/image194.wmf"/><Relationship Id="rId6" Type="http://schemas.openxmlformats.org/officeDocument/2006/relationships/image" Target="../media/image215.wmf"/><Relationship Id="rId5" Type="http://schemas.openxmlformats.org/officeDocument/2006/relationships/image" Target="../media/image214.wmf"/><Relationship Id="rId4" Type="http://schemas.openxmlformats.org/officeDocument/2006/relationships/image" Target="../media/image213.wmf"/></Relationships>
</file>

<file path=ppt/drawings/_rels/vmlDrawing43.vml.rels><?xml version="1.0" encoding="UTF-8" standalone="yes"?>
<Relationships xmlns="http://schemas.openxmlformats.org/package/2006/relationships"><Relationship Id="rId3" Type="http://schemas.openxmlformats.org/officeDocument/2006/relationships/image" Target="../media/image218.wmf"/><Relationship Id="rId2" Type="http://schemas.openxmlformats.org/officeDocument/2006/relationships/image" Target="../media/image217.wmf"/><Relationship Id="rId1" Type="http://schemas.openxmlformats.org/officeDocument/2006/relationships/image" Target="../media/image194.wmf"/><Relationship Id="rId6" Type="http://schemas.openxmlformats.org/officeDocument/2006/relationships/image" Target="../media/image221.wmf"/><Relationship Id="rId5" Type="http://schemas.openxmlformats.org/officeDocument/2006/relationships/image" Target="../media/image220.wmf"/><Relationship Id="rId4" Type="http://schemas.openxmlformats.org/officeDocument/2006/relationships/image" Target="../media/image219.wmf"/></Relationships>
</file>

<file path=ppt/drawings/_rels/vmlDrawing44.vml.rels><?xml version="1.0" encoding="UTF-8" standalone="yes"?>
<Relationships xmlns="http://schemas.openxmlformats.org/package/2006/relationships"><Relationship Id="rId3" Type="http://schemas.openxmlformats.org/officeDocument/2006/relationships/image" Target="../media/image223.wmf"/><Relationship Id="rId2" Type="http://schemas.openxmlformats.org/officeDocument/2006/relationships/image" Target="../media/image194.wmf"/><Relationship Id="rId1" Type="http://schemas.openxmlformats.org/officeDocument/2006/relationships/image" Target="../media/image222.wmf"/><Relationship Id="rId4" Type="http://schemas.openxmlformats.org/officeDocument/2006/relationships/image" Target="../media/image224.wmf"/></Relationships>
</file>

<file path=ppt/drawings/_rels/vmlDrawing45.vml.rels><?xml version="1.0" encoding="UTF-8" standalone="yes"?>
<Relationships xmlns="http://schemas.openxmlformats.org/package/2006/relationships"><Relationship Id="rId3" Type="http://schemas.openxmlformats.org/officeDocument/2006/relationships/image" Target="../media/image219.wmf"/><Relationship Id="rId2" Type="http://schemas.openxmlformats.org/officeDocument/2006/relationships/image" Target="../media/image215.wmf"/><Relationship Id="rId1" Type="http://schemas.openxmlformats.org/officeDocument/2006/relationships/image" Target="../media/image212.wmf"/><Relationship Id="rId5" Type="http://schemas.openxmlformats.org/officeDocument/2006/relationships/image" Target="../media/image226.wmf"/><Relationship Id="rId4" Type="http://schemas.openxmlformats.org/officeDocument/2006/relationships/image" Target="../media/image225.wmf"/></Relationships>
</file>

<file path=ppt/drawings/_rels/vmlDrawing46.vml.rels><?xml version="1.0" encoding="UTF-8" standalone="yes"?>
<Relationships xmlns="http://schemas.openxmlformats.org/package/2006/relationships"><Relationship Id="rId3" Type="http://schemas.openxmlformats.org/officeDocument/2006/relationships/image" Target="../media/image229.wmf"/><Relationship Id="rId2" Type="http://schemas.openxmlformats.org/officeDocument/2006/relationships/image" Target="../media/image228.wmf"/><Relationship Id="rId1" Type="http://schemas.openxmlformats.org/officeDocument/2006/relationships/image" Target="../media/image227.wmf"/></Relationships>
</file>

<file path=ppt/drawings/_rels/vmlDrawing47.vml.rels><?xml version="1.0" encoding="UTF-8" standalone="yes"?>
<Relationships xmlns="http://schemas.openxmlformats.org/package/2006/relationships"><Relationship Id="rId3" Type="http://schemas.openxmlformats.org/officeDocument/2006/relationships/image" Target="../media/image233.wmf"/><Relationship Id="rId2" Type="http://schemas.openxmlformats.org/officeDocument/2006/relationships/image" Target="../media/image232.wmf"/><Relationship Id="rId1" Type="http://schemas.openxmlformats.org/officeDocument/2006/relationships/image" Target="../media/image231.wmf"/><Relationship Id="rId5" Type="http://schemas.openxmlformats.org/officeDocument/2006/relationships/image" Target="../media/image235.wmf"/><Relationship Id="rId4" Type="http://schemas.openxmlformats.org/officeDocument/2006/relationships/image" Target="../media/image234.wmf"/></Relationships>
</file>

<file path=ppt/drawings/_rels/vmlDrawing48.vml.rels><?xml version="1.0" encoding="UTF-8" standalone="yes"?>
<Relationships xmlns="http://schemas.openxmlformats.org/package/2006/relationships"><Relationship Id="rId3" Type="http://schemas.openxmlformats.org/officeDocument/2006/relationships/image" Target="../media/image238.wmf"/><Relationship Id="rId7" Type="http://schemas.openxmlformats.org/officeDocument/2006/relationships/image" Target="../media/image242.wmf"/><Relationship Id="rId2" Type="http://schemas.openxmlformats.org/officeDocument/2006/relationships/image" Target="../media/image237.wmf"/><Relationship Id="rId1" Type="http://schemas.openxmlformats.org/officeDocument/2006/relationships/image" Target="../media/image236.wmf"/><Relationship Id="rId6" Type="http://schemas.openxmlformats.org/officeDocument/2006/relationships/image" Target="../media/image241.wmf"/><Relationship Id="rId5" Type="http://schemas.openxmlformats.org/officeDocument/2006/relationships/image" Target="../media/image240.wmf"/><Relationship Id="rId4" Type="http://schemas.openxmlformats.org/officeDocument/2006/relationships/image" Target="../media/image239.wmf"/></Relationships>
</file>

<file path=ppt/drawings/_rels/vmlDrawing49.vml.rels><?xml version="1.0" encoding="UTF-8" standalone="yes"?>
<Relationships xmlns="http://schemas.openxmlformats.org/package/2006/relationships"><Relationship Id="rId3" Type="http://schemas.openxmlformats.org/officeDocument/2006/relationships/image" Target="../media/image245.wmf"/><Relationship Id="rId7" Type="http://schemas.openxmlformats.org/officeDocument/2006/relationships/image" Target="../media/image249.wmf"/><Relationship Id="rId2" Type="http://schemas.openxmlformats.org/officeDocument/2006/relationships/image" Target="../media/image244.wmf"/><Relationship Id="rId1" Type="http://schemas.openxmlformats.org/officeDocument/2006/relationships/image" Target="../media/image243.wmf"/><Relationship Id="rId6" Type="http://schemas.openxmlformats.org/officeDocument/2006/relationships/image" Target="../media/image248.wmf"/><Relationship Id="rId5" Type="http://schemas.openxmlformats.org/officeDocument/2006/relationships/image" Target="../media/image247.wmf"/><Relationship Id="rId4" Type="http://schemas.openxmlformats.org/officeDocument/2006/relationships/image" Target="../media/image24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43.wmf"/></Relationships>
</file>

<file path=ppt/drawings/_rels/vmlDrawing50.vml.rels><?xml version="1.0" encoding="UTF-8" standalone="yes"?>
<Relationships xmlns="http://schemas.openxmlformats.org/package/2006/relationships"><Relationship Id="rId3" Type="http://schemas.openxmlformats.org/officeDocument/2006/relationships/image" Target="../media/image252.wmf"/><Relationship Id="rId2" Type="http://schemas.openxmlformats.org/officeDocument/2006/relationships/image" Target="../media/image251.wmf"/><Relationship Id="rId1" Type="http://schemas.openxmlformats.org/officeDocument/2006/relationships/image" Target="../media/image250.wmf"/><Relationship Id="rId4" Type="http://schemas.openxmlformats.org/officeDocument/2006/relationships/image" Target="../media/image253.w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250.wmf"/></Relationships>
</file>

<file path=ppt/drawings/_rels/vmlDrawing52.vml.rels><?xml version="1.0" encoding="UTF-8" standalone="yes"?>
<Relationships xmlns="http://schemas.openxmlformats.org/package/2006/relationships"><Relationship Id="rId3" Type="http://schemas.openxmlformats.org/officeDocument/2006/relationships/image" Target="../media/image256.wmf"/><Relationship Id="rId2" Type="http://schemas.openxmlformats.org/officeDocument/2006/relationships/image" Target="../media/image255.wmf"/><Relationship Id="rId1" Type="http://schemas.openxmlformats.org/officeDocument/2006/relationships/image" Target="../media/image254.wmf"/><Relationship Id="rId6" Type="http://schemas.openxmlformats.org/officeDocument/2006/relationships/image" Target="../media/image259.wmf"/><Relationship Id="rId5" Type="http://schemas.openxmlformats.org/officeDocument/2006/relationships/image" Target="../media/image258.wmf"/><Relationship Id="rId4" Type="http://schemas.openxmlformats.org/officeDocument/2006/relationships/image" Target="../media/image257.wmf"/></Relationships>
</file>

<file path=ppt/drawings/_rels/vmlDrawing53.vml.rels><?xml version="1.0" encoding="UTF-8" standalone="yes"?>
<Relationships xmlns="http://schemas.openxmlformats.org/package/2006/relationships"><Relationship Id="rId3" Type="http://schemas.openxmlformats.org/officeDocument/2006/relationships/image" Target="../media/image261.wmf"/><Relationship Id="rId2" Type="http://schemas.openxmlformats.org/officeDocument/2006/relationships/image" Target="../media/image255.wmf"/><Relationship Id="rId1" Type="http://schemas.openxmlformats.org/officeDocument/2006/relationships/image" Target="../media/image260.wmf"/><Relationship Id="rId5" Type="http://schemas.openxmlformats.org/officeDocument/2006/relationships/image" Target="../media/image254.wmf"/><Relationship Id="rId4" Type="http://schemas.openxmlformats.org/officeDocument/2006/relationships/image" Target="../media/image262.wmf"/></Relationships>
</file>

<file path=ppt/drawings/_rels/vmlDrawing54.vml.rels><?xml version="1.0" encoding="UTF-8" standalone="yes"?>
<Relationships xmlns="http://schemas.openxmlformats.org/package/2006/relationships"><Relationship Id="rId2" Type="http://schemas.openxmlformats.org/officeDocument/2006/relationships/image" Target="../media/image263.wmf"/><Relationship Id="rId1" Type="http://schemas.openxmlformats.org/officeDocument/2006/relationships/image" Target="../media/image254.wmf"/></Relationships>
</file>

<file path=ppt/drawings/_rels/vmlDrawing55.vml.rels><?xml version="1.0" encoding="UTF-8" standalone="yes"?>
<Relationships xmlns="http://schemas.openxmlformats.org/package/2006/relationships"><Relationship Id="rId3" Type="http://schemas.openxmlformats.org/officeDocument/2006/relationships/image" Target="../media/image267.wmf"/><Relationship Id="rId2" Type="http://schemas.openxmlformats.org/officeDocument/2006/relationships/image" Target="../media/image266.wmf"/><Relationship Id="rId1" Type="http://schemas.openxmlformats.org/officeDocument/2006/relationships/image" Target="../media/image265.wmf"/><Relationship Id="rId6" Type="http://schemas.openxmlformats.org/officeDocument/2006/relationships/image" Target="../media/image270.wmf"/><Relationship Id="rId5" Type="http://schemas.openxmlformats.org/officeDocument/2006/relationships/image" Target="../media/image269.wmf"/><Relationship Id="rId4" Type="http://schemas.openxmlformats.org/officeDocument/2006/relationships/image" Target="../media/image268.wmf"/></Relationships>
</file>

<file path=ppt/drawings/_rels/vmlDrawing56.vml.rels><?xml version="1.0" encoding="UTF-8" standalone="yes"?>
<Relationships xmlns="http://schemas.openxmlformats.org/package/2006/relationships"><Relationship Id="rId3" Type="http://schemas.openxmlformats.org/officeDocument/2006/relationships/image" Target="../media/image273.wmf"/><Relationship Id="rId2" Type="http://schemas.openxmlformats.org/officeDocument/2006/relationships/image" Target="../media/image272.wmf"/><Relationship Id="rId1" Type="http://schemas.openxmlformats.org/officeDocument/2006/relationships/image" Target="../media/image271.wmf"/></Relationships>
</file>

<file path=ppt/drawings/_rels/vmlDrawing57.vml.rels><?xml version="1.0" encoding="UTF-8" standalone="yes"?>
<Relationships xmlns="http://schemas.openxmlformats.org/package/2006/relationships"><Relationship Id="rId3" Type="http://schemas.openxmlformats.org/officeDocument/2006/relationships/image" Target="../media/image277.wmf"/><Relationship Id="rId2" Type="http://schemas.openxmlformats.org/officeDocument/2006/relationships/image" Target="../media/image276.wmf"/><Relationship Id="rId1" Type="http://schemas.openxmlformats.org/officeDocument/2006/relationships/image" Target="../media/image275.wmf"/></Relationships>
</file>

<file path=ppt/drawings/_rels/vmlDrawing58.vml.rels><?xml version="1.0" encoding="UTF-8" standalone="yes"?>
<Relationships xmlns="http://schemas.openxmlformats.org/package/2006/relationships"><Relationship Id="rId2" Type="http://schemas.openxmlformats.org/officeDocument/2006/relationships/image" Target="../media/image279.wmf"/><Relationship Id="rId1" Type="http://schemas.openxmlformats.org/officeDocument/2006/relationships/image" Target="../media/image278.wmf"/></Relationships>
</file>

<file path=ppt/drawings/_rels/vmlDrawing59.vml.rels><?xml version="1.0" encoding="UTF-8" standalone="yes"?>
<Relationships xmlns="http://schemas.openxmlformats.org/package/2006/relationships"><Relationship Id="rId3" Type="http://schemas.openxmlformats.org/officeDocument/2006/relationships/image" Target="../media/image282.wmf"/><Relationship Id="rId2" Type="http://schemas.openxmlformats.org/officeDocument/2006/relationships/image" Target="../media/image281.wmf"/><Relationship Id="rId1" Type="http://schemas.openxmlformats.org/officeDocument/2006/relationships/image" Target="../media/image280.wmf"/><Relationship Id="rId4" Type="http://schemas.openxmlformats.org/officeDocument/2006/relationships/image" Target="../media/image283.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5" Type="http://schemas.openxmlformats.org/officeDocument/2006/relationships/image" Target="../media/image49.wmf"/><Relationship Id="rId10" Type="http://schemas.openxmlformats.org/officeDocument/2006/relationships/image" Target="../media/image54.wmf"/><Relationship Id="rId4" Type="http://schemas.openxmlformats.org/officeDocument/2006/relationships/image" Target="../media/image48.wmf"/><Relationship Id="rId9" Type="http://schemas.openxmlformats.org/officeDocument/2006/relationships/image" Target="../media/image53.wmf"/></Relationships>
</file>

<file path=ppt/drawings/_rels/vmlDrawing60.vml.rels><?xml version="1.0" encoding="UTF-8" standalone="yes"?>
<Relationships xmlns="http://schemas.openxmlformats.org/package/2006/relationships"><Relationship Id="rId3" Type="http://schemas.openxmlformats.org/officeDocument/2006/relationships/image" Target="../media/image286.wmf"/><Relationship Id="rId2" Type="http://schemas.openxmlformats.org/officeDocument/2006/relationships/image" Target="../media/image285.wmf"/><Relationship Id="rId1" Type="http://schemas.openxmlformats.org/officeDocument/2006/relationships/image" Target="../media/image284.wmf"/></Relationships>
</file>

<file path=ppt/drawings/_rels/vmlDrawing61.vml.rels><?xml version="1.0" encoding="UTF-8" standalone="yes"?>
<Relationships xmlns="http://schemas.openxmlformats.org/package/2006/relationships"><Relationship Id="rId3" Type="http://schemas.openxmlformats.org/officeDocument/2006/relationships/image" Target="../media/image289.wmf"/><Relationship Id="rId2" Type="http://schemas.openxmlformats.org/officeDocument/2006/relationships/image" Target="../media/image288.wmf"/><Relationship Id="rId1" Type="http://schemas.openxmlformats.org/officeDocument/2006/relationships/image" Target="../media/image287.wmf"/></Relationships>
</file>

<file path=ppt/drawings/_rels/vmlDrawing62.vml.rels><?xml version="1.0" encoding="UTF-8" standalone="yes"?>
<Relationships xmlns="http://schemas.openxmlformats.org/package/2006/relationships"><Relationship Id="rId3" Type="http://schemas.openxmlformats.org/officeDocument/2006/relationships/image" Target="../media/image292.wmf"/><Relationship Id="rId2" Type="http://schemas.openxmlformats.org/officeDocument/2006/relationships/image" Target="../media/image291.wmf"/><Relationship Id="rId1" Type="http://schemas.openxmlformats.org/officeDocument/2006/relationships/image" Target="../media/image290.w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282.wmf"/></Relationships>
</file>

<file path=ppt/drawings/_rels/vmlDrawing64.vml.rels><?xml version="1.0" encoding="UTF-8" standalone="yes"?>
<Relationships xmlns="http://schemas.openxmlformats.org/package/2006/relationships"><Relationship Id="rId2" Type="http://schemas.openxmlformats.org/officeDocument/2006/relationships/image" Target="../media/image294.wmf"/><Relationship Id="rId1" Type="http://schemas.openxmlformats.org/officeDocument/2006/relationships/image" Target="../media/image293.wmf"/></Relationships>
</file>

<file path=ppt/drawings/_rels/vmlDrawing65.vml.rels><?xml version="1.0" encoding="UTF-8" standalone="yes"?>
<Relationships xmlns="http://schemas.openxmlformats.org/package/2006/relationships"><Relationship Id="rId3" Type="http://schemas.openxmlformats.org/officeDocument/2006/relationships/image" Target="../media/image297.wmf"/><Relationship Id="rId7" Type="http://schemas.openxmlformats.org/officeDocument/2006/relationships/image" Target="../media/image301.wmf"/><Relationship Id="rId2" Type="http://schemas.openxmlformats.org/officeDocument/2006/relationships/image" Target="../media/image296.wmf"/><Relationship Id="rId1" Type="http://schemas.openxmlformats.org/officeDocument/2006/relationships/image" Target="../media/image295.wmf"/><Relationship Id="rId6" Type="http://schemas.openxmlformats.org/officeDocument/2006/relationships/image" Target="../media/image300.wmf"/><Relationship Id="rId5" Type="http://schemas.openxmlformats.org/officeDocument/2006/relationships/image" Target="../media/image299.wmf"/><Relationship Id="rId4" Type="http://schemas.openxmlformats.org/officeDocument/2006/relationships/image" Target="../media/image298.wmf"/></Relationships>
</file>

<file path=ppt/drawings/_rels/vmlDrawing66.vml.rels><?xml version="1.0" encoding="UTF-8" standalone="yes"?>
<Relationships xmlns="http://schemas.openxmlformats.org/package/2006/relationships"><Relationship Id="rId3" Type="http://schemas.openxmlformats.org/officeDocument/2006/relationships/image" Target="../media/image304.wmf"/><Relationship Id="rId7" Type="http://schemas.openxmlformats.org/officeDocument/2006/relationships/image" Target="../media/image308.wmf"/><Relationship Id="rId2" Type="http://schemas.openxmlformats.org/officeDocument/2006/relationships/image" Target="../media/image303.wmf"/><Relationship Id="rId1" Type="http://schemas.openxmlformats.org/officeDocument/2006/relationships/image" Target="../media/image302.wmf"/><Relationship Id="rId6" Type="http://schemas.openxmlformats.org/officeDocument/2006/relationships/image" Target="../media/image307.wmf"/><Relationship Id="rId5" Type="http://schemas.openxmlformats.org/officeDocument/2006/relationships/image" Target="../media/image306.wmf"/><Relationship Id="rId4" Type="http://schemas.openxmlformats.org/officeDocument/2006/relationships/image" Target="../media/image305.w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310.wmf"/></Relationships>
</file>

<file path=ppt/drawings/_rels/vmlDrawing68.vml.rels><?xml version="1.0" encoding="UTF-8" standalone="yes"?>
<Relationships xmlns="http://schemas.openxmlformats.org/package/2006/relationships"><Relationship Id="rId3" Type="http://schemas.openxmlformats.org/officeDocument/2006/relationships/image" Target="../media/image314.wmf"/><Relationship Id="rId2" Type="http://schemas.openxmlformats.org/officeDocument/2006/relationships/image" Target="../media/image313.wmf"/><Relationship Id="rId1" Type="http://schemas.openxmlformats.org/officeDocument/2006/relationships/image" Target="../media/image312.wmf"/><Relationship Id="rId5" Type="http://schemas.openxmlformats.org/officeDocument/2006/relationships/image" Target="../media/image316.wmf"/><Relationship Id="rId4" Type="http://schemas.openxmlformats.org/officeDocument/2006/relationships/image" Target="../media/image315.wmf"/></Relationships>
</file>

<file path=ppt/drawings/_rels/vmlDrawing69.vml.rels><?xml version="1.0" encoding="UTF-8" standalone="yes"?>
<Relationships xmlns="http://schemas.openxmlformats.org/package/2006/relationships"><Relationship Id="rId2" Type="http://schemas.openxmlformats.org/officeDocument/2006/relationships/image" Target="../media/image318.wmf"/><Relationship Id="rId1" Type="http://schemas.openxmlformats.org/officeDocument/2006/relationships/image" Target="../media/image317.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56.wmf"/><Relationship Id="rId7" Type="http://schemas.openxmlformats.org/officeDocument/2006/relationships/image" Target="../media/image60.wmf"/><Relationship Id="rId2" Type="http://schemas.openxmlformats.org/officeDocument/2006/relationships/image" Target="../media/image55.wmf"/><Relationship Id="rId1" Type="http://schemas.openxmlformats.org/officeDocument/2006/relationships/image" Target="../media/image47.wmf"/><Relationship Id="rId6" Type="http://schemas.openxmlformats.org/officeDocument/2006/relationships/image" Target="../media/image59.wmf"/><Relationship Id="rId5" Type="http://schemas.openxmlformats.org/officeDocument/2006/relationships/image" Target="../media/image58.wmf"/><Relationship Id="rId4" Type="http://schemas.openxmlformats.org/officeDocument/2006/relationships/image" Target="../media/image57.wmf"/></Relationships>
</file>

<file path=ppt/drawings/_rels/vmlDrawing70.vml.rels><?xml version="1.0" encoding="UTF-8" standalone="yes"?>
<Relationships xmlns="http://schemas.openxmlformats.org/package/2006/relationships"><Relationship Id="rId2" Type="http://schemas.openxmlformats.org/officeDocument/2006/relationships/image" Target="../media/image320.wmf"/><Relationship Id="rId1" Type="http://schemas.openxmlformats.org/officeDocument/2006/relationships/image" Target="../media/image319.wmf"/></Relationships>
</file>

<file path=ppt/drawings/_rels/vmlDrawing71.vml.rels><?xml version="1.0" encoding="UTF-8" standalone="yes"?>
<Relationships xmlns="http://schemas.openxmlformats.org/package/2006/relationships"><Relationship Id="rId2" Type="http://schemas.openxmlformats.org/officeDocument/2006/relationships/image" Target="../media/image322.wmf"/><Relationship Id="rId1" Type="http://schemas.openxmlformats.org/officeDocument/2006/relationships/image" Target="../media/image321.wmf"/></Relationships>
</file>

<file path=ppt/drawings/_rels/vmlDrawing72.vml.rels><?xml version="1.0" encoding="UTF-8" standalone="yes"?>
<Relationships xmlns="http://schemas.openxmlformats.org/package/2006/relationships"><Relationship Id="rId2" Type="http://schemas.openxmlformats.org/officeDocument/2006/relationships/image" Target="../media/image324.wmf"/><Relationship Id="rId1" Type="http://schemas.openxmlformats.org/officeDocument/2006/relationships/image" Target="../media/image323.wmf"/></Relationships>
</file>

<file path=ppt/drawings/_rels/vmlDrawing73.vml.rels><?xml version="1.0" encoding="UTF-8" standalone="yes"?>
<Relationships xmlns="http://schemas.openxmlformats.org/package/2006/relationships"><Relationship Id="rId3" Type="http://schemas.openxmlformats.org/officeDocument/2006/relationships/image" Target="../media/image327.wmf"/><Relationship Id="rId2" Type="http://schemas.openxmlformats.org/officeDocument/2006/relationships/image" Target="../media/image326.wmf"/><Relationship Id="rId1" Type="http://schemas.openxmlformats.org/officeDocument/2006/relationships/image" Target="../media/image325.wmf"/><Relationship Id="rId5" Type="http://schemas.openxmlformats.org/officeDocument/2006/relationships/image" Target="../media/image329.wmf"/><Relationship Id="rId4" Type="http://schemas.openxmlformats.org/officeDocument/2006/relationships/image" Target="../media/image328.wmf"/></Relationships>
</file>

<file path=ppt/drawings/_rels/vmlDrawing74.vml.rels><?xml version="1.0" encoding="UTF-8" standalone="yes"?>
<Relationships xmlns="http://schemas.openxmlformats.org/package/2006/relationships"><Relationship Id="rId3" Type="http://schemas.openxmlformats.org/officeDocument/2006/relationships/image" Target="../media/image332.wmf"/><Relationship Id="rId2" Type="http://schemas.openxmlformats.org/officeDocument/2006/relationships/image" Target="../media/image331.wmf"/><Relationship Id="rId1" Type="http://schemas.openxmlformats.org/officeDocument/2006/relationships/image" Target="../media/image330.wmf"/></Relationships>
</file>

<file path=ppt/drawings/_rels/vmlDrawing75.vml.rels><?xml version="1.0" encoding="UTF-8" standalone="yes"?>
<Relationships xmlns="http://schemas.openxmlformats.org/package/2006/relationships"><Relationship Id="rId3" Type="http://schemas.openxmlformats.org/officeDocument/2006/relationships/image" Target="../media/image335.wmf"/><Relationship Id="rId2" Type="http://schemas.openxmlformats.org/officeDocument/2006/relationships/image" Target="../media/image334.wmf"/><Relationship Id="rId1" Type="http://schemas.openxmlformats.org/officeDocument/2006/relationships/image" Target="../media/image333.wmf"/><Relationship Id="rId5" Type="http://schemas.openxmlformats.org/officeDocument/2006/relationships/image" Target="../media/image337.wmf"/><Relationship Id="rId4" Type="http://schemas.openxmlformats.org/officeDocument/2006/relationships/image" Target="../media/image336.wmf"/></Relationships>
</file>

<file path=ppt/drawings/_rels/vmlDrawing76.vml.rels><?xml version="1.0" encoding="UTF-8" standalone="yes"?>
<Relationships xmlns="http://schemas.openxmlformats.org/package/2006/relationships"><Relationship Id="rId2" Type="http://schemas.openxmlformats.org/officeDocument/2006/relationships/image" Target="../media/image339.wmf"/><Relationship Id="rId1" Type="http://schemas.openxmlformats.org/officeDocument/2006/relationships/image" Target="../media/image338.wmf"/></Relationships>
</file>

<file path=ppt/drawings/_rels/vmlDrawing77.vml.rels><?xml version="1.0" encoding="UTF-8" standalone="yes"?>
<Relationships xmlns="http://schemas.openxmlformats.org/package/2006/relationships"><Relationship Id="rId3" Type="http://schemas.openxmlformats.org/officeDocument/2006/relationships/image" Target="../media/image342.wmf"/><Relationship Id="rId2" Type="http://schemas.openxmlformats.org/officeDocument/2006/relationships/image" Target="../media/image341.wmf"/><Relationship Id="rId1" Type="http://schemas.openxmlformats.org/officeDocument/2006/relationships/image" Target="../media/image340.w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343.wmf"/></Relationships>
</file>

<file path=ppt/drawings/_rels/vmlDrawing79.vml.rels><?xml version="1.0" encoding="UTF-8" standalone="yes"?>
<Relationships xmlns="http://schemas.openxmlformats.org/package/2006/relationships"><Relationship Id="rId3" Type="http://schemas.openxmlformats.org/officeDocument/2006/relationships/image" Target="../media/image347.wmf"/><Relationship Id="rId2" Type="http://schemas.openxmlformats.org/officeDocument/2006/relationships/image" Target="../media/image346.wmf"/><Relationship Id="rId1" Type="http://schemas.openxmlformats.org/officeDocument/2006/relationships/image" Target="../media/image345.wmf"/><Relationship Id="rId4" Type="http://schemas.openxmlformats.org/officeDocument/2006/relationships/image" Target="../media/image348.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67.wmf"/><Relationship Id="rId3" Type="http://schemas.openxmlformats.org/officeDocument/2006/relationships/image" Target="../media/image63.wmf"/><Relationship Id="rId7" Type="http://schemas.openxmlformats.org/officeDocument/2006/relationships/image" Target="../media/image57.wmf"/><Relationship Id="rId2" Type="http://schemas.openxmlformats.org/officeDocument/2006/relationships/image" Target="../media/image62.wmf"/><Relationship Id="rId1" Type="http://schemas.openxmlformats.org/officeDocument/2006/relationships/image" Target="../media/image61.wmf"/><Relationship Id="rId6" Type="http://schemas.openxmlformats.org/officeDocument/2006/relationships/image" Target="../media/image66.wmf"/><Relationship Id="rId5" Type="http://schemas.openxmlformats.org/officeDocument/2006/relationships/image" Target="../media/image65.wmf"/><Relationship Id="rId10" Type="http://schemas.openxmlformats.org/officeDocument/2006/relationships/image" Target="../media/image69.wmf"/><Relationship Id="rId4" Type="http://schemas.openxmlformats.org/officeDocument/2006/relationships/image" Target="../media/image64.wmf"/><Relationship Id="rId9" Type="http://schemas.openxmlformats.org/officeDocument/2006/relationships/image" Target="../media/image68.wmf"/></Relationships>
</file>

<file path=ppt/drawings/_rels/vmlDrawing80.vml.rels><?xml version="1.0" encoding="UTF-8" standalone="yes"?>
<Relationships xmlns="http://schemas.openxmlformats.org/package/2006/relationships"><Relationship Id="rId3" Type="http://schemas.openxmlformats.org/officeDocument/2006/relationships/image" Target="../media/image353.wmf"/><Relationship Id="rId2" Type="http://schemas.openxmlformats.org/officeDocument/2006/relationships/image" Target="../media/image352.wmf"/><Relationship Id="rId1" Type="http://schemas.openxmlformats.org/officeDocument/2006/relationships/image" Target="../media/image351.wmf"/><Relationship Id="rId6" Type="http://schemas.openxmlformats.org/officeDocument/2006/relationships/image" Target="../media/image356.wmf"/><Relationship Id="rId5" Type="http://schemas.openxmlformats.org/officeDocument/2006/relationships/image" Target="../media/image355.wmf"/><Relationship Id="rId4" Type="http://schemas.openxmlformats.org/officeDocument/2006/relationships/image" Target="../media/image354.wmf"/></Relationships>
</file>

<file path=ppt/drawings/_rels/vmlDrawing81.vml.rels><?xml version="1.0" encoding="UTF-8" standalone="yes"?>
<Relationships xmlns="http://schemas.openxmlformats.org/package/2006/relationships"><Relationship Id="rId8" Type="http://schemas.openxmlformats.org/officeDocument/2006/relationships/image" Target="../media/image359.wmf"/><Relationship Id="rId3" Type="http://schemas.openxmlformats.org/officeDocument/2006/relationships/image" Target="../media/image353.wmf"/><Relationship Id="rId7" Type="http://schemas.openxmlformats.org/officeDocument/2006/relationships/image" Target="../media/image358.wmf"/><Relationship Id="rId2" Type="http://schemas.openxmlformats.org/officeDocument/2006/relationships/image" Target="../media/image352.wmf"/><Relationship Id="rId1" Type="http://schemas.openxmlformats.org/officeDocument/2006/relationships/image" Target="../media/image357.wmf"/><Relationship Id="rId6" Type="http://schemas.openxmlformats.org/officeDocument/2006/relationships/image" Target="../media/image356.wmf"/><Relationship Id="rId5" Type="http://schemas.openxmlformats.org/officeDocument/2006/relationships/image" Target="../media/image355.wmf"/><Relationship Id="rId4" Type="http://schemas.openxmlformats.org/officeDocument/2006/relationships/image" Target="../media/image354.wmf"/><Relationship Id="rId9" Type="http://schemas.openxmlformats.org/officeDocument/2006/relationships/image" Target="../media/image360.wmf"/></Relationships>
</file>

<file path=ppt/drawings/_rels/vmlDrawing82.vml.rels><?xml version="1.0" encoding="UTF-8" standalone="yes"?>
<Relationships xmlns="http://schemas.openxmlformats.org/package/2006/relationships"><Relationship Id="rId3" Type="http://schemas.openxmlformats.org/officeDocument/2006/relationships/image" Target="../media/image354.wmf"/><Relationship Id="rId7" Type="http://schemas.openxmlformats.org/officeDocument/2006/relationships/image" Target="../media/image363.wmf"/><Relationship Id="rId2" Type="http://schemas.openxmlformats.org/officeDocument/2006/relationships/image" Target="../media/image353.wmf"/><Relationship Id="rId1" Type="http://schemas.openxmlformats.org/officeDocument/2006/relationships/image" Target="../media/image361.wmf"/><Relationship Id="rId6" Type="http://schemas.openxmlformats.org/officeDocument/2006/relationships/image" Target="../media/image362.wmf"/><Relationship Id="rId5" Type="http://schemas.openxmlformats.org/officeDocument/2006/relationships/image" Target="../media/image356.wmf"/><Relationship Id="rId4" Type="http://schemas.openxmlformats.org/officeDocument/2006/relationships/image" Target="../media/image355.wmf"/></Relationships>
</file>

<file path=ppt/drawings/_rels/vmlDrawing83.vml.rels><?xml version="1.0" encoding="UTF-8" standalone="yes"?>
<Relationships xmlns="http://schemas.openxmlformats.org/package/2006/relationships"><Relationship Id="rId8" Type="http://schemas.openxmlformats.org/officeDocument/2006/relationships/image" Target="../media/image367.wmf"/><Relationship Id="rId3" Type="http://schemas.openxmlformats.org/officeDocument/2006/relationships/image" Target="../media/image354.wmf"/><Relationship Id="rId7" Type="http://schemas.openxmlformats.org/officeDocument/2006/relationships/image" Target="../media/image366.wmf"/><Relationship Id="rId2" Type="http://schemas.openxmlformats.org/officeDocument/2006/relationships/image" Target="../media/image353.wmf"/><Relationship Id="rId1" Type="http://schemas.openxmlformats.org/officeDocument/2006/relationships/image" Target="../media/image364.wmf"/><Relationship Id="rId6" Type="http://schemas.openxmlformats.org/officeDocument/2006/relationships/image" Target="../media/image365.wmf"/><Relationship Id="rId11" Type="http://schemas.openxmlformats.org/officeDocument/2006/relationships/image" Target="../media/image370.wmf"/><Relationship Id="rId5" Type="http://schemas.openxmlformats.org/officeDocument/2006/relationships/image" Target="../media/image356.wmf"/><Relationship Id="rId10" Type="http://schemas.openxmlformats.org/officeDocument/2006/relationships/image" Target="../media/image369.wmf"/><Relationship Id="rId4" Type="http://schemas.openxmlformats.org/officeDocument/2006/relationships/image" Target="../media/image355.wmf"/><Relationship Id="rId9" Type="http://schemas.openxmlformats.org/officeDocument/2006/relationships/image" Target="../media/image368.wmf"/></Relationships>
</file>

<file path=ppt/drawings/_rels/vmlDrawing84.vml.rels><?xml version="1.0" encoding="UTF-8" standalone="yes"?>
<Relationships xmlns="http://schemas.openxmlformats.org/package/2006/relationships"><Relationship Id="rId8" Type="http://schemas.openxmlformats.org/officeDocument/2006/relationships/image" Target="../media/image373.wmf"/><Relationship Id="rId3" Type="http://schemas.openxmlformats.org/officeDocument/2006/relationships/image" Target="../media/image354.wmf"/><Relationship Id="rId7" Type="http://schemas.openxmlformats.org/officeDocument/2006/relationships/image" Target="../media/image372.wmf"/><Relationship Id="rId12" Type="http://schemas.openxmlformats.org/officeDocument/2006/relationships/image" Target="../media/image377.wmf"/><Relationship Id="rId2" Type="http://schemas.openxmlformats.org/officeDocument/2006/relationships/image" Target="../media/image353.wmf"/><Relationship Id="rId1" Type="http://schemas.openxmlformats.org/officeDocument/2006/relationships/image" Target="../media/image371.wmf"/><Relationship Id="rId6" Type="http://schemas.openxmlformats.org/officeDocument/2006/relationships/image" Target="../media/image366.wmf"/><Relationship Id="rId11" Type="http://schemas.openxmlformats.org/officeDocument/2006/relationships/image" Target="../media/image376.wmf"/><Relationship Id="rId5" Type="http://schemas.openxmlformats.org/officeDocument/2006/relationships/image" Target="../media/image356.wmf"/><Relationship Id="rId10" Type="http://schemas.openxmlformats.org/officeDocument/2006/relationships/image" Target="../media/image375.wmf"/><Relationship Id="rId4" Type="http://schemas.openxmlformats.org/officeDocument/2006/relationships/image" Target="../media/image355.wmf"/><Relationship Id="rId9" Type="http://schemas.openxmlformats.org/officeDocument/2006/relationships/image" Target="../media/image374.wmf"/></Relationships>
</file>

<file path=ppt/drawings/_rels/vmlDrawing85.vml.rels><?xml version="1.0" encoding="UTF-8" standalone="yes"?>
<Relationships xmlns="http://schemas.openxmlformats.org/package/2006/relationships"><Relationship Id="rId2" Type="http://schemas.openxmlformats.org/officeDocument/2006/relationships/image" Target="../media/image379.wmf"/><Relationship Id="rId1" Type="http://schemas.openxmlformats.org/officeDocument/2006/relationships/image" Target="../media/image378.wmf"/></Relationships>
</file>

<file path=ppt/drawings/_rels/vmlDrawing86.vml.rels><?xml version="1.0" encoding="UTF-8" standalone="yes"?>
<Relationships xmlns="http://schemas.openxmlformats.org/package/2006/relationships"><Relationship Id="rId3" Type="http://schemas.openxmlformats.org/officeDocument/2006/relationships/image" Target="../media/image381.wmf"/><Relationship Id="rId2" Type="http://schemas.openxmlformats.org/officeDocument/2006/relationships/image" Target="../media/image81.wmf"/><Relationship Id="rId1" Type="http://schemas.openxmlformats.org/officeDocument/2006/relationships/image" Target="../media/image380.wmf"/><Relationship Id="rId4" Type="http://schemas.openxmlformats.org/officeDocument/2006/relationships/image" Target="../media/image382.wmf"/></Relationships>
</file>

<file path=ppt/drawings/_rels/vmlDrawing87.vml.rels><?xml version="1.0" encoding="UTF-8" standalone="yes"?>
<Relationships xmlns="http://schemas.openxmlformats.org/package/2006/relationships"><Relationship Id="rId3" Type="http://schemas.openxmlformats.org/officeDocument/2006/relationships/image" Target="../media/image385.wmf"/><Relationship Id="rId2" Type="http://schemas.openxmlformats.org/officeDocument/2006/relationships/image" Target="../media/image384.wmf"/><Relationship Id="rId1" Type="http://schemas.openxmlformats.org/officeDocument/2006/relationships/image" Target="../media/image383.wmf"/></Relationships>
</file>

<file path=ppt/drawings/_rels/vmlDrawing88.vml.rels><?xml version="1.0" encoding="UTF-8" standalone="yes"?>
<Relationships xmlns="http://schemas.openxmlformats.org/package/2006/relationships"><Relationship Id="rId1" Type="http://schemas.openxmlformats.org/officeDocument/2006/relationships/image" Target="../media/image386.wmf"/></Relationships>
</file>

<file path=ppt/drawings/_rels/vmlDrawing89.vml.rels><?xml version="1.0" encoding="UTF-8" standalone="yes"?>
<Relationships xmlns="http://schemas.openxmlformats.org/package/2006/relationships"><Relationship Id="rId1" Type="http://schemas.openxmlformats.org/officeDocument/2006/relationships/image" Target="../media/image387.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s>
</file>

<file path=ppt/drawings/_rels/vmlDrawing90.vml.rels><?xml version="1.0" encoding="UTF-8" standalone="yes"?>
<Relationships xmlns="http://schemas.openxmlformats.org/package/2006/relationships"><Relationship Id="rId3" Type="http://schemas.openxmlformats.org/officeDocument/2006/relationships/image" Target="../media/image391.wmf"/><Relationship Id="rId2" Type="http://schemas.openxmlformats.org/officeDocument/2006/relationships/image" Target="../media/image390.wmf"/><Relationship Id="rId1" Type="http://schemas.openxmlformats.org/officeDocument/2006/relationships/image" Target="../media/image389.wmf"/><Relationship Id="rId5" Type="http://schemas.openxmlformats.org/officeDocument/2006/relationships/image" Target="../media/image393.wmf"/><Relationship Id="rId4" Type="http://schemas.openxmlformats.org/officeDocument/2006/relationships/image" Target="../media/image392.wmf"/></Relationships>
</file>

<file path=ppt/drawings/_rels/vmlDrawing91.vml.rels><?xml version="1.0" encoding="UTF-8" standalone="yes"?>
<Relationships xmlns="http://schemas.openxmlformats.org/package/2006/relationships"><Relationship Id="rId2" Type="http://schemas.openxmlformats.org/officeDocument/2006/relationships/image" Target="../media/image395.wmf"/><Relationship Id="rId1" Type="http://schemas.openxmlformats.org/officeDocument/2006/relationships/image" Target="../media/image394.wmf"/></Relationships>
</file>

<file path=ppt/drawings/_rels/vmlDrawing92.vml.rels><?xml version="1.0" encoding="UTF-8" standalone="yes"?>
<Relationships xmlns="http://schemas.openxmlformats.org/package/2006/relationships"><Relationship Id="rId2" Type="http://schemas.openxmlformats.org/officeDocument/2006/relationships/image" Target="../media/image397.wmf"/><Relationship Id="rId1" Type="http://schemas.openxmlformats.org/officeDocument/2006/relationships/image" Target="../media/image396.wmf"/></Relationships>
</file>

<file path=ppt/drawings/_rels/vmlDrawing93.vml.rels><?xml version="1.0" encoding="UTF-8" standalone="yes"?>
<Relationships xmlns="http://schemas.openxmlformats.org/package/2006/relationships"><Relationship Id="rId3" Type="http://schemas.openxmlformats.org/officeDocument/2006/relationships/image" Target="../media/image400.wmf"/><Relationship Id="rId2" Type="http://schemas.openxmlformats.org/officeDocument/2006/relationships/image" Target="../media/image399.wmf"/><Relationship Id="rId1" Type="http://schemas.openxmlformats.org/officeDocument/2006/relationships/image" Target="../media/image398.wmf"/><Relationship Id="rId6" Type="http://schemas.openxmlformats.org/officeDocument/2006/relationships/image" Target="../media/image401.wmf"/><Relationship Id="rId5" Type="http://schemas.openxmlformats.org/officeDocument/2006/relationships/image" Target="../media/image81.wmf"/><Relationship Id="rId4" Type="http://schemas.openxmlformats.org/officeDocument/2006/relationships/image" Target="../media/image397.wmf"/></Relationships>
</file>

<file path=ppt/drawings/_rels/vmlDrawing94.vml.rels><?xml version="1.0" encoding="UTF-8" standalone="yes"?>
<Relationships xmlns="http://schemas.openxmlformats.org/package/2006/relationships"><Relationship Id="rId3" Type="http://schemas.openxmlformats.org/officeDocument/2006/relationships/image" Target="../media/image404.wmf"/><Relationship Id="rId2" Type="http://schemas.openxmlformats.org/officeDocument/2006/relationships/image" Target="../media/image403.wmf"/><Relationship Id="rId1" Type="http://schemas.openxmlformats.org/officeDocument/2006/relationships/image" Target="../media/image402.wmf"/></Relationships>
</file>

<file path=ppt/drawings/_rels/vmlDrawing95.vml.rels><?xml version="1.0" encoding="UTF-8" standalone="yes"?>
<Relationships xmlns="http://schemas.openxmlformats.org/package/2006/relationships"><Relationship Id="rId3" Type="http://schemas.openxmlformats.org/officeDocument/2006/relationships/image" Target="../media/image407.wmf"/><Relationship Id="rId2" Type="http://schemas.openxmlformats.org/officeDocument/2006/relationships/image" Target="../media/image406.wmf"/><Relationship Id="rId1" Type="http://schemas.openxmlformats.org/officeDocument/2006/relationships/image" Target="../media/image405.wmf"/></Relationships>
</file>

<file path=ppt/drawings/_rels/vmlDrawing96.vml.rels><?xml version="1.0" encoding="UTF-8" standalone="yes"?>
<Relationships xmlns="http://schemas.openxmlformats.org/package/2006/relationships"><Relationship Id="rId3" Type="http://schemas.openxmlformats.org/officeDocument/2006/relationships/image" Target="../media/image393.wmf"/><Relationship Id="rId2" Type="http://schemas.openxmlformats.org/officeDocument/2006/relationships/image" Target="../media/image409.wmf"/><Relationship Id="rId1" Type="http://schemas.openxmlformats.org/officeDocument/2006/relationships/image" Target="../media/image408.wmf"/><Relationship Id="rId4" Type="http://schemas.openxmlformats.org/officeDocument/2006/relationships/image" Target="../media/image410.wmf"/></Relationships>
</file>

<file path=ppt/drawings/_rels/vmlDrawing97.vml.rels><?xml version="1.0" encoding="UTF-8" standalone="yes"?>
<Relationships xmlns="http://schemas.openxmlformats.org/package/2006/relationships"><Relationship Id="rId3" Type="http://schemas.openxmlformats.org/officeDocument/2006/relationships/image" Target="../media/image413.wmf"/><Relationship Id="rId2" Type="http://schemas.openxmlformats.org/officeDocument/2006/relationships/image" Target="../media/image412.wmf"/><Relationship Id="rId1" Type="http://schemas.openxmlformats.org/officeDocument/2006/relationships/image" Target="../media/image411.wmf"/><Relationship Id="rId4" Type="http://schemas.openxmlformats.org/officeDocument/2006/relationships/image" Target="../media/image414.wmf"/></Relationships>
</file>

<file path=ppt/drawings/_rels/vmlDrawing98.vml.rels><?xml version="1.0" encoding="UTF-8" standalone="yes"?>
<Relationships xmlns="http://schemas.openxmlformats.org/package/2006/relationships"><Relationship Id="rId3" Type="http://schemas.openxmlformats.org/officeDocument/2006/relationships/image" Target="../media/image417.wmf"/><Relationship Id="rId2" Type="http://schemas.openxmlformats.org/officeDocument/2006/relationships/image" Target="../media/image416.wmf"/><Relationship Id="rId1" Type="http://schemas.openxmlformats.org/officeDocument/2006/relationships/image" Target="../media/image415.wmf"/><Relationship Id="rId4" Type="http://schemas.openxmlformats.org/officeDocument/2006/relationships/image" Target="../media/image418.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13" name="文本框 12">
            <a:extLst>
              <a:ext uri="{FF2B5EF4-FFF2-40B4-BE49-F238E27FC236}">
                <a16:creationId xmlns:a16="http://schemas.microsoft.com/office/drawing/2014/main" id="{BA45E8F4-93E9-5F93-2C7F-94D8B3851122}"/>
              </a:ext>
            </a:extLst>
          </p:cNvPr>
          <p:cNvSpPr txBox="1"/>
          <p:nvPr userDrawn="1"/>
        </p:nvSpPr>
        <p:spPr>
          <a:xfrm>
            <a:off x="776326" y="3099816"/>
            <a:ext cx="5391302" cy="658368"/>
          </a:xfrm>
          <a:custGeom>
            <a:avLst/>
            <a:gdLst/>
            <a:ahLst/>
            <a:cxnLst/>
            <a:rect l="l" t="t" r="r" b="b"/>
            <a:pathLst>
              <a:path w="5391302" h="658368">
                <a:moveTo>
                  <a:pt x="3978554" y="373075"/>
                </a:moveTo>
                <a:lnTo>
                  <a:pt x="3937406" y="425196"/>
                </a:lnTo>
                <a:lnTo>
                  <a:pt x="3988613" y="425196"/>
                </a:lnTo>
                <a:lnTo>
                  <a:pt x="3994099" y="390449"/>
                </a:lnTo>
                <a:lnTo>
                  <a:pt x="4167835" y="390449"/>
                </a:lnTo>
                <a:lnTo>
                  <a:pt x="4162349" y="425196"/>
                </a:lnTo>
                <a:lnTo>
                  <a:pt x="4214470" y="425196"/>
                </a:lnTo>
                <a:lnTo>
                  <a:pt x="4187038" y="373075"/>
                </a:lnTo>
                <a:close/>
                <a:moveTo>
                  <a:pt x="331013" y="348386"/>
                </a:moveTo>
                <a:lnTo>
                  <a:pt x="782726" y="348386"/>
                </a:lnTo>
                <a:lnTo>
                  <a:pt x="770839" y="430682"/>
                </a:lnTo>
                <a:lnTo>
                  <a:pt x="629107" y="430682"/>
                </a:lnTo>
                <a:lnTo>
                  <a:pt x="611733" y="556869"/>
                </a:lnTo>
                <a:lnTo>
                  <a:pt x="776325" y="556869"/>
                </a:lnTo>
                <a:lnTo>
                  <a:pt x="764438" y="641909"/>
                </a:lnTo>
                <a:lnTo>
                  <a:pt x="274320" y="641909"/>
                </a:lnTo>
                <a:lnTo>
                  <a:pt x="286207" y="556869"/>
                </a:lnTo>
                <a:lnTo>
                  <a:pt x="440741" y="556869"/>
                </a:lnTo>
                <a:lnTo>
                  <a:pt x="458114" y="430682"/>
                </a:lnTo>
                <a:lnTo>
                  <a:pt x="319125" y="430682"/>
                </a:lnTo>
                <a:close/>
                <a:moveTo>
                  <a:pt x="4767681" y="323697"/>
                </a:moveTo>
                <a:lnTo>
                  <a:pt x="4734763" y="556869"/>
                </a:lnTo>
                <a:lnTo>
                  <a:pt x="4771339" y="556869"/>
                </a:lnTo>
                <a:lnTo>
                  <a:pt x="4804257" y="323697"/>
                </a:lnTo>
                <a:close/>
                <a:moveTo>
                  <a:pt x="3014776" y="303581"/>
                </a:moveTo>
                <a:lnTo>
                  <a:pt x="3092500" y="303581"/>
                </a:lnTo>
                <a:lnTo>
                  <a:pt x="3059582" y="625449"/>
                </a:lnTo>
                <a:lnTo>
                  <a:pt x="2981858" y="625449"/>
                </a:lnTo>
                <a:close/>
                <a:moveTo>
                  <a:pt x="2809037" y="303581"/>
                </a:moveTo>
                <a:lnTo>
                  <a:pt x="2886761" y="303581"/>
                </a:lnTo>
                <a:lnTo>
                  <a:pt x="2828239" y="625449"/>
                </a:lnTo>
                <a:lnTo>
                  <a:pt x="2750515" y="625449"/>
                </a:lnTo>
                <a:close/>
                <a:moveTo>
                  <a:pt x="3118104" y="288036"/>
                </a:moveTo>
                <a:lnTo>
                  <a:pt x="3553358" y="288036"/>
                </a:lnTo>
                <a:lnTo>
                  <a:pt x="3542386" y="367589"/>
                </a:lnTo>
                <a:lnTo>
                  <a:pt x="3403397" y="367589"/>
                </a:lnTo>
                <a:lnTo>
                  <a:pt x="3396081" y="423367"/>
                </a:lnTo>
                <a:lnTo>
                  <a:pt x="3517697" y="423367"/>
                </a:lnTo>
                <a:lnTo>
                  <a:pt x="3505809" y="506577"/>
                </a:lnTo>
                <a:lnTo>
                  <a:pt x="3384194" y="506577"/>
                </a:lnTo>
                <a:lnTo>
                  <a:pt x="3374136" y="575157"/>
                </a:lnTo>
                <a:lnTo>
                  <a:pt x="3519525" y="575157"/>
                </a:lnTo>
                <a:lnTo>
                  <a:pt x="3507638" y="655625"/>
                </a:lnTo>
                <a:lnTo>
                  <a:pt x="3061411" y="655625"/>
                </a:lnTo>
                <a:lnTo>
                  <a:pt x="3073298" y="575157"/>
                </a:lnTo>
                <a:lnTo>
                  <a:pt x="3215030" y="575157"/>
                </a:lnTo>
                <a:lnTo>
                  <a:pt x="3225089" y="506577"/>
                </a:lnTo>
                <a:lnTo>
                  <a:pt x="3104388" y="506577"/>
                </a:lnTo>
                <a:lnTo>
                  <a:pt x="3116275" y="423367"/>
                </a:lnTo>
                <a:lnTo>
                  <a:pt x="3236976" y="423367"/>
                </a:lnTo>
                <a:lnTo>
                  <a:pt x="3244291" y="367589"/>
                </a:lnTo>
                <a:lnTo>
                  <a:pt x="3107131" y="367589"/>
                </a:lnTo>
                <a:close/>
                <a:moveTo>
                  <a:pt x="3994099" y="268833"/>
                </a:moveTo>
                <a:lnTo>
                  <a:pt x="3991356" y="286207"/>
                </a:lnTo>
                <a:lnTo>
                  <a:pt x="4199839" y="286207"/>
                </a:lnTo>
                <a:lnTo>
                  <a:pt x="4202582" y="268833"/>
                </a:lnTo>
                <a:close/>
                <a:moveTo>
                  <a:pt x="606247" y="215798"/>
                </a:moveTo>
                <a:lnTo>
                  <a:pt x="763524" y="215798"/>
                </a:lnTo>
                <a:lnTo>
                  <a:pt x="806501" y="331013"/>
                </a:lnTo>
                <a:lnTo>
                  <a:pt x="649224" y="331013"/>
                </a:lnTo>
                <a:close/>
                <a:moveTo>
                  <a:pt x="387705" y="215798"/>
                </a:moveTo>
                <a:lnTo>
                  <a:pt x="544982" y="215798"/>
                </a:lnTo>
                <a:lnTo>
                  <a:pt x="470916" y="331013"/>
                </a:lnTo>
                <a:lnTo>
                  <a:pt x="313639" y="331013"/>
                </a:lnTo>
                <a:close/>
                <a:moveTo>
                  <a:pt x="4003243" y="199339"/>
                </a:moveTo>
                <a:lnTo>
                  <a:pt x="4001414" y="216713"/>
                </a:lnTo>
                <a:lnTo>
                  <a:pt x="4209898" y="216713"/>
                </a:lnTo>
                <a:lnTo>
                  <a:pt x="4211726" y="199339"/>
                </a:lnTo>
                <a:close/>
                <a:moveTo>
                  <a:pt x="4013301" y="129845"/>
                </a:moveTo>
                <a:lnTo>
                  <a:pt x="4010558" y="147218"/>
                </a:lnTo>
                <a:lnTo>
                  <a:pt x="4219041" y="147218"/>
                </a:lnTo>
                <a:lnTo>
                  <a:pt x="4221785" y="129845"/>
                </a:lnTo>
                <a:close/>
                <a:moveTo>
                  <a:pt x="3299155" y="96926"/>
                </a:moveTo>
                <a:lnTo>
                  <a:pt x="3289097" y="172821"/>
                </a:lnTo>
                <a:lnTo>
                  <a:pt x="3418941" y="172821"/>
                </a:lnTo>
                <a:lnTo>
                  <a:pt x="3429000" y="96926"/>
                </a:lnTo>
                <a:close/>
                <a:moveTo>
                  <a:pt x="1461211" y="86868"/>
                </a:moveTo>
                <a:lnTo>
                  <a:pt x="1556309" y="86868"/>
                </a:lnTo>
                <a:lnTo>
                  <a:pt x="1490472" y="555955"/>
                </a:lnTo>
                <a:lnTo>
                  <a:pt x="1395374" y="555955"/>
                </a:lnTo>
                <a:close/>
                <a:moveTo>
                  <a:pt x="1934870" y="34747"/>
                </a:moveTo>
                <a:lnTo>
                  <a:pt x="2664561" y="34747"/>
                </a:lnTo>
                <a:lnTo>
                  <a:pt x="2652674" y="121615"/>
                </a:lnTo>
                <a:lnTo>
                  <a:pt x="2374697" y="121615"/>
                </a:lnTo>
                <a:lnTo>
                  <a:pt x="2316175" y="538581"/>
                </a:lnTo>
                <a:lnTo>
                  <a:pt x="2611526" y="538581"/>
                </a:lnTo>
                <a:lnTo>
                  <a:pt x="2599639" y="625449"/>
                </a:lnTo>
                <a:lnTo>
                  <a:pt x="1835201" y="625449"/>
                </a:lnTo>
                <a:lnTo>
                  <a:pt x="1847088" y="538581"/>
                </a:lnTo>
                <a:lnTo>
                  <a:pt x="2142439" y="538581"/>
                </a:lnTo>
                <a:lnTo>
                  <a:pt x="2200961" y="121615"/>
                </a:lnTo>
                <a:lnTo>
                  <a:pt x="1922983" y="121615"/>
                </a:lnTo>
                <a:close/>
                <a:moveTo>
                  <a:pt x="4665269" y="19202"/>
                </a:moveTo>
                <a:lnTo>
                  <a:pt x="4960619" y="19202"/>
                </a:lnTo>
                <a:lnTo>
                  <a:pt x="4946903" y="114300"/>
                </a:lnTo>
                <a:lnTo>
                  <a:pt x="4846320" y="114300"/>
                </a:lnTo>
                <a:lnTo>
                  <a:pt x="4801514" y="229514"/>
                </a:lnTo>
                <a:lnTo>
                  <a:pt x="4929530" y="229514"/>
                </a:lnTo>
                <a:lnTo>
                  <a:pt x="4871923" y="640080"/>
                </a:lnTo>
                <a:lnTo>
                  <a:pt x="4606747" y="640080"/>
                </a:lnTo>
                <a:lnTo>
                  <a:pt x="4638751" y="408737"/>
                </a:lnTo>
                <a:lnTo>
                  <a:pt x="4594860" y="408737"/>
                </a:lnTo>
                <a:lnTo>
                  <a:pt x="4708246" y="114300"/>
                </a:lnTo>
                <a:lnTo>
                  <a:pt x="4651553" y="114300"/>
                </a:lnTo>
                <a:close/>
                <a:moveTo>
                  <a:pt x="3173882" y="17373"/>
                </a:moveTo>
                <a:lnTo>
                  <a:pt x="3578047" y="17373"/>
                </a:lnTo>
                <a:lnTo>
                  <a:pt x="3545129" y="252374"/>
                </a:lnTo>
                <a:lnTo>
                  <a:pt x="3140964" y="252374"/>
                </a:lnTo>
                <a:close/>
                <a:moveTo>
                  <a:pt x="1567281" y="17373"/>
                </a:moveTo>
                <a:lnTo>
                  <a:pt x="1731873" y="17373"/>
                </a:lnTo>
                <a:lnTo>
                  <a:pt x="1652321" y="580644"/>
                </a:lnTo>
                <a:cubicBezTo>
                  <a:pt x="1649882" y="598322"/>
                  <a:pt x="1641957" y="613105"/>
                  <a:pt x="1628547" y="624992"/>
                </a:cubicBezTo>
                <a:cubicBezTo>
                  <a:pt x="1615135" y="636879"/>
                  <a:pt x="1599590" y="642823"/>
                  <a:pt x="1581912" y="642823"/>
                </a:cubicBezTo>
                <a:lnTo>
                  <a:pt x="1435608" y="642823"/>
                </a:lnTo>
                <a:lnTo>
                  <a:pt x="1516990" y="555955"/>
                </a:lnTo>
                <a:lnTo>
                  <a:pt x="1589227" y="42977"/>
                </a:lnTo>
                <a:close/>
                <a:moveTo>
                  <a:pt x="3127248" y="8229"/>
                </a:moveTo>
                <a:lnTo>
                  <a:pt x="3115361" y="92354"/>
                </a:lnTo>
                <a:lnTo>
                  <a:pt x="3048609" y="98755"/>
                </a:lnTo>
                <a:lnTo>
                  <a:pt x="3036722" y="184709"/>
                </a:lnTo>
                <a:lnTo>
                  <a:pt x="3115361" y="184709"/>
                </a:lnTo>
                <a:lnTo>
                  <a:pt x="3103473" y="268833"/>
                </a:lnTo>
                <a:lnTo>
                  <a:pt x="3014776" y="268833"/>
                </a:lnTo>
                <a:lnTo>
                  <a:pt x="2959913" y="658368"/>
                </a:lnTo>
                <a:lnTo>
                  <a:pt x="2839212" y="658368"/>
                </a:lnTo>
                <a:lnTo>
                  <a:pt x="2894076" y="268833"/>
                </a:lnTo>
                <a:lnTo>
                  <a:pt x="2800807" y="268833"/>
                </a:lnTo>
                <a:lnTo>
                  <a:pt x="2812694" y="184709"/>
                </a:lnTo>
                <a:lnTo>
                  <a:pt x="2895905" y="184709"/>
                </a:lnTo>
                <a:lnTo>
                  <a:pt x="2906878" y="111557"/>
                </a:lnTo>
                <a:lnTo>
                  <a:pt x="2828239" y="118872"/>
                </a:lnTo>
                <a:lnTo>
                  <a:pt x="2840126" y="34747"/>
                </a:lnTo>
                <a:close/>
                <a:moveTo>
                  <a:pt x="5109667" y="1828"/>
                </a:moveTo>
                <a:lnTo>
                  <a:pt x="5264200" y="1828"/>
                </a:lnTo>
                <a:lnTo>
                  <a:pt x="5230367" y="242316"/>
                </a:lnTo>
                <a:lnTo>
                  <a:pt x="5263286" y="242316"/>
                </a:lnTo>
                <a:lnTo>
                  <a:pt x="5287061" y="69494"/>
                </a:lnTo>
                <a:lnTo>
                  <a:pt x="5266944" y="43891"/>
                </a:lnTo>
                <a:lnTo>
                  <a:pt x="5391302" y="43891"/>
                </a:lnTo>
                <a:lnTo>
                  <a:pt x="5351983" y="321869"/>
                </a:lnTo>
                <a:lnTo>
                  <a:pt x="5219395" y="321869"/>
                </a:lnTo>
                <a:lnTo>
                  <a:pt x="5185562" y="558698"/>
                </a:lnTo>
                <a:lnTo>
                  <a:pt x="5228539" y="558698"/>
                </a:lnTo>
                <a:lnTo>
                  <a:pt x="5254142" y="378561"/>
                </a:lnTo>
                <a:lnTo>
                  <a:pt x="5360212" y="378561"/>
                </a:lnTo>
                <a:lnTo>
                  <a:pt x="5322722" y="645566"/>
                </a:lnTo>
                <a:lnTo>
                  <a:pt x="4894783" y="645566"/>
                </a:lnTo>
                <a:lnTo>
                  <a:pt x="4932273" y="378561"/>
                </a:lnTo>
                <a:lnTo>
                  <a:pt x="5046573" y="378561"/>
                </a:lnTo>
                <a:lnTo>
                  <a:pt x="5020970" y="558698"/>
                </a:lnTo>
                <a:lnTo>
                  <a:pt x="5056632" y="558698"/>
                </a:lnTo>
                <a:lnTo>
                  <a:pt x="5090464" y="321869"/>
                </a:lnTo>
                <a:lnTo>
                  <a:pt x="4950561" y="321869"/>
                </a:lnTo>
                <a:lnTo>
                  <a:pt x="4986223" y="70409"/>
                </a:lnTo>
                <a:lnTo>
                  <a:pt x="4971593" y="43891"/>
                </a:lnTo>
                <a:lnTo>
                  <a:pt x="5097780" y="43891"/>
                </a:lnTo>
                <a:lnTo>
                  <a:pt x="5070348" y="242316"/>
                </a:lnTo>
                <a:lnTo>
                  <a:pt x="5101437" y="242316"/>
                </a:lnTo>
                <a:lnTo>
                  <a:pt x="5130698" y="36576"/>
                </a:lnTo>
                <a:close/>
                <a:moveTo>
                  <a:pt x="115214" y="1828"/>
                </a:moveTo>
                <a:lnTo>
                  <a:pt x="295351" y="1828"/>
                </a:lnTo>
                <a:lnTo>
                  <a:pt x="278892" y="117957"/>
                </a:lnTo>
                <a:lnTo>
                  <a:pt x="310896" y="117957"/>
                </a:lnTo>
                <a:lnTo>
                  <a:pt x="299009" y="199339"/>
                </a:lnTo>
                <a:lnTo>
                  <a:pt x="267005" y="199339"/>
                </a:lnTo>
                <a:lnTo>
                  <a:pt x="253289" y="298094"/>
                </a:lnTo>
                <a:lnTo>
                  <a:pt x="277977" y="290779"/>
                </a:lnTo>
                <a:lnTo>
                  <a:pt x="264261" y="385877"/>
                </a:lnTo>
                <a:lnTo>
                  <a:pt x="240487" y="393192"/>
                </a:lnTo>
                <a:lnTo>
                  <a:pt x="212141" y="597103"/>
                </a:lnTo>
                <a:cubicBezTo>
                  <a:pt x="209702" y="614781"/>
                  <a:pt x="201625" y="629259"/>
                  <a:pt x="187909" y="640537"/>
                </a:cubicBezTo>
                <a:cubicBezTo>
                  <a:pt x="174193" y="651815"/>
                  <a:pt x="158801" y="657453"/>
                  <a:pt x="141732" y="657453"/>
                </a:cubicBezTo>
                <a:lnTo>
                  <a:pt x="0" y="657453"/>
                </a:lnTo>
                <a:lnTo>
                  <a:pt x="61265" y="575157"/>
                </a:lnTo>
                <a:lnTo>
                  <a:pt x="79553" y="444398"/>
                </a:lnTo>
                <a:lnTo>
                  <a:pt x="28346" y="459943"/>
                </a:lnTo>
                <a:lnTo>
                  <a:pt x="42062" y="363931"/>
                </a:lnTo>
                <a:lnTo>
                  <a:pt x="93269" y="348386"/>
                </a:lnTo>
                <a:lnTo>
                  <a:pt x="114300" y="199339"/>
                </a:lnTo>
                <a:lnTo>
                  <a:pt x="65837" y="199339"/>
                </a:lnTo>
                <a:lnTo>
                  <a:pt x="77724" y="117957"/>
                </a:lnTo>
                <a:lnTo>
                  <a:pt x="125273" y="117957"/>
                </a:lnTo>
                <a:lnTo>
                  <a:pt x="138074" y="28346"/>
                </a:lnTo>
                <a:close/>
                <a:moveTo>
                  <a:pt x="476402" y="914"/>
                </a:moveTo>
                <a:lnTo>
                  <a:pt x="688543" y="914"/>
                </a:lnTo>
                <a:lnTo>
                  <a:pt x="679399" y="64922"/>
                </a:lnTo>
                <a:lnTo>
                  <a:pt x="843991" y="64922"/>
                </a:lnTo>
                <a:lnTo>
                  <a:pt x="824789" y="196596"/>
                </a:lnTo>
                <a:lnTo>
                  <a:pt x="679399" y="196596"/>
                </a:lnTo>
                <a:lnTo>
                  <a:pt x="688543" y="132588"/>
                </a:lnTo>
                <a:lnTo>
                  <a:pt x="484632" y="132588"/>
                </a:lnTo>
                <a:lnTo>
                  <a:pt x="475488" y="196596"/>
                </a:lnTo>
                <a:lnTo>
                  <a:pt x="325526" y="196596"/>
                </a:lnTo>
                <a:lnTo>
                  <a:pt x="344729" y="64922"/>
                </a:lnTo>
                <a:lnTo>
                  <a:pt x="506577" y="64922"/>
                </a:lnTo>
                <a:lnTo>
                  <a:pt x="511149" y="35661"/>
                </a:lnTo>
                <a:close/>
                <a:moveTo>
                  <a:pt x="3840480" y="0"/>
                </a:moveTo>
                <a:lnTo>
                  <a:pt x="4031589" y="0"/>
                </a:lnTo>
                <a:lnTo>
                  <a:pt x="4025189" y="42977"/>
                </a:lnTo>
                <a:lnTo>
                  <a:pt x="4233672" y="42977"/>
                </a:lnTo>
                <a:lnTo>
                  <a:pt x="4235501" y="34747"/>
                </a:lnTo>
                <a:lnTo>
                  <a:pt x="4205325" y="0"/>
                </a:lnTo>
                <a:lnTo>
                  <a:pt x="4396435" y="0"/>
                </a:lnTo>
                <a:lnTo>
                  <a:pt x="4390034" y="42977"/>
                </a:lnTo>
                <a:lnTo>
                  <a:pt x="4477817" y="42977"/>
                </a:lnTo>
                <a:lnTo>
                  <a:pt x="4465015" y="129845"/>
                </a:lnTo>
                <a:lnTo>
                  <a:pt x="4378147" y="129845"/>
                </a:lnTo>
                <a:lnTo>
                  <a:pt x="4356201" y="286207"/>
                </a:lnTo>
                <a:lnTo>
                  <a:pt x="4460443" y="286207"/>
                </a:lnTo>
                <a:lnTo>
                  <a:pt x="4448556" y="373075"/>
                </a:lnTo>
                <a:lnTo>
                  <a:pt x="4360773" y="373075"/>
                </a:lnTo>
                <a:lnTo>
                  <a:pt x="4443984" y="530352"/>
                </a:lnTo>
                <a:lnTo>
                  <a:pt x="4270248" y="530352"/>
                </a:lnTo>
                <a:lnTo>
                  <a:pt x="4260190" y="512064"/>
                </a:lnTo>
                <a:lnTo>
                  <a:pt x="4150462" y="512064"/>
                </a:lnTo>
                <a:lnTo>
                  <a:pt x="4144975" y="555955"/>
                </a:lnTo>
                <a:lnTo>
                  <a:pt x="4422953" y="555955"/>
                </a:lnTo>
                <a:lnTo>
                  <a:pt x="4411065" y="642823"/>
                </a:lnTo>
                <a:lnTo>
                  <a:pt x="3681374" y="642823"/>
                </a:lnTo>
                <a:lnTo>
                  <a:pt x="3693261" y="555955"/>
                </a:lnTo>
                <a:lnTo>
                  <a:pt x="3971239" y="555955"/>
                </a:lnTo>
                <a:lnTo>
                  <a:pt x="3976725" y="512064"/>
                </a:lnTo>
                <a:lnTo>
                  <a:pt x="3867912" y="512064"/>
                </a:lnTo>
                <a:lnTo>
                  <a:pt x="3853281" y="530352"/>
                </a:lnTo>
                <a:lnTo>
                  <a:pt x="3679545" y="530352"/>
                </a:lnTo>
                <a:lnTo>
                  <a:pt x="3804818" y="373075"/>
                </a:lnTo>
                <a:lnTo>
                  <a:pt x="3718865" y="373075"/>
                </a:lnTo>
                <a:lnTo>
                  <a:pt x="3730752" y="286207"/>
                </a:lnTo>
                <a:lnTo>
                  <a:pt x="3834994" y="286207"/>
                </a:lnTo>
                <a:lnTo>
                  <a:pt x="3856939" y="129845"/>
                </a:lnTo>
                <a:lnTo>
                  <a:pt x="3770071" y="129845"/>
                </a:lnTo>
                <a:lnTo>
                  <a:pt x="3782873" y="42977"/>
                </a:lnTo>
                <a:lnTo>
                  <a:pt x="3868826" y="42977"/>
                </a:lnTo>
                <a:lnTo>
                  <a:pt x="3870655" y="34747"/>
                </a:lnTo>
                <a:close/>
                <a:moveTo>
                  <a:pt x="1126541" y="0"/>
                </a:moveTo>
                <a:lnTo>
                  <a:pt x="1300277" y="0"/>
                </a:lnTo>
                <a:lnTo>
                  <a:pt x="1287475" y="86868"/>
                </a:lnTo>
                <a:lnTo>
                  <a:pt x="1418234" y="86868"/>
                </a:lnTo>
                <a:lnTo>
                  <a:pt x="1406347" y="173736"/>
                </a:lnTo>
                <a:lnTo>
                  <a:pt x="1275588" y="173736"/>
                </a:lnTo>
                <a:lnTo>
                  <a:pt x="1268273" y="225857"/>
                </a:lnTo>
                <a:lnTo>
                  <a:pt x="1424635" y="225857"/>
                </a:lnTo>
                <a:lnTo>
                  <a:pt x="1412748" y="312725"/>
                </a:lnTo>
                <a:lnTo>
                  <a:pt x="1255471" y="312725"/>
                </a:lnTo>
                <a:lnTo>
                  <a:pt x="1250899" y="347472"/>
                </a:lnTo>
                <a:lnTo>
                  <a:pt x="1389888" y="347472"/>
                </a:lnTo>
                <a:lnTo>
                  <a:pt x="1361542" y="553212"/>
                </a:lnTo>
                <a:cubicBezTo>
                  <a:pt x="1359713" y="563575"/>
                  <a:pt x="1354684" y="572414"/>
                  <a:pt x="1346454" y="579729"/>
                </a:cubicBezTo>
                <a:cubicBezTo>
                  <a:pt x="1338224" y="587045"/>
                  <a:pt x="1328928" y="590702"/>
                  <a:pt x="1318565" y="590702"/>
                </a:cubicBezTo>
                <a:lnTo>
                  <a:pt x="1217981" y="590702"/>
                </a:lnTo>
                <a:lnTo>
                  <a:pt x="1259129" y="539496"/>
                </a:lnTo>
                <a:lnTo>
                  <a:pt x="1273759" y="434340"/>
                </a:lnTo>
                <a:lnTo>
                  <a:pt x="1238097" y="434340"/>
                </a:lnTo>
                <a:lnTo>
                  <a:pt x="1207008" y="658368"/>
                </a:lnTo>
                <a:lnTo>
                  <a:pt x="1068019" y="658368"/>
                </a:lnTo>
                <a:lnTo>
                  <a:pt x="1099109" y="434340"/>
                </a:lnTo>
                <a:lnTo>
                  <a:pt x="1065276" y="434340"/>
                </a:lnTo>
                <a:lnTo>
                  <a:pt x="1043330" y="590702"/>
                </a:lnTo>
                <a:lnTo>
                  <a:pt x="939089" y="590702"/>
                </a:lnTo>
                <a:lnTo>
                  <a:pt x="972921" y="347472"/>
                </a:lnTo>
                <a:lnTo>
                  <a:pt x="1111910" y="347472"/>
                </a:lnTo>
                <a:lnTo>
                  <a:pt x="1116482" y="312725"/>
                </a:lnTo>
                <a:lnTo>
                  <a:pt x="961034" y="312725"/>
                </a:lnTo>
                <a:lnTo>
                  <a:pt x="972921" y="225857"/>
                </a:lnTo>
                <a:lnTo>
                  <a:pt x="1129284" y="225857"/>
                </a:lnTo>
                <a:lnTo>
                  <a:pt x="1136599" y="173736"/>
                </a:lnTo>
                <a:lnTo>
                  <a:pt x="1088136" y="173736"/>
                </a:lnTo>
                <a:lnTo>
                  <a:pt x="1079906" y="208483"/>
                </a:lnTo>
                <a:lnTo>
                  <a:pt x="975665" y="208483"/>
                </a:lnTo>
                <a:lnTo>
                  <a:pt x="1014984" y="52121"/>
                </a:lnTo>
                <a:lnTo>
                  <a:pt x="1119225" y="52121"/>
                </a:lnTo>
                <a:lnTo>
                  <a:pt x="1110081" y="86868"/>
                </a:lnTo>
                <a:lnTo>
                  <a:pt x="1148486" y="86868"/>
                </a:lnTo>
                <a:lnTo>
                  <a:pt x="1155801" y="34747"/>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spc="600" dirty="0">
              <a:solidFill>
                <a:schemeClr val="accent1"/>
              </a:solidFill>
              <a:latin typeface="优设标题黑" panose="00000500000000000000" pitchFamily="2" charset="-122"/>
              <a:ea typeface="优设标题黑" panose="00000500000000000000" pitchFamily="2" charset="-122"/>
            </a:endParaRPr>
          </a:p>
        </p:txBody>
      </p:sp>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17" name="文本框 16">
            <a:extLst>
              <a:ext uri="{FF2B5EF4-FFF2-40B4-BE49-F238E27FC236}">
                <a16:creationId xmlns:a16="http://schemas.microsoft.com/office/drawing/2014/main" id="{17399E68-739D-401B-B03B-64C1CF1691A0}"/>
              </a:ext>
            </a:extLst>
          </p:cNvPr>
          <p:cNvSpPr txBox="1"/>
          <p:nvPr userDrawn="1"/>
        </p:nvSpPr>
        <p:spPr>
          <a:xfrm>
            <a:off x="776326" y="3916245"/>
            <a:ext cx="5286603" cy="226314"/>
          </a:xfrm>
          <a:custGeom>
            <a:avLst/>
            <a:gdLst/>
            <a:ahLst/>
            <a:cxnLst/>
            <a:rect l="l" t="t" r="r" b="b"/>
            <a:pathLst>
              <a:path w="5286603" h="226314">
                <a:moveTo>
                  <a:pt x="4281525" y="181737"/>
                </a:moveTo>
                <a:lnTo>
                  <a:pt x="4303928" y="181737"/>
                </a:lnTo>
                <a:lnTo>
                  <a:pt x="4301413" y="204139"/>
                </a:lnTo>
                <a:lnTo>
                  <a:pt x="4288154" y="226314"/>
                </a:lnTo>
                <a:lnTo>
                  <a:pt x="4276724" y="226314"/>
                </a:lnTo>
                <a:lnTo>
                  <a:pt x="4290440" y="204139"/>
                </a:lnTo>
                <a:lnTo>
                  <a:pt x="4279239" y="204139"/>
                </a:lnTo>
                <a:close/>
                <a:moveTo>
                  <a:pt x="2614650" y="181737"/>
                </a:moveTo>
                <a:lnTo>
                  <a:pt x="2637053" y="181737"/>
                </a:lnTo>
                <a:lnTo>
                  <a:pt x="2634538" y="204139"/>
                </a:lnTo>
                <a:lnTo>
                  <a:pt x="2621279" y="226314"/>
                </a:lnTo>
                <a:lnTo>
                  <a:pt x="2609849" y="226314"/>
                </a:lnTo>
                <a:lnTo>
                  <a:pt x="2623565" y="204139"/>
                </a:lnTo>
                <a:lnTo>
                  <a:pt x="2612364" y="204139"/>
                </a:lnTo>
                <a:close/>
                <a:moveTo>
                  <a:pt x="1118996" y="122072"/>
                </a:moveTo>
                <a:lnTo>
                  <a:pt x="1089964" y="148132"/>
                </a:lnTo>
                <a:lnTo>
                  <a:pt x="1121968" y="148132"/>
                </a:lnTo>
                <a:lnTo>
                  <a:pt x="1124026" y="130073"/>
                </a:lnTo>
                <a:lnTo>
                  <a:pt x="1146428" y="130073"/>
                </a:lnTo>
                <a:lnTo>
                  <a:pt x="1144828" y="148132"/>
                </a:lnTo>
                <a:lnTo>
                  <a:pt x="1176604" y="148132"/>
                </a:lnTo>
                <a:lnTo>
                  <a:pt x="1153286" y="122072"/>
                </a:lnTo>
                <a:close/>
                <a:moveTo>
                  <a:pt x="1685010" y="115671"/>
                </a:moveTo>
                <a:lnTo>
                  <a:pt x="1683410" y="133273"/>
                </a:lnTo>
                <a:lnTo>
                  <a:pt x="1722957" y="133273"/>
                </a:lnTo>
                <a:lnTo>
                  <a:pt x="1725015" y="115671"/>
                </a:lnTo>
                <a:close/>
                <a:moveTo>
                  <a:pt x="238125" y="109042"/>
                </a:moveTo>
                <a:lnTo>
                  <a:pt x="339852" y="109042"/>
                </a:lnTo>
                <a:lnTo>
                  <a:pt x="337794" y="130302"/>
                </a:lnTo>
                <a:lnTo>
                  <a:pt x="297560" y="130302"/>
                </a:lnTo>
                <a:lnTo>
                  <a:pt x="292074" y="186080"/>
                </a:lnTo>
                <a:lnTo>
                  <a:pt x="339166" y="186080"/>
                </a:lnTo>
                <a:lnTo>
                  <a:pt x="336880" y="207568"/>
                </a:lnTo>
                <a:lnTo>
                  <a:pt x="219379" y="207568"/>
                </a:lnTo>
                <a:lnTo>
                  <a:pt x="221665" y="186080"/>
                </a:lnTo>
                <a:lnTo>
                  <a:pt x="269443" y="186080"/>
                </a:lnTo>
                <a:lnTo>
                  <a:pt x="274929" y="130302"/>
                </a:lnTo>
                <a:lnTo>
                  <a:pt x="236067" y="130302"/>
                </a:lnTo>
                <a:close/>
                <a:moveTo>
                  <a:pt x="4101083" y="100812"/>
                </a:moveTo>
                <a:lnTo>
                  <a:pt x="4122114" y="100812"/>
                </a:lnTo>
                <a:lnTo>
                  <a:pt x="4124629" y="151333"/>
                </a:lnTo>
                <a:lnTo>
                  <a:pt x="4109313" y="151333"/>
                </a:lnTo>
                <a:close/>
                <a:moveTo>
                  <a:pt x="2836239" y="97612"/>
                </a:moveTo>
                <a:lnTo>
                  <a:pt x="2832353" y="135102"/>
                </a:lnTo>
                <a:lnTo>
                  <a:pt x="2875101" y="135102"/>
                </a:lnTo>
                <a:lnTo>
                  <a:pt x="2878988" y="97612"/>
                </a:lnTo>
                <a:close/>
                <a:moveTo>
                  <a:pt x="2768345" y="97612"/>
                </a:moveTo>
                <a:lnTo>
                  <a:pt x="2764459" y="135102"/>
                </a:lnTo>
                <a:lnTo>
                  <a:pt x="2807664" y="135102"/>
                </a:lnTo>
                <a:lnTo>
                  <a:pt x="2811551" y="97612"/>
                </a:lnTo>
                <a:close/>
                <a:moveTo>
                  <a:pt x="1302181" y="95783"/>
                </a:moveTo>
                <a:lnTo>
                  <a:pt x="1293266" y="180822"/>
                </a:lnTo>
                <a:lnTo>
                  <a:pt x="1306068" y="180822"/>
                </a:lnTo>
                <a:lnTo>
                  <a:pt x="1315211" y="95783"/>
                </a:lnTo>
                <a:close/>
                <a:moveTo>
                  <a:pt x="900607" y="93497"/>
                </a:moveTo>
                <a:lnTo>
                  <a:pt x="1003706" y="93497"/>
                </a:lnTo>
                <a:lnTo>
                  <a:pt x="1001649" y="113842"/>
                </a:lnTo>
                <a:lnTo>
                  <a:pt x="961644" y="113842"/>
                </a:lnTo>
                <a:lnTo>
                  <a:pt x="959129" y="136702"/>
                </a:lnTo>
                <a:lnTo>
                  <a:pt x="994790" y="136702"/>
                </a:lnTo>
                <a:lnTo>
                  <a:pt x="992962" y="157276"/>
                </a:lnTo>
                <a:lnTo>
                  <a:pt x="957300" y="157276"/>
                </a:lnTo>
                <a:lnTo>
                  <a:pt x="953871" y="187909"/>
                </a:lnTo>
                <a:lnTo>
                  <a:pt x="996848" y="187909"/>
                </a:lnTo>
                <a:lnTo>
                  <a:pt x="994790" y="208254"/>
                </a:lnTo>
                <a:lnTo>
                  <a:pt x="884148" y="208254"/>
                </a:lnTo>
                <a:lnTo>
                  <a:pt x="886434" y="187909"/>
                </a:lnTo>
                <a:lnTo>
                  <a:pt x="931925" y="187909"/>
                </a:lnTo>
                <a:lnTo>
                  <a:pt x="935126" y="157276"/>
                </a:lnTo>
                <a:lnTo>
                  <a:pt x="898093" y="157276"/>
                </a:lnTo>
                <a:lnTo>
                  <a:pt x="899922" y="136702"/>
                </a:lnTo>
                <a:lnTo>
                  <a:pt x="937183" y="136702"/>
                </a:lnTo>
                <a:lnTo>
                  <a:pt x="939469" y="113842"/>
                </a:lnTo>
                <a:lnTo>
                  <a:pt x="898321" y="113842"/>
                </a:lnTo>
                <a:close/>
                <a:moveTo>
                  <a:pt x="5153786" y="93268"/>
                </a:moveTo>
                <a:lnTo>
                  <a:pt x="5148985" y="138760"/>
                </a:lnTo>
                <a:lnTo>
                  <a:pt x="5193105" y="138760"/>
                </a:lnTo>
                <a:lnTo>
                  <a:pt x="5198135" y="93268"/>
                </a:lnTo>
                <a:close/>
                <a:moveTo>
                  <a:pt x="1105966" y="89839"/>
                </a:moveTo>
                <a:lnTo>
                  <a:pt x="1104595" y="103098"/>
                </a:lnTo>
                <a:lnTo>
                  <a:pt x="1171117" y="103098"/>
                </a:lnTo>
                <a:lnTo>
                  <a:pt x="1172717" y="89839"/>
                </a:lnTo>
                <a:close/>
                <a:moveTo>
                  <a:pt x="3933214" y="84353"/>
                </a:moveTo>
                <a:lnTo>
                  <a:pt x="3931843" y="96240"/>
                </a:lnTo>
                <a:lnTo>
                  <a:pt x="3955846" y="96240"/>
                </a:lnTo>
                <a:lnTo>
                  <a:pt x="3963618" y="119786"/>
                </a:lnTo>
                <a:lnTo>
                  <a:pt x="3983278" y="84353"/>
                </a:lnTo>
                <a:close/>
                <a:moveTo>
                  <a:pt x="2152039" y="84353"/>
                </a:moveTo>
                <a:lnTo>
                  <a:pt x="2150668" y="96240"/>
                </a:lnTo>
                <a:lnTo>
                  <a:pt x="2174671" y="96240"/>
                </a:lnTo>
                <a:lnTo>
                  <a:pt x="2182443" y="119786"/>
                </a:lnTo>
                <a:lnTo>
                  <a:pt x="2202103" y="84353"/>
                </a:lnTo>
                <a:close/>
                <a:moveTo>
                  <a:pt x="1752218" y="76123"/>
                </a:moveTo>
                <a:lnTo>
                  <a:pt x="1750389" y="94183"/>
                </a:lnTo>
                <a:lnTo>
                  <a:pt x="1792680" y="94183"/>
                </a:lnTo>
                <a:lnTo>
                  <a:pt x="1794509" y="76123"/>
                </a:lnTo>
                <a:close/>
                <a:moveTo>
                  <a:pt x="1108938" y="60350"/>
                </a:moveTo>
                <a:lnTo>
                  <a:pt x="1107566" y="72009"/>
                </a:lnTo>
                <a:lnTo>
                  <a:pt x="1174546" y="72009"/>
                </a:lnTo>
                <a:lnTo>
                  <a:pt x="1175689" y="60350"/>
                </a:lnTo>
                <a:close/>
                <a:moveTo>
                  <a:pt x="1668322" y="54635"/>
                </a:moveTo>
                <a:lnTo>
                  <a:pt x="1819884" y="54635"/>
                </a:lnTo>
                <a:lnTo>
                  <a:pt x="1813483" y="115671"/>
                </a:lnTo>
                <a:lnTo>
                  <a:pt x="1748103" y="115671"/>
                </a:lnTo>
                <a:lnTo>
                  <a:pt x="1746046" y="133273"/>
                </a:lnTo>
                <a:lnTo>
                  <a:pt x="1815998" y="133273"/>
                </a:lnTo>
                <a:lnTo>
                  <a:pt x="1809368" y="196824"/>
                </a:lnTo>
                <a:lnTo>
                  <a:pt x="1775993" y="196824"/>
                </a:lnTo>
                <a:lnTo>
                  <a:pt x="1771192" y="175107"/>
                </a:lnTo>
                <a:lnTo>
                  <a:pt x="1788566" y="175107"/>
                </a:lnTo>
                <a:lnTo>
                  <a:pt x="1790852" y="154990"/>
                </a:lnTo>
                <a:lnTo>
                  <a:pt x="1743989" y="154990"/>
                </a:lnTo>
                <a:lnTo>
                  <a:pt x="1737816" y="212140"/>
                </a:lnTo>
                <a:lnTo>
                  <a:pt x="1714728" y="212140"/>
                </a:lnTo>
                <a:lnTo>
                  <a:pt x="1720671" y="154990"/>
                </a:lnTo>
                <a:lnTo>
                  <a:pt x="1704898" y="154990"/>
                </a:lnTo>
                <a:lnTo>
                  <a:pt x="1659864" y="208026"/>
                </a:lnTo>
                <a:lnTo>
                  <a:pt x="1640661" y="208026"/>
                </a:lnTo>
                <a:lnTo>
                  <a:pt x="1677923" y="154990"/>
                </a:lnTo>
                <a:lnTo>
                  <a:pt x="1657806" y="154990"/>
                </a:lnTo>
                <a:lnTo>
                  <a:pt x="1663979" y="94183"/>
                </a:lnTo>
                <a:lnTo>
                  <a:pt x="1727072" y="94183"/>
                </a:lnTo>
                <a:lnTo>
                  <a:pt x="1729130" y="76123"/>
                </a:lnTo>
                <a:lnTo>
                  <a:pt x="1666036" y="76123"/>
                </a:lnTo>
                <a:close/>
                <a:moveTo>
                  <a:pt x="299618" y="52120"/>
                </a:moveTo>
                <a:lnTo>
                  <a:pt x="325907" y="52120"/>
                </a:lnTo>
                <a:lnTo>
                  <a:pt x="346710" y="98755"/>
                </a:lnTo>
                <a:lnTo>
                  <a:pt x="327278" y="98755"/>
                </a:lnTo>
                <a:close/>
                <a:moveTo>
                  <a:pt x="264413" y="52120"/>
                </a:moveTo>
                <a:lnTo>
                  <a:pt x="291388" y="52120"/>
                </a:lnTo>
                <a:lnTo>
                  <a:pt x="253441" y="98755"/>
                </a:lnTo>
                <a:lnTo>
                  <a:pt x="234238" y="98755"/>
                </a:lnTo>
                <a:close/>
                <a:moveTo>
                  <a:pt x="2841954" y="42519"/>
                </a:moveTo>
                <a:lnTo>
                  <a:pt x="2838068" y="78181"/>
                </a:lnTo>
                <a:lnTo>
                  <a:pt x="2881045" y="78181"/>
                </a:lnTo>
                <a:lnTo>
                  <a:pt x="2884931" y="42519"/>
                </a:lnTo>
                <a:close/>
                <a:moveTo>
                  <a:pt x="2774289" y="42519"/>
                </a:moveTo>
                <a:lnTo>
                  <a:pt x="2770403" y="78181"/>
                </a:lnTo>
                <a:lnTo>
                  <a:pt x="2813608" y="78181"/>
                </a:lnTo>
                <a:lnTo>
                  <a:pt x="2817265" y="42519"/>
                </a:lnTo>
                <a:close/>
                <a:moveTo>
                  <a:pt x="4061535" y="40233"/>
                </a:moveTo>
                <a:lnTo>
                  <a:pt x="4120971" y="40233"/>
                </a:lnTo>
                <a:lnTo>
                  <a:pt x="4118686" y="60807"/>
                </a:lnTo>
                <a:lnTo>
                  <a:pt x="4084624" y="100812"/>
                </a:lnTo>
                <a:lnTo>
                  <a:pt x="4097426" y="100812"/>
                </a:lnTo>
                <a:lnTo>
                  <a:pt x="4085767" y="212140"/>
                </a:lnTo>
                <a:lnTo>
                  <a:pt x="4063136" y="212140"/>
                </a:lnTo>
                <a:lnTo>
                  <a:pt x="4073422" y="113842"/>
                </a:lnTo>
                <a:lnTo>
                  <a:pt x="4068393" y="119786"/>
                </a:lnTo>
                <a:lnTo>
                  <a:pt x="4046905" y="119786"/>
                </a:lnTo>
                <a:lnTo>
                  <a:pt x="4091025" y="60807"/>
                </a:lnTo>
                <a:lnTo>
                  <a:pt x="4059249" y="60807"/>
                </a:lnTo>
                <a:close/>
                <a:moveTo>
                  <a:pt x="3551300" y="34061"/>
                </a:moveTo>
                <a:lnTo>
                  <a:pt x="3574846" y="34061"/>
                </a:lnTo>
                <a:lnTo>
                  <a:pt x="3543985" y="148818"/>
                </a:lnTo>
                <a:lnTo>
                  <a:pt x="3527297" y="148818"/>
                </a:lnTo>
                <a:close/>
                <a:moveTo>
                  <a:pt x="3401338" y="34061"/>
                </a:moveTo>
                <a:lnTo>
                  <a:pt x="3424656" y="34061"/>
                </a:lnTo>
                <a:lnTo>
                  <a:pt x="3425113" y="148818"/>
                </a:lnTo>
                <a:lnTo>
                  <a:pt x="3408196" y="148818"/>
                </a:lnTo>
                <a:close/>
                <a:moveTo>
                  <a:pt x="1112138" y="31089"/>
                </a:moveTo>
                <a:lnTo>
                  <a:pt x="1110996" y="42748"/>
                </a:lnTo>
                <a:lnTo>
                  <a:pt x="1177747" y="42748"/>
                </a:lnTo>
                <a:lnTo>
                  <a:pt x="1178661" y="31089"/>
                </a:lnTo>
                <a:close/>
                <a:moveTo>
                  <a:pt x="4610785" y="30175"/>
                </a:moveTo>
                <a:lnTo>
                  <a:pt x="4594783" y="183108"/>
                </a:lnTo>
                <a:lnTo>
                  <a:pt x="4668164" y="183108"/>
                </a:lnTo>
                <a:lnTo>
                  <a:pt x="4684166" y="30175"/>
                </a:lnTo>
                <a:close/>
                <a:moveTo>
                  <a:pt x="933526" y="26746"/>
                </a:moveTo>
                <a:lnTo>
                  <a:pt x="930097" y="57607"/>
                </a:lnTo>
                <a:lnTo>
                  <a:pt x="981303" y="57607"/>
                </a:lnTo>
                <a:lnTo>
                  <a:pt x="984732" y="26746"/>
                </a:lnTo>
                <a:close/>
                <a:moveTo>
                  <a:pt x="516635" y="16916"/>
                </a:moveTo>
                <a:lnTo>
                  <a:pt x="537209" y="16916"/>
                </a:lnTo>
                <a:lnTo>
                  <a:pt x="521207" y="168478"/>
                </a:lnTo>
                <a:lnTo>
                  <a:pt x="500634" y="168478"/>
                </a:lnTo>
                <a:close/>
                <a:moveTo>
                  <a:pt x="3193694" y="11658"/>
                </a:moveTo>
                <a:lnTo>
                  <a:pt x="3350056" y="11658"/>
                </a:lnTo>
                <a:lnTo>
                  <a:pt x="3347541" y="34975"/>
                </a:lnTo>
                <a:lnTo>
                  <a:pt x="3281476" y="34975"/>
                </a:lnTo>
                <a:lnTo>
                  <a:pt x="3266388" y="179451"/>
                </a:lnTo>
                <a:lnTo>
                  <a:pt x="3341141" y="179451"/>
                </a:lnTo>
                <a:lnTo>
                  <a:pt x="3338855" y="202996"/>
                </a:lnTo>
                <a:lnTo>
                  <a:pt x="3165347" y="202996"/>
                </a:lnTo>
                <a:lnTo>
                  <a:pt x="3167862" y="179451"/>
                </a:lnTo>
                <a:lnTo>
                  <a:pt x="3241928" y="179451"/>
                </a:lnTo>
                <a:lnTo>
                  <a:pt x="3257244" y="34975"/>
                </a:lnTo>
                <a:lnTo>
                  <a:pt x="3191408" y="34975"/>
                </a:lnTo>
                <a:close/>
                <a:moveTo>
                  <a:pt x="631469" y="11658"/>
                </a:moveTo>
                <a:lnTo>
                  <a:pt x="787831" y="11658"/>
                </a:lnTo>
                <a:lnTo>
                  <a:pt x="785317" y="34975"/>
                </a:lnTo>
                <a:lnTo>
                  <a:pt x="719251" y="34975"/>
                </a:lnTo>
                <a:lnTo>
                  <a:pt x="704164" y="179451"/>
                </a:lnTo>
                <a:lnTo>
                  <a:pt x="778916" y="179451"/>
                </a:lnTo>
                <a:lnTo>
                  <a:pt x="776630" y="202996"/>
                </a:lnTo>
                <a:lnTo>
                  <a:pt x="603122" y="202996"/>
                </a:lnTo>
                <a:lnTo>
                  <a:pt x="605637" y="179451"/>
                </a:lnTo>
                <a:lnTo>
                  <a:pt x="679703" y="179451"/>
                </a:lnTo>
                <a:lnTo>
                  <a:pt x="695020" y="34975"/>
                </a:lnTo>
                <a:lnTo>
                  <a:pt x="629183" y="34975"/>
                </a:lnTo>
                <a:close/>
                <a:moveTo>
                  <a:pt x="2488920" y="8915"/>
                </a:moveTo>
                <a:lnTo>
                  <a:pt x="2511322" y="8915"/>
                </a:lnTo>
                <a:lnTo>
                  <a:pt x="2548356" y="106527"/>
                </a:lnTo>
                <a:lnTo>
                  <a:pt x="2490748" y="204368"/>
                </a:lnTo>
                <a:lnTo>
                  <a:pt x="2468346" y="204368"/>
                </a:lnTo>
                <a:lnTo>
                  <a:pt x="2525953" y="106527"/>
                </a:lnTo>
                <a:close/>
                <a:moveTo>
                  <a:pt x="2443200" y="8915"/>
                </a:moveTo>
                <a:lnTo>
                  <a:pt x="2465603" y="8915"/>
                </a:lnTo>
                <a:lnTo>
                  <a:pt x="2502636" y="106527"/>
                </a:lnTo>
                <a:lnTo>
                  <a:pt x="2445029" y="204368"/>
                </a:lnTo>
                <a:lnTo>
                  <a:pt x="2422626" y="204368"/>
                </a:lnTo>
                <a:lnTo>
                  <a:pt x="2480233" y="106527"/>
                </a:lnTo>
                <a:close/>
                <a:moveTo>
                  <a:pt x="103327" y="8915"/>
                </a:moveTo>
                <a:lnTo>
                  <a:pt x="125730" y="8915"/>
                </a:lnTo>
                <a:lnTo>
                  <a:pt x="68123" y="106527"/>
                </a:lnTo>
                <a:lnTo>
                  <a:pt x="105156" y="204368"/>
                </a:lnTo>
                <a:lnTo>
                  <a:pt x="82753" y="204368"/>
                </a:lnTo>
                <a:lnTo>
                  <a:pt x="45720" y="106527"/>
                </a:lnTo>
                <a:close/>
                <a:moveTo>
                  <a:pt x="57607" y="8915"/>
                </a:moveTo>
                <a:lnTo>
                  <a:pt x="80010" y="8915"/>
                </a:lnTo>
                <a:lnTo>
                  <a:pt x="22403" y="106527"/>
                </a:lnTo>
                <a:lnTo>
                  <a:pt x="59436" y="204368"/>
                </a:lnTo>
                <a:lnTo>
                  <a:pt x="37033" y="204368"/>
                </a:lnTo>
                <a:lnTo>
                  <a:pt x="0" y="106527"/>
                </a:lnTo>
                <a:close/>
                <a:moveTo>
                  <a:pt x="4943093" y="8686"/>
                </a:moveTo>
                <a:lnTo>
                  <a:pt x="5061280" y="8686"/>
                </a:lnTo>
                <a:lnTo>
                  <a:pt x="5052592" y="91897"/>
                </a:lnTo>
                <a:lnTo>
                  <a:pt x="5050307" y="113385"/>
                </a:lnTo>
                <a:lnTo>
                  <a:pt x="4954523" y="113385"/>
                </a:lnTo>
                <a:lnTo>
                  <a:pt x="4947208" y="183108"/>
                </a:lnTo>
                <a:lnTo>
                  <a:pt x="5042991" y="183108"/>
                </a:lnTo>
                <a:lnTo>
                  <a:pt x="5035219" y="204368"/>
                </a:lnTo>
                <a:lnTo>
                  <a:pt x="4922519" y="204368"/>
                </a:lnTo>
                <a:lnTo>
                  <a:pt x="4932120" y="113385"/>
                </a:lnTo>
                <a:lnTo>
                  <a:pt x="4934407" y="91897"/>
                </a:lnTo>
                <a:lnTo>
                  <a:pt x="5030190" y="91897"/>
                </a:lnTo>
                <a:lnTo>
                  <a:pt x="5036591" y="30175"/>
                </a:lnTo>
                <a:lnTo>
                  <a:pt x="4940807" y="30175"/>
                </a:lnTo>
                <a:close/>
                <a:moveTo>
                  <a:pt x="4762118" y="8686"/>
                </a:moveTo>
                <a:lnTo>
                  <a:pt x="4880305" y="8686"/>
                </a:lnTo>
                <a:lnTo>
                  <a:pt x="4871617" y="91897"/>
                </a:lnTo>
                <a:lnTo>
                  <a:pt x="4869332" y="113385"/>
                </a:lnTo>
                <a:lnTo>
                  <a:pt x="4773548" y="113385"/>
                </a:lnTo>
                <a:lnTo>
                  <a:pt x="4766233" y="183108"/>
                </a:lnTo>
                <a:lnTo>
                  <a:pt x="4862016" y="183108"/>
                </a:lnTo>
                <a:lnTo>
                  <a:pt x="4854244" y="204368"/>
                </a:lnTo>
                <a:lnTo>
                  <a:pt x="4741544" y="204368"/>
                </a:lnTo>
                <a:lnTo>
                  <a:pt x="4751145" y="113385"/>
                </a:lnTo>
                <a:lnTo>
                  <a:pt x="4753431" y="91897"/>
                </a:lnTo>
                <a:lnTo>
                  <a:pt x="4849215" y="91897"/>
                </a:lnTo>
                <a:lnTo>
                  <a:pt x="4855616" y="30175"/>
                </a:lnTo>
                <a:lnTo>
                  <a:pt x="4759832" y="30175"/>
                </a:lnTo>
                <a:close/>
                <a:moveTo>
                  <a:pt x="4590668" y="8686"/>
                </a:moveTo>
                <a:lnTo>
                  <a:pt x="4708854" y="8686"/>
                </a:lnTo>
                <a:lnTo>
                  <a:pt x="4690566" y="183108"/>
                </a:lnTo>
                <a:lnTo>
                  <a:pt x="4688280" y="204368"/>
                </a:lnTo>
                <a:lnTo>
                  <a:pt x="4570094" y="204368"/>
                </a:lnTo>
                <a:lnTo>
                  <a:pt x="4588382" y="30175"/>
                </a:lnTo>
                <a:close/>
                <a:moveTo>
                  <a:pt x="4409693" y="8686"/>
                </a:moveTo>
                <a:lnTo>
                  <a:pt x="4527879" y="8686"/>
                </a:lnTo>
                <a:lnTo>
                  <a:pt x="4519193" y="91897"/>
                </a:lnTo>
                <a:lnTo>
                  <a:pt x="4516907" y="113385"/>
                </a:lnTo>
                <a:lnTo>
                  <a:pt x="4421123" y="113385"/>
                </a:lnTo>
                <a:lnTo>
                  <a:pt x="4413808" y="183108"/>
                </a:lnTo>
                <a:lnTo>
                  <a:pt x="4509591" y="183108"/>
                </a:lnTo>
                <a:lnTo>
                  <a:pt x="4501819" y="204368"/>
                </a:lnTo>
                <a:lnTo>
                  <a:pt x="4389119" y="204368"/>
                </a:lnTo>
                <a:lnTo>
                  <a:pt x="4398720" y="113385"/>
                </a:lnTo>
                <a:lnTo>
                  <a:pt x="4401006" y="91897"/>
                </a:lnTo>
                <a:lnTo>
                  <a:pt x="4496790" y="91897"/>
                </a:lnTo>
                <a:lnTo>
                  <a:pt x="4503191" y="30175"/>
                </a:lnTo>
                <a:lnTo>
                  <a:pt x="4407407" y="30175"/>
                </a:lnTo>
                <a:close/>
                <a:moveTo>
                  <a:pt x="1885568" y="8686"/>
                </a:moveTo>
                <a:lnTo>
                  <a:pt x="2003754" y="8686"/>
                </a:lnTo>
                <a:lnTo>
                  <a:pt x="1995067" y="91897"/>
                </a:lnTo>
                <a:lnTo>
                  <a:pt x="1992782" y="113385"/>
                </a:lnTo>
                <a:lnTo>
                  <a:pt x="1896998" y="113385"/>
                </a:lnTo>
                <a:lnTo>
                  <a:pt x="1889683" y="183108"/>
                </a:lnTo>
                <a:lnTo>
                  <a:pt x="1985466" y="183108"/>
                </a:lnTo>
                <a:lnTo>
                  <a:pt x="1977694" y="204368"/>
                </a:lnTo>
                <a:lnTo>
                  <a:pt x="1864994" y="204368"/>
                </a:lnTo>
                <a:lnTo>
                  <a:pt x="1874595" y="113385"/>
                </a:lnTo>
                <a:lnTo>
                  <a:pt x="1876881" y="91897"/>
                </a:lnTo>
                <a:lnTo>
                  <a:pt x="1972665" y="91897"/>
                </a:lnTo>
                <a:lnTo>
                  <a:pt x="1979066" y="30175"/>
                </a:lnTo>
                <a:lnTo>
                  <a:pt x="1883282" y="30175"/>
                </a:lnTo>
                <a:close/>
                <a:moveTo>
                  <a:pt x="2321051" y="8458"/>
                </a:moveTo>
                <a:lnTo>
                  <a:pt x="2345969" y="8458"/>
                </a:lnTo>
                <a:cubicBezTo>
                  <a:pt x="2352674" y="19431"/>
                  <a:pt x="2357665" y="31318"/>
                  <a:pt x="2360942" y="44119"/>
                </a:cubicBezTo>
                <a:cubicBezTo>
                  <a:pt x="2364218" y="56921"/>
                  <a:pt x="2365857" y="70104"/>
                  <a:pt x="2365857" y="83667"/>
                </a:cubicBezTo>
                <a:cubicBezTo>
                  <a:pt x="2365857" y="103327"/>
                  <a:pt x="2362466" y="122720"/>
                  <a:pt x="2355684" y="141846"/>
                </a:cubicBezTo>
                <a:cubicBezTo>
                  <a:pt x="2348902" y="160972"/>
                  <a:pt x="2339111" y="178308"/>
                  <a:pt x="2326309" y="193852"/>
                </a:cubicBezTo>
                <a:lnTo>
                  <a:pt x="2301392" y="193852"/>
                </a:lnTo>
                <a:cubicBezTo>
                  <a:pt x="2315412" y="178917"/>
                  <a:pt x="2326195" y="161963"/>
                  <a:pt x="2333738" y="142989"/>
                </a:cubicBezTo>
                <a:cubicBezTo>
                  <a:pt x="2341282" y="124015"/>
                  <a:pt x="2345054" y="104775"/>
                  <a:pt x="2345054" y="85267"/>
                </a:cubicBezTo>
                <a:cubicBezTo>
                  <a:pt x="2345054" y="71094"/>
                  <a:pt x="2343035" y="57454"/>
                  <a:pt x="2338996" y="44348"/>
                </a:cubicBezTo>
                <a:cubicBezTo>
                  <a:pt x="2334958" y="31242"/>
                  <a:pt x="2328976" y="19278"/>
                  <a:pt x="2321051" y="8458"/>
                </a:cubicBezTo>
                <a:close/>
                <a:moveTo>
                  <a:pt x="1560347" y="8458"/>
                </a:moveTo>
                <a:lnTo>
                  <a:pt x="1585264" y="8458"/>
                </a:lnTo>
                <a:cubicBezTo>
                  <a:pt x="1571091" y="23088"/>
                  <a:pt x="1560270" y="39928"/>
                  <a:pt x="1552803" y="58978"/>
                </a:cubicBezTo>
                <a:cubicBezTo>
                  <a:pt x="1545335" y="78028"/>
                  <a:pt x="1541601" y="97383"/>
                  <a:pt x="1541601" y="117043"/>
                </a:cubicBezTo>
                <a:cubicBezTo>
                  <a:pt x="1541601" y="131216"/>
                  <a:pt x="1543621" y="144894"/>
                  <a:pt x="1547659" y="158076"/>
                </a:cubicBezTo>
                <a:cubicBezTo>
                  <a:pt x="1551698" y="171259"/>
                  <a:pt x="1557680" y="183184"/>
                  <a:pt x="1565604" y="193852"/>
                </a:cubicBezTo>
                <a:lnTo>
                  <a:pt x="1540687" y="193852"/>
                </a:lnTo>
                <a:cubicBezTo>
                  <a:pt x="1533829" y="182727"/>
                  <a:pt x="1528686" y="170688"/>
                  <a:pt x="1525257" y="157734"/>
                </a:cubicBezTo>
                <a:cubicBezTo>
                  <a:pt x="1521828" y="144780"/>
                  <a:pt x="1520113" y="131521"/>
                  <a:pt x="1520113" y="117957"/>
                </a:cubicBezTo>
                <a:cubicBezTo>
                  <a:pt x="1520113" y="98602"/>
                  <a:pt x="1523580" y="79400"/>
                  <a:pt x="1530514" y="60350"/>
                </a:cubicBezTo>
                <a:cubicBezTo>
                  <a:pt x="1537449" y="41300"/>
                  <a:pt x="1547393" y="24003"/>
                  <a:pt x="1560347" y="8458"/>
                </a:cubicBezTo>
                <a:close/>
                <a:moveTo>
                  <a:pt x="1282293" y="8229"/>
                </a:moveTo>
                <a:lnTo>
                  <a:pt x="1345615" y="8229"/>
                </a:lnTo>
                <a:lnTo>
                  <a:pt x="1343329" y="29718"/>
                </a:lnTo>
                <a:lnTo>
                  <a:pt x="1319326" y="29718"/>
                </a:lnTo>
                <a:lnTo>
                  <a:pt x="1299438" y="74523"/>
                </a:lnTo>
                <a:lnTo>
                  <a:pt x="1335099" y="74523"/>
                </a:lnTo>
                <a:lnTo>
                  <a:pt x="1321612" y="202082"/>
                </a:lnTo>
                <a:lnTo>
                  <a:pt x="1273149" y="202082"/>
                </a:lnTo>
                <a:lnTo>
                  <a:pt x="1282522" y="112699"/>
                </a:lnTo>
                <a:lnTo>
                  <a:pt x="1277035" y="124815"/>
                </a:lnTo>
                <a:lnTo>
                  <a:pt x="1265377" y="124815"/>
                </a:lnTo>
                <a:lnTo>
                  <a:pt x="1298981" y="29718"/>
                </a:lnTo>
                <a:lnTo>
                  <a:pt x="1279778" y="29718"/>
                </a:lnTo>
                <a:close/>
                <a:moveTo>
                  <a:pt x="2979190" y="7086"/>
                </a:moveTo>
                <a:lnTo>
                  <a:pt x="3124809" y="7086"/>
                </a:lnTo>
                <a:lnTo>
                  <a:pt x="3122294" y="30632"/>
                </a:lnTo>
                <a:lnTo>
                  <a:pt x="3057600" y="72694"/>
                </a:lnTo>
                <a:lnTo>
                  <a:pt x="3056458" y="83667"/>
                </a:lnTo>
                <a:lnTo>
                  <a:pt x="3131210" y="83667"/>
                </a:lnTo>
                <a:lnTo>
                  <a:pt x="3128695" y="106756"/>
                </a:lnTo>
                <a:lnTo>
                  <a:pt x="3053943" y="106756"/>
                </a:lnTo>
                <a:lnTo>
                  <a:pt x="3042970" y="212140"/>
                </a:lnTo>
                <a:lnTo>
                  <a:pt x="3002279" y="212140"/>
                </a:lnTo>
                <a:lnTo>
                  <a:pt x="2998621" y="188595"/>
                </a:lnTo>
                <a:lnTo>
                  <a:pt x="3021024" y="188595"/>
                </a:lnTo>
                <a:lnTo>
                  <a:pt x="3029711" y="106756"/>
                </a:lnTo>
                <a:lnTo>
                  <a:pt x="2955188" y="106756"/>
                </a:lnTo>
                <a:lnTo>
                  <a:pt x="2957702" y="83667"/>
                </a:lnTo>
                <a:lnTo>
                  <a:pt x="3032226" y="83667"/>
                </a:lnTo>
                <a:lnTo>
                  <a:pt x="3034512" y="61950"/>
                </a:lnTo>
                <a:lnTo>
                  <a:pt x="3082975" y="30175"/>
                </a:lnTo>
                <a:lnTo>
                  <a:pt x="2976676" y="30175"/>
                </a:lnTo>
                <a:close/>
                <a:moveTo>
                  <a:pt x="914095" y="6858"/>
                </a:moveTo>
                <a:lnTo>
                  <a:pt x="1008735" y="6858"/>
                </a:lnTo>
                <a:lnTo>
                  <a:pt x="1001191" y="77952"/>
                </a:lnTo>
                <a:lnTo>
                  <a:pt x="906551" y="77952"/>
                </a:lnTo>
                <a:close/>
                <a:moveTo>
                  <a:pt x="906551" y="2057"/>
                </a:moveTo>
                <a:lnTo>
                  <a:pt x="904493" y="23088"/>
                </a:lnTo>
                <a:lnTo>
                  <a:pt x="884834" y="28117"/>
                </a:lnTo>
                <a:lnTo>
                  <a:pt x="882091" y="53721"/>
                </a:lnTo>
                <a:lnTo>
                  <a:pt x="902208" y="53721"/>
                </a:lnTo>
                <a:lnTo>
                  <a:pt x="899922" y="74752"/>
                </a:lnTo>
                <a:lnTo>
                  <a:pt x="879805" y="74752"/>
                </a:lnTo>
                <a:lnTo>
                  <a:pt x="878204" y="90982"/>
                </a:lnTo>
                <a:lnTo>
                  <a:pt x="892835" y="90982"/>
                </a:lnTo>
                <a:lnTo>
                  <a:pt x="892606" y="160248"/>
                </a:lnTo>
                <a:lnTo>
                  <a:pt x="882091" y="160248"/>
                </a:lnTo>
                <a:lnTo>
                  <a:pt x="877976" y="93040"/>
                </a:lnTo>
                <a:lnTo>
                  <a:pt x="865403" y="212369"/>
                </a:lnTo>
                <a:lnTo>
                  <a:pt x="844143" y="212369"/>
                </a:lnTo>
                <a:lnTo>
                  <a:pt x="858773" y="74752"/>
                </a:lnTo>
                <a:lnTo>
                  <a:pt x="832027" y="191795"/>
                </a:lnTo>
                <a:lnTo>
                  <a:pt x="821740" y="191795"/>
                </a:lnTo>
                <a:lnTo>
                  <a:pt x="843229" y="74752"/>
                </a:lnTo>
                <a:lnTo>
                  <a:pt x="836142" y="74752"/>
                </a:lnTo>
                <a:lnTo>
                  <a:pt x="838657" y="53721"/>
                </a:lnTo>
                <a:lnTo>
                  <a:pt x="860831" y="53721"/>
                </a:lnTo>
                <a:lnTo>
                  <a:pt x="863803" y="28117"/>
                </a:lnTo>
                <a:lnTo>
                  <a:pt x="843229" y="28117"/>
                </a:lnTo>
                <a:lnTo>
                  <a:pt x="845515" y="7315"/>
                </a:lnTo>
                <a:lnTo>
                  <a:pt x="887120" y="7315"/>
                </a:lnTo>
                <a:close/>
                <a:moveTo>
                  <a:pt x="3453917" y="1143"/>
                </a:moveTo>
                <a:lnTo>
                  <a:pt x="3477234" y="1143"/>
                </a:lnTo>
                <a:lnTo>
                  <a:pt x="3457803" y="184251"/>
                </a:lnTo>
                <a:lnTo>
                  <a:pt x="3486835" y="184251"/>
                </a:lnTo>
                <a:lnTo>
                  <a:pt x="3506266" y="1143"/>
                </a:lnTo>
                <a:lnTo>
                  <a:pt x="3529355" y="1143"/>
                </a:lnTo>
                <a:lnTo>
                  <a:pt x="3510152" y="184251"/>
                </a:lnTo>
                <a:lnTo>
                  <a:pt x="3559072" y="184251"/>
                </a:lnTo>
                <a:lnTo>
                  <a:pt x="3556558" y="207568"/>
                </a:lnTo>
                <a:lnTo>
                  <a:pt x="3383051" y="207568"/>
                </a:lnTo>
                <a:lnTo>
                  <a:pt x="3385565" y="184251"/>
                </a:lnTo>
                <a:lnTo>
                  <a:pt x="3434486" y="184251"/>
                </a:lnTo>
                <a:close/>
                <a:moveTo>
                  <a:pt x="2821838" y="1143"/>
                </a:moveTo>
                <a:lnTo>
                  <a:pt x="2846298" y="1143"/>
                </a:lnTo>
                <a:lnTo>
                  <a:pt x="2844012" y="23088"/>
                </a:lnTo>
                <a:lnTo>
                  <a:pt x="2910534" y="23088"/>
                </a:lnTo>
                <a:lnTo>
                  <a:pt x="2896818" y="154305"/>
                </a:lnTo>
                <a:lnTo>
                  <a:pt x="2830067" y="154305"/>
                </a:lnTo>
                <a:lnTo>
                  <a:pt x="2826867" y="187680"/>
                </a:lnTo>
                <a:lnTo>
                  <a:pt x="2901162" y="187680"/>
                </a:lnTo>
                <a:lnTo>
                  <a:pt x="2891561" y="207568"/>
                </a:lnTo>
                <a:lnTo>
                  <a:pt x="2799892" y="207568"/>
                </a:lnTo>
                <a:lnTo>
                  <a:pt x="2805378" y="154305"/>
                </a:lnTo>
                <a:lnTo>
                  <a:pt x="2738856" y="154305"/>
                </a:lnTo>
                <a:lnTo>
                  <a:pt x="2752572" y="23088"/>
                </a:lnTo>
                <a:lnTo>
                  <a:pt x="2819323" y="23088"/>
                </a:lnTo>
                <a:close/>
                <a:moveTo>
                  <a:pt x="4168749" y="914"/>
                </a:moveTo>
                <a:lnTo>
                  <a:pt x="4192295" y="914"/>
                </a:lnTo>
                <a:lnTo>
                  <a:pt x="4185894" y="61493"/>
                </a:lnTo>
                <a:lnTo>
                  <a:pt x="4224070" y="61493"/>
                </a:lnTo>
                <a:lnTo>
                  <a:pt x="4222013" y="83896"/>
                </a:lnTo>
                <a:lnTo>
                  <a:pt x="4183836" y="83896"/>
                </a:lnTo>
                <a:lnTo>
                  <a:pt x="4173321" y="182651"/>
                </a:lnTo>
                <a:lnTo>
                  <a:pt x="4216755" y="182651"/>
                </a:lnTo>
                <a:lnTo>
                  <a:pt x="4214469" y="204368"/>
                </a:lnTo>
                <a:lnTo>
                  <a:pt x="4102226" y="204368"/>
                </a:lnTo>
                <a:lnTo>
                  <a:pt x="4104283" y="182651"/>
                </a:lnTo>
                <a:lnTo>
                  <a:pt x="4149775" y="182651"/>
                </a:lnTo>
                <a:lnTo>
                  <a:pt x="4160291" y="83896"/>
                </a:lnTo>
                <a:lnTo>
                  <a:pt x="4123257" y="83896"/>
                </a:lnTo>
                <a:lnTo>
                  <a:pt x="4125315" y="61493"/>
                </a:lnTo>
                <a:lnTo>
                  <a:pt x="4162348" y="61493"/>
                </a:lnTo>
                <a:close/>
                <a:moveTo>
                  <a:pt x="4081881" y="914"/>
                </a:moveTo>
                <a:lnTo>
                  <a:pt x="4108627" y="914"/>
                </a:lnTo>
                <a:lnTo>
                  <a:pt x="4110227" y="31775"/>
                </a:lnTo>
                <a:lnTo>
                  <a:pt x="4092168" y="31775"/>
                </a:lnTo>
                <a:close/>
                <a:moveTo>
                  <a:pt x="3698824" y="914"/>
                </a:moveTo>
                <a:lnTo>
                  <a:pt x="3723055" y="914"/>
                </a:lnTo>
                <a:lnTo>
                  <a:pt x="3715511" y="74066"/>
                </a:lnTo>
                <a:lnTo>
                  <a:pt x="3756430" y="74066"/>
                </a:lnTo>
                <a:lnTo>
                  <a:pt x="3762146" y="13944"/>
                </a:lnTo>
                <a:lnTo>
                  <a:pt x="3786149" y="13944"/>
                </a:lnTo>
                <a:lnTo>
                  <a:pt x="3777462" y="97383"/>
                </a:lnTo>
                <a:lnTo>
                  <a:pt x="3712996" y="97383"/>
                </a:lnTo>
                <a:lnTo>
                  <a:pt x="3703624" y="185166"/>
                </a:lnTo>
                <a:lnTo>
                  <a:pt x="3749344" y="185166"/>
                </a:lnTo>
                <a:lnTo>
                  <a:pt x="3756430" y="117729"/>
                </a:lnTo>
                <a:lnTo>
                  <a:pt x="3779976" y="117729"/>
                </a:lnTo>
                <a:lnTo>
                  <a:pt x="3770375" y="208711"/>
                </a:lnTo>
                <a:lnTo>
                  <a:pt x="3608069" y="208711"/>
                </a:lnTo>
                <a:lnTo>
                  <a:pt x="3618128" y="117729"/>
                </a:lnTo>
                <a:lnTo>
                  <a:pt x="3641445" y="117729"/>
                </a:lnTo>
                <a:lnTo>
                  <a:pt x="3634130" y="185166"/>
                </a:lnTo>
                <a:lnTo>
                  <a:pt x="3679621" y="185166"/>
                </a:lnTo>
                <a:lnTo>
                  <a:pt x="3688994" y="97383"/>
                </a:lnTo>
                <a:lnTo>
                  <a:pt x="3624757" y="97383"/>
                </a:lnTo>
                <a:lnTo>
                  <a:pt x="3633444" y="13944"/>
                </a:lnTo>
                <a:lnTo>
                  <a:pt x="3656761" y="13944"/>
                </a:lnTo>
                <a:lnTo>
                  <a:pt x="3650817" y="74066"/>
                </a:lnTo>
                <a:lnTo>
                  <a:pt x="3691508" y="74066"/>
                </a:lnTo>
                <a:close/>
                <a:moveTo>
                  <a:pt x="1392021" y="914"/>
                </a:moveTo>
                <a:lnTo>
                  <a:pt x="1411909" y="914"/>
                </a:lnTo>
                <a:lnTo>
                  <a:pt x="1404365" y="75666"/>
                </a:lnTo>
                <a:lnTo>
                  <a:pt x="1421053" y="75666"/>
                </a:lnTo>
                <a:lnTo>
                  <a:pt x="1427454" y="15316"/>
                </a:lnTo>
                <a:lnTo>
                  <a:pt x="1446885" y="15316"/>
                </a:lnTo>
                <a:lnTo>
                  <a:pt x="1437741" y="97383"/>
                </a:lnTo>
                <a:lnTo>
                  <a:pt x="1401851" y="97383"/>
                </a:lnTo>
                <a:lnTo>
                  <a:pt x="1392478" y="186766"/>
                </a:lnTo>
                <a:lnTo>
                  <a:pt x="1411452" y="186766"/>
                </a:lnTo>
                <a:lnTo>
                  <a:pt x="1419224" y="115214"/>
                </a:lnTo>
                <a:lnTo>
                  <a:pt x="1438198" y="115214"/>
                </a:lnTo>
                <a:lnTo>
                  <a:pt x="1428597" y="208711"/>
                </a:lnTo>
                <a:lnTo>
                  <a:pt x="1331899" y="208711"/>
                </a:lnTo>
                <a:lnTo>
                  <a:pt x="1341500" y="115214"/>
                </a:lnTo>
                <a:lnTo>
                  <a:pt x="1360931" y="115214"/>
                </a:lnTo>
                <a:lnTo>
                  <a:pt x="1353387" y="186766"/>
                </a:lnTo>
                <a:lnTo>
                  <a:pt x="1372361" y="186766"/>
                </a:lnTo>
                <a:lnTo>
                  <a:pt x="1381962" y="97383"/>
                </a:lnTo>
                <a:lnTo>
                  <a:pt x="1345615" y="97383"/>
                </a:lnTo>
                <a:lnTo>
                  <a:pt x="1354302" y="15316"/>
                </a:lnTo>
                <a:lnTo>
                  <a:pt x="1373504" y="15316"/>
                </a:lnTo>
                <a:lnTo>
                  <a:pt x="1367103" y="75666"/>
                </a:lnTo>
                <a:lnTo>
                  <a:pt x="1384020" y="75666"/>
                </a:lnTo>
                <a:close/>
                <a:moveTo>
                  <a:pt x="1092479" y="914"/>
                </a:moveTo>
                <a:lnTo>
                  <a:pt x="1115111" y="914"/>
                </a:lnTo>
                <a:lnTo>
                  <a:pt x="1113967" y="11658"/>
                </a:lnTo>
                <a:lnTo>
                  <a:pt x="1180947" y="11658"/>
                </a:lnTo>
                <a:lnTo>
                  <a:pt x="1182090" y="914"/>
                </a:lnTo>
                <a:lnTo>
                  <a:pt x="1204721" y="914"/>
                </a:lnTo>
                <a:lnTo>
                  <a:pt x="1203578" y="11658"/>
                </a:lnTo>
                <a:lnTo>
                  <a:pt x="1225295" y="11658"/>
                </a:lnTo>
                <a:lnTo>
                  <a:pt x="1223238" y="31089"/>
                </a:lnTo>
                <a:lnTo>
                  <a:pt x="1201293" y="31089"/>
                </a:lnTo>
                <a:lnTo>
                  <a:pt x="1193749" y="103098"/>
                </a:lnTo>
                <a:lnTo>
                  <a:pt x="1222781" y="103098"/>
                </a:lnTo>
                <a:lnTo>
                  <a:pt x="1220724" y="122072"/>
                </a:lnTo>
                <a:lnTo>
                  <a:pt x="1184376" y="122072"/>
                </a:lnTo>
                <a:lnTo>
                  <a:pt x="1217980" y="169392"/>
                </a:lnTo>
                <a:lnTo>
                  <a:pt x="1195806" y="169392"/>
                </a:lnTo>
                <a:lnTo>
                  <a:pt x="1181404" y="153390"/>
                </a:lnTo>
                <a:lnTo>
                  <a:pt x="1180033" y="166649"/>
                </a:lnTo>
                <a:lnTo>
                  <a:pt x="1142542" y="166649"/>
                </a:lnTo>
                <a:lnTo>
                  <a:pt x="1140256" y="189966"/>
                </a:lnTo>
                <a:lnTo>
                  <a:pt x="1204950" y="189966"/>
                </a:lnTo>
                <a:lnTo>
                  <a:pt x="1202893" y="208711"/>
                </a:lnTo>
                <a:lnTo>
                  <a:pt x="1050874" y="208711"/>
                </a:lnTo>
                <a:lnTo>
                  <a:pt x="1053160" y="189966"/>
                </a:lnTo>
                <a:lnTo>
                  <a:pt x="1117625" y="189966"/>
                </a:lnTo>
                <a:lnTo>
                  <a:pt x="1120140" y="166649"/>
                </a:lnTo>
                <a:lnTo>
                  <a:pt x="1082421" y="166649"/>
                </a:lnTo>
                <a:lnTo>
                  <a:pt x="1083792" y="153619"/>
                </a:lnTo>
                <a:lnTo>
                  <a:pt x="1066418" y="169392"/>
                </a:lnTo>
                <a:lnTo>
                  <a:pt x="1044244" y="169392"/>
                </a:lnTo>
                <a:lnTo>
                  <a:pt x="1088364" y="122072"/>
                </a:lnTo>
                <a:lnTo>
                  <a:pt x="1051331" y="122072"/>
                </a:lnTo>
                <a:lnTo>
                  <a:pt x="1053388" y="103098"/>
                </a:lnTo>
                <a:lnTo>
                  <a:pt x="1081735" y="103098"/>
                </a:lnTo>
                <a:lnTo>
                  <a:pt x="1089507" y="31089"/>
                </a:lnTo>
                <a:lnTo>
                  <a:pt x="1067790" y="31089"/>
                </a:lnTo>
                <a:lnTo>
                  <a:pt x="1070076" y="11658"/>
                </a:lnTo>
                <a:lnTo>
                  <a:pt x="1091336" y="11658"/>
                </a:lnTo>
                <a:close/>
                <a:moveTo>
                  <a:pt x="3884523" y="685"/>
                </a:moveTo>
                <a:lnTo>
                  <a:pt x="3903954" y="685"/>
                </a:lnTo>
                <a:lnTo>
                  <a:pt x="3897553" y="61036"/>
                </a:lnTo>
                <a:lnTo>
                  <a:pt x="3907840" y="61036"/>
                </a:lnTo>
                <a:lnTo>
                  <a:pt x="3905554" y="82296"/>
                </a:lnTo>
                <a:lnTo>
                  <a:pt x="3862806" y="82296"/>
                </a:lnTo>
                <a:lnTo>
                  <a:pt x="3860520" y="102870"/>
                </a:lnTo>
                <a:lnTo>
                  <a:pt x="3894810" y="102870"/>
                </a:lnTo>
                <a:lnTo>
                  <a:pt x="3883608" y="209626"/>
                </a:lnTo>
                <a:lnTo>
                  <a:pt x="3863949" y="209626"/>
                </a:lnTo>
                <a:lnTo>
                  <a:pt x="3873093" y="123901"/>
                </a:lnTo>
                <a:lnTo>
                  <a:pt x="3858234" y="123901"/>
                </a:lnTo>
                <a:lnTo>
                  <a:pt x="3834688" y="212369"/>
                </a:lnTo>
                <a:lnTo>
                  <a:pt x="3819372" y="212369"/>
                </a:lnTo>
                <a:lnTo>
                  <a:pt x="3837888" y="120700"/>
                </a:lnTo>
                <a:lnTo>
                  <a:pt x="3849776" y="8229"/>
                </a:lnTo>
                <a:lnTo>
                  <a:pt x="3870578" y="8229"/>
                </a:lnTo>
                <a:lnTo>
                  <a:pt x="3864863" y="61036"/>
                </a:lnTo>
                <a:lnTo>
                  <a:pt x="3878122" y="61036"/>
                </a:lnTo>
                <a:close/>
                <a:moveTo>
                  <a:pt x="2103348" y="685"/>
                </a:moveTo>
                <a:lnTo>
                  <a:pt x="2122779" y="685"/>
                </a:lnTo>
                <a:lnTo>
                  <a:pt x="2116378" y="61036"/>
                </a:lnTo>
                <a:lnTo>
                  <a:pt x="2126665" y="61036"/>
                </a:lnTo>
                <a:lnTo>
                  <a:pt x="2124379" y="82296"/>
                </a:lnTo>
                <a:lnTo>
                  <a:pt x="2081631" y="82296"/>
                </a:lnTo>
                <a:lnTo>
                  <a:pt x="2079345" y="102870"/>
                </a:lnTo>
                <a:lnTo>
                  <a:pt x="2113635" y="102870"/>
                </a:lnTo>
                <a:lnTo>
                  <a:pt x="2102433" y="209626"/>
                </a:lnTo>
                <a:lnTo>
                  <a:pt x="2082774" y="209626"/>
                </a:lnTo>
                <a:lnTo>
                  <a:pt x="2091918" y="123901"/>
                </a:lnTo>
                <a:lnTo>
                  <a:pt x="2077059" y="123901"/>
                </a:lnTo>
                <a:lnTo>
                  <a:pt x="2053513" y="212369"/>
                </a:lnTo>
                <a:lnTo>
                  <a:pt x="2038197" y="212369"/>
                </a:lnTo>
                <a:lnTo>
                  <a:pt x="2056713" y="120700"/>
                </a:lnTo>
                <a:lnTo>
                  <a:pt x="2068601" y="8229"/>
                </a:lnTo>
                <a:lnTo>
                  <a:pt x="2089403" y="8229"/>
                </a:lnTo>
                <a:lnTo>
                  <a:pt x="2083688" y="61036"/>
                </a:lnTo>
                <a:lnTo>
                  <a:pt x="2096947" y="61036"/>
                </a:lnTo>
                <a:close/>
                <a:moveTo>
                  <a:pt x="1761134" y="685"/>
                </a:moveTo>
                <a:lnTo>
                  <a:pt x="1786280" y="685"/>
                </a:lnTo>
                <a:lnTo>
                  <a:pt x="1780793" y="10515"/>
                </a:lnTo>
                <a:lnTo>
                  <a:pt x="1834057" y="10515"/>
                </a:lnTo>
                <a:lnTo>
                  <a:pt x="1832000" y="32689"/>
                </a:lnTo>
                <a:lnTo>
                  <a:pt x="1809368" y="32689"/>
                </a:lnTo>
                <a:lnTo>
                  <a:pt x="1810283" y="48463"/>
                </a:lnTo>
                <a:lnTo>
                  <a:pt x="1791766" y="48463"/>
                </a:lnTo>
                <a:lnTo>
                  <a:pt x="1786965" y="32689"/>
                </a:lnTo>
                <a:lnTo>
                  <a:pt x="1768220" y="32689"/>
                </a:lnTo>
                <a:lnTo>
                  <a:pt x="1759305" y="48691"/>
                </a:lnTo>
                <a:lnTo>
                  <a:pt x="1741703" y="48691"/>
                </a:lnTo>
                <a:close/>
                <a:moveTo>
                  <a:pt x="1675866" y="685"/>
                </a:moveTo>
                <a:lnTo>
                  <a:pt x="1701012" y="685"/>
                </a:lnTo>
                <a:lnTo>
                  <a:pt x="1695525" y="10515"/>
                </a:lnTo>
                <a:lnTo>
                  <a:pt x="1749018" y="10515"/>
                </a:lnTo>
                <a:lnTo>
                  <a:pt x="1746732" y="32689"/>
                </a:lnTo>
                <a:lnTo>
                  <a:pt x="1724100" y="32689"/>
                </a:lnTo>
                <a:lnTo>
                  <a:pt x="1725243" y="48463"/>
                </a:lnTo>
                <a:lnTo>
                  <a:pt x="1706727" y="48463"/>
                </a:lnTo>
                <a:lnTo>
                  <a:pt x="1701698" y="32689"/>
                </a:lnTo>
                <a:lnTo>
                  <a:pt x="1682952" y="32689"/>
                </a:lnTo>
                <a:lnTo>
                  <a:pt x="1673808" y="48691"/>
                </a:lnTo>
                <a:lnTo>
                  <a:pt x="1656663" y="48691"/>
                </a:lnTo>
                <a:close/>
                <a:moveTo>
                  <a:pt x="551383" y="685"/>
                </a:moveTo>
                <a:lnTo>
                  <a:pt x="574014" y="685"/>
                </a:lnTo>
                <a:lnTo>
                  <a:pt x="551611" y="212369"/>
                </a:lnTo>
                <a:lnTo>
                  <a:pt x="512521" y="212369"/>
                </a:lnTo>
                <a:lnTo>
                  <a:pt x="508863" y="190652"/>
                </a:lnTo>
                <a:lnTo>
                  <a:pt x="531266" y="190652"/>
                </a:lnTo>
                <a:close/>
                <a:moveTo>
                  <a:pt x="448284" y="685"/>
                </a:moveTo>
                <a:lnTo>
                  <a:pt x="470001" y="685"/>
                </a:lnTo>
                <a:lnTo>
                  <a:pt x="467715" y="21945"/>
                </a:lnTo>
                <a:lnTo>
                  <a:pt x="503148" y="21945"/>
                </a:lnTo>
                <a:lnTo>
                  <a:pt x="501091" y="43662"/>
                </a:lnTo>
                <a:lnTo>
                  <a:pt x="465886" y="43662"/>
                </a:lnTo>
                <a:lnTo>
                  <a:pt x="463372" y="64465"/>
                </a:lnTo>
                <a:lnTo>
                  <a:pt x="503606" y="64465"/>
                </a:lnTo>
                <a:lnTo>
                  <a:pt x="501548" y="86410"/>
                </a:lnTo>
                <a:lnTo>
                  <a:pt x="461086" y="86410"/>
                </a:lnTo>
                <a:lnTo>
                  <a:pt x="458800" y="106756"/>
                </a:lnTo>
                <a:lnTo>
                  <a:pt x="496290" y="106756"/>
                </a:lnTo>
                <a:lnTo>
                  <a:pt x="486460" y="198653"/>
                </a:lnTo>
                <a:lnTo>
                  <a:pt x="458800" y="198653"/>
                </a:lnTo>
                <a:lnTo>
                  <a:pt x="456514" y="177850"/>
                </a:lnTo>
                <a:lnTo>
                  <a:pt x="468401" y="177850"/>
                </a:lnTo>
                <a:lnTo>
                  <a:pt x="473659" y="128701"/>
                </a:lnTo>
                <a:lnTo>
                  <a:pt x="456742" y="128701"/>
                </a:lnTo>
                <a:lnTo>
                  <a:pt x="447827" y="212369"/>
                </a:lnTo>
                <a:lnTo>
                  <a:pt x="426338" y="212369"/>
                </a:lnTo>
                <a:lnTo>
                  <a:pt x="435025" y="128701"/>
                </a:lnTo>
                <a:lnTo>
                  <a:pt x="418338" y="128701"/>
                </a:lnTo>
                <a:lnTo>
                  <a:pt x="410794" y="198196"/>
                </a:lnTo>
                <a:lnTo>
                  <a:pt x="389991" y="198196"/>
                </a:lnTo>
                <a:lnTo>
                  <a:pt x="400049" y="106756"/>
                </a:lnTo>
                <a:lnTo>
                  <a:pt x="437311" y="106756"/>
                </a:lnTo>
                <a:lnTo>
                  <a:pt x="439597" y="86410"/>
                </a:lnTo>
                <a:lnTo>
                  <a:pt x="395020" y="86410"/>
                </a:lnTo>
                <a:lnTo>
                  <a:pt x="397535" y="64465"/>
                </a:lnTo>
                <a:lnTo>
                  <a:pt x="441655" y="64465"/>
                </a:lnTo>
                <a:lnTo>
                  <a:pt x="443941" y="43662"/>
                </a:lnTo>
                <a:lnTo>
                  <a:pt x="419938" y="43662"/>
                </a:lnTo>
                <a:lnTo>
                  <a:pt x="413765" y="56921"/>
                </a:lnTo>
                <a:lnTo>
                  <a:pt x="398678" y="56921"/>
                </a:lnTo>
                <a:lnTo>
                  <a:pt x="417195" y="6172"/>
                </a:lnTo>
                <a:lnTo>
                  <a:pt x="437540" y="6172"/>
                </a:lnTo>
                <a:lnTo>
                  <a:pt x="430225" y="21945"/>
                </a:lnTo>
                <a:lnTo>
                  <a:pt x="446227" y="21945"/>
                </a:lnTo>
                <a:close/>
                <a:moveTo>
                  <a:pt x="287959" y="685"/>
                </a:moveTo>
                <a:lnTo>
                  <a:pt x="311734" y="685"/>
                </a:lnTo>
                <a:lnTo>
                  <a:pt x="310133" y="16687"/>
                </a:lnTo>
                <a:lnTo>
                  <a:pt x="354939" y="16687"/>
                </a:lnTo>
                <a:lnTo>
                  <a:pt x="350367" y="55549"/>
                </a:lnTo>
                <a:lnTo>
                  <a:pt x="329793" y="55549"/>
                </a:lnTo>
                <a:lnTo>
                  <a:pt x="331393" y="38176"/>
                </a:lnTo>
                <a:lnTo>
                  <a:pt x="261899" y="38176"/>
                </a:lnTo>
                <a:lnTo>
                  <a:pt x="260070" y="55549"/>
                </a:lnTo>
                <a:lnTo>
                  <a:pt x="238810" y="55549"/>
                </a:lnTo>
                <a:lnTo>
                  <a:pt x="242925" y="16687"/>
                </a:lnTo>
                <a:lnTo>
                  <a:pt x="286359" y="16687"/>
                </a:lnTo>
                <a:close/>
                <a:moveTo>
                  <a:pt x="204063" y="685"/>
                </a:moveTo>
                <a:lnTo>
                  <a:pt x="225094" y="685"/>
                </a:lnTo>
                <a:lnTo>
                  <a:pt x="222123" y="30403"/>
                </a:lnTo>
                <a:lnTo>
                  <a:pt x="236296" y="30403"/>
                </a:lnTo>
                <a:lnTo>
                  <a:pt x="234238" y="52578"/>
                </a:lnTo>
                <a:lnTo>
                  <a:pt x="219608" y="52578"/>
                </a:lnTo>
                <a:lnTo>
                  <a:pt x="215493" y="93268"/>
                </a:lnTo>
                <a:lnTo>
                  <a:pt x="230124" y="87782"/>
                </a:lnTo>
                <a:lnTo>
                  <a:pt x="227609" y="111556"/>
                </a:lnTo>
                <a:lnTo>
                  <a:pt x="212979" y="117043"/>
                </a:lnTo>
                <a:lnTo>
                  <a:pt x="203149" y="212369"/>
                </a:lnTo>
                <a:lnTo>
                  <a:pt x="177317" y="212369"/>
                </a:lnTo>
                <a:lnTo>
                  <a:pt x="172288" y="191109"/>
                </a:lnTo>
                <a:lnTo>
                  <a:pt x="184175" y="191109"/>
                </a:lnTo>
                <a:lnTo>
                  <a:pt x="191033" y="125272"/>
                </a:lnTo>
                <a:lnTo>
                  <a:pt x="170916" y="132816"/>
                </a:lnTo>
                <a:lnTo>
                  <a:pt x="173431" y="109042"/>
                </a:lnTo>
                <a:lnTo>
                  <a:pt x="193548" y="101498"/>
                </a:lnTo>
                <a:lnTo>
                  <a:pt x="198577" y="52578"/>
                </a:lnTo>
                <a:lnTo>
                  <a:pt x="179832" y="52578"/>
                </a:lnTo>
                <a:lnTo>
                  <a:pt x="182118" y="30403"/>
                </a:lnTo>
                <a:lnTo>
                  <a:pt x="200863" y="30403"/>
                </a:lnTo>
                <a:close/>
                <a:moveTo>
                  <a:pt x="5154015" y="457"/>
                </a:moveTo>
                <a:lnTo>
                  <a:pt x="5182590" y="457"/>
                </a:lnTo>
                <a:lnTo>
                  <a:pt x="5169788" y="17602"/>
                </a:lnTo>
                <a:lnTo>
                  <a:pt x="5286603" y="17602"/>
                </a:lnTo>
                <a:lnTo>
                  <a:pt x="5284317" y="39547"/>
                </a:lnTo>
                <a:lnTo>
                  <a:pt x="5227167" y="39547"/>
                </a:lnTo>
                <a:lnTo>
                  <a:pt x="5223738" y="71094"/>
                </a:lnTo>
                <a:lnTo>
                  <a:pt x="5276545" y="71094"/>
                </a:lnTo>
                <a:lnTo>
                  <a:pt x="5274030" y="93268"/>
                </a:lnTo>
                <a:lnTo>
                  <a:pt x="5221452" y="93268"/>
                </a:lnTo>
                <a:lnTo>
                  <a:pt x="5216651" y="138760"/>
                </a:lnTo>
                <a:lnTo>
                  <a:pt x="5278373" y="138760"/>
                </a:lnTo>
                <a:lnTo>
                  <a:pt x="5276087" y="160477"/>
                </a:lnTo>
                <a:lnTo>
                  <a:pt x="5214365" y="160477"/>
                </a:lnTo>
                <a:lnTo>
                  <a:pt x="5208879" y="212826"/>
                </a:lnTo>
                <a:lnTo>
                  <a:pt x="5185333" y="212826"/>
                </a:lnTo>
                <a:lnTo>
                  <a:pt x="5191048" y="160477"/>
                </a:lnTo>
                <a:lnTo>
                  <a:pt x="5102580" y="160477"/>
                </a:lnTo>
                <a:lnTo>
                  <a:pt x="5104866" y="138760"/>
                </a:lnTo>
                <a:lnTo>
                  <a:pt x="5126126" y="138760"/>
                </a:lnTo>
                <a:lnTo>
                  <a:pt x="5133212" y="71094"/>
                </a:lnTo>
                <a:lnTo>
                  <a:pt x="5200192" y="71094"/>
                </a:lnTo>
                <a:lnTo>
                  <a:pt x="5203621" y="39547"/>
                </a:lnTo>
                <a:lnTo>
                  <a:pt x="5153558" y="39547"/>
                </a:lnTo>
                <a:lnTo>
                  <a:pt x="5135727" y="63550"/>
                </a:lnTo>
                <a:lnTo>
                  <a:pt x="5114467" y="63550"/>
                </a:lnTo>
                <a:close/>
                <a:moveTo>
                  <a:pt x="4015053" y="0"/>
                </a:moveTo>
                <a:lnTo>
                  <a:pt x="4012767" y="22402"/>
                </a:lnTo>
                <a:lnTo>
                  <a:pt x="3938701" y="30632"/>
                </a:lnTo>
                <a:lnTo>
                  <a:pt x="3935501" y="62407"/>
                </a:lnTo>
                <a:lnTo>
                  <a:pt x="4005909" y="62407"/>
                </a:lnTo>
                <a:lnTo>
                  <a:pt x="4003623" y="84353"/>
                </a:lnTo>
                <a:lnTo>
                  <a:pt x="4002709" y="92583"/>
                </a:lnTo>
                <a:lnTo>
                  <a:pt x="3971619" y="144246"/>
                </a:lnTo>
                <a:lnTo>
                  <a:pt x="3994251" y="212598"/>
                </a:lnTo>
                <a:lnTo>
                  <a:pt x="3976877" y="212598"/>
                </a:lnTo>
                <a:lnTo>
                  <a:pt x="3958132" y="166878"/>
                </a:lnTo>
                <a:lnTo>
                  <a:pt x="3930700" y="212598"/>
                </a:lnTo>
                <a:lnTo>
                  <a:pt x="3912183" y="212598"/>
                </a:lnTo>
                <a:lnTo>
                  <a:pt x="3949445" y="145389"/>
                </a:lnTo>
                <a:lnTo>
                  <a:pt x="3931386" y="101269"/>
                </a:lnTo>
                <a:lnTo>
                  <a:pt x="3929786" y="115214"/>
                </a:lnTo>
                <a:lnTo>
                  <a:pt x="3903268" y="212369"/>
                </a:lnTo>
                <a:lnTo>
                  <a:pt x="3886809" y="212369"/>
                </a:lnTo>
                <a:lnTo>
                  <a:pt x="3907611" y="121386"/>
                </a:lnTo>
                <a:lnTo>
                  <a:pt x="3919498" y="8229"/>
                </a:lnTo>
                <a:lnTo>
                  <a:pt x="3940987" y="8229"/>
                </a:lnTo>
                <a:close/>
                <a:moveTo>
                  <a:pt x="2233878" y="0"/>
                </a:moveTo>
                <a:lnTo>
                  <a:pt x="2231592" y="22402"/>
                </a:lnTo>
                <a:lnTo>
                  <a:pt x="2157526" y="30632"/>
                </a:lnTo>
                <a:lnTo>
                  <a:pt x="2154326" y="62407"/>
                </a:lnTo>
                <a:lnTo>
                  <a:pt x="2224734" y="62407"/>
                </a:lnTo>
                <a:lnTo>
                  <a:pt x="2222448" y="84353"/>
                </a:lnTo>
                <a:lnTo>
                  <a:pt x="2221534" y="92583"/>
                </a:lnTo>
                <a:lnTo>
                  <a:pt x="2190444" y="144246"/>
                </a:lnTo>
                <a:lnTo>
                  <a:pt x="2213076" y="212598"/>
                </a:lnTo>
                <a:lnTo>
                  <a:pt x="2195702" y="212598"/>
                </a:lnTo>
                <a:lnTo>
                  <a:pt x="2176957" y="166878"/>
                </a:lnTo>
                <a:lnTo>
                  <a:pt x="2149525" y="212598"/>
                </a:lnTo>
                <a:lnTo>
                  <a:pt x="2131008" y="212598"/>
                </a:lnTo>
                <a:lnTo>
                  <a:pt x="2168270" y="145389"/>
                </a:lnTo>
                <a:lnTo>
                  <a:pt x="2150211" y="101269"/>
                </a:lnTo>
                <a:lnTo>
                  <a:pt x="2148611" y="115214"/>
                </a:lnTo>
                <a:lnTo>
                  <a:pt x="2122093" y="212369"/>
                </a:lnTo>
                <a:lnTo>
                  <a:pt x="2105634" y="212369"/>
                </a:lnTo>
                <a:lnTo>
                  <a:pt x="2126436" y="121386"/>
                </a:lnTo>
                <a:lnTo>
                  <a:pt x="2138324" y="8229"/>
                </a:lnTo>
                <a:lnTo>
                  <a:pt x="2159812" y="8229"/>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18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913761541"/>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500E818-19DF-281A-1819-CC35F5403E3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图片 7">
            <a:extLst>
              <a:ext uri="{FF2B5EF4-FFF2-40B4-BE49-F238E27FC236}">
                <a16:creationId xmlns:a16="http://schemas.microsoft.com/office/drawing/2014/main" id="{2D3FD450-B223-7C6A-8DFC-72B04A8D83A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307678961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ED836B77-AEA0-0997-3726-F3685EF1B6C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985F62E3-C2CC-2A4A-2F37-17CE2C4DDC4C}"/>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9150350" y="326118"/>
            <a:ext cx="2694413" cy="540000"/>
          </a:xfrm>
          <a:prstGeom prst="rect">
            <a:avLst/>
          </a:prstGeom>
        </p:spPr>
      </p:pic>
    </p:spTree>
    <p:extLst>
      <p:ext uri="{BB962C8B-B14F-4D97-AF65-F5344CB8AC3E}">
        <p14:creationId xmlns:p14="http://schemas.microsoft.com/office/powerpoint/2010/main" val="4190054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8A175C6-BB4A-776F-C1B6-384CD2222BE6}"/>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图片 9">
            <a:extLst>
              <a:ext uri="{FF2B5EF4-FFF2-40B4-BE49-F238E27FC236}">
                <a16:creationId xmlns:a16="http://schemas.microsoft.com/office/drawing/2014/main" id="{3A8E0A5C-19BD-EA4A-2E09-927EDFE01AB1}"/>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026650" y="345168"/>
            <a:ext cx="1796275" cy="360000"/>
          </a:xfrm>
          <a:prstGeom prst="rect">
            <a:avLst/>
          </a:prstGeom>
        </p:spPr>
      </p:pic>
      <p:sp>
        <p:nvSpPr>
          <p:cNvPr id="12" name="文本占位符 11">
            <a:extLst>
              <a:ext uri="{FF2B5EF4-FFF2-40B4-BE49-F238E27FC236}">
                <a16:creationId xmlns:a16="http://schemas.microsoft.com/office/drawing/2014/main" id="{72D2DA94-CEA4-23E3-0CF0-DF2F0F000B25}"/>
              </a:ext>
            </a:extLst>
          </p:cNvPr>
          <p:cNvSpPr>
            <a:spLocks noGrp="1"/>
          </p:cNvSpPr>
          <p:nvPr>
            <p:ph type="body" sz="quarter" idx="10" hasCustomPrompt="1"/>
          </p:nvPr>
        </p:nvSpPr>
        <p:spPr>
          <a:xfrm>
            <a:off x="1168399" y="345168"/>
            <a:ext cx="8729133" cy="523220"/>
          </a:xfrm>
        </p:spPr>
        <p:txBody>
          <a:bodyPr wrap="square" lIns="91440" tIns="45720" rIns="91440" bIns="45720">
            <a:spAutoFit/>
          </a:bodyPr>
          <a:lstStyle>
            <a:lvl1pPr marL="0" indent="0">
              <a:lnSpc>
                <a:spcPct val="100000"/>
              </a:lnSpc>
              <a:spcBef>
                <a:spcPts val="0"/>
              </a:spcBef>
              <a:buNone/>
              <a:defRPr sz="2800" b="1" spc="300">
                <a:solidFill>
                  <a:schemeClr val="accent1"/>
                </a:solidFill>
                <a:latin typeface="微软雅黑" panose="020B0503020204020204" pitchFamily="34" charset="-122"/>
                <a:ea typeface="微软雅黑" panose="020B0503020204020204" pitchFamily="34" charset="-122"/>
              </a:defRPr>
            </a:lvl1pPr>
            <a:lvl2pPr marL="0" indent="0">
              <a:lnSpc>
                <a:spcPct val="100000"/>
              </a:lnSpc>
              <a:spcBef>
                <a:spcPts val="0"/>
              </a:spcBef>
              <a:buNone/>
              <a:defRPr sz="3600" b="1">
                <a:latin typeface="微软雅黑" panose="020B0503020204020204" pitchFamily="34" charset="-122"/>
                <a:ea typeface="微软雅黑" panose="020B0503020204020204" pitchFamily="34" charset="-122"/>
              </a:defRPr>
            </a:lvl2pPr>
            <a:lvl3pPr marL="0" indent="0">
              <a:lnSpc>
                <a:spcPct val="100000"/>
              </a:lnSpc>
              <a:spcBef>
                <a:spcPts val="0"/>
              </a:spcBef>
              <a:buNone/>
              <a:defRPr sz="3600" b="1">
                <a:latin typeface="微软雅黑" panose="020B0503020204020204" pitchFamily="34" charset="-122"/>
                <a:ea typeface="微软雅黑" panose="020B0503020204020204" pitchFamily="34" charset="-122"/>
              </a:defRPr>
            </a:lvl3pPr>
            <a:lvl4pPr marL="0" indent="0">
              <a:lnSpc>
                <a:spcPct val="100000"/>
              </a:lnSpc>
              <a:spcBef>
                <a:spcPts val="0"/>
              </a:spcBef>
              <a:buNone/>
              <a:defRPr sz="3600" b="1">
                <a:latin typeface="微软雅黑" panose="020B0503020204020204" pitchFamily="34" charset="-122"/>
                <a:ea typeface="微软雅黑" panose="020B0503020204020204" pitchFamily="34" charset="-122"/>
              </a:defRPr>
            </a:lvl4pPr>
            <a:lvl5pPr marL="0" indent="0">
              <a:lnSpc>
                <a:spcPct val="100000"/>
              </a:lnSpc>
              <a:spcBef>
                <a:spcPts val="0"/>
              </a:spcBef>
              <a:buNone/>
              <a:defRPr sz="3600" b="1">
                <a:latin typeface="微软雅黑" panose="020B0503020204020204" pitchFamily="34" charset="-122"/>
                <a:ea typeface="微软雅黑" panose="020B0503020204020204" pitchFamily="34" charset="-122"/>
              </a:defRPr>
            </a:lvl5pPr>
          </a:lstStyle>
          <a:p>
            <a:pPr lvl="0"/>
            <a:r>
              <a:rPr lang="zh-CN" altLang="en-US" dirty="0"/>
              <a:t>标题</a:t>
            </a:r>
          </a:p>
        </p:txBody>
      </p:sp>
    </p:spTree>
    <p:extLst>
      <p:ext uri="{BB962C8B-B14F-4D97-AF65-F5344CB8AC3E}">
        <p14:creationId xmlns:p14="http://schemas.microsoft.com/office/powerpoint/2010/main" val="888894868"/>
      </p:ext>
    </p:extLst>
  </p:cSld>
  <p:clrMapOvr>
    <a:masterClrMapping/>
  </p:clrMapOvr>
  <p:extLst>
    <p:ext uri="{DCECCB84-F9BA-43D5-87BE-67443E8EF086}">
      <p15:sldGuideLst xmlns:p15="http://schemas.microsoft.com/office/powerpoint/2012/main">
        <p15:guide id="1" orient="horz" pos="686" userDrawn="1">
          <p15:clr>
            <a:srgbClr val="FBAE40"/>
          </p15:clr>
        </p15:guide>
        <p15:guide id="2" pos="325" userDrawn="1">
          <p15:clr>
            <a:srgbClr val="FBAE40"/>
          </p15:clr>
        </p15:guide>
        <p15:guide id="3" pos="7355" userDrawn="1">
          <p15:clr>
            <a:srgbClr val="FBAE40"/>
          </p15:clr>
        </p15:guide>
        <p15:guide id="4" orient="horz" pos="408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尾">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8ED73D7-8A68-9AA0-C42F-B1F3CF82AEA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3F330488-3A21-7EC0-5653-C89090F7C515}"/>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685800" y="694418"/>
            <a:ext cx="3592551" cy="720000"/>
          </a:xfrm>
          <a:prstGeom prst="rect">
            <a:avLst/>
          </a:prstGeom>
        </p:spPr>
      </p:pic>
      <p:sp>
        <p:nvSpPr>
          <p:cNvPr id="4" name="文本框 3">
            <a:extLst>
              <a:ext uri="{FF2B5EF4-FFF2-40B4-BE49-F238E27FC236}">
                <a16:creationId xmlns:a16="http://schemas.microsoft.com/office/drawing/2014/main" id="{1DB1C379-CEBD-7960-335F-0CB1BA542781}"/>
              </a:ext>
            </a:extLst>
          </p:cNvPr>
          <p:cNvSpPr txBox="1"/>
          <p:nvPr userDrawn="1"/>
        </p:nvSpPr>
        <p:spPr>
          <a:xfrm>
            <a:off x="801015" y="3287136"/>
            <a:ext cx="4972964" cy="658368"/>
          </a:xfrm>
          <a:custGeom>
            <a:avLst/>
            <a:gdLst/>
            <a:ahLst/>
            <a:cxnLst/>
            <a:rect l="l" t="t" r="r" b="b"/>
            <a:pathLst>
              <a:path w="4972964" h="658368">
                <a:moveTo>
                  <a:pt x="4390491" y="558698"/>
                </a:moveTo>
                <a:lnTo>
                  <a:pt x="4385919" y="590702"/>
                </a:lnTo>
                <a:lnTo>
                  <a:pt x="4706874" y="590702"/>
                </a:lnTo>
                <a:lnTo>
                  <a:pt x="4711446" y="558698"/>
                </a:lnTo>
                <a:close/>
                <a:moveTo>
                  <a:pt x="4403293" y="466344"/>
                </a:moveTo>
                <a:lnTo>
                  <a:pt x="4398721" y="498348"/>
                </a:lnTo>
                <a:lnTo>
                  <a:pt x="4719675" y="498348"/>
                </a:lnTo>
                <a:lnTo>
                  <a:pt x="4724247" y="466344"/>
                </a:lnTo>
                <a:close/>
                <a:moveTo>
                  <a:pt x="3333597" y="440741"/>
                </a:moveTo>
                <a:lnTo>
                  <a:pt x="3463442" y="440741"/>
                </a:lnTo>
                <a:lnTo>
                  <a:pt x="3435095" y="563270"/>
                </a:lnTo>
                <a:lnTo>
                  <a:pt x="3507333" y="563270"/>
                </a:lnTo>
                <a:lnTo>
                  <a:pt x="3548481" y="523951"/>
                </a:lnTo>
                <a:lnTo>
                  <a:pt x="3530193" y="658368"/>
                </a:lnTo>
                <a:lnTo>
                  <a:pt x="3281476" y="658368"/>
                </a:lnTo>
                <a:close/>
                <a:moveTo>
                  <a:pt x="4416094" y="373989"/>
                </a:moveTo>
                <a:lnTo>
                  <a:pt x="4411523" y="405079"/>
                </a:lnTo>
                <a:lnTo>
                  <a:pt x="4732477" y="405079"/>
                </a:lnTo>
                <a:lnTo>
                  <a:pt x="4737049" y="373989"/>
                </a:lnTo>
                <a:close/>
                <a:moveTo>
                  <a:pt x="1727149" y="332841"/>
                </a:moveTo>
                <a:lnTo>
                  <a:pt x="1722577" y="368503"/>
                </a:lnTo>
                <a:lnTo>
                  <a:pt x="1794814" y="368503"/>
                </a:lnTo>
                <a:lnTo>
                  <a:pt x="1799386" y="332841"/>
                </a:lnTo>
                <a:close/>
                <a:moveTo>
                  <a:pt x="336499" y="332841"/>
                </a:moveTo>
                <a:lnTo>
                  <a:pt x="331927" y="368503"/>
                </a:lnTo>
                <a:lnTo>
                  <a:pt x="404165" y="368503"/>
                </a:lnTo>
                <a:lnTo>
                  <a:pt x="408737" y="332841"/>
                </a:lnTo>
                <a:close/>
                <a:moveTo>
                  <a:pt x="1931974" y="267005"/>
                </a:moveTo>
                <a:lnTo>
                  <a:pt x="2007869" y="267005"/>
                </a:lnTo>
                <a:lnTo>
                  <a:pt x="1989582" y="486461"/>
                </a:lnTo>
                <a:lnTo>
                  <a:pt x="1913686" y="486461"/>
                </a:lnTo>
                <a:close/>
                <a:moveTo>
                  <a:pt x="541324" y="267005"/>
                </a:moveTo>
                <a:lnTo>
                  <a:pt x="617220" y="267005"/>
                </a:lnTo>
                <a:lnTo>
                  <a:pt x="598932" y="486461"/>
                </a:lnTo>
                <a:lnTo>
                  <a:pt x="523037" y="486461"/>
                </a:lnTo>
                <a:close/>
                <a:moveTo>
                  <a:pt x="1741779" y="230429"/>
                </a:moveTo>
                <a:lnTo>
                  <a:pt x="1737207" y="266090"/>
                </a:lnTo>
                <a:lnTo>
                  <a:pt x="1809445" y="266090"/>
                </a:lnTo>
                <a:lnTo>
                  <a:pt x="1814017" y="230429"/>
                </a:lnTo>
                <a:close/>
                <a:moveTo>
                  <a:pt x="351129" y="230429"/>
                </a:moveTo>
                <a:lnTo>
                  <a:pt x="346557" y="266090"/>
                </a:lnTo>
                <a:lnTo>
                  <a:pt x="418795" y="266090"/>
                </a:lnTo>
                <a:lnTo>
                  <a:pt x="423367" y="230429"/>
                </a:lnTo>
                <a:close/>
                <a:moveTo>
                  <a:pt x="1416253" y="169164"/>
                </a:moveTo>
                <a:lnTo>
                  <a:pt x="1603705" y="169164"/>
                </a:lnTo>
                <a:lnTo>
                  <a:pt x="1555242" y="510235"/>
                </a:lnTo>
                <a:lnTo>
                  <a:pt x="1600962" y="488289"/>
                </a:lnTo>
                <a:lnTo>
                  <a:pt x="1587246" y="582473"/>
                </a:lnTo>
                <a:lnTo>
                  <a:pt x="1390650" y="655625"/>
                </a:lnTo>
                <a:lnTo>
                  <a:pt x="1446428" y="257861"/>
                </a:lnTo>
                <a:lnTo>
                  <a:pt x="1403451" y="257861"/>
                </a:lnTo>
                <a:close/>
                <a:moveTo>
                  <a:pt x="25603" y="169164"/>
                </a:moveTo>
                <a:lnTo>
                  <a:pt x="213055" y="169164"/>
                </a:lnTo>
                <a:lnTo>
                  <a:pt x="164592" y="510235"/>
                </a:lnTo>
                <a:lnTo>
                  <a:pt x="210312" y="488289"/>
                </a:lnTo>
                <a:lnTo>
                  <a:pt x="196596" y="582473"/>
                </a:lnTo>
                <a:lnTo>
                  <a:pt x="0" y="655625"/>
                </a:lnTo>
                <a:lnTo>
                  <a:pt x="55778" y="257861"/>
                </a:lnTo>
                <a:lnTo>
                  <a:pt x="12801" y="257861"/>
                </a:lnTo>
                <a:close/>
                <a:moveTo>
                  <a:pt x="3301593" y="138989"/>
                </a:moveTo>
                <a:lnTo>
                  <a:pt x="3425952" y="138989"/>
                </a:lnTo>
                <a:lnTo>
                  <a:pt x="3211982" y="658368"/>
                </a:lnTo>
                <a:lnTo>
                  <a:pt x="3088538" y="658368"/>
                </a:lnTo>
                <a:close/>
                <a:moveTo>
                  <a:pt x="1756410" y="128016"/>
                </a:moveTo>
                <a:lnTo>
                  <a:pt x="1750923" y="163677"/>
                </a:lnTo>
                <a:lnTo>
                  <a:pt x="1823161" y="163677"/>
                </a:lnTo>
                <a:lnTo>
                  <a:pt x="1828647" y="128016"/>
                </a:lnTo>
                <a:close/>
                <a:moveTo>
                  <a:pt x="365760" y="128016"/>
                </a:moveTo>
                <a:lnTo>
                  <a:pt x="360273" y="163677"/>
                </a:lnTo>
                <a:lnTo>
                  <a:pt x="432511" y="163677"/>
                </a:lnTo>
                <a:lnTo>
                  <a:pt x="437997" y="128016"/>
                </a:lnTo>
                <a:close/>
                <a:moveTo>
                  <a:pt x="2867253" y="34747"/>
                </a:moveTo>
                <a:lnTo>
                  <a:pt x="3137916" y="34747"/>
                </a:lnTo>
                <a:lnTo>
                  <a:pt x="3111398" y="224028"/>
                </a:lnTo>
                <a:lnTo>
                  <a:pt x="3018129" y="409651"/>
                </a:lnTo>
                <a:lnTo>
                  <a:pt x="3086709" y="658368"/>
                </a:lnTo>
                <a:lnTo>
                  <a:pt x="2958693" y="658368"/>
                </a:lnTo>
                <a:lnTo>
                  <a:pt x="2935833" y="574243"/>
                </a:lnTo>
                <a:lnTo>
                  <a:pt x="2893771" y="658368"/>
                </a:lnTo>
                <a:lnTo>
                  <a:pt x="2765755" y="658368"/>
                </a:lnTo>
                <a:lnTo>
                  <a:pt x="2891027" y="410565"/>
                </a:lnTo>
                <a:lnTo>
                  <a:pt x="2840736" y="225857"/>
                </a:lnTo>
                <a:lnTo>
                  <a:pt x="2850794" y="156362"/>
                </a:lnTo>
                <a:lnTo>
                  <a:pt x="2964179" y="156362"/>
                </a:lnTo>
                <a:lnTo>
                  <a:pt x="2958693" y="192938"/>
                </a:lnTo>
                <a:lnTo>
                  <a:pt x="2973324" y="246888"/>
                </a:lnTo>
                <a:lnTo>
                  <a:pt x="3002584" y="189281"/>
                </a:lnTo>
                <a:lnTo>
                  <a:pt x="3011728" y="121615"/>
                </a:lnTo>
                <a:lnTo>
                  <a:pt x="2854452" y="121615"/>
                </a:lnTo>
                <a:close/>
                <a:moveTo>
                  <a:pt x="3167176" y="17373"/>
                </a:moveTo>
                <a:lnTo>
                  <a:pt x="3589629" y="17373"/>
                </a:lnTo>
                <a:lnTo>
                  <a:pt x="3533851" y="416966"/>
                </a:lnTo>
                <a:lnTo>
                  <a:pt x="3414064" y="416966"/>
                </a:lnTo>
                <a:lnTo>
                  <a:pt x="3458870" y="99669"/>
                </a:lnTo>
                <a:lnTo>
                  <a:pt x="3280562" y="99669"/>
                </a:lnTo>
                <a:lnTo>
                  <a:pt x="3272332" y="155448"/>
                </a:lnTo>
                <a:lnTo>
                  <a:pt x="3169005" y="416966"/>
                </a:lnTo>
                <a:lnTo>
                  <a:pt x="3111398" y="416966"/>
                </a:lnTo>
                <a:close/>
                <a:moveTo>
                  <a:pt x="1461058" y="17373"/>
                </a:moveTo>
                <a:lnTo>
                  <a:pt x="1591818" y="17373"/>
                </a:lnTo>
                <a:lnTo>
                  <a:pt x="1612849" y="143561"/>
                </a:lnTo>
                <a:lnTo>
                  <a:pt x="1482090" y="143561"/>
                </a:lnTo>
                <a:close/>
                <a:moveTo>
                  <a:pt x="70408" y="17373"/>
                </a:moveTo>
                <a:lnTo>
                  <a:pt x="201168" y="17373"/>
                </a:lnTo>
                <a:lnTo>
                  <a:pt x="222199" y="143561"/>
                </a:lnTo>
                <a:lnTo>
                  <a:pt x="91440" y="143561"/>
                </a:lnTo>
                <a:close/>
                <a:moveTo>
                  <a:pt x="1736293" y="1828"/>
                </a:moveTo>
                <a:lnTo>
                  <a:pt x="1876196" y="1828"/>
                </a:lnTo>
                <a:lnTo>
                  <a:pt x="1841449" y="47549"/>
                </a:lnTo>
                <a:lnTo>
                  <a:pt x="1950262" y="47549"/>
                </a:lnTo>
                <a:lnTo>
                  <a:pt x="1873453" y="596189"/>
                </a:lnTo>
                <a:cubicBezTo>
                  <a:pt x="1872234" y="604723"/>
                  <a:pt x="1869033" y="612648"/>
                  <a:pt x="1863852" y="619963"/>
                </a:cubicBezTo>
                <a:cubicBezTo>
                  <a:pt x="1858670" y="627278"/>
                  <a:pt x="1852269" y="633679"/>
                  <a:pt x="1844649" y="639165"/>
                </a:cubicBezTo>
                <a:cubicBezTo>
                  <a:pt x="1837029" y="644652"/>
                  <a:pt x="1828342" y="648919"/>
                  <a:pt x="1818589" y="651967"/>
                </a:cubicBezTo>
                <a:cubicBezTo>
                  <a:pt x="1808835" y="655015"/>
                  <a:pt x="1798472" y="656539"/>
                  <a:pt x="1787499" y="656539"/>
                </a:cubicBezTo>
                <a:lnTo>
                  <a:pt x="1696974" y="656539"/>
                </a:lnTo>
                <a:lnTo>
                  <a:pt x="1766468" y="571500"/>
                </a:lnTo>
                <a:lnTo>
                  <a:pt x="1781098" y="466344"/>
                </a:lnTo>
                <a:lnTo>
                  <a:pt x="1678686" y="645566"/>
                </a:lnTo>
                <a:lnTo>
                  <a:pt x="1567129" y="645566"/>
                </a:lnTo>
                <a:lnTo>
                  <a:pt x="1681429" y="444398"/>
                </a:lnTo>
                <a:lnTo>
                  <a:pt x="1580845" y="444398"/>
                </a:lnTo>
                <a:lnTo>
                  <a:pt x="1591818" y="368503"/>
                </a:lnTo>
                <a:lnTo>
                  <a:pt x="1617421" y="368503"/>
                </a:lnTo>
                <a:lnTo>
                  <a:pt x="1663141" y="47549"/>
                </a:lnTo>
                <a:lnTo>
                  <a:pt x="1727149" y="47549"/>
                </a:lnTo>
                <a:lnTo>
                  <a:pt x="1750009" y="21031"/>
                </a:lnTo>
                <a:close/>
                <a:moveTo>
                  <a:pt x="345643" y="1828"/>
                </a:moveTo>
                <a:lnTo>
                  <a:pt x="485546" y="1828"/>
                </a:lnTo>
                <a:lnTo>
                  <a:pt x="450799" y="47549"/>
                </a:lnTo>
                <a:lnTo>
                  <a:pt x="559612" y="47549"/>
                </a:lnTo>
                <a:lnTo>
                  <a:pt x="482803" y="596189"/>
                </a:lnTo>
                <a:cubicBezTo>
                  <a:pt x="481584" y="604723"/>
                  <a:pt x="478383" y="612648"/>
                  <a:pt x="473201" y="619963"/>
                </a:cubicBezTo>
                <a:cubicBezTo>
                  <a:pt x="468020" y="627278"/>
                  <a:pt x="461619" y="633679"/>
                  <a:pt x="453999" y="639165"/>
                </a:cubicBezTo>
                <a:cubicBezTo>
                  <a:pt x="446379" y="644652"/>
                  <a:pt x="437693" y="648919"/>
                  <a:pt x="427939" y="651967"/>
                </a:cubicBezTo>
                <a:cubicBezTo>
                  <a:pt x="418185" y="655015"/>
                  <a:pt x="407822" y="656539"/>
                  <a:pt x="396849" y="656539"/>
                </a:cubicBezTo>
                <a:lnTo>
                  <a:pt x="306324" y="656539"/>
                </a:lnTo>
                <a:lnTo>
                  <a:pt x="375818" y="571500"/>
                </a:lnTo>
                <a:lnTo>
                  <a:pt x="390448" y="466344"/>
                </a:lnTo>
                <a:lnTo>
                  <a:pt x="288036" y="645566"/>
                </a:lnTo>
                <a:lnTo>
                  <a:pt x="176479" y="645566"/>
                </a:lnTo>
                <a:lnTo>
                  <a:pt x="290779" y="444398"/>
                </a:lnTo>
                <a:lnTo>
                  <a:pt x="190195" y="444398"/>
                </a:lnTo>
                <a:lnTo>
                  <a:pt x="201168" y="368503"/>
                </a:lnTo>
                <a:lnTo>
                  <a:pt x="226771" y="368503"/>
                </a:lnTo>
                <a:lnTo>
                  <a:pt x="272491" y="47549"/>
                </a:lnTo>
                <a:lnTo>
                  <a:pt x="336499" y="47549"/>
                </a:lnTo>
                <a:lnTo>
                  <a:pt x="359359" y="21031"/>
                </a:lnTo>
                <a:close/>
                <a:moveTo>
                  <a:pt x="2036216" y="914"/>
                </a:moveTo>
                <a:lnTo>
                  <a:pt x="2180691" y="914"/>
                </a:lnTo>
                <a:lnTo>
                  <a:pt x="2161489" y="134417"/>
                </a:lnTo>
                <a:lnTo>
                  <a:pt x="2183434" y="134417"/>
                </a:lnTo>
                <a:lnTo>
                  <a:pt x="2171547" y="215798"/>
                </a:lnTo>
                <a:lnTo>
                  <a:pt x="2150516" y="215798"/>
                </a:lnTo>
                <a:lnTo>
                  <a:pt x="2096566" y="597103"/>
                </a:lnTo>
                <a:cubicBezTo>
                  <a:pt x="2094128" y="614172"/>
                  <a:pt x="2085441" y="628497"/>
                  <a:pt x="2070506" y="640080"/>
                </a:cubicBezTo>
                <a:cubicBezTo>
                  <a:pt x="2055571" y="651662"/>
                  <a:pt x="2038349" y="657453"/>
                  <a:pt x="2018842" y="657453"/>
                </a:cubicBezTo>
                <a:lnTo>
                  <a:pt x="1921916" y="657453"/>
                </a:lnTo>
                <a:lnTo>
                  <a:pt x="1984095" y="572414"/>
                </a:lnTo>
                <a:lnTo>
                  <a:pt x="2034387" y="215798"/>
                </a:lnTo>
                <a:lnTo>
                  <a:pt x="1938375" y="215798"/>
                </a:lnTo>
                <a:lnTo>
                  <a:pt x="1950262" y="134417"/>
                </a:lnTo>
                <a:lnTo>
                  <a:pt x="2045360" y="134417"/>
                </a:lnTo>
                <a:lnTo>
                  <a:pt x="2060905" y="26517"/>
                </a:lnTo>
                <a:close/>
                <a:moveTo>
                  <a:pt x="645566" y="914"/>
                </a:moveTo>
                <a:lnTo>
                  <a:pt x="790041" y="914"/>
                </a:lnTo>
                <a:lnTo>
                  <a:pt x="770839" y="134417"/>
                </a:lnTo>
                <a:lnTo>
                  <a:pt x="792784" y="134417"/>
                </a:lnTo>
                <a:lnTo>
                  <a:pt x="780897" y="215798"/>
                </a:lnTo>
                <a:lnTo>
                  <a:pt x="759866" y="215798"/>
                </a:lnTo>
                <a:lnTo>
                  <a:pt x="705917" y="597103"/>
                </a:lnTo>
                <a:cubicBezTo>
                  <a:pt x="703478" y="614172"/>
                  <a:pt x="694791" y="628497"/>
                  <a:pt x="679856" y="640080"/>
                </a:cubicBezTo>
                <a:cubicBezTo>
                  <a:pt x="664921" y="651662"/>
                  <a:pt x="647700" y="657453"/>
                  <a:pt x="628193" y="657453"/>
                </a:cubicBezTo>
                <a:lnTo>
                  <a:pt x="531266" y="657453"/>
                </a:lnTo>
                <a:lnTo>
                  <a:pt x="593445" y="572414"/>
                </a:lnTo>
                <a:lnTo>
                  <a:pt x="643737" y="215798"/>
                </a:lnTo>
                <a:lnTo>
                  <a:pt x="547725" y="215798"/>
                </a:lnTo>
                <a:lnTo>
                  <a:pt x="559612" y="134417"/>
                </a:lnTo>
                <a:lnTo>
                  <a:pt x="654710" y="134417"/>
                </a:lnTo>
                <a:lnTo>
                  <a:pt x="670255" y="26517"/>
                </a:lnTo>
                <a:close/>
                <a:moveTo>
                  <a:pt x="4972964" y="0"/>
                </a:moveTo>
                <a:lnTo>
                  <a:pt x="4962906" y="69494"/>
                </a:lnTo>
                <a:lnTo>
                  <a:pt x="4660239" y="76809"/>
                </a:lnTo>
                <a:lnTo>
                  <a:pt x="4630978" y="113385"/>
                </a:lnTo>
                <a:lnTo>
                  <a:pt x="4939131" y="113385"/>
                </a:lnTo>
                <a:lnTo>
                  <a:pt x="4929987" y="182880"/>
                </a:lnTo>
                <a:lnTo>
                  <a:pt x="4575200" y="182880"/>
                </a:lnTo>
                <a:lnTo>
                  <a:pt x="4554169" y="208483"/>
                </a:lnTo>
                <a:lnTo>
                  <a:pt x="4943703" y="208483"/>
                </a:lnTo>
                <a:lnTo>
                  <a:pt x="4933645" y="277977"/>
                </a:lnTo>
                <a:lnTo>
                  <a:pt x="4498391" y="277977"/>
                </a:lnTo>
                <a:lnTo>
                  <a:pt x="4477359" y="304495"/>
                </a:lnTo>
                <a:lnTo>
                  <a:pt x="4903470" y="304495"/>
                </a:lnTo>
                <a:lnTo>
                  <a:pt x="4853178" y="658368"/>
                </a:lnTo>
                <a:lnTo>
                  <a:pt x="4219499" y="658368"/>
                </a:lnTo>
                <a:lnTo>
                  <a:pt x="4251502" y="434340"/>
                </a:lnTo>
                <a:lnTo>
                  <a:pt x="4164634" y="434340"/>
                </a:lnTo>
                <a:lnTo>
                  <a:pt x="4289907" y="277977"/>
                </a:lnTo>
                <a:lnTo>
                  <a:pt x="4203954" y="277977"/>
                </a:lnTo>
                <a:lnTo>
                  <a:pt x="4214012" y="208483"/>
                </a:lnTo>
                <a:lnTo>
                  <a:pt x="4345686" y="208483"/>
                </a:lnTo>
                <a:lnTo>
                  <a:pt x="4366717" y="182880"/>
                </a:lnTo>
                <a:lnTo>
                  <a:pt x="4235043" y="182880"/>
                </a:lnTo>
                <a:lnTo>
                  <a:pt x="4244187" y="113385"/>
                </a:lnTo>
                <a:lnTo>
                  <a:pt x="4422495" y="113385"/>
                </a:lnTo>
                <a:lnTo>
                  <a:pt x="4448099" y="82296"/>
                </a:lnTo>
                <a:lnTo>
                  <a:pt x="4230471" y="86868"/>
                </a:lnTo>
                <a:lnTo>
                  <a:pt x="4240530" y="17373"/>
                </a:ln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 dirty="0">
              <a:solidFill>
                <a:schemeClr val="accent1"/>
              </a:solidFill>
              <a:latin typeface="优设标题黑" panose="00000500000000000000" pitchFamily="2" charset="-122"/>
              <a:ea typeface="优设标题黑" panose="00000500000000000000" pitchFamily="2" charset="-122"/>
            </a:endParaRPr>
          </a:p>
        </p:txBody>
      </p:sp>
      <p:sp>
        <p:nvSpPr>
          <p:cNvPr id="8" name="文本框 7">
            <a:extLst>
              <a:ext uri="{FF2B5EF4-FFF2-40B4-BE49-F238E27FC236}">
                <a16:creationId xmlns:a16="http://schemas.microsoft.com/office/drawing/2014/main" id="{33755FC4-46AE-A493-AAE0-15D11614A05B}"/>
              </a:ext>
            </a:extLst>
          </p:cNvPr>
          <p:cNvSpPr txBox="1"/>
          <p:nvPr userDrawn="1"/>
        </p:nvSpPr>
        <p:spPr>
          <a:xfrm>
            <a:off x="777239" y="4243552"/>
            <a:ext cx="4886706" cy="260909"/>
          </a:xfrm>
          <a:custGeom>
            <a:avLst/>
            <a:gdLst/>
            <a:ahLst/>
            <a:cxnLst/>
            <a:rect l="l" t="t" r="r" b="b"/>
            <a:pathLst>
              <a:path w="4886706" h="260909">
                <a:moveTo>
                  <a:pt x="2425979" y="28651"/>
                </a:moveTo>
                <a:lnTo>
                  <a:pt x="2415616" y="128321"/>
                </a:lnTo>
                <a:lnTo>
                  <a:pt x="2513457" y="128321"/>
                </a:lnTo>
                <a:lnTo>
                  <a:pt x="2523820" y="28651"/>
                </a:lnTo>
                <a:close/>
                <a:moveTo>
                  <a:pt x="2159280" y="28651"/>
                </a:moveTo>
                <a:lnTo>
                  <a:pt x="2137944" y="232562"/>
                </a:lnTo>
                <a:lnTo>
                  <a:pt x="2236089" y="232562"/>
                </a:lnTo>
                <a:lnTo>
                  <a:pt x="2257425" y="28651"/>
                </a:lnTo>
                <a:close/>
                <a:moveTo>
                  <a:pt x="3335503" y="26213"/>
                </a:moveTo>
                <a:lnTo>
                  <a:pt x="3277895" y="167335"/>
                </a:lnTo>
                <a:lnTo>
                  <a:pt x="3363240" y="167335"/>
                </a:lnTo>
                <a:close/>
                <a:moveTo>
                  <a:pt x="649453" y="26213"/>
                </a:moveTo>
                <a:lnTo>
                  <a:pt x="591845" y="167335"/>
                </a:lnTo>
                <a:lnTo>
                  <a:pt x="677190" y="167335"/>
                </a:lnTo>
                <a:close/>
                <a:moveTo>
                  <a:pt x="4732782" y="0"/>
                </a:moveTo>
                <a:lnTo>
                  <a:pt x="4886706" y="0"/>
                </a:lnTo>
                <a:lnTo>
                  <a:pt x="4876038" y="28651"/>
                </a:lnTo>
                <a:lnTo>
                  <a:pt x="4759605" y="28651"/>
                </a:lnTo>
                <a:lnTo>
                  <a:pt x="4738269" y="232562"/>
                </a:lnTo>
                <a:lnTo>
                  <a:pt x="4836414" y="232562"/>
                </a:lnTo>
                <a:lnTo>
                  <a:pt x="4845863" y="141732"/>
                </a:lnTo>
                <a:lnTo>
                  <a:pt x="4812030" y="141732"/>
                </a:lnTo>
                <a:lnTo>
                  <a:pt x="4807458" y="113081"/>
                </a:lnTo>
                <a:lnTo>
                  <a:pt x="4878781" y="113081"/>
                </a:lnTo>
                <a:lnTo>
                  <a:pt x="4863237" y="260909"/>
                </a:lnTo>
                <a:lnTo>
                  <a:pt x="4705350" y="260909"/>
                </a:lnTo>
                <a:lnTo>
                  <a:pt x="4708093" y="232562"/>
                </a:lnTo>
                <a:lnTo>
                  <a:pt x="4708398" y="232562"/>
                </a:lnTo>
                <a:lnTo>
                  <a:pt x="4729734" y="28651"/>
                </a:lnTo>
                <a:close/>
                <a:moveTo>
                  <a:pt x="4456252" y="0"/>
                </a:moveTo>
                <a:lnTo>
                  <a:pt x="4494657" y="0"/>
                </a:lnTo>
                <a:lnTo>
                  <a:pt x="4589450" y="210921"/>
                </a:lnTo>
                <a:lnTo>
                  <a:pt x="4611701" y="0"/>
                </a:lnTo>
                <a:lnTo>
                  <a:pt x="4641571" y="0"/>
                </a:lnTo>
                <a:lnTo>
                  <a:pt x="4614139" y="260909"/>
                </a:lnTo>
                <a:lnTo>
                  <a:pt x="4580001" y="260909"/>
                </a:lnTo>
                <a:lnTo>
                  <a:pt x="4481856" y="42367"/>
                </a:lnTo>
                <a:lnTo>
                  <a:pt x="4458996" y="260909"/>
                </a:lnTo>
                <a:lnTo>
                  <a:pt x="4429125" y="260909"/>
                </a:lnTo>
                <a:close/>
                <a:moveTo>
                  <a:pt x="4313682" y="0"/>
                </a:moveTo>
                <a:lnTo>
                  <a:pt x="4343553" y="0"/>
                </a:lnTo>
                <a:lnTo>
                  <a:pt x="4316121" y="260909"/>
                </a:lnTo>
                <a:lnTo>
                  <a:pt x="4286250" y="260909"/>
                </a:lnTo>
                <a:close/>
                <a:moveTo>
                  <a:pt x="4046982" y="0"/>
                </a:moveTo>
                <a:lnTo>
                  <a:pt x="4076852" y="0"/>
                </a:lnTo>
                <a:lnTo>
                  <a:pt x="4064965" y="113081"/>
                </a:lnTo>
                <a:lnTo>
                  <a:pt x="4162806" y="113081"/>
                </a:lnTo>
                <a:lnTo>
                  <a:pt x="4174693" y="0"/>
                </a:lnTo>
                <a:lnTo>
                  <a:pt x="4204564" y="0"/>
                </a:lnTo>
                <a:lnTo>
                  <a:pt x="4177132" y="260909"/>
                </a:lnTo>
                <a:lnTo>
                  <a:pt x="4147261" y="260909"/>
                </a:lnTo>
                <a:lnTo>
                  <a:pt x="4159758" y="141732"/>
                </a:lnTo>
                <a:lnTo>
                  <a:pt x="4061917" y="141732"/>
                </a:lnTo>
                <a:lnTo>
                  <a:pt x="4049420" y="260909"/>
                </a:lnTo>
                <a:lnTo>
                  <a:pt x="4019550" y="260909"/>
                </a:lnTo>
                <a:lnTo>
                  <a:pt x="4032047" y="141732"/>
                </a:lnTo>
                <a:lnTo>
                  <a:pt x="4034790" y="114909"/>
                </a:lnTo>
                <a:close/>
                <a:moveTo>
                  <a:pt x="3779977" y="0"/>
                </a:moveTo>
                <a:lnTo>
                  <a:pt x="3938169" y="0"/>
                </a:lnTo>
                <a:lnTo>
                  <a:pt x="3935120" y="28651"/>
                </a:lnTo>
                <a:lnTo>
                  <a:pt x="3806800" y="28651"/>
                </a:lnTo>
                <a:lnTo>
                  <a:pt x="3785464" y="232562"/>
                </a:lnTo>
                <a:lnTo>
                  <a:pt x="3914089" y="232562"/>
                </a:lnTo>
                <a:lnTo>
                  <a:pt x="3903421" y="260909"/>
                </a:lnTo>
                <a:lnTo>
                  <a:pt x="3752850" y="260909"/>
                </a:lnTo>
                <a:close/>
                <a:moveTo>
                  <a:pt x="3498723" y="0"/>
                </a:moveTo>
                <a:lnTo>
                  <a:pt x="3682518" y="0"/>
                </a:lnTo>
                <a:lnTo>
                  <a:pt x="3679469" y="28651"/>
                </a:lnTo>
                <a:lnTo>
                  <a:pt x="3602355" y="28651"/>
                </a:lnTo>
                <a:lnTo>
                  <a:pt x="3577971" y="260909"/>
                </a:lnTo>
                <a:lnTo>
                  <a:pt x="3548101" y="260909"/>
                </a:lnTo>
                <a:lnTo>
                  <a:pt x="3572485" y="28651"/>
                </a:lnTo>
                <a:lnTo>
                  <a:pt x="3495675" y="28651"/>
                </a:lnTo>
                <a:close/>
                <a:moveTo>
                  <a:pt x="3316300" y="0"/>
                </a:moveTo>
                <a:lnTo>
                  <a:pt x="3360192" y="0"/>
                </a:lnTo>
                <a:lnTo>
                  <a:pt x="3411703" y="260909"/>
                </a:lnTo>
                <a:lnTo>
                  <a:pt x="3381832" y="260909"/>
                </a:lnTo>
                <a:lnTo>
                  <a:pt x="3369031" y="195986"/>
                </a:lnTo>
                <a:lnTo>
                  <a:pt x="3266313" y="195986"/>
                </a:lnTo>
                <a:lnTo>
                  <a:pt x="3239795" y="260909"/>
                </a:lnTo>
                <a:lnTo>
                  <a:pt x="3209925" y="260909"/>
                </a:lnTo>
                <a:close/>
                <a:moveTo>
                  <a:pt x="2857500" y="0"/>
                </a:moveTo>
                <a:lnTo>
                  <a:pt x="2887370" y="0"/>
                </a:lnTo>
                <a:lnTo>
                  <a:pt x="2918460" y="207873"/>
                </a:lnTo>
                <a:lnTo>
                  <a:pt x="2988869" y="0"/>
                </a:lnTo>
                <a:lnTo>
                  <a:pt x="3018739" y="0"/>
                </a:lnTo>
                <a:lnTo>
                  <a:pt x="3048305" y="207873"/>
                </a:lnTo>
                <a:lnTo>
                  <a:pt x="3120238" y="0"/>
                </a:lnTo>
                <a:lnTo>
                  <a:pt x="3150108" y="0"/>
                </a:lnTo>
                <a:lnTo>
                  <a:pt x="3059887" y="260909"/>
                </a:lnTo>
                <a:lnTo>
                  <a:pt x="3026054" y="260909"/>
                </a:lnTo>
                <a:lnTo>
                  <a:pt x="2997708" y="62179"/>
                </a:lnTo>
                <a:lnTo>
                  <a:pt x="2930347" y="260909"/>
                </a:lnTo>
                <a:lnTo>
                  <a:pt x="2896515" y="260909"/>
                </a:lnTo>
                <a:close/>
                <a:moveTo>
                  <a:pt x="2399157" y="0"/>
                </a:moveTo>
                <a:lnTo>
                  <a:pt x="2556739" y="0"/>
                </a:lnTo>
                <a:lnTo>
                  <a:pt x="2543327" y="128321"/>
                </a:lnTo>
                <a:lnTo>
                  <a:pt x="2540279" y="156667"/>
                </a:lnTo>
                <a:lnTo>
                  <a:pt x="2507361" y="156667"/>
                </a:lnTo>
                <a:lnTo>
                  <a:pt x="2535403" y="260909"/>
                </a:lnTo>
                <a:lnTo>
                  <a:pt x="2505532" y="260909"/>
                </a:lnTo>
                <a:lnTo>
                  <a:pt x="2477491" y="156667"/>
                </a:lnTo>
                <a:lnTo>
                  <a:pt x="2412568" y="156667"/>
                </a:lnTo>
                <a:lnTo>
                  <a:pt x="2401595" y="260909"/>
                </a:lnTo>
                <a:lnTo>
                  <a:pt x="2371725" y="260909"/>
                </a:lnTo>
                <a:lnTo>
                  <a:pt x="2396109" y="28651"/>
                </a:lnTo>
                <a:close/>
                <a:moveTo>
                  <a:pt x="2132457" y="0"/>
                </a:moveTo>
                <a:lnTo>
                  <a:pt x="2290344" y="0"/>
                </a:lnTo>
                <a:lnTo>
                  <a:pt x="2262911" y="260909"/>
                </a:lnTo>
                <a:lnTo>
                  <a:pt x="2105025" y="260909"/>
                </a:lnTo>
                <a:lnTo>
                  <a:pt x="2129409" y="28651"/>
                </a:lnTo>
                <a:close/>
                <a:moveTo>
                  <a:pt x="1865757" y="0"/>
                </a:moveTo>
                <a:lnTo>
                  <a:pt x="2019681" y="0"/>
                </a:lnTo>
                <a:lnTo>
                  <a:pt x="2009318" y="28651"/>
                </a:lnTo>
                <a:lnTo>
                  <a:pt x="1892580" y="28651"/>
                </a:lnTo>
                <a:lnTo>
                  <a:pt x="1883740" y="112471"/>
                </a:lnTo>
                <a:lnTo>
                  <a:pt x="1993468" y="112471"/>
                </a:lnTo>
                <a:lnTo>
                  <a:pt x="1990420" y="141122"/>
                </a:lnTo>
                <a:lnTo>
                  <a:pt x="1880692" y="141122"/>
                </a:lnTo>
                <a:lnTo>
                  <a:pt x="1868196" y="260909"/>
                </a:lnTo>
                <a:lnTo>
                  <a:pt x="1838325" y="260909"/>
                </a:lnTo>
                <a:lnTo>
                  <a:pt x="1853260" y="119177"/>
                </a:lnTo>
                <a:lnTo>
                  <a:pt x="1853870" y="112471"/>
                </a:lnTo>
                <a:lnTo>
                  <a:pt x="1862709" y="28651"/>
                </a:lnTo>
                <a:close/>
                <a:moveTo>
                  <a:pt x="1386459" y="0"/>
                </a:moveTo>
                <a:lnTo>
                  <a:pt x="1544346" y="0"/>
                </a:lnTo>
                <a:lnTo>
                  <a:pt x="1541298" y="28651"/>
                </a:lnTo>
                <a:lnTo>
                  <a:pt x="1413282" y="28651"/>
                </a:lnTo>
                <a:lnTo>
                  <a:pt x="1404747" y="110947"/>
                </a:lnTo>
                <a:lnTo>
                  <a:pt x="1532763" y="110947"/>
                </a:lnTo>
                <a:lnTo>
                  <a:pt x="1519962" y="232562"/>
                </a:lnTo>
                <a:lnTo>
                  <a:pt x="1516914" y="260909"/>
                </a:lnTo>
                <a:lnTo>
                  <a:pt x="1366647" y="260909"/>
                </a:lnTo>
                <a:lnTo>
                  <a:pt x="1362075" y="232562"/>
                </a:lnTo>
                <a:lnTo>
                  <a:pt x="1490091" y="232562"/>
                </a:lnTo>
                <a:lnTo>
                  <a:pt x="1499845" y="139598"/>
                </a:lnTo>
                <a:lnTo>
                  <a:pt x="1371829" y="139598"/>
                </a:lnTo>
                <a:close/>
                <a:moveTo>
                  <a:pt x="1248690" y="0"/>
                </a:moveTo>
                <a:lnTo>
                  <a:pt x="1283437" y="0"/>
                </a:lnTo>
                <a:lnTo>
                  <a:pt x="1179500" y="128016"/>
                </a:lnTo>
                <a:lnTo>
                  <a:pt x="1260577" y="260909"/>
                </a:lnTo>
                <a:lnTo>
                  <a:pt x="1226134" y="260909"/>
                </a:lnTo>
                <a:lnTo>
                  <a:pt x="1144753" y="128016"/>
                </a:lnTo>
                <a:close/>
                <a:moveTo>
                  <a:pt x="1122807" y="0"/>
                </a:moveTo>
                <a:lnTo>
                  <a:pt x="1152677" y="0"/>
                </a:lnTo>
                <a:lnTo>
                  <a:pt x="1125246" y="260909"/>
                </a:lnTo>
                <a:lnTo>
                  <a:pt x="1095375" y="260909"/>
                </a:lnTo>
                <a:close/>
                <a:moveTo>
                  <a:pt x="846277" y="0"/>
                </a:moveTo>
                <a:lnTo>
                  <a:pt x="884682" y="0"/>
                </a:lnTo>
                <a:lnTo>
                  <a:pt x="979475" y="210921"/>
                </a:lnTo>
                <a:lnTo>
                  <a:pt x="1001725" y="0"/>
                </a:lnTo>
                <a:lnTo>
                  <a:pt x="1031596" y="0"/>
                </a:lnTo>
                <a:lnTo>
                  <a:pt x="1004164" y="260909"/>
                </a:lnTo>
                <a:lnTo>
                  <a:pt x="970026" y="260909"/>
                </a:lnTo>
                <a:lnTo>
                  <a:pt x="871881" y="42367"/>
                </a:lnTo>
                <a:lnTo>
                  <a:pt x="849020" y="260909"/>
                </a:lnTo>
                <a:lnTo>
                  <a:pt x="819150" y="260909"/>
                </a:lnTo>
                <a:close/>
                <a:moveTo>
                  <a:pt x="630250" y="0"/>
                </a:moveTo>
                <a:lnTo>
                  <a:pt x="674142" y="0"/>
                </a:lnTo>
                <a:lnTo>
                  <a:pt x="725653" y="260909"/>
                </a:lnTo>
                <a:lnTo>
                  <a:pt x="695782" y="260909"/>
                </a:lnTo>
                <a:lnTo>
                  <a:pt x="682981" y="195986"/>
                </a:lnTo>
                <a:lnTo>
                  <a:pt x="580263" y="195986"/>
                </a:lnTo>
                <a:lnTo>
                  <a:pt x="553746" y="260909"/>
                </a:lnTo>
                <a:lnTo>
                  <a:pt x="523875" y="260909"/>
                </a:lnTo>
                <a:close/>
                <a:moveTo>
                  <a:pt x="284607" y="0"/>
                </a:moveTo>
                <a:lnTo>
                  <a:pt x="314478" y="0"/>
                </a:lnTo>
                <a:lnTo>
                  <a:pt x="302591" y="113081"/>
                </a:lnTo>
                <a:lnTo>
                  <a:pt x="400431" y="113081"/>
                </a:lnTo>
                <a:lnTo>
                  <a:pt x="412319" y="0"/>
                </a:lnTo>
                <a:lnTo>
                  <a:pt x="442189" y="0"/>
                </a:lnTo>
                <a:lnTo>
                  <a:pt x="414757" y="260909"/>
                </a:lnTo>
                <a:lnTo>
                  <a:pt x="384887" y="260909"/>
                </a:lnTo>
                <a:lnTo>
                  <a:pt x="397383" y="141732"/>
                </a:lnTo>
                <a:lnTo>
                  <a:pt x="299543" y="141732"/>
                </a:lnTo>
                <a:lnTo>
                  <a:pt x="287046" y="260909"/>
                </a:lnTo>
                <a:lnTo>
                  <a:pt x="257175" y="260909"/>
                </a:lnTo>
                <a:lnTo>
                  <a:pt x="269672" y="141732"/>
                </a:lnTo>
                <a:lnTo>
                  <a:pt x="272415" y="114909"/>
                </a:lnTo>
                <a:close/>
                <a:moveTo>
                  <a:pt x="3048" y="0"/>
                </a:moveTo>
                <a:lnTo>
                  <a:pt x="186843" y="0"/>
                </a:lnTo>
                <a:lnTo>
                  <a:pt x="183795" y="28651"/>
                </a:lnTo>
                <a:lnTo>
                  <a:pt x="106680" y="28651"/>
                </a:lnTo>
                <a:lnTo>
                  <a:pt x="82296" y="260909"/>
                </a:lnTo>
                <a:lnTo>
                  <a:pt x="52426" y="260909"/>
                </a:lnTo>
                <a:lnTo>
                  <a:pt x="76810" y="28651"/>
                </a:lnTo>
                <a:lnTo>
                  <a:pt x="0" y="28651"/>
                </a:lnTo>
                <a:close/>
              </a:path>
            </a:pathLst>
          </a:custGeom>
          <a:solidFill>
            <a:schemeClr val="tx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latin typeface="字体圈欣意冠黑体" panose="00000500000000000000" pitchFamily="2" charset="-122"/>
              <a:ea typeface="字体圈欣意冠黑体" panose="00000500000000000000" pitchFamily="2" charset="-122"/>
            </a:endParaRPr>
          </a:p>
        </p:txBody>
      </p:sp>
    </p:spTree>
    <p:extLst>
      <p:ext uri="{BB962C8B-B14F-4D97-AF65-F5344CB8AC3E}">
        <p14:creationId xmlns:p14="http://schemas.microsoft.com/office/powerpoint/2010/main" val="155676466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6C62575-06CE-0ABD-AD21-AF9B0F547C2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0099933-0B58-83F1-7D89-474219BB27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58DCBDC-C3BF-862D-46DB-8AE74E2EA5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0E12-E894-4E6F-8EF9-F3DECA2EE1F7}" type="datetimeFigureOut">
              <a:rPr lang="zh-CN" altLang="en-US" smtClean="0"/>
              <a:t>2023/9/3</a:t>
            </a:fld>
            <a:endParaRPr lang="zh-CN" altLang="en-US"/>
          </a:p>
        </p:txBody>
      </p:sp>
      <p:sp>
        <p:nvSpPr>
          <p:cNvPr id="5" name="页脚占位符 4">
            <a:extLst>
              <a:ext uri="{FF2B5EF4-FFF2-40B4-BE49-F238E27FC236}">
                <a16:creationId xmlns:a16="http://schemas.microsoft.com/office/drawing/2014/main" id="{C25A4656-3AF3-4828-7C38-0B9089F2E3F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D79A819-43F6-B897-36F0-E2F240E08F2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EA6CCE-5D0C-4EC0-828D-7F139D8C9970}" type="slidenum">
              <a:rPr lang="zh-CN" altLang="en-US" smtClean="0"/>
              <a:t>‹#›</a:t>
            </a:fld>
            <a:endParaRPr lang="zh-CN" altLang="en-US"/>
          </a:p>
        </p:txBody>
      </p:sp>
    </p:spTree>
    <p:extLst>
      <p:ext uri="{BB962C8B-B14F-4D97-AF65-F5344CB8AC3E}">
        <p14:creationId xmlns:p14="http://schemas.microsoft.com/office/powerpoint/2010/main" val="35571178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4.xml"/><Relationship Id="rId3" Type="http://schemas.openxmlformats.org/officeDocument/2006/relationships/oleObject" Target="../embeddings/oleObject34.bin"/><Relationship Id="rId7" Type="http://schemas.openxmlformats.org/officeDocument/2006/relationships/diagramData" Target="../diagrams/data4.xml"/><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image" Target="../media/image44.wmf"/><Relationship Id="rId11" Type="http://schemas.microsoft.com/office/2007/relationships/diagramDrawing" Target="../diagrams/drawing4.xml"/><Relationship Id="rId5" Type="http://schemas.openxmlformats.org/officeDocument/2006/relationships/oleObject" Target="../embeddings/oleObject35.bin"/><Relationship Id="rId10" Type="http://schemas.openxmlformats.org/officeDocument/2006/relationships/diagramColors" Target="../diagrams/colors4.xml"/><Relationship Id="rId4" Type="http://schemas.openxmlformats.org/officeDocument/2006/relationships/image" Target="../media/image43.wmf"/><Relationship Id="rId9" Type="http://schemas.openxmlformats.org/officeDocument/2006/relationships/diagramQuickStyle" Target="../diagrams/quickStyle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413.bin"/><Relationship Id="rId2" Type="http://schemas.openxmlformats.org/officeDocument/2006/relationships/slideLayout" Target="../slideLayouts/slideLayout4.xml"/><Relationship Id="rId1" Type="http://schemas.openxmlformats.org/officeDocument/2006/relationships/vmlDrawing" Target="../drawings/vmlDrawing85.vml"/><Relationship Id="rId6" Type="http://schemas.openxmlformats.org/officeDocument/2006/relationships/image" Target="../media/image379.wmf"/><Relationship Id="rId5" Type="http://schemas.openxmlformats.org/officeDocument/2006/relationships/oleObject" Target="../embeddings/oleObject414.bin"/><Relationship Id="rId4" Type="http://schemas.openxmlformats.org/officeDocument/2006/relationships/image" Target="../media/image378.wmf"/></Relationships>
</file>

<file path=ppt/slides/_rels/slide103.xml.rels><?xml version="1.0" encoding="UTF-8" standalone="yes"?>
<Relationships xmlns="http://schemas.openxmlformats.org/package/2006/relationships"><Relationship Id="rId8" Type="http://schemas.openxmlformats.org/officeDocument/2006/relationships/image" Target="../media/image381.wmf"/><Relationship Id="rId3" Type="http://schemas.openxmlformats.org/officeDocument/2006/relationships/oleObject" Target="../embeddings/oleObject415.bin"/><Relationship Id="rId7" Type="http://schemas.openxmlformats.org/officeDocument/2006/relationships/oleObject" Target="../embeddings/oleObject417.bin"/><Relationship Id="rId2" Type="http://schemas.openxmlformats.org/officeDocument/2006/relationships/slideLayout" Target="../slideLayouts/slideLayout4.xml"/><Relationship Id="rId1" Type="http://schemas.openxmlformats.org/officeDocument/2006/relationships/vmlDrawing" Target="../drawings/vmlDrawing86.vml"/><Relationship Id="rId6" Type="http://schemas.openxmlformats.org/officeDocument/2006/relationships/image" Target="../media/image81.wmf"/><Relationship Id="rId5" Type="http://schemas.openxmlformats.org/officeDocument/2006/relationships/oleObject" Target="../embeddings/oleObject416.bin"/><Relationship Id="rId10" Type="http://schemas.openxmlformats.org/officeDocument/2006/relationships/image" Target="../media/image382.wmf"/><Relationship Id="rId4" Type="http://schemas.openxmlformats.org/officeDocument/2006/relationships/image" Target="../media/image380.wmf"/><Relationship Id="rId9" Type="http://schemas.openxmlformats.org/officeDocument/2006/relationships/oleObject" Target="../embeddings/oleObject418.bin"/></Relationships>
</file>

<file path=ppt/slides/_rels/slide104.xml.rels><?xml version="1.0" encoding="UTF-8" standalone="yes"?>
<Relationships xmlns="http://schemas.openxmlformats.org/package/2006/relationships"><Relationship Id="rId8" Type="http://schemas.openxmlformats.org/officeDocument/2006/relationships/image" Target="../media/image385.wmf"/><Relationship Id="rId3" Type="http://schemas.openxmlformats.org/officeDocument/2006/relationships/oleObject" Target="../embeddings/oleObject419.bin"/><Relationship Id="rId7" Type="http://schemas.openxmlformats.org/officeDocument/2006/relationships/oleObject" Target="../embeddings/oleObject421.bin"/><Relationship Id="rId2" Type="http://schemas.openxmlformats.org/officeDocument/2006/relationships/slideLayout" Target="../slideLayouts/slideLayout4.xml"/><Relationship Id="rId1" Type="http://schemas.openxmlformats.org/officeDocument/2006/relationships/vmlDrawing" Target="../drawings/vmlDrawing87.vml"/><Relationship Id="rId6" Type="http://schemas.openxmlformats.org/officeDocument/2006/relationships/image" Target="../media/image384.wmf"/><Relationship Id="rId5" Type="http://schemas.openxmlformats.org/officeDocument/2006/relationships/oleObject" Target="../embeddings/oleObject420.bin"/><Relationship Id="rId4" Type="http://schemas.openxmlformats.org/officeDocument/2006/relationships/image" Target="../media/image383.wmf"/></Relationships>
</file>

<file path=ppt/slides/_rels/slide105.xml.rels><?xml version="1.0" encoding="UTF-8" standalone="yes"?>
<Relationships xmlns="http://schemas.openxmlformats.org/package/2006/relationships"><Relationship Id="rId3" Type="http://schemas.openxmlformats.org/officeDocument/2006/relationships/oleObject" Target="../embeddings/oleObject422.bin"/><Relationship Id="rId2" Type="http://schemas.openxmlformats.org/officeDocument/2006/relationships/slideLayout" Target="../slideLayouts/slideLayout4.xml"/><Relationship Id="rId1" Type="http://schemas.openxmlformats.org/officeDocument/2006/relationships/vmlDrawing" Target="../drawings/vmlDrawing88.vml"/><Relationship Id="rId4" Type="http://schemas.openxmlformats.org/officeDocument/2006/relationships/image" Target="../media/image386.wmf"/></Relationships>
</file>

<file path=ppt/slides/_rels/slide106.xml.rels><?xml version="1.0" encoding="UTF-8" standalone="yes"?>
<Relationships xmlns="http://schemas.openxmlformats.org/package/2006/relationships"><Relationship Id="rId3" Type="http://schemas.openxmlformats.org/officeDocument/2006/relationships/image" Target="../media/image388.png"/><Relationship Id="rId2" Type="http://schemas.openxmlformats.org/officeDocument/2006/relationships/slideLayout" Target="../slideLayouts/slideLayout4.xml"/><Relationship Id="rId1" Type="http://schemas.openxmlformats.org/officeDocument/2006/relationships/vmlDrawing" Target="../drawings/vmlDrawing89.vml"/><Relationship Id="rId6" Type="http://schemas.openxmlformats.org/officeDocument/2006/relationships/image" Target="../media/image387.wmf"/><Relationship Id="rId5" Type="http://schemas.openxmlformats.org/officeDocument/2006/relationships/oleObject" Target="../embeddings/oleObject423.bin"/><Relationship Id="rId4" Type="http://schemas.microsoft.com/office/2007/relationships/hdphoto" Target="../media/hdphoto6.wdp"/></Relationships>
</file>

<file path=ppt/slides/_rels/slide107.xml.rels><?xml version="1.0" encoding="UTF-8" standalone="yes"?>
<Relationships xmlns="http://schemas.openxmlformats.org/package/2006/relationships"><Relationship Id="rId8" Type="http://schemas.openxmlformats.org/officeDocument/2006/relationships/image" Target="../media/image391.wmf"/><Relationship Id="rId3" Type="http://schemas.openxmlformats.org/officeDocument/2006/relationships/oleObject" Target="../embeddings/oleObject424.bin"/><Relationship Id="rId7" Type="http://schemas.openxmlformats.org/officeDocument/2006/relationships/oleObject" Target="../embeddings/oleObject426.bin"/><Relationship Id="rId12" Type="http://schemas.openxmlformats.org/officeDocument/2006/relationships/image" Target="../media/image393.wmf"/><Relationship Id="rId2" Type="http://schemas.openxmlformats.org/officeDocument/2006/relationships/slideLayout" Target="../slideLayouts/slideLayout4.xml"/><Relationship Id="rId1" Type="http://schemas.openxmlformats.org/officeDocument/2006/relationships/vmlDrawing" Target="../drawings/vmlDrawing90.vml"/><Relationship Id="rId6" Type="http://schemas.openxmlformats.org/officeDocument/2006/relationships/image" Target="../media/image390.wmf"/><Relationship Id="rId11" Type="http://schemas.openxmlformats.org/officeDocument/2006/relationships/oleObject" Target="../embeddings/oleObject428.bin"/><Relationship Id="rId5" Type="http://schemas.openxmlformats.org/officeDocument/2006/relationships/oleObject" Target="../embeddings/oleObject425.bin"/><Relationship Id="rId10" Type="http://schemas.openxmlformats.org/officeDocument/2006/relationships/image" Target="../media/image392.wmf"/><Relationship Id="rId4" Type="http://schemas.openxmlformats.org/officeDocument/2006/relationships/image" Target="../media/image389.wmf"/><Relationship Id="rId9" Type="http://schemas.openxmlformats.org/officeDocument/2006/relationships/oleObject" Target="../embeddings/oleObject427.bin"/></Relationships>
</file>

<file path=ppt/slides/_rels/slide108.xml.rels><?xml version="1.0" encoding="UTF-8" standalone="yes"?>
<Relationships xmlns="http://schemas.openxmlformats.org/package/2006/relationships"><Relationship Id="rId3" Type="http://schemas.openxmlformats.org/officeDocument/2006/relationships/oleObject" Target="../embeddings/oleObject429.bin"/><Relationship Id="rId2" Type="http://schemas.openxmlformats.org/officeDocument/2006/relationships/slideLayout" Target="../slideLayouts/slideLayout4.xml"/><Relationship Id="rId1" Type="http://schemas.openxmlformats.org/officeDocument/2006/relationships/vmlDrawing" Target="../drawings/vmlDrawing91.vml"/><Relationship Id="rId6" Type="http://schemas.openxmlformats.org/officeDocument/2006/relationships/image" Target="../media/image395.wmf"/><Relationship Id="rId5" Type="http://schemas.openxmlformats.org/officeDocument/2006/relationships/oleObject" Target="../embeddings/oleObject430.bin"/><Relationship Id="rId4" Type="http://schemas.openxmlformats.org/officeDocument/2006/relationships/image" Target="../media/image394.wmf"/></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47.wmf"/><Relationship Id="rId13" Type="http://schemas.openxmlformats.org/officeDocument/2006/relationships/oleObject" Target="../embeddings/oleObject41.bin"/><Relationship Id="rId18" Type="http://schemas.openxmlformats.org/officeDocument/2006/relationships/image" Target="../media/image52.wmf"/><Relationship Id="rId3" Type="http://schemas.openxmlformats.org/officeDocument/2006/relationships/oleObject" Target="../embeddings/oleObject36.bin"/><Relationship Id="rId21" Type="http://schemas.openxmlformats.org/officeDocument/2006/relationships/oleObject" Target="../embeddings/oleObject45.bin"/><Relationship Id="rId7" Type="http://schemas.openxmlformats.org/officeDocument/2006/relationships/oleObject" Target="../embeddings/oleObject38.bin"/><Relationship Id="rId12" Type="http://schemas.openxmlformats.org/officeDocument/2006/relationships/image" Target="../media/image49.wmf"/><Relationship Id="rId17" Type="http://schemas.openxmlformats.org/officeDocument/2006/relationships/oleObject" Target="../embeddings/oleObject43.bin"/><Relationship Id="rId2" Type="http://schemas.openxmlformats.org/officeDocument/2006/relationships/slideLayout" Target="../slideLayouts/slideLayout4.xml"/><Relationship Id="rId16" Type="http://schemas.openxmlformats.org/officeDocument/2006/relationships/image" Target="../media/image51.wmf"/><Relationship Id="rId20" Type="http://schemas.openxmlformats.org/officeDocument/2006/relationships/image" Target="../media/image53.wmf"/><Relationship Id="rId1" Type="http://schemas.openxmlformats.org/officeDocument/2006/relationships/vmlDrawing" Target="../drawings/vmlDrawing6.vml"/><Relationship Id="rId6" Type="http://schemas.openxmlformats.org/officeDocument/2006/relationships/image" Target="../media/image46.wmf"/><Relationship Id="rId11" Type="http://schemas.openxmlformats.org/officeDocument/2006/relationships/oleObject" Target="../embeddings/oleObject40.bin"/><Relationship Id="rId5" Type="http://schemas.openxmlformats.org/officeDocument/2006/relationships/oleObject" Target="../embeddings/oleObject37.bin"/><Relationship Id="rId15" Type="http://schemas.openxmlformats.org/officeDocument/2006/relationships/oleObject" Target="../embeddings/oleObject42.bin"/><Relationship Id="rId10" Type="http://schemas.openxmlformats.org/officeDocument/2006/relationships/image" Target="../media/image48.wmf"/><Relationship Id="rId19" Type="http://schemas.openxmlformats.org/officeDocument/2006/relationships/oleObject" Target="../embeddings/oleObject44.bin"/><Relationship Id="rId4" Type="http://schemas.openxmlformats.org/officeDocument/2006/relationships/image" Target="../media/image45.wmf"/><Relationship Id="rId9" Type="http://schemas.openxmlformats.org/officeDocument/2006/relationships/oleObject" Target="../embeddings/oleObject39.bin"/><Relationship Id="rId14" Type="http://schemas.openxmlformats.org/officeDocument/2006/relationships/image" Target="../media/image50.wmf"/><Relationship Id="rId22" Type="http://schemas.openxmlformats.org/officeDocument/2006/relationships/image" Target="../media/image54.wmf"/></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431.bin"/><Relationship Id="rId2" Type="http://schemas.openxmlformats.org/officeDocument/2006/relationships/slideLayout" Target="../slideLayouts/slideLayout4.xml"/><Relationship Id="rId1" Type="http://schemas.openxmlformats.org/officeDocument/2006/relationships/vmlDrawing" Target="../drawings/vmlDrawing92.vml"/><Relationship Id="rId6" Type="http://schemas.openxmlformats.org/officeDocument/2006/relationships/image" Target="../media/image397.wmf"/><Relationship Id="rId5" Type="http://schemas.openxmlformats.org/officeDocument/2006/relationships/oleObject" Target="../embeddings/oleObject432.bin"/><Relationship Id="rId4" Type="http://schemas.openxmlformats.org/officeDocument/2006/relationships/image" Target="../media/image396.wmf"/></Relationships>
</file>

<file path=ppt/slides/_rels/slide112.xml.rels><?xml version="1.0" encoding="UTF-8" standalone="yes"?>
<Relationships xmlns="http://schemas.openxmlformats.org/package/2006/relationships"><Relationship Id="rId8" Type="http://schemas.openxmlformats.org/officeDocument/2006/relationships/image" Target="../media/image400.wmf"/><Relationship Id="rId13" Type="http://schemas.openxmlformats.org/officeDocument/2006/relationships/oleObject" Target="../embeddings/oleObject438.bin"/><Relationship Id="rId3" Type="http://schemas.openxmlformats.org/officeDocument/2006/relationships/oleObject" Target="../embeddings/oleObject433.bin"/><Relationship Id="rId7" Type="http://schemas.openxmlformats.org/officeDocument/2006/relationships/oleObject" Target="../embeddings/oleObject435.bin"/><Relationship Id="rId12" Type="http://schemas.openxmlformats.org/officeDocument/2006/relationships/image" Target="../media/image81.wmf"/><Relationship Id="rId2" Type="http://schemas.openxmlformats.org/officeDocument/2006/relationships/slideLayout" Target="../slideLayouts/slideLayout4.xml"/><Relationship Id="rId1" Type="http://schemas.openxmlformats.org/officeDocument/2006/relationships/vmlDrawing" Target="../drawings/vmlDrawing93.vml"/><Relationship Id="rId6" Type="http://schemas.openxmlformats.org/officeDocument/2006/relationships/image" Target="../media/image399.wmf"/><Relationship Id="rId11" Type="http://schemas.openxmlformats.org/officeDocument/2006/relationships/oleObject" Target="../embeddings/oleObject437.bin"/><Relationship Id="rId5" Type="http://schemas.openxmlformats.org/officeDocument/2006/relationships/oleObject" Target="../embeddings/oleObject434.bin"/><Relationship Id="rId10" Type="http://schemas.openxmlformats.org/officeDocument/2006/relationships/image" Target="../media/image397.wmf"/><Relationship Id="rId4" Type="http://schemas.openxmlformats.org/officeDocument/2006/relationships/image" Target="../media/image398.wmf"/><Relationship Id="rId9" Type="http://schemas.openxmlformats.org/officeDocument/2006/relationships/oleObject" Target="../embeddings/oleObject436.bin"/><Relationship Id="rId14" Type="http://schemas.openxmlformats.org/officeDocument/2006/relationships/image" Target="../media/image401.wmf"/></Relationships>
</file>

<file path=ppt/slides/_rels/slide113.xml.rels><?xml version="1.0" encoding="UTF-8" standalone="yes"?>
<Relationships xmlns="http://schemas.openxmlformats.org/package/2006/relationships"><Relationship Id="rId8" Type="http://schemas.openxmlformats.org/officeDocument/2006/relationships/image" Target="../media/image404.wmf"/><Relationship Id="rId3" Type="http://schemas.openxmlformats.org/officeDocument/2006/relationships/oleObject" Target="../embeddings/oleObject439.bin"/><Relationship Id="rId7" Type="http://schemas.openxmlformats.org/officeDocument/2006/relationships/oleObject" Target="../embeddings/oleObject441.bin"/><Relationship Id="rId2" Type="http://schemas.openxmlformats.org/officeDocument/2006/relationships/slideLayout" Target="../slideLayouts/slideLayout4.xml"/><Relationship Id="rId1" Type="http://schemas.openxmlformats.org/officeDocument/2006/relationships/vmlDrawing" Target="../drawings/vmlDrawing94.vml"/><Relationship Id="rId6" Type="http://schemas.openxmlformats.org/officeDocument/2006/relationships/image" Target="../media/image403.wmf"/><Relationship Id="rId5" Type="http://schemas.openxmlformats.org/officeDocument/2006/relationships/oleObject" Target="../embeddings/oleObject440.bin"/><Relationship Id="rId4" Type="http://schemas.openxmlformats.org/officeDocument/2006/relationships/image" Target="../media/image402.wmf"/></Relationships>
</file>

<file path=ppt/slides/_rels/slide114.xml.rels><?xml version="1.0" encoding="UTF-8" standalone="yes"?>
<Relationships xmlns="http://schemas.openxmlformats.org/package/2006/relationships"><Relationship Id="rId8" Type="http://schemas.openxmlformats.org/officeDocument/2006/relationships/image" Target="../media/image407.wmf"/><Relationship Id="rId3" Type="http://schemas.openxmlformats.org/officeDocument/2006/relationships/oleObject" Target="../embeddings/oleObject442.bin"/><Relationship Id="rId7" Type="http://schemas.openxmlformats.org/officeDocument/2006/relationships/oleObject" Target="../embeddings/oleObject444.bin"/><Relationship Id="rId2" Type="http://schemas.openxmlformats.org/officeDocument/2006/relationships/slideLayout" Target="../slideLayouts/slideLayout4.xml"/><Relationship Id="rId1" Type="http://schemas.openxmlformats.org/officeDocument/2006/relationships/vmlDrawing" Target="../drawings/vmlDrawing95.vml"/><Relationship Id="rId6" Type="http://schemas.openxmlformats.org/officeDocument/2006/relationships/image" Target="../media/image406.wmf"/><Relationship Id="rId5" Type="http://schemas.openxmlformats.org/officeDocument/2006/relationships/oleObject" Target="../embeddings/oleObject443.bin"/><Relationship Id="rId4" Type="http://schemas.openxmlformats.org/officeDocument/2006/relationships/image" Target="../media/image405.wmf"/></Relationships>
</file>

<file path=ppt/slides/_rels/slide115.xml.rels><?xml version="1.0" encoding="UTF-8" standalone="yes"?>
<Relationships xmlns="http://schemas.openxmlformats.org/package/2006/relationships"><Relationship Id="rId8" Type="http://schemas.openxmlformats.org/officeDocument/2006/relationships/image" Target="../media/image393.wmf"/><Relationship Id="rId3" Type="http://schemas.openxmlformats.org/officeDocument/2006/relationships/oleObject" Target="../embeddings/oleObject445.bin"/><Relationship Id="rId7" Type="http://schemas.openxmlformats.org/officeDocument/2006/relationships/oleObject" Target="../embeddings/oleObject447.bin"/><Relationship Id="rId2" Type="http://schemas.openxmlformats.org/officeDocument/2006/relationships/slideLayout" Target="../slideLayouts/slideLayout4.xml"/><Relationship Id="rId1" Type="http://schemas.openxmlformats.org/officeDocument/2006/relationships/vmlDrawing" Target="../drawings/vmlDrawing96.vml"/><Relationship Id="rId6" Type="http://schemas.openxmlformats.org/officeDocument/2006/relationships/image" Target="../media/image409.wmf"/><Relationship Id="rId5" Type="http://schemas.openxmlformats.org/officeDocument/2006/relationships/oleObject" Target="../embeddings/oleObject446.bin"/><Relationship Id="rId10" Type="http://schemas.openxmlformats.org/officeDocument/2006/relationships/image" Target="../media/image410.wmf"/><Relationship Id="rId4" Type="http://schemas.openxmlformats.org/officeDocument/2006/relationships/image" Target="../media/image408.wmf"/><Relationship Id="rId9" Type="http://schemas.openxmlformats.org/officeDocument/2006/relationships/oleObject" Target="../embeddings/oleObject448.bin"/></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8" Type="http://schemas.openxmlformats.org/officeDocument/2006/relationships/image" Target="../media/image413.wmf"/><Relationship Id="rId3" Type="http://schemas.openxmlformats.org/officeDocument/2006/relationships/oleObject" Target="../embeddings/oleObject449.bin"/><Relationship Id="rId7" Type="http://schemas.openxmlformats.org/officeDocument/2006/relationships/oleObject" Target="../embeddings/oleObject451.bin"/><Relationship Id="rId2" Type="http://schemas.openxmlformats.org/officeDocument/2006/relationships/slideLayout" Target="../slideLayouts/slideLayout4.xml"/><Relationship Id="rId1" Type="http://schemas.openxmlformats.org/officeDocument/2006/relationships/vmlDrawing" Target="../drawings/vmlDrawing97.vml"/><Relationship Id="rId6" Type="http://schemas.openxmlformats.org/officeDocument/2006/relationships/image" Target="../media/image412.wmf"/><Relationship Id="rId5" Type="http://schemas.openxmlformats.org/officeDocument/2006/relationships/oleObject" Target="../embeddings/oleObject450.bin"/><Relationship Id="rId10" Type="http://schemas.openxmlformats.org/officeDocument/2006/relationships/image" Target="../media/image414.wmf"/><Relationship Id="rId4" Type="http://schemas.openxmlformats.org/officeDocument/2006/relationships/image" Target="../media/image411.wmf"/><Relationship Id="rId9" Type="http://schemas.openxmlformats.org/officeDocument/2006/relationships/oleObject" Target="../embeddings/oleObject452.bin"/></Relationships>
</file>

<file path=ppt/slides/_rels/slide118.xml.rels><?xml version="1.0" encoding="UTF-8" standalone="yes"?>
<Relationships xmlns="http://schemas.openxmlformats.org/package/2006/relationships"><Relationship Id="rId8" Type="http://schemas.openxmlformats.org/officeDocument/2006/relationships/image" Target="../media/image417.wmf"/><Relationship Id="rId3" Type="http://schemas.openxmlformats.org/officeDocument/2006/relationships/oleObject" Target="../embeddings/oleObject453.bin"/><Relationship Id="rId7" Type="http://schemas.openxmlformats.org/officeDocument/2006/relationships/oleObject" Target="../embeddings/oleObject455.bin"/><Relationship Id="rId2" Type="http://schemas.openxmlformats.org/officeDocument/2006/relationships/slideLayout" Target="../slideLayouts/slideLayout4.xml"/><Relationship Id="rId1" Type="http://schemas.openxmlformats.org/officeDocument/2006/relationships/vmlDrawing" Target="../drawings/vmlDrawing98.vml"/><Relationship Id="rId6" Type="http://schemas.openxmlformats.org/officeDocument/2006/relationships/image" Target="../media/image416.wmf"/><Relationship Id="rId5" Type="http://schemas.openxmlformats.org/officeDocument/2006/relationships/oleObject" Target="../embeddings/oleObject454.bin"/><Relationship Id="rId10" Type="http://schemas.openxmlformats.org/officeDocument/2006/relationships/image" Target="../media/image418.wmf"/><Relationship Id="rId4" Type="http://schemas.openxmlformats.org/officeDocument/2006/relationships/image" Target="../media/image415.wmf"/><Relationship Id="rId9" Type="http://schemas.openxmlformats.org/officeDocument/2006/relationships/oleObject" Target="../embeddings/oleObject456.bin"/></Relationships>
</file>

<file path=ppt/slides/_rels/slide119.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4.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12.xml.rels><?xml version="1.0" encoding="UTF-8" standalone="yes"?>
<Relationships xmlns="http://schemas.openxmlformats.org/package/2006/relationships"><Relationship Id="rId8" Type="http://schemas.openxmlformats.org/officeDocument/2006/relationships/image" Target="../media/image56.wmf"/><Relationship Id="rId13" Type="http://schemas.openxmlformats.org/officeDocument/2006/relationships/oleObject" Target="../embeddings/oleObject51.bin"/><Relationship Id="rId18" Type="http://schemas.openxmlformats.org/officeDocument/2006/relationships/image" Target="../media/image45.wmf"/><Relationship Id="rId3" Type="http://schemas.openxmlformats.org/officeDocument/2006/relationships/oleObject" Target="../embeddings/oleObject46.bin"/><Relationship Id="rId7" Type="http://schemas.openxmlformats.org/officeDocument/2006/relationships/oleObject" Target="../embeddings/oleObject48.bin"/><Relationship Id="rId12" Type="http://schemas.openxmlformats.org/officeDocument/2006/relationships/image" Target="../media/image58.wmf"/><Relationship Id="rId17" Type="http://schemas.openxmlformats.org/officeDocument/2006/relationships/oleObject" Target="../embeddings/oleObject53.bin"/><Relationship Id="rId2" Type="http://schemas.openxmlformats.org/officeDocument/2006/relationships/slideLayout" Target="../slideLayouts/slideLayout4.xml"/><Relationship Id="rId16" Type="http://schemas.openxmlformats.org/officeDocument/2006/relationships/image" Target="../media/image60.wmf"/><Relationship Id="rId1" Type="http://schemas.openxmlformats.org/officeDocument/2006/relationships/vmlDrawing" Target="../drawings/vmlDrawing7.vml"/><Relationship Id="rId6" Type="http://schemas.openxmlformats.org/officeDocument/2006/relationships/image" Target="../media/image55.wmf"/><Relationship Id="rId11" Type="http://schemas.openxmlformats.org/officeDocument/2006/relationships/oleObject" Target="../embeddings/oleObject50.bin"/><Relationship Id="rId5" Type="http://schemas.openxmlformats.org/officeDocument/2006/relationships/oleObject" Target="../embeddings/oleObject47.bin"/><Relationship Id="rId15" Type="http://schemas.openxmlformats.org/officeDocument/2006/relationships/oleObject" Target="../embeddings/oleObject52.bin"/><Relationship Id="rId10" Type="http://schemas.openxmlformats.org/officeDocument/2006/relationships/image" Target="../media/image57.wmf"/><Relationship Id="rId4" Type="http://schemas.openxmlformats.org/officeDocument/2006/relationships/image" Target="../media/image47.wmf"/><Relationship Id="rId9" Type="http://schemas.openxmlformats.org/officeDocument/2006/relationships/oleObject" Target="../embeddings/oleObject49.bin"/><Relationship Id="rId14" Type="http://schemas.openxmlformats.org/officeDocument/2006/relationships/image" Target="../media/image59.wmf"/></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63.wmf"/><Relationship Id="rId13" Type="http://schemas.openxmlformats.org/officeDocument/2006/relationships/oleObject" Target="../embeddings/oleObject59.bin"/><Relationship Id="rId18" Type="http://schemas.openxmlformats.org/officeDocument/2006/relationships/image" Target="../media/image67.wmf"/><Relationship Id="rId3" Type="http://schemas.openxmlformats.org/officeDocument/2006/relationships/oleObject" Target="../embeddings/oleObject54.bin"/><Relationship Id="rId21" Type="http://schemas.openxmlformats.org/officeDocument/2006/relationships/oleObject" Target="../embeddings/oleObject63.bin"/><Relationship Id="rId7" Type="http://schemas.openxmlformats.org/officeDocument/2006/relationships/oleObject" Target="../embeddings/oleObject56.bin"/><Relationship Id="rId12" Type="http://schemas.openxmlformats.org/officeDocument/2006/relationships/image" Target="../media/image65.wmf"/><Relationship Id="rId17" Type="http://schemas.openxmlformats.org/officeDocument/2006/relationships/oleObject" Target="../embeddings/oleObject61.bin"/><Relationship Id="rId2" Type="http://schemas.openxmlformats.org/officeDocument/2006/relationships/slideLayout" Target="../slideLayouts/slideLayout4.xml"/><Relationship Id="rId16" Type="http://schemas.openxmlformats.org/officeDocument/2006/relationships/image" Target="../media/image57.wmf"/><Relationship Id="rId20" Type="http://schemas.openxmlformats.org/officeDocument/2006/relationships/image" Target="../media/image68.wmf"/><Relationship Id="rId1" Type="http://schemas.openxmlformats.org/officeDocument/2006/relationships/vmlDrawing" Target="../drawings/vmlDrawing8.vml"/><Relationship Id="rId6" Type="http://schemas.openxmlformats.org/officeDocument/2006/relationships/image" Target="../media/image62.wmf"/><Relationship Id="rId11" Type="http://schemas.openxmlformats.org/officeDocument/2006/relationships/oleObject" Target="../embeddings/oleObject58.bin"/><Relationship Id="rId5" Type="http://schemas.openxmlformats.org/officeDocument/2006/relationships/oleObject" Target="../embeddings/oleObject55.bin"/><Relationship Id="rId15" Type="http://schemas.openxmlformats.org/officeDocument/2006/relationships/oleObject" Target="../embeddings/oleObject60.bin"/><Relationship Id="rId10" Type="http://schemas.openxmlformats.org/officeDocument/2006/relationships/image" Target="../media/image64.wmf"/><Relationship Id="rId19" Type="http://schemas.openxmlformats.org/officeDocument/2006/relationships/oleObject" Target="../embeddings/oleObject62.bin"/><Relationship Id="rId4" Type="http://schemas.openxmlformats.org/officeDocument/2006/relationships/image" Target="../media/image61.wmf"/><Relationship Id="rId9" Type="http://schemas.openxmlformats.org/officeDocument/2006/relationships/oleObject" Target="../embeddings/oleObject57.bin"/><Relationship Id="rId14" Type="http://schemas.openxmlformats.org/officeDocument/2006/relationships/image" Target="../media/image66.wmf"/><Relationship Id="rId22" Type="http://schemas.openxmlformats.org/officeDocument/2006/relationships/image" Target="../media/image69.wmf"/></Relationships>
</file>

<file path=ppt/slides/_rels/slide14.xml.rels><?xml version="1.0" encoding="UTF-8" standalone="yes"?>
<Relationships xmlns="http://schemas.openxmlformats.org/package/2006/relationships"><Relationship Id="rId8" Type="http://schemas.openxmlformats.org/officeDocument/2006/relationships/image" Target="../media/image72.wmf"/><Relationship Id="rId13" Type="http://schemas.openxmlformats.org/officeDocument/2006/relationships/oleObject" Target="../embeddings/oleObject69.bin"/><Relationship Id="rId3" Type="http://schemas.openxmlformats.org/officeDocument/2006/relationships/oleObject" Target="../embeddings/oleObject64.bin"/><Relationship Id="rId7" Type="http://schemas.openxmlformats.org/officeDocument/2006/relationships/oleObject" Target="../embeddings/oleObject66.bin"/><Relationship Id="rId12" Type="http://schemas.openxmlformats.org/officeDocument/2006/relationships/image" Target="../media/image74.wmf"/><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image" Target="../media/image71.wmf"/><Relationship Id="rId11" Type="http://schemas.openxmlformats.org/officeDocument/2006/relationships/oleObject" Target="../embeddings/oleObject68.bin"/><Relationship Id="rId5" Type="http://schemas.openxmlformats.org/officeDocument/2006/relationships/oleObject" Target="../embeddings/oleObject65.bin"/><Relationship Id="rId10" Type="http://schemas.openxmlformats.org/officeDocument/2006/relationships/image" Target="../media/image73.wmf"/><Relationship Id="rId4" Type="http://schemas.openxmlformats.org/officeDocument/2006/relationships/image" Target="../media/image70.wmf"/><Relationship Id="rId9" Type="http://schemas.openxmlformats.org/officeDocument/2006/relationships/oleObject" Target="../embeddings/oleObject67.bin"/><Relationship Id="rId14" Type="http://schemas.openxmlformats.org/officeDocument/2006/relationships/image" Target="../media/image75.wmf"/></Relationships>
</file>

<file path=ppt/slides/_rels/slide15.xml.rels><?xml version="1.0" encoding="UTF-8" standalone="yes"?>
<Relationships xmlns="http://schemas.openxmlformats.org/package/2006/relationships"><Relationship Id="rId8" Type="http://schemas.openxmlformats.org/officeDocument/2006/relationships/image" Target="../media/image77.wmf"/><Relationship Id="rId13" Type="http://schemas.openxmlformats.org/officeDocument/2006/relationships/oleObject" Target="../embeddings/oleObject75.bin"/><Relationship Id="rId3" Type="http://schemas.openxmlformats.org/officeDocument/2006/relationships/oleObject" Target="../embeddings/oleObject70.bin"/><Relationship Id="rId7" Type="http://schemas.openxmlformats.org/officeDocument/2006/relationships/oleObject" Target="../embeddings/oleObject72.bin"/><Relationship Id="rId12" Type="http://schemas.openxmlformats.org/officeDocument/2006/relationships/image" Target="../media/image79.wmf"/><Relationship Id="rId2" Type="http://schemas.openxmlformats.org/officeDocument/2006/relationships/slideLayout" Target="../slideLayouts/slideLayout4.xml"/><Relationship Id="rId1" Type="http://schemas.openxmlformats.org/officeDocument/2006/relationships/vmlDrawing" Target="../drawings/vmlDrawing10.vml"/><Relationship Id="rId6" Type="http://schemas.openxmlformats.org/officeDocument/2006/relationships/image" Target="../media/image76.wmf"/><Relationship Id="rId11" Type="http://schemas.openxmlformats.org/officeDocument/2006/relationships/oleObject" Target="../embeddings/oleObject74.bin"/><Relationship Id="rId5" Type="http://schemas.openxmlformats.org/officeDocument/2006/relationships/oleObject" Target="../embeddings/oleObject71.bin"/><Relationship Id="rId10" Type="http://schemas.openxmlformats.org/officeDocument/2006/relationships/image" Target="../media/image78.wmf"/><Relationship Id="rId4" Type="http://schemas.openxmlformats.org/officeDocument/2006/relationships/image" Target="../media/image54.wmf"/><Relationship Id="rId9" Type="http://schemas.openxmlformats.org/officeDocument/2006/relationships/oleObject" Target="../embeddings/oleObject73.bin"/><Relationship Id="rId14" Type="http://schemas.openxmlformats.org/officeDocument/2006/relationships/image" Target="../media/image80.wmf"/></Relationships>
</file>

<file path=ppt/slides/_rels/slide16.xml.rels><?xml version="1.0" encoding="UTF-8" standalone="yes"?>
<Relationships xmlns="http://schemas.openxmlformats.org/package/2006/relationships"><Relationship Id="rId8" Type="http://schemas.openxmlformats.org/officeDocument/2006/relationships/image" Target="../media/image83.wmf"/><Relationship Id="rId3" Type="http://schemas.openxmlformats.org/officeDocument/2006/relationships/oleObject" Target="../embeddings/oleObject76.bin"/><Relationship Id="rId7" Type="http://schemas.openxmlformats.org/officeDocument/2006/relationships/oleObject" Target="../embeddings/oleObject78.bin"/><Relationship Id="rId2" Type="http://schemas.openxmlformats.org/officeDocument/2006/relationships/slideLayout" Target="../slideLayouts/slideLayout4.xml"/><Relationship Id="rId1" Type="http://schemas.openxmlformats.org/officeDocument/2006/relationships/vmlDrawing" Target="../drawings/vmlDrawing11.vml"/><Relationship Id="rId6" Type="http://schemas.openxmlformats.org/officeDocument/2006/relationships/image" Target="../media/image82.wmf"/><Relationship Id="rId5" Type="http://schemas.openxmlformats.org/officeDocument/2006/relationships/oleObject" Target="../embeddings/oleObject77.bin"/><Relationship Id="rId4" Type="http://schemas.openxmlformats.org/officeDocument/2006/relationships/image" Target="../media/image81.wmf"/></Relationships>
</file>

<file path=ppt/slides/_rels/slide17.xml.rels><?xml version="1.0" encoding="UTF-8" standalone="yes"?>
<Relationships xmlns="http://schemas.openxmlformats.org/package/2006/relationships"><Relationship Id="rId8" Type="http://schemas.openxmlformats.org/officeDocument/2006/relationships/image" Target="../media/image86.wmf"/><Relationship Id="rId3" Type="http://schemas.openxmlformats.org/officeDocument/2006/relationships/oleObject" Target="../embeddings/oleObject79.bin"/><Relationship Id="rId7" Type="http://schemas.openxmlformats.org/officeDocument/2006/relationships/oleObject" Target="../embeddings/oleObject81.bin"/><Relationship Id="rId12" Type="http://schemas.openxmlformats.org/officeDocument/2006/relationships/image" Target="../media/image88.wmf"/><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image" Target="../media/image85.wmf"/><Relationship Id="rId11" Type="http://schemas.openxmlformats.org/officeDocument/2006/relationships/oleObject" Target="../embeddings/oleObject83.bin"/><Relationship Id="rId5" Type="http://schemas.openxmlformats.org/officeDocument/2006/relationships/oleObject" Target="../embeddings/oleObject80.bin"/><Relationship Id="rId10" Type="http://schemas.openxmlformats.org/officeDocument/2006/relationships/image" Target="../media/image87.wmf"/><Relationship Id="rId4" Type="http://schemas.openxmlformats.org/officeDocument/2006/relationships/image" Target="../media/image84.wmf"/><Relationship Id="rId9" Type="http://schemas.openxmlformats.org/officeDocument/2006/relationships/oleObject" Target="../embeddings/oleObject82.bin"/></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9.png"/><Relationship Id="rId1" Type="http://schemas.openxmlformats.org/officeDocument/2006/relationships/slideLayout" Target="../slideLayouts/slideLayout4.xml"/><Relationship Id="rId5" Type="http://schemas.microsoft.com/office/2007/relationships/hdphoto" Target="../media/hdphoto4.wdp"/><Relationship Id="rId4" Type="http://schemas.openxmlformats.org/officeDocument/2006/relationships/image" Target="../media/image90.png"/></Relationships>
</file>

<file path=ppt/slides/_rels/slide19.xml.rels><?xml version="1.0" encoding="UTF-8" standalone="yes"?>
<Relationships xmlns="http://schemas.openxmlformats.org/package/2006/relationships"><Relationship Id="rId8" Type="http://schemas.openxmlformats.org/officeDocument/2006/relationships/image" Target="../media/image55.wmf"/><Relationship Id="rId13" Type="http://schemas.openxmlformats.org/officeDocument/2006/relationships/oleObject" Target="../embeddings/oleObject89.bin"/><Relationship Id="rId18" Type="http://schemas.openxmlformats.org/officeDocument/2006/relationships/image" Target="../media/image97.wmf"/><Relationship Id="rId3" Type="http://schemas.openxmlformats.org/officeDocument/2006/relationships/oleObject" Target="../embeddings/oleObject84.bin"/><Relationship Id="rId7" Type="http://schemas.openxmlformats.org/officeDocument/2006/relationships/oleObject" Target="../embeddings/oleObject86.bin"/><Relationship Id="rId12" Type="http://schemas.openxmlformats.org/officeDocument/2006/relationships/image" Target="../media/image94.wmf"/><Relationship Id="rId17" Type="http://schemas.openxmlformats.org/officeDocument/2006/relationships/oleObject" Target="../embeddings/oleObject91.bin"/><Relationship Id="rId2" Type="http://schemas.openxmlformats.org/officeDocument/2006/relationships/slideLayout" Target="../slideLayouts/slideLayout4.xml"/><Relationship Id="rId16" Type="http://schemas.openxmlformats.org/officeDocument/2006/relationships/image" Target="../media/image96.wmf"/><Relationship Id="rId1" Type="http://schemas.openxmlformats.org/officeDocument/2006/relationships/vmlDrawing" Target="../drawings/vmlDrawing13.vml"/><Relationship Id="rId6" Type="http://schemas.openxmlformats.org/officeDocument/2006/relationships/image" Target="../media/image92.wmf"/><Relationship Id="rId11" Type="http://schemas.openxmlformats.org/officeDocument/2006/relationships/oleObject" Target="../embeddings/oleObject88.bin"/><Relationship Id="rId5" Type="http://schemas.openxmlformats.org/officeDocument/2006/relationships/oleObject" Target="../embeddings/oleObject85.bin"/><Relationship Id="rId15" Type="http://schemas.openxmlformats.org/officeDocument/2006/relationships/oleObject" Target="../embeddings/oleObject90.bin"/><Relationship Id="rId10" Type="http://schemas.openxmlformats.org/officeDocument/2006/relationships/image" Target="../media/image93.wmf"/><Relationship Id="rId4" Type="http://schemas.openxmlformats.org/officeDocument/2006/relationships/image" Target="../media/image91.wmf"/><Relationship Id="rId9" Type="http://schemas.openxmlformats.org/officeDocument/2006/relationships/oleObject" Target="../embeddings/oleObject87.bin"/><Relationship Id="rId14" Type="http://schemas.openxmlformats.org/officeDocument/2006/relationships/image" Target="../media/image95.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99.wmf"/><Relationship Id="rId13" Type="http://schemas.openxmlformats.org/officeDocument/2006/relationships/oleObject" Target="../embeddings/oleObject97.bin"/><Relationship Id="rId18" Type="http://schemas.openxmlformats.org/officeDocument/2006/relationships/image" Target="../media/image104.wmf"/><Relationship Id="rId3" Type="http://schemas.openxmlformats.org/officeDocument/2006/relationships/oleObject" Target="../embeddings/oleObject92.bin"/><Relationship Id="rId7" Type="http://schemas.openxmlformats.org/officeDocument/2006/relationships/oleObject" Target="../embeddings/oleObject94.bin"/><Relationship Id="rId12" Type="http://schemas.openxmlformats.org/officeDocument/2006/relationships/image" Target="../media/image101.wmf"/><Relationship Id="rId17" Type="http://schemas.openxmlformats.org/officeDocument/2006/relationships/oleObject" Target="../embeddings/oleObject99.bin"/><Relationship Id="rId2" Type="http://schemas.openxmlformats.org/officeDocument/2006/relationships/slideLayout" Target="../slideLayouts/slideLayout4.xml"/><Relationship Id="rId16" Type="http://schemas.openxmlformats.org/officeDocument/2006/relationships/image" Target="../media/image103.wmf"/><Relationship Id="rId20" Type="http://schemas.openxmlformats.org/officeDocument/2006/relationships/image" Target="../media/image105.wmf"/><Relationship Id="rId1" Type="http://schemas.openxmlformats.org/officeDocument/2006/relationships/vmlDrawing" Target="../drawings/vmlDrawing14.vml"/><Relationship Id="rId6" Type="http://schemas.openxmlformats.org/officeDocument/2006/relationships/image" Target="../media/image98.wmf"/><Relationship Id="rId11" Type="http://schemas.openxmlformats.org/officeDocument/2006/relationships/oleObject" Target="../embeddings/oleObject96.bin"/><Relationship Id="rId5" Type="http://schemas.openxmlformats.org/officeDocument/2006/relationships/oleObject" Target="../embeddings/oleObject93.bin"/><Relationship Id="rId15" Type="http://schemas.openxmlformats.org/officeDocument/2006/relationships/oleObject" Target="../embeddings/oleObject98.bin"/><Relationship Id="rId10" Type="http://schemas.openxmlformats.org/officeDocument/2006/relationships/image" Target="../media/image100.wmf"/><Relationship Id="rId19" Type="http://schemas.openxmlformats.org/officeDocument/2006/relationships/oleObject" Target="../embeddings/oleObject100.bin"/><Relationship Id="rId4" Type="http://schemas.openxmlformats.org/officeDocument/2006/relationships/image" Target="../media/image91.wmf"/><Relationship Id="rId9" Type="http://schemas.openxmlformats.org/officeDocument/2006/relationships/oleObject" Target="../embeddings/oleObject95.bin"/><Relationship Id="rId14" Type="http://schemas.openxmlformats.org/officeDocument/2006/relationships/image" Target="../media/image102.wmf"/></Relationships>
</file>

<file path=ppt/slides/_rels/slide21.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oleObject" Target="../embeddings/oleObject101.bin"/><Relationship Id="rId7" Type="http://schemas.openxmlformats.org/officeDocument/2006/relationships/oleObject" Target="../embeddings/oleObject103.bin"/><Relationship Id="rId2" Type="http://schemas.openxmlformats.org/officeDocument/2006/relationships/slideLayout" Target="../slideLayouts/slideLayout4.xml"/><Relationship Id="rId1" Type="http://schemas.openxmlformats.org/officeDocument/2006/relationships/vmlDrawing" Target="../drawings/vmlDrawing15.vml"/><Relationship Id="rId6" Type="http://schemas.openxmlformats.org/officeDocument/2006/relationships/image" Target="../media/image107.wmf"/><Relationship Id="rId5" Type="http://schemas.openxmlformats.org/officeDocument/2006/relationships/oleObject" Target="../embeddings/oleObject102.bin"/><Relationship Id="rId10" Type="http://schemas.openxmlformats.org/officeDocument/2006/relationships/image" Target="../media/image109.wmf"/><Relationship Id="rId4" Type="http://schemas.openxmlformats.org/officeDocument/2006/relationships/image" Target="../media/image106.wmf"/><Relationship Id="rId9" Type="http://schemas.openxmlformats.org/officeDocument/2006/relationships/oleObject" Target="../embeddings/oleObject104.bin"/></Relationships>
</file>

<file path=ppt/slides/_rels/slide22.xml.rels><?xml version="1.0" encoding="UTF-8" standalone="yes"?>
<Relationships xmlns="http://schemas.openxmlformats.org/package/2006/relationships"><Relationship Id="rId8" Type="http://schemas.openxmlformats.org/officeDocument/2006/relationships/image" Target="../media/image112.wmf"/><Relationship Id="rId13" Type="http://schemas.openxmlformats.org/officeDocument/2006/relationships/oleObject" Target="../embeddings/oleObject110.bin"/><Relationship Id="rId3" Type="http://schemas.openxmlformats.org/officeDocument/2006/relationships/oleObject" Target="../embeddings/oleObject105.bin"/><Relationship Id="rId7" Type="http://schemas.openxmlformats.org/officeDocument/2006/relationships/oleObject" Target="../embeddings/oleObject107.bin"/><Relationship Id="rId12" Type="http://schemas.openxmlformats.org/officeDocument/2006/relationships/image" Target="../media/image114.wmf"/><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image" Target="../media/image111.wmf"/><Relationship Id="rId11" Type="http://schemas.openxmlformats.org/officeDocument/2006/relationships/oleObject" Target="../embeddings/oleObject109.bin"/><Relationship Id="rId5" Type="http://schemas.openxmlformats.org/officeDocument/2006/relationships/oleObject" Target="../embeddings/oleObject106.bin"/><Relationship Id="rId10" Type="http://schemas.openxmlformats.org/officeDocument/2006/relationships/image" Target="../media/image113.wmf"/><Relationship Id="rId4" Type="http://schemas.openxmlformats.org/officeDocument/2006/relationships/image" Target="../media/image110.wmf"/><Relationship Id="rId9" Type="http://schemas.openxmlformats.org/officeDocument/2006/relationships/oleObject" Target="../embeddings/oleObject108.bin"/><Relationship Id="rId14" Type="http://schemas.openxmlformats.org/officeDocument/2006/relationships/image" Target="../media/image115.wmf"/></Relationships>
</file>

<file path=ppt/slides/_rels/slide23.xml.rels><?xml version="1.0" encoding="UTF-8" standalone="yes"?>
<Relationships xmlns="http://schemas.openxmlformats.org/package/2006/relationships"><Relationship Id="rId8" Type="http://schemas.openxmlformats.org/officeDocument/2006/relationships/image" Target="../media/image117.wmf"/><Relationship Id="rId13" Type="http://schemas.openxmlformats.org/officeDocument/2006/relationships/oleObject" Target="../embeddings/oleObject116.bin"/><Relationship Id="rId3" Type="http://schemas.openxmlformats.org/officeDocument/2006/relationships/oleObject" Target="../embeddings/oleObject111.bin"/><Relationship Id="rId7" Type="http://schemas.openxmlformats.org/officeDocument/2006/relationships/oleObject" Target="../embeddings/oleObject113.bin"/><Relationship Id="rId12" Type="http://schemas.openxmlformats.org/officeDocument/2006/relationships/image" Target="../media/image119.wmf"/><Relationship Id="rId2" Type="http://schemas.openxmlformats.org/officeDocument/2006/relationships/slideLayout" Target="../slideLayouts/slideLayout4.xml"/><Relationship Id="rId16" Type="http://schemas.openxmlformats.org/officeDocument/2006/relationships/image" Target="../media/image121.wmf"/><Relationship Id="rId1" Type="http://schemas.openxmlformats.org/officeDocument/2006/relationships/vmlDrawing" Target="../drawings/vmlDrawing17.vml"/><Relationship Id="rId6" Type="http://schemas.openxmlformats.org/officeDocument/2006/relationships/image" Target="../media/image116.wmf"/><Relationship Id="rId11" Type="http://schemas.openxmlformats.org/officeDocument/2006/relationships/oleObject" Target="../embeddings/oleObject115.bin"/><Relationship Id="rId5" Type="http://schemas.openxmlformats.org/officeDocument/2006/relationships/oleObject" Target="../embeddings/oleObject112.bin"/><Relationship Id="rId15" Type="http://schemas.openxmlformats.org/officeDocument/2006/relationships/oleObject" Target="../embeddings/oleObject117.bin"/><Relationship Id="rId10" Type="http://schemas.openxmlformats.org/officeDocument/2006/relationships/image" Target="../media/image118.wmf"/><Relationship Id="rId4" Type="http://schemas.openxmlformats.org/officeDocument/2006/relationships/image" Target="../media/image109.wmf"/><Relationship Id="rId9" Type="http://schemas.openxmlformats.org/officeDocument/2006/relationships/oleObject" Target="../embeddings/oleObject114.bin"/><Relationship Id="rId14" Type="http://schemas.openxmlformats.org/officeDocument/2006/relationships/image" Target="../media/image120.wmf"/></Relationships>
</file>

<file path=ppt/slides/_rels/slide24.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slideLayout" Target="../slideLayouts/slideLayout4.xml"/><Relationship Id="rId1" Type="http://schemas.openxmlformats.org/officeDocument/2006/relationships/vmlDrawing" Target="../drawings/vmlDrawing18.vml"/><Relationship Id="rId6" Type="http://schemas.openxmlformats.org/officeDocument/2006/relationships/diagramColors" Target="../diagrams/colors5.xml"/><Relationship Id="rId11" Type="http://schemas.openxmlformats.org/officeDocument/2006/relationships/image" Target="../media/image115.wmf"/><Relationship Id="rId5" Type="http://schemas.openxmlformats.org/officeDocument/2006/relationships/diagramQuickStyle" Target="../diagrams/quickStyle5.xml"/><Relationship Id="rId10" Type="http://schemas.openxmlformats.org/officeDocument/2006/relationships/oleObject" Target="../embeddings/oleObject118.bin"/><Relationship Id="rId4" Type="http://schemas.openxmlformats.org/officeDocument/2006/relationships/diagramLayout" Target="../diagrams/layout5.xml"/><Relationship Id="rId9" Type="http://schemas.microsoft.com/office/2007/relationships/hdphoto" Target="../media/hdphoto3.wdp"/></Relationships>
</file>

<file path=ppt/slides/_rels/slide25.xml.rels><?xml version="1.0" encoding="UTF-8" standalone="yes"?>
<Relationships xmlns="http://schemas.openxmlformats.org/package/2006/relationships"><Relationship Id="rId8" Type="http://schemas.openxmlformats.org/officeDocument/2006/relationships/image" Target="../media/image123.wmf"/><Relationship Id="rId13" Type="http://schemas.openxmlformats.org/officeDocument/2006/relationships/oleObject" Target="../embeddings/oleObject123.bin"/><Relationship Id="rId3" Type="http://schemas.openxmlformats.org/officeDocument/2006/relationships/image" Target="../media/image127.png"/><Relationship Id="rId7" Type="http://schemas.openxmlformats.org/officeDocument/2006/relationships/oleObject" Target="../embeddings/oleObject120.bin"/><Relationship Id="rId12" Type="http://schemas.openxmlformats.org/officeDocument/2006/relationships/image" Target="../media/image125.wmf"/><Relationship Id="rId2" Type="http://schemas.openxmlformats.org/officeDocument/2006/relationships/slideLayout" Target="../slideLayouts/slideLayout4.xml"/><Relationship Id="rId1" Type="http://schemas.openxmlformats.org/officeDocument/2006/relationships/vmlDrawing" Target="../drawings/vmlDrawing19.vml"/><Relationship Id="rId6" Type="http://schemas.openxmlformats.org/officeDocument/2006/relationships/image" Target="../media/image122.wmf"/><Relationship Id="rId11" Type="http://schemas.openxmlformats.org/officeDocument/2006/relationships/oleObject" Target="../embeddings/oleObject122.bin"/><Relationship Id="rId5" Type="http://schemas.openxmlformats.org/officeDocument/2006/relationships/oleObject" Target="../embeddings/oleObject119.bin"/><Relationship Id="rId10" Type="http://schemas.openxmlformats.org/officeDocument/2006/relationships/image" Target="../media/image124.wmf"/><Relationship Id="rId4" Type="http://schemas.microsoft.com/office/2007/relationships/hdphoto" Target="../media/hdphoto5.wdp"/><Relationship Id="rId9" Type="http://schemas.openxmlformats.org/officeDocument/2006/relationships/oleObject" Target="../embeddings/oleObject121.bin"/><Relationship Id="rId14" Type="http://schemas.openxmlformats.org/officeDocument/2006/relationships/image" Target="../media/image126.wmf"/></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7.xml.rels><?xml version="1.0" encoding="UTF-8" standalone="yes"?>
<Relationships xmlns="http://schemas.openxmlformats.org/package/2006/relationships"><Relationship Id="rId2" Type="http://schemas.openxmlformats.org/officeDocument/2006/relationships/image" Target="../media/image128.wmf"/><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8" Type="http://schemas.openxmlformats.org/officeDocument/2006/relationships/image" Target="../media/image131.wmf"/><Relationship Id="rId13" Type="http://schemas.openxmlformats.org/officeDocument/2006/relationships/oleObject" Target="../embeddings/oleObject129.bin"/><Relationship Id="rId18" Type="http://schemas.openxmlformats.org/officeDocument/2006/relationships/oleObject" Target="../embeddings/oleObject133.bin"/><Relationship Id="rId3" Type="http://schemas.openxmlformats.org/officeDocument/2006/relationships/oleObject" Target="../embeddings/oleObject124.bin"/><Relationship Id="rId21" Type="http://schemas.openxmlformats.org/officeDocument/2006/relationships/oleObject" Target="../embeddings/oleObject135.bin"/><Relationship Id="rId7" Type="http://schemas.openxmlformats.org/officeDocument/2006/relationships/oleObject" Target="../embeddings/oleObject126.bin"/><Relationship Id="rId12" Type="http://schemas.openxmlformats.org/officeDocument/2006/relationships/image" Target="../media/image133.wmf"/><Relationship Id="rId17" Type="http://schemas.openxmlformats.org/officeDocument/2006/relationships/oleObject" Target="../embeddings/oleObject132.bin"/><Relationship Id="rId2" Type="http://schemas.openxmlformats.org/officeDocument/2006/relationships/slideLayout" Target="../slideLayouts/slideLayout4.xml"/><Relationship Id="rId16" Type="http://schemas.openxmlformats.org/officeDocument/2006/relationships/oleObject" Target="../embeddings/oleObject131.bin"/><Relationship Id="rId20" Type="http://schemas.openxmlformats.org/officeDocument/2006/relationships/image" Target="../media/image135.wmf"/><Relationship Id="rId1" Type="http://schemas.openxmlformats.org/officeDocument/2006/relationships/vmlDrawing" Target="../drawings/vmlDrawing20.vml"/><Relationship Id="rId6" Type="http://schemas.openxmlformats.org/officeDocument/2006/relationships/image" Target="../media/image130.wmf"/><Relationship Id="rId11" Type="http://schemas.openxmlformats.org/officeDocument/2006/relationships/oleObject" Target="../embeddings/oleObject128.bin"/><Relationship Id="rId5" Type="http://schemas.openxmlformats.org/officeDocument/2006/relationships/oleObject" Target="../embeddings/oleObject125.bin"/><Relationship Id="rId15" Type="http://schemas.openxmlformats.org/officeDocument/2006/relationships/oleObject" Target="../embeddings/oleObject130.bin"/><Relationship Id="rId10" Type="http://schemas.openxmlformats.org/officeDocument/2006/relationships/image" Target="../media/image132.wmf"/><Relationship Id="rId19" Type="http://schemas.openxmlformats.org/officeDocument/2006/relationships/oleObject" Target="../embeddings/oleObject134.bin"/><Relationship Id="rId4" Type="http://schemas.openxmlformats.org/officeDocument/2006/relationships/image" Target="../media/image129.wmf"/><Relationship Id="rId9" Type="http://schemas.openxmlformats.org/officeDocument/2006/relationships/oleObject" Target="../embeddings/oleObject127.bin"/><Relationship Id="rId14" Type="http://schemas.openxmlformats.org/officeDocument/2006/relationships/image" Target="../media/image134.wmf"/><Relationship Id="rId22" Type="http://schemas.openxmlformats.org/officeDocument/2006/relationships/image" Target="../media/image136.wmf"/></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4.xml"/><Relationship Id="rId1" Type="http://schemas.openxmlformats.org/officeDocument/2006/relationships/tags" Target="../tags/ta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31.wmf"/><Relationship Id="rId3" Type="http://schemas.openxmlformats.org/officeDocument/2006/relationships/oleObject" Target="../embeddings/oleObject136.bin"/><Relationship Id="rId7" Type="http://schemas.openxmlformats.org/officeDocument/2006/relationships/oleObject" Target="../embeddings/oleObject138.bin"/><Relationship Id="rId12" Type="http://schemas.openxmlformats.org/officeDocument/2006/relationships/image" Target="../media/image138.wmf"/><Relationship Id="rId2" Type="http://schemas.openxmlformats.org/officeDocument/2006/relationships/slideLayout" Target="../slideLayouts/slideLayout4.xml"/><Relationship Id="rId1" Type="http://schemas.openxmlformats.org/officeDocument/2006/relationships/vmlDrawing" Target="../drawings/vmlDrawing21.vml"/><Relationship Id="rId6" Type="http://schemas.openxmlformats.org/officeDocument/2006/relationships/image" Target="../media/image130.wmf"/><Relationship Id="rId11" Type="http://schemas.openxmlformats.org/officeDocument/2006/relationships/oleObject" Target="../embeddings/oleObject140.bin"/><Relationship Id="rId5" Type="http://schemas.openxmlformats.org/officeDocument/2006/relationships/oleObject" Target="../embeddings/oleObject137.bin"/><Relationship Id="rId10" Type="http://schemas.openxmlformats.org/officeDocument/2006/relationships/image" Target="../media/image132.wmf"/><Relationship Id="rId4" Type="http://schemas.openxmlformats.org/officeDocument/2006/relationships/image" Target="../media/image137.wmf"/><Relationship Id="rId9" Type="http://schemas.openxmlformats.org/officeDocument/2006/relationships/oleObject" Target="../embeddings/oleObject139.bin"/></Relationships>
</file>

<file path=ppt/slides/_rels/slide31.xml.rels><?xml version="1.0" encoding="UTF-8" standalone="yes"?>
<Relationships xmlns="http://schemas.openxmlformats.org/package/2006/relationships"><Relationship Id="rId8" Type="http://schemas.openxmlformats.org/officeDocument/2006/relationships/image" Target="../media/image131.wmf"/><Relationship Id="rId3" Type="http://schemas.openxmlformats.org/officeDocument/2006/relationships/oleObject" Target="../embeddings/oleObject141.bin"/><Relationship Id="rId7" Type="http://schemas.openxmlformats.org/officeDocument/2006/relationships/oleObject" Target="../embeddings/oleObject143.bin"/><Relationship Id="rId12" Type="http://schemas.openxmlformats.org/officeDocument/2006/relationships/image" Target="../media/image141.wmf"/><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image" Target="../media/image130.wmf"/><Relationship Id="rId11" Type="http://schemas.openxmlformats.org/officeDocument/2006/relationships/oleObject" Target="../embeddings/oleObject145.bin"/><Relationship Id="rId5" Type="http://schemas.openxmlformats.org/officeDocument/2006/relationships/oleObject" Target="../embeddings/oleObject142.bin"/><Relationship Id="rId10" Type="http://schemas.openxmlformats.org/officeDocument/2006/relationships/image" Target="../media/image140.wmf"/><Relationship Id="rId4" Type="http://schemas.openxmlformats.org/officeDocument/2006/relationships/image" Target="../media/image139.wmf"/><Relationship Id="rId9" Type="http://schemas.openxmlformats.org/officeDocument/2006/relationships/oleObject" Target="../embeddings/oleObject144.bin"/></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3.xml.rels><?xml version="1.0" encoding="UTF-8" standalone="yes"?>
<Relationships xmlns="http://schemas.openxmlformats.org/package/2006/relationships"><Relationship Id="rId8" Type="http://schemas.openxmlformats.org/officeDocument/2006/relationships/image" Target="../media/image130.wmf"/><Relationship Id="rId13" Type="http://schemas.openxmlformats.org/officeDocument/2006/relationships/oleObject" Target="../embeddings/oleObject151.bin"/><Relationship Id="rId3" Type="http://schemas.openxmlformats.org/officeDocument/2006/relationships/oleObject" Target="../embeddings/oleObject146.bin"/><Relationship Id="rId7" Type="http://schemas.openxmlformats.org/officeDocument/2006/relationships/oleObject" Target="../embeddings/oleObject148.bin"/><Relationship Id="rId12" Type="http://schemas.openxmlformats.org/officeDocument/2006/relationships/image" Target="../media/image144.wmf"/><Relationship Id="rId2" Type="http://schemas.openxmlformats.org/officeDocument/2006/relationships/slideLayout" Target="../slideLayouts/slideLayout4.xml"/><Relationship Id="rId16" Type="http://schemas.openxmlformats.org/officeDocument/2006/relationships/image" Target="../media/image146.wmf"/><Relationship Id="rId1" Type="http://schemas.openxmlformats.org/officeDocument/2006/relationships/vmlDrawing" Target="../drawings/vmlDrawing23.vml"/><Relationship Id="rId6" Type="http://schemas.openxmlformats.org/officeDocument/2006/relationships/image" Target="../media/image143.wmf"/><Relationship Id="rId11" Type="http://schemas.openxmlformats.org/officeDocument/2006/relationships/oleObject" Target="../embeddings/oleObject150.bin"/><Relationship Id="rId5" Type="http://schemas.openxmlformats.org/officeDocument/2006/relationships/oleObject" Target="../embeddings/oleObject147.bin"/><Relationship Id="rId15" Type="http://schemas.openxmlformats.org/officeDocument/2006/relationships/oleObject" Target="../embeddings/oleObject152.bin"/><Relationship Id="rId10" Type="http://schemas.openxmlformats.org/officeDocument/2006/relationships/image" Target="../media/image131.wmf"/><Relationship Id="rId4" Type="http://schemas.openxmlformats.org/officeDocument/2006/relationships/image" Target="../media/image142.wmf"/><Relationship Id="rId9" Type="http://schemas.openxmlformats.org/officeDocument/2006/relationships/oleObject" Target="../embeddings/oleObject149.bin"/><Relationship Id="rId14" Type="http://schemas.openxmlformats.org/officeDocument/2006/relationships/image" Target="../media/image145.wm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5.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oleObject" Target="../embeddings/oleObject153.bin"/><Relationship Id="rId7" Type="http://schemas.openxmlformats.org/officeDocument/2006/relationships/oleObject" Target="../embeddings/oleObject155.bin"/><Relationship Id="rId2" Type="http://schemas.openxmlformats.org/officeDocument/2006/relationships/slideLayout" Target="../slideLayouts/slideLayout4.xml"/><Relationship Id="rId1" Type="http://schemas.openxmlformats.org/officeDocument/2006/relationships/vmlDrawing" Target="../drawings/vmlDrawing24.vml"/><Relationship Id="rId6" Type="http://schemas.openxmlformats.org/officeDocument/2006/relationships/image" Target="../media/image148.wmf"/><Relationship Id="rId5" Type="http://schemas.openxmlformats.org/officeDocument/2006/relationships/oleObject" Target="../embeddings/oleObject154.bin"/><Relationship Id="rId4" Type="http://schemas.openxmlformats.org/officeDocument/2006/relationships/image" Target="../media/image147.png"/></Relationships>
</file>

<file path=ppt/slides/_rels/slide36.xml.rels><?xml version="1.0" encoding="UTF-8" standalone="yes"?>
<Relationships xmlns="http://schemas.openxmlformats.org/package/2006/relationships"><Relationship Id="rId8" Type="http://schemas.openxmlformats.org/officeDocument/2006/relationships/image" Target="../media/image149.wmf"/><Relationship Id="rId3" Type="http://schemas.openxmlformats.org/officeDocument/2006/relationships/oleObject" Target="../embeddings/oleObject156.bin"/><Relationship Id="rId7" Type="http://schemas.openxmlformats.org/officeDocument/2006/relationships/oleObject" Target="../embeddings/oleObject158.bin"/><Relationship Id="rId2" Type="http://schemas.openxmlformats.org/officeDocument/2006/relationships/slideLayout" Target="../slideLayouts/slideLayout4.xml"/><Relationship Id="rId1" Type="http://schemas.openxmlformats.org/officeDocument/2006/relationships/vmlDrawing" Target="../drawings/vmlDrawing25.vml"/><Relationship Id="rId6" Type="http://schemas.openxmlformats.org/officeDocument/2006/relationships/image" Target="../media/image148.wmf"/><Relationship Id="rId5" Type="http://schemas.openxmlformats.org/officeDocument/2006/relationships/oleObject" Target="../embeddings/oleObject157.bin"/><Relationship Id="rId4" Type="http://schemas.openxmlformats.org/officeDocument/2006/relationships/image" Target="../media/image147.png"/></Relationships>
</file>

<file path=ppt/slides/_rels/slide37.xml.rels><?xml version="1.0" encoding="UTF-8" standalone="yes"?>
<Relationships xmlns="http://schemas.openxmlformats.org/package/2006/relationships"><Relationship Id="rId8" Type="http://schemas.openxmlformats.org/officeDocument/2006/relationships/image" Target="../media/image152.wmf"/><Relationship Id="rId3" Type="http://schemas.openxmlformats.org/officeDocument/2006/relationships/oleObject" Target="../embeddings/oleObject159.bin"/><Relationship Id="rId7" Type="http://schemas.openxmlformats.org/officeDocument/2006/relationships/oleObject" Target="../embeddings/oleObject161.bin"/><Relationship Id="rId2" Type="http://schemas.openxmlformats.org/officeDocument/2006/relationships/slideLayout" Target="../slideLayouts/slideLayout4.xml"/><Relationship Id="rId1" Type="http://schemas.openxmlformats.org/officeDocument/2006/relationships/vmlDrawing" Target="../drawings/vmlDrawing26.vml"/><Relationship Id="rId6" Type="http://schemas.openxmlformats.org/officeDocument/2006/relationships/image" Target="../media/image151.wmf"/><Relationship Id="rId5" Type="http://schemas.openxmlformats.org/officeDocument/2006/relationships/oleObject" Target="../embeddings/oleObject160.bin"/><Relationship Id="rId4" Type="http://schemas.openxmlformats.org/officeDocument/2006/relationships/image" Target="../media/image150.wmf"/></Relationships>
</file>

<file path=ppt/slides/_rels/slide38.xml.rels><?xml version="1.0" encoding="UTF-8" standalone="yes"?>
<Relationships xmlns="http://schemas.openxmlformats.org/package/2006/relationships"><Relationship Id="rId8" Type="http://schemas.openxmlformats.org/officeDocument/2006/relationships/image" Target="../media/image155.wmf"/><Relationship Id="rId3" Type="http://schemas.openxmlformats.org/officeDocument/2006/relationships/oleObject" Target="../embeddings/oleObject162.bin"/><Relationship Id="rId7" Type="http://schemas.openxmlformats.org/officeDocument/2006/relationships/oleObject" Target="../embeddings/oleObject164.bin"/><Relationship Id="rId12" Type="http://schemas.openxmlformats.org/officeDocument/2006/relationships/image" Target="../media/image157.wmf"/><Relationship Id="rId2" Type="http://schemas.openxmlformats.org/officeDocument/2006/relationships/slideLayout" Target="../slideLayouts/slideLayout4.xml"/><Relationship Id="rId1" Type="http://schemas.openxmlformats.org/officeDocument/2006/relationships/vmlDrawing" Target="../drawings/vmlDrawing27.vml"/><Relationship Id="rId6" Type="http://schemas.openxmlformats.org/officeDocument/2006/relationships/image" Target="../media/image154.wmf"/><Relationship Id="rId11" Type="http://schemas.openxmlformats.org/officeDocument/2006/relationships/oleObject" Target="../embeddings/oleObject166.bin"/><Relationship Id="rId5" Type="http://schemas.openxmlformats.org/officeDocument/2006/relationships/oleObject" Target="../embeddings/oleObject163.bin"/><Relationship Id="rId10" Type="http://schemas.openxmlformats.org/officeDocument/2006/relationships/image" Target="../media/image156.wmf"/><Relationship Id="rId4" Type="http://schemas.openxmlformats.org/officeDocument/2006/relationships/image" Target="../media/image153.wmf"/><Relationship Id="rId9" Type="http://schemas.openxmlformats.org/officeDocument/2006/relationships/oleObject" Target="../embeddings/oleObject165.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67.bin"/><Relationship Id="rId2" Type="http://schemas.openxmlformats.org/officeDocument/2006/relationships/slideLayout" Target="../slideLayouts/slideLayout4.xml"/><Relationship Id="rId1" Type="http://schemas.openxmlformats.org/officeDocument/2006/relationships/vmlDrawing" Target="../drawings/vmlDrawing28.vml"/><Relationship Id="rId4" Type="http://schemas.openxmlformats.org/officeDocument/2006/relationships/image" Target="../media/image158.wmf"/></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microsoft.com/office/2007/relationships/hdphoto" Target="../media/hdphoto1.wdp"/><Relationship Id="rId7" Type="http://schemas.openxmlformats.org/officeDocument/2006/relationships/diagramLayout" Target="../diagrams/layout2.xml"/><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diagramData" Target="../diagrams/data2.xml"/><Relationship Id="rId5" Type="http://schemas.microsoft.com/office/2007/relationships/hdphoto" Target="../media/hdphoto2.wdp"/><Relationship Id="rId10" Type="http://schemas.microsoft.com/office/2007/relationships/diagramDrawing" Target="../diagrams/drawing2.xml"/><Relationship Id="rId4" Type="http://schemas.openxmlformats.org/officeDocument/2006/relationships/image" Target="../media/image9.png"/><Relationship Id="rId9" Type="http://schemas.openxmlformats.org/officeDocument/2006/relationships/diagramColors" Target="../diagrams/colors2.xml"/></Relationships>
</file>

<file path=ppt/slides/_rels/slide40.xml.rels><?xml version="1.0" encoding="UTF-8" standalone="yes"?>
<Relationships xmlns="http://schemas.openxmlformats.org/package/2006/relationships"><Relationship Id="rId8" Type="http://schemas.openxmlformats.org/officeDocument/2006/relationships/image" Target="../media/image161.wmf"/><Relationship Id="rId3" Type="http://schemas.openxmlformats.org/officeDocument/2006/relationships/oleObject" Target="../embeddings/oleObject168.bin"/><Relationship Id="rId7" Type="http://schemas.openxmlformats.org/officeDocument/2006/relationships/oleObject" Target="../embeddings/oleObject170.bin"/><Relationship Id="rId12" Type="http://schemas.openxmlformats.org/officeDocument/2006/relationships/image" Target="../media/image163.wmf"/><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image" Target="../media/image160.wmf"/><Relationship Id="rId11" Type="http://schemas.openxmlformats.org/officeDocument/2006/relationships/oleObject" Target="../embeddings/oleObject172.bin"/><Relationship Id="rId5" Type="http://schemas.openxmlformats.org/officeDocument/2006/relationships/oleObject" Target="../embeddings/oleObject169.bin"/><Relationship Id="rId10" Type="http://schemas.openxmlformats.org/officeDocument/2006/relationships/image" Target="../media/image162.wmf"/><Relationship Id="rId4" Type="http://schemas.openxmlformats.org/officeDocument/2006/relationships/image" Target="../media/image159.wmf"/><Relationship Id="rId9" Type="http://schemas.openxmlformats.org/officeDocument/2006/relationships/oleObject" Target="../embeddings/oleObject171.bin"/></Relationships>
</file>

<file path=ppt/slides/_rels/slide41.xml.rels><?xml version="1.0" encoding="UTF-8" standalone="yes"?>
<Relationships xmlns="http://schemas.openxmlformats.org/package/2006/relationships"><Relationship Id="rId8" Type="http://schemas.openxmlformats.org/officeDocument/2006/relationships/oleObject" Target="../embeddings/oleObject175.bin"/><Relationship Id="rId3" Type="http://schemas.openxmlformats.org/officeDocument/2006/relationships/image" Target="../media/image168.wmf"/><Relationship Id="rId7" Type="http://schemas.openxmlformats.org/officeDocument/2006/relationships/image" Target="../media/image165.wmf"/><Relationship Id="rId2" Type="http://schemas.openxmlformats.org/officeDocument/2006/relationships/slideLayout" Target="../slideLayouts/slideLayout4.xml"/><Relationship Id="rId1" Type="http://schemas.openxmlformats.org/officeDocument/2006/relationships/vmlDrawing" Target="../drawings/vmlDrawing30.vml"/><Relationship Id="rId6" Type="http://schemas.openxmlformats.org/officeDocument/2006/relationships/oleObject" Target="../embeddings/oleObject174.bin"/><Relationship Id="rId11" Type="http://schemas.openxmlformats.org/officeDocument/2006/relationships/image" Target="../media/image167.wmf"/><Relationship Id="rId5" Type="http://schemas.openxmlformats.org/officeDocument/2006/relationships/image" Target="../media/image164.wmf"/><Relationship Id="rId10" Type="http://schemas.openxmlformats.org/officeDocument/2006/relationships/oleObject" Target="../embeddings/oleObject176.bin"/><Relationship Id="rId4" Type="http://schemas.openxmlformats.org/officeDocument/2006/relationships/oleObject" Target="../embeddings/oleObject173.bin"/><Relationship Id="rId9" Type="http://schemas.openxmlformats.org/officeDocument/2006/relationships/image" Target="../media/image166.wmf"/></Relationships>
</file>

<file path=ppt/slides/_rels/slide42.xml.rels><?xml version="1.0" encoding="UTF-8" standalone="yes"?>
<Relationships xmlns="http://schemas.openxmlformats.org/package/2006/relationships"><Relationship Id="rId8" Type="http://schemas.openxmlformats.org/officeDocument/2006/relationships/image" Target="../media/image171.wmf"/><Relationship Id="rId3" Type="http://schemas.openxmlformats.org/officeDocument/2006/relationships/oleObject" Target="../embeddings/oleObject177.bin"/><Relationship Id="rId7" Type="http://schemas.openxmlformats.org/officeDocument/2006/relationships/oleObject" Target="../embeddings/oleObject179.bin"/><Relationship Id="rId12" Type="http://schemas.openxmlformats.org/officeDocument/2006/relationships/image" Target="../media/image173.wmf"/><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image" Target="../media/image170.wmf"/><Relationship Id="rId11" Type="http://schemas.openxmlformats.org/officeDocument/2006/relationships/oleObject" Target="../embeddings/oleObject181.bin"/><Relationship Id="rId5" Type="http://schemas.openxmlformats.org/officeDocument/2006/relationships/oleObject" Target="../embeddings/oleObject178.bin"/><Relationship Id="rId10" Type="http://schemas.openxmlformats.org/officeDocument/2006/relationships/image" Target="../media/image172.wmf"/><Relationship Id="rId4" Type="http://schemas.openxmlformats.org/officeDocument/2006/relationships/image" Target="../media/image169.wmf"/><Relationship Id="rId9" Type="http://schemas.openxmlformats.org/officeDocument/2006/relationships/oleObject" Target="../embeddings/oleObject180.bin"/></Relationships>
</file>

<file path=ppt/slides/_rels/slide43.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oleObject" Target="../embeddings/oleObject182.bin"/><Relationship Id="rId7" Type="http://schemas.openxmlformats.org/officeDocument/2006/relationships/diagramQuickStyle" Target="../diagrams/quickStyle9.xml"/><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diagramLayout" Target="../diagrams/layout9.xml"/><Relationship Id="rId5" Type="http://schemas.openxmlformats.org/officeDocument/2006/relationships/diagramData" Target="../diagrams/data9.xml"/><Relationship Id="rId4" Type="http://schemas.openxmlformats.org/officeDocument/2006/relationships/image" Target="../media/image174.wmf"/><Relationship Id="rId9" Type="http://schemas.microsoft.com/office/2007/relationships/diagramDrawing" Target="../diagrams/drawing9.xml"/></Relationships>
</file>

<file path=ppt/slides/_rels/slide44.xml.rels><?xml version="1.0" encoding="UTF-8" standalone="yes"?>
<Relationships xmlns="http://schemas.openxmlformats.org/package/2006/relationships"><Relationship Id="rId8" Type="http://schemas.openxmlformats.org/officeDocument/2006/relationships/image" Target="../media/image177.wmf"/><Relationship Id="rId3" Type="http://schemas.openxmlformats.org/officeDocument/2006/relationships/oleObject" Target="../embeddings/oleObject183.bin"/><Relationship Id="rId7" Type="http://schemas.openxmlformats.org/officeDocument/2006/relationships/oleObject" Target="../embeddings/oleObject185.bin"/><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image" Target="../media/image176.wmf"/><Relationship Id="rId5" Type="http://schemas.openxmlformats.org/officeDocument/2006/relationships/oleObject" Target="../embeddings/oleObject184.bin"/><Relationship Id="rId10" Type="http://schemas.openxmlformats.org/officeDocument/2006/relationships/image" Target="../media/image178.wmf"/><Relationship Id="rId4" Type="http://schemas.openxmlformats.org/officeDocument/2006/relationships/image" Target="../media/image175.wmf"/><Relationship Id="rId9" Type="http://schemas.openxmlformats.org/officeDocument/2006/relationships/oleObject" Target="../embeddings/oleObject186.bin"/></Relationships>
</file>

<file path=ppt/slides/_rels/slide45.xml.rels><?xml version="1.0" encoding="UTF-8" standalone="yes"?>
<Relationships xmlns="http://schemas.openxmlformats.org/package/2006/relationships"><Relationship Id="rId8" Type="http://schemas.openxmlformats.org/officeDocument/2006/relationships/image" Target="../media/image180.wmf"/><Relationship Id="rId3" Type="http://schemas.openxmlformats.org/officeDocument/2006/relationships/oleObject" Target="../embeddings/oleObject187.bin"/><Relationship Id="rId7" Type="http://schemas.openxmlformats.org/officeDocument/2006/relationships/oleObject" Target="../embeddings/oleObject189.bin"/><Relationship Id="rId12" Type="http://schemas.openxmlformats.org/officeDocument/2006/relationships/image" Target="../media/image177.wmf"/><Relationship Id="rId2" Type="http://schemas.openxmlformats.org/officeDocument/2006/relationships/slideLayout" Target="../slideLayouts/slideLayout4.xml"/><Relationship Id="rId1" Type="http://schemas.openxmlformats.org/officeDocument/2006/relationships/vmlDrawing" Target="../drawings/vmlDrawing34.vml"/><Relationship Id="rId6" Type="http://schemas.openxmlformats.org/officeDocument/2006/relationships/image" Target="../media/image179.wmf"/><Relationship Id="rId11" Type="http://schemas.openxmlformats.org/officeDocument/2006/relationships/oleObject" Target="../embeddings/oleObject191.bin"/><Relationship Id="rId5" Type="http://schemas.openxmlformats.org/officeDocument/2006/relationships/oleObject" Target="../embeddings/oleObject188.bin"/><Relationship Id="rId10" Type="http://schemas.openxmlformats.org/officeDocument/2006/relationships/image" Target="../media/image178.wmf"/><Relationship Id="rId4" Type="http://schemas.openxmlformats.org/officeDocument/2006/relationships/image" Target="../media/image175.wmf"/><Relationship Id="rId9" Type="http://schemas.openxmlformats.org/officeDocument/2006/relationships/oleObject" Target="../embeddings/oleObject190.bin"/></Relationships>
</file>

<file path=ppt/slides/_rels/slide46.xml.rels><?xml version="1.0" encoding="UTF-8" standalone="yes"?>
<Relationships xmlns="http://schemas.openxmlformats.org/package/2006/relationships"><Relationship Id="rId8" Type="http://schemas.openxmlformats.org/officeDocument/2006/relationships/image" Target="../media/image183.wmf"/><Relationship Id="rId13" Type="http://schemas.openxmlformats.org/officeDocument/2006/relationships/oleObject" Target="../embeddings/oleObject197.bin"/><Relationship Id="rId3" Type="http://schemas.openxmlformats.org/officeDocument/2006/relationships/oleObject" Target="../embeddings/oleObject192.bin"/><Relationship Id="rId7" Type="http://schemas.openxmlformats.org/officeDocument/2006/relationships/oleObject" Target="../embeddings/oleObject194.bin"/><Relationship Id="rId12" Type="http://schemas.openxmlformats.org/officeDocument/2006/relationships/image" Target="../media/image185.wmf"/><Relationship Id="rId2" Type="http://schemas.openxmlformats.org/officeDocument/2006/relationships/slideLayout" Target="../slideLayouts/slideLayout4.xml"/><Relationship Id="rId1" Type="http://schemas.openxmlformats.org/officeDocument/2006/relationships/vmlDrawing" Target="../drawings/vmlDrawing35.vml"/><Relationship Id="rId6" Type="http://schemas.openxmlformats.org/officeDocument/2006/relationships/image" Target="../media/image182.wmf"/><Relationship Id="rId11" Type="http://schemas.openxmlformats.org/officeDocument/2006/relationships/oleObject" Target="../embeddings/oleObject196.bin"/><Relationship Id="rId5" Type="http://schemas.openxmlformats.org/officeDocument/2006/relationships/oleObject" Target="../embeddings/oleObject193.bin"/><Relationship Id="rId10" Type="http://schemas.openxmlformats.org/officeDocument/2006/relationships/image" Target="../media/image184.wmf"/><Relationship Id="rId4" Type="http://schemas.openxmlformats.org/officeDocument/2006/relationships/image" Target="../media/image181.png"/><Relationship Id="rId9" Type="http://schemas.openxmlformats.org/officeDocument/2006/relationships/oleObject" Target="../embeddings/oleObject195.bin"/><Relationship Id="rId14" Type="http://schemas.openxmlformats.org/officeDocument/2006/relationships/image" Target="../media/image186.w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200.bin"/><Relationship Id="rId3" Type="http://schemas.openxmlformats.org/officeDocument/2006/relationships/slideLayout" Target="../slideLayouts/slideLayout4.xml"/><Relationship Id="rId7" Type="http://schemas.openxmlformats.org/officeDocument/2006/relationships/image" Target="../media/image188.wmf"/><Relationship Id="rId2" Type="http://schemas.openxmlformats.org/officeDocument/2006/relationships/tags" Target="../tags/tag3.xml"/><Relationship Id="rId1" Type="http://schemas.openxmlformats.org/officeDocument/2006/relationships/vmlDrawing" Target="../drawings/vmlDrawing36.vml"/><Relationship Id="rId6" Type="http://schemas.openxmlformats.org/officeDocument/2006/relationships/oleObject" Target="../embeddings/oleObject199.bin"/><Relationship Id="rId5" Type="http://schemas.openxmlformats.org/officeDocument/2006/relationships/image" Target="../media/image187.wmf"/><Relationship Id="rId4" Type="http://schemas.openxmlformats.org/officeDocument/2006/relationships/oleObject" Target="../embeddings/oleObject198.bin"/><Relationship Id="rId9" Type="http://schemas.openxmlformats.org/officeDocument/2006/relationships/image" Target="../media/image189.wmf"/></Relationships>
</file>

<file path=ppt/slides/_rels/slide48.xml.rels><?xml version="1.0" encoding="UTF-8" standalone="yes"?>
<Relationships xmlns="http://schemas.openxmlformats.org/package/2006/relationships"><Relationship Id="rId8" Type="http://schemas.openxmlformats.org/officeDocument/2006/relationships/image" Target="../media/image191.wmf"/><Relationship Id="rId13" Type="http://schemas.openxmlformats.org/officeDocument/2006/relationships/oleObject" Target="../embeddings/oleObject206.bin"/><Relationship Id="rId3" Type="http://schemas.openxmlformats.org/officeDocument/2006/relationships/oleObject" Target="../embeddings/oleObject201.bin"/><Relationship Id="rId7" Type="http://schemas.openxmlformats.org/officeDocument/2006/relationships/oleObject" Target="../embeddings/oleObject203.bin"/><Relationship Id="rId12" Type="http://schemas.openxmlformats.org/officeDocument/2006/relationships/image" Target="../media/image192.wmf"/><Relationship Id="rId2" Type="http://schemas.openxmlformats.org/officeDocument/2006/relationships/slideLayout" Target="../slideLayouts/slideLayout4.xml"/><Relationship Id="rId1" Type="http://schemas.openxmlformats.org/officeDocument/2006/relationships/vmlDrawing" Target="../drawings/vmlDrawing37.vml"/><Relationship Id="rId6" Type="http://schemas.openxmlformats.org/officeDocument/2006/relationships/image" Target="../media/image189.wmf"/><Relationship Id="rId11" Type="http://schemas.openxmlformats.org/officeDocument/2006/relationships/oleObject" Target="../embeddings/oleObject205.bin"/><Relationship Id="rId5" Type="http://schemas.openxmlformats.org/officeDocument/2006/relationships/oleObject" Target="../embeddings/oleObject202.bin"/><Relationship Id="rId10" Type="http://schemas.openxmlformats.org/officeDocument/2006/relationships/image" Target="../media/image186.wmf"/><Relationship Id="rId4" Type="http://schemas.openxmlformats.org/officeDocument/2006/relationships/image" Target="../media/image190.wmf"/><Relationship Id="rId9" Type="http://schemas.openxmlformats.org/officeDocument/2006/relationships/oleObject" Target="../embeddings/oleObject204.bin"/><Relationship Id="rId14" Type="http://schemas.openxmlformats.org/officeDocument/2006/relationships/image" Target="../media/image193.wmf"/></Relationships>
</file>

<file path=ppt/slides/_rels/slide49.xml.rels><?xml version="1.0" encoding="UTF-8" standalone="yes"?>
<Relationships xmlns="http://schemas.openxmlformats.org/package/2006/relationships"><Relationship Id="rId8" Type="http://schemas.openxmlformats.org/officeDocument/2006/relationships/oleObject" Target="../embeddings/oleObject209.bin"/><Relationship Id="rId3" Type="http://schemas.openxmlformats.org/officeDocument/2006/relationships/image" Target="../media/image197.wmf"/><Relationship Id="rId7" Type="http://schemas.openxmlformats.org/officeDocument/2006/relationships/image" Target="../media/image195.wmf"/><Relationship Id="rId2" Type="http://schemas.openxmlformats.org/officeDocument/2006/relationships/slideLayout" Target="../slideLayouts/slideLayout4.xml"/><Relationship Id="rId1" Type="http://schemas.openxmlformats.org/officeDocument/2006/relationships/vmlDrawing" Target="../drawings/vmlDrawing38.vml"/><Relationship Id="rId6" Type="http://schemas.openxmlformats.org/officeDocument/2006/relationships/oleObject" Target="../embeddings/oleObject208.bin"/><Relationship Id="rId11" Type="http://schemas.openxmlformats.org/officeDocument/2006/relationships/image" Target="../media/image186.wmf"/><Relationship Id="rId5" Type="http://schemas.openxmlformats.org/officeDocument/2006/relationships/image" Target="../media/image194.wmf"/><Relationship Id="rId10" Type="http://schemas.openxmlformats.org/officeDocument/2006/relationships/oleObject" Target="../embeddings/oleObject210.bin"/><Relationship Id="rId4" Type="http://schemas.openxmlformats.org/officeDocument/2006/relationships/oleObject" Target="../embeddings/oleObject207.bin"/><Relationship Id="rId9" Type="http://schemas.openxmlformats.org/officeDocument/2006/relationships/image" Target="../media/image196.wmf"/></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13" Type="http://schemas.openxmlformats.org/officeDocument/2006/relationships/oleObject" Target="../embeddings/oleObject6.bin"/><Relationship Id="rId18" Type="http://schemas.openxmlformats.org/officeDocument/2006/relationships/image" Target="../media/image17.wmf"/><Relationship Id="rId3" Type="http://schemas.openxmlformats.org/officeDocument/2006/relationships/oleObject" Target="../embeddings/oleObject1.bin"/><Relationship Id="rId21" Type="http://schemas.openxmlformats.org/officeDocument/2006/relationships/oleObject" Target="../embeddings/oleObject10.bin"/><Relationship Id="rId7" Type="http://schemas.openxmlformats.org/officeDocument/2006/relationships/oleObject" Target="../embeddings/oleObject3.bin"/><Relationship Id="rId12" Type="http://schemas.openxmlformats.org/officeDocument/2006/relationships/image" Target="../media/image14.wmf"/><Relationship Id="rId17" Type="http://schemas.openxmlformats.org/officeDocument/2006/relationships/oleObject" Target="../embeddings/oleObject8.bin"/><Relationship Id="rId2" Type="http://schemas.openxmlformats.org/officeDocument/2006/relationships/slideLayout" Target="../slideLayouts/slideLayout4.xml"/><Relationship Id="rId16" Type="http://schemas.openxmlformats.org/officeDocument/2006/relationships/image" Target="../media/image16.wmf"/><Relationship Id="rId20" Type="http://schemas.openxmlformats.org/officeDocument/2006/relationships/image" Target="../media/image18.wmf"/><Relationship Id="rId1" Type="http://schemas.openxmlformats.org/officeDocument/2006/relationships/vmlDrawing" Target="../drawings/vmlDrawing1.vml"/><Relationship Id="rId6" Type="http://schemas.openxmlformats.org/officeDocument/2006/relationships/image" Target="../media/image11.wmf"/><Relationship Id="rId11" Type="http://schemas.openxmlformats.org/officeDocument/2006/relationships/oleObject" Target="../embeddings/oleObject5.bin"/><Relationship Id="rId24" Type="http://schemas.openxmlformats.org/officeDocument/2006/relationships/image" Target="../media/image20.wmf"/><Relationship Id="rId5" Type="http://schemas.openxmlformats.org/officeDocument/2006/relationships/oleObject" Target="../embeddings/oleObject2.bin"/><Relationship Id="rId15" Type="http://schemas.openxmlformats.org/officeDocument/2006/relationships/oleObject" Target="../embeddings/oleObject7.bin"/><Relationship Id="rId23" Type="http://schemas.openxmlformats.org/officeDocument/2006/relationships/oleObject" Target="../embeddings/oleObject11.bin"/><Relationship Id="rId10" Type="http://schemas.openxmlformats.org/officeDocument/2006/relationships/image" Target="../media/image13.wmf"/><Relationship Id="rId19" Type="http://schemas.openxmlformats.org/officeDocument/2006/relationships/oleObject" Target="../embeddings/oleObject9.bin"/><Relationship Id="rId4" Type="http://schemas.openxmlformats.org/officeDocument/2006/relationships/image" Target="../media/image10.wmf"/><Relationship Id="rId9" Type="http://schemas.openxmlformats.org/officeDocument/2006/relationships/oleObject" Target="../embeddings/oleObject4.bin"/><Relationship Id="rId14" Type="http://schemas.openxmlformats.org/officeDocument/2006/relationships/image" Target="../media/image15.wmf"/><Relationship Id="rId22" Type="http://schemas.openxmlformats.org/officeDocument/2006/relationships/image" Target="../media/image19.wmf"/></Relationships>
</file>

<file path=ppt/slides/_rels/slide50.xml.rels><?xml version="1.0" encoding="UTF-8" standalone="yes"?>
<Relationships xmlns="http://schemas.openxmlformats.org/package/2006/relationships"><Relationship Id="rId8" Type="http://schemas.openxmlformats.org/officeDocument/2006/relationships/image" Target="../media/image200.wmf"/><Relationship Id="rId3" Type="http://schemas.openxmlformats.org/officeDocument/2006/relationships/oleObject" Target="../embeddings/oleObject211.bin"/><Relationship Id="rId7" Type="http://schemas.openxmlformats.org/officeDocument/2006/relationships/oleObject" Target="../embeddings/oleObject213.bin"/><Relationship Id="rId2" Type="http://schemas.openxmlformats.org/officeDocument/2006/relationships/slideLayout" Target="../slideLayouts/slideLayout4.xml"/><Relationship Id="rId1" Type="http://schemas.openxmlformats.org/officeDocument/2006/relationships/vmlDrawing" Target="../drawings/vmlDrawing39.vml"/><Relationship Id="rId6" Type="http://schemas.openxmlformats.org/officeDocument/2006/relationships/image" Target="../media/image199.wmf"/><Relationship Id="rId11" Type="http://schemas.openxmlformats.org/officeDocument/2006/relationships/image" Target="../media/image168.wmf"/><Relationship Id="rId5" Type="http://schemas.openxmlformats.org/officeDocument/2006/relationships/oleObject" Target="../embeddings/oleObject212.bin"/><Relationship Id="rId10" Type="http://schemas.openxmlformats.org/officeDocument/2006/relationships/image" Target="../media/image201.wmf"/><Relationship Id="rId4" Type="http://schemas.openxmlformats.org/officeDocument/2006/relationships/image" Target="../media/image198.wmf"/><Relationship Id="rId9" Type="http://schemas.openxmlformats.org/officeDocument/2006/relationships/oleObject" Target="../embeddings/oleObject214.bin"/></Relationships>
</file>

<file path=ppt/slides/_rels/slide51.xml.rels><?xml version="1.0" encoding="UTF-8" standalone="yes"?>
<Relationships xmlns="http://schemas.openxmlformats.org/package/2006/relationships"><Relationship Id="rId8" Type="http://schemas.openxmlformats.org/officeDocument/2006/relationships/image" Target="../media/image204.wmf"/><Relationship Id="rId3" Type="http://schemas.openxmlformats.org/officeDocument/2006/relationships/oleObject" Target="../embeddings/oleObject215.bin"/><Relationship Id="rId7" Type="http://schemas.openxmlformats.org/officeDocument/2006/relationships/oleObject" Target="../embeddings/oleObject217.bin"/><Relationship Id="rId2" Type="http://schemas.openxmlformats.org/officeDocument/2006/relationships/slideLayout" Target="../slideLayouts/slideLayout4.xml"/><Relationship Id="rId1" Type="http://schemas.openxmlformats.org/officeDocument/2006/relationships/vmlDrawing" Target="../drawings/vmlDrawing40.vml"/><Relationship Id="rId6" Type="http://schemas.openxmlformats.org/officeDocument/2006/relationships/image" Target="../media/image203.wmf"/><Relationship Id="rId11" Type="http://schemas.openxmlformats.org/officeDocument/2006/relationships/image" Target="../media/image206.wmf"/><Relationship Id="rId5" Type="http://schemas.openxmlformats.org/officeDocument/2006/relationships/oleObject" Target="../embeddings/oleObject216.bin"/><Relationship Id="rId10" Type="http://schemas.openxmlformats.org/officeDocument/2006/relationships/image" Target="../media/image205.wmf"/><Relationship Id="rId4" Type="http://schemas.openxmlformats.org/officeDocument/2006/relationships/image" Target="../media/image202.wmf"/><Relationship Id="rId9" Type="http://schemas.openxmlformats.org/officeDocument/2006/relationships/oleObject" Target="../embeddings/oleObject218.bin"/></Relationships>
</file>

<file path=ppt/slides/_rels/slide52.xml.rels><?xml version="1.0" encoding="UTF-8" standalone="yes"?>
<Relationships xmlns="http://schemas.openxmlformats.org/package/2006/relationships"><Relationship Id="rId8" Type="http://schemas.openxmlformats.org/officeDocument/2006/relationships/image" Target="../media/image208.wmf"/><Relationship Id="rId3" Type="http://schemas.openxmlformats.org/officeDocument/2006/relationships/oleObject" Target="../embeddings/oleObject219.bin"/><Relationship Id="rId7" Type="http://schemas.openxmlformats.org/officeDocument/2006/relationships/oleObject" Target="../embeddings/oleObject221.bin"/><Relationship Id="rId12" Type="http://schemas.openxmlformats.org/officeDocument/2006/relationships/image" Target="../media/image210.wmf"/><Relationship Id="rId2" Type="http://schemas.openxmlformats.org/officeDocument/2006/relationships/slideLayout" Target="../slideLayouts/slideLayout4.xml"/><Relationship Id="rId1" Type="http://schemas.openxmlformats.org/officeDocument/2006/relationships/vmlDrawing" Target="../drawings/vmlDrawing41.vml"/><Relationship Id="rId6" Type="http://schemas.openxmlformats.org/officeDocument/2006/relationships/image" Target="../media/image207.wmf"/><Relationship Id="rId11" Type="http://schemas.openxmlformats.org/officeDocument/2006/relationships/oleObject" Target="../embeddings/oleObject223.bin"/><Relationship Id="rId5" Type="http://schemas.openxmlformats.org/officeDocument/2006/relationships/oleObject" Target="../embeddings/oleObject220.bin"/><Relationship Id="rId10" Type="http://schemas.openxmlformats.org/officeDocument/2006/relationships/image" Target="../media/image209.wmf"/><Relationship Id="rId4" Type="http://schemas.openxmlformats.org/officeDocument/2006/relationships/image" Target="../media/image203.wmf"/><Relationship Id="rId9" Type="http://schemas.openxmlformats.org/officeDocument/2006/relationships/oleObject" Target="../embeddings/oleObject222.bin"/></Relationships>
</file>

<file path=ppt/slides/_rels/slide53.xml.rels><?xml version="1.0" encoding="UTF-8" standalone="yes"?>
<Relationships xmlns="http://schemas.openxmlformats.org/package/2006/relationships"><Relationship Id="rId8" Type="http://schemas.openxmlformats.org/officeDocument/2006/relationships/image" Target="../media/image212.wmf"/><Relationship Id="rId13" Type="http://schemas.openxmlformats.org/officeDocument/2006/relationships/oleObject" Target="../embeddings/oleObject229.bin"/><Relationship Id="rId3" Type="http://schemas.openxmlformats.org/officeDocument/2006/relationships/oleObject" Target="../embeddings/oleObject224.bin"/><Relationship Id="rId7" Type="http://schemas.openxmlformats.org/officeDocument/2006/relationships/oleObject" Target="../embeddings/oleObject226.bin"/><Relationship Id="rId12" Type="http://schemas.openxmlformats.org/officeDocument/2006/relationships/image" Target="../media/image214.wmf"/><Relationship Id="rId2" Type="http://schemas.openxmlformats.org/officeDocument/2006/relationships/slideLayout" Target="../slideLayouts/slideLayout4.xml"/><Relationship Id="rId16" Type="http://schemas.openxmlformats.org/officeDocument/2006/relationships/image" Target="../media/image216.wmf"/><Relationship Id="rId1" Type="http://schemas.openxmlformats.org/officeDocument/2006/relationships/vmlDrawing" Target="../drawings/vmlDrawing42.vml"/><Relationship Id="rId6" Type="http://schemas.openxmlformats.org/officeDocument/2006/relationships/image" Target="../media/image211.wmf"/><Relationship Id="rId11" Type="http://schemas.openxmlformats.org/officeDocument/2006/relationships/oleObject" Target="../embeddings/oleObject228.bin"/><Relationship Id="rId5" Type="http://schemas.openxmlformats.org/officeDocument/2006/relationships/oleObject" Target="../embeddings/oleObject225.bin"/><Relationship Id="rId15" Type="http://schemas.openxmlformats.org/officeDocument/2006/relationships/oleObject" Target="../embeddings/oleObject230.bin"/><Relationship Id="rId10" Type="http://schemas.openxmlformats.org/officeDocument/2006/relationships/image" Target="../media/image213.wmf"/><Relationship Id="rId4" Type="http://schemas.openxmlformats.org/officeDocument/2006/relationships/image" Target="../media/image194.wmf"/><Relationship Id="rId9" Type="http://schemas.openxmlformats.org/officeDocument/2006/relationships/oleObject" Target="../embeddings/oleObject227.bin"/><Relationship Id="rId14" Type="http://schemas.openxmlformats.org/officeDocument/2006/relationships/image" Target="../media/image215.wmf"/></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233.bin"/><Relationship Id="rId13" Type="http://schemas.openxmlformats.org/officeDocument/2006/relationships/image" Target="../media/image220.wmf"/><Relationship Id="rId3" Type="http://schemas.openxmlformats.org/officeDocument/2006/relationships/image" Target="../media/image128.wmf"/><Relationship Id="rId7" Type="http://schemas.openxmlformats.org/officeDocument/2006/relationships/image" Target="../media/image217.wmf"/><Relationship Id="rId12" Type="http://schemas.openxmlformats.org/officeDocument/2006/relationships/oleObject" Target="../embeddings/oleObject235.bin"/><Relationship Id="rId2" Type="http://schemas.openxmlformats.org/officeDocument/2006/relationships/slideLayout" Target="../slideLayouts/slideLayout4.xml"/><Relationship Id="rId1" Type="http://schemas.openxmlformats.org/officeDocument/2006/relationships/vmlDrawing" Target="../drawings/vmlDrawing43.vml"/><Relationship Id="rId6" Type="http://schemas.openxmlformats.org/officeDocument/2006/relationships/oleObject" Target="../embeddings/oleObject232.bin"/><Relationship Id="rId11" Type="http://schemas.openxmlformats.org/officeDocument/2006/relationships/image" Target="../media/image219.wmf"/><Relationship Id="rId5" Type="http://schemas.openxmlformats.org/officeDocument/2006/relationships/image" Target="../media/image194.wmf"/><Relationship Id="rId15" Type="http://schemas.openxmlformats.org/officeDocument/2006/relationships/image" Target="../media/image221.wmf"/><Relationship Id="rId10" Type="http://schemas.openxmlformats.org/officeDocument/2006/relationships/oleObject" Target="../embeddings/oleObject234.bin"/><Relationship Id="rId4" Type="http://schemas.openxmlformats.org/officeDocument/2006/relationships/oleObject" Target="../embeddings/oleObject231.bin"/><Relationship Id="rId9" Type="http://schemas.openxmlformats.org/officeDocument/2006/relationships/image" Target="../media/image218.wmf"/><Relationship Id="rId14" Type="http://schemas.openxmlformats.org/officeDocument/2006/relationships/oleObject" Target="../embeddings/oleObject236.bin"/></Relationships>
</file>

<file path=ppt/slides/_rels/slide55.xml.rels><?xml version="1.0" encoding="UTF-8" standalone="yes"?>
<Relationships xmlns="http://schemas.openxmlformats.org/package/2006/relationships"><Relationship Id="rId8" Type="http://schemas.openxmlformats.org/officeDocument/2006/relationships/image" Target="../media/image223.wmf"/><Relationship Id="rId3" Type="http://schemas.openxmlformats.org/officeDocument/2006/relationships/oleObject" Target="../embeddings/oleObject237.bin"/><Relationship Id="rId7" Type="http://schemas.openxmlformats.org/officeDocument/2006/relationships/oleObject" Target="../embeddings/oleObject239.bin"/><Relationship Id="rId2" Type="http://schemas.openxmlformats.org/officeDocument/2006/relationships/slideLayout" Target="../slideLayouts/slideLayout4.xml"/><Relationship Id="rId1" Type="http://schemas.openxmlformats.org/officeDocument/2006/relationships/vmlDrawing" Target="../drawings/vmlDrawing44.vml"/><Relationship Id="rId6" Type="http://schemas.openxmlformats.org/officeDocument/2006/relationships/image" Target="../media/image194.wmf"/><Relationship Id="rId5" Type="http://schemas.openxmlformats.org/officeDocument/2006/relationships/oleObject" Target="../embeddings/oleObject238.bin"/><Relationship Id="rId10" Type="http://schemas.openxmlformats.org/officeDocument/2006/relationships/image" Target="../media/image224.wmf"/><Relationship Id="rId4" Type="http://schemas.openxmlformats.org/officeDocument/2006/relationships/image" Target="../media/image222.wmf"/><Relationship Id="rId9" Type="http://schemas.openxmlformats.org/officeDocument/2006/relationships/oleObject" Target="../embeddings/oleObject240.bin"/></Relationships>
</file>

<file path=ppt/slides/_rels/slide56.xml.rels><?xml version="1.0" encoding="UTF-8" standalone="yes"?>
<Relationships xmlns="http://schemas.openxmlformats.org/package/2006/relationships"><Relationship Id="rId8" Type="http://schemas.openxmlformats.org/officeDocument/2006/relationships/image" Target="../media/image219.wmf"/><Relationship Id="rId13" Type="http://schemas.openxmlformats.org/officeDocument/2006/relationships/diagramData" Target="../diagrams/data10.xml"/><Relationship Id="rId3" Type="http://schemas.openxmlformats.org/officeDocument/2006/relationships/oleObject" Target="../embeddings/oleObject241.bin"/><Relationship Id="rId7" Type="http://schemas.openxmlformats.org/officeDocument/2006/relationships/oleObject" Target="../embeddings/oleObject243.bin"/><Relationship Id="rId12" Type="http://schemas.openxmlformats.org/officeDocument/2006/relationships/image" Target="../media/image226.wmf"/><Relationship Id="rId17" Type="http://schemas.microsoft.com/office/2007/relationships/diagramDrawing" Target="../diagrams/drawing10.xml"/><Relationship Id="rId2" Type="http://schemas.openxmlformats.org/officeDocument/2006/relationships/slideLayout" Target="../slideLayouts/slideLayout4.xml"/><Relationship Id="rId16" Type="http://schemas.openxmlformats.org/officeDocument/2006/relationships/diagramColors" Target="../diagrams/colors10.xml"/><Relationship Id="rId1" Type="http://schemas.openxmlformats.org/officeDocument/2006/relationships/vmlDrawing" Target="../drawings/vmlDrawing45.vml"/><Relationship Id="rId6" Type="http://schemas.openxmlformats.org/officeDocument/2006/relationships/image" Target="../media/image215.wmf"/><Relationship Id="rId11" Type="http://schemas.openxmlformats.org/officeDocument/2006/relationships/oleObject" Target="../embeddings/oleObject245.bin"/><Relationship Id="rId5" Type="http://schemas.openxmlformats.org/officeDocument/2006/relationships/oleObject" Target="../embeddings/oleObject242.bin"/><Relationship Id="rId15" Type="http://schemas.openxmlformats.org/officeDocument/2006/relationships/diagramQuickStyle" Target="../diagrams/quickStyle10.xml"/><Relationship Id="rId10" Type="http://schemas.openxmlformats.org/officeDocument/2006/relationships/image" Target="../media/image225.wmf"/><Relationship Id="rId4" Type="http://schemas.openxmlformats.org/officeDocument/2006/relationships/image" Target="../media/image212.wmf"/><Relationship Id="rId9" Type="http://schemas.openxmlformats.org/officeDocument/2006/relationships/oleObject" Target="../embeddings/oleObject244.bin"/><Relationship Id="rId14" Type="http://schemas.openxmlformats.org/officeDocument/2006/relationships/diagramLayout" Target="../diagrams/layout10.xml"/></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248.bin"/><Relationship Id="rId3" Type="http://schemas.openxmlformats.org/officeDocument/2006/relationships/image" Target="../media/image230.png"/><Relationship Id="rId7" Type="http://schemas.openxmlformats.org/officeDocument/2006/relationships/image" Target="../media/image228.wmf"/><Relationship Id="rId2" Type="http://schemas.openxmlformats.org/officeDocument/2006/relationships/slideLayout" Target="../slideLayouts/slideLayout4.xml"/><Relationship Id="rId1" Type="http://schemas.openxmlformats.org/officeDocument/2006/relationships/vmlDrawing" Target="../drawings/vmlDrawing46.vml"/><Relationship Id="rId6" Type="http://schemas.openxmlformats.org/officeDocument/2006/relationships/oleObject" Target="../embeddings/oleObject247.bin"/><Relationship Id="rId5" Type="http://schemas.openxmlformats.org/officeDocument/2006/relationships/image" Target="../media/image227.wmf"/><Relationship Id="rId4" Type="http://schemas.openxmlformats.org/officeDocument/2006/relationships/oleObject" Target="../embeddings/oleObject246.bin"/><Relationship Id="rId9" Type="http://schemas.openxmlformats.org/officeDocument/2006/relationships/image" Target="../media/image229.wmf"/></Relationships>
</file>

<file path=ppt/slides/_rels/slide58.xml.rels><?xml version="1.0" encoding="UTF-8" standalone="yes"?>
<Relationships xmlns="http://schemas.openxmlformats.org/package/2006/relationships"><Relationship Id="rId8" Type="http://schemas.openxmlformats.org/officeDocument/2006/relationships/image" Target="../media/image233.wmf"/><Relationship Id="rId3" Type="http://schemas.openxmlformats.org/officeDocument/2006/relationships/oleObject" Target="../embeddings/oleObject249.bin"/><Relationship Id="rId7" Type="http://schemas.openxmlformats.org/officeDocument/2006/relationships/oleObject" Target="../embeddings/oleObject251.bin"/><Relationship Id="rId12" Type="http://schemas.openxmlformats.org/officeDocument/2006/relationships/image" Target="../media/image235.wmf"/><Relationship Id="rId2" Type="http://schemas.openxmlformats.org/officeDocument/2006/relationships/slideLayout" Target="../slideLayouts/slideLayout4.xml"/><Relationship Id="rId1" Type="http://schemas.openxmlformats.org/officeDocument/2006/relationships/vmlDrawing" Target="../drawings/vmlDrawing47.vml"/><Relationship Id="rId6" Type="http://schemas.openxmlformats.org/officeDocument/2006/relationships/image" Target="../media/image232.wmf"/><Relationship Id="rId11" Type="http://schemas.openxmlformats.org/officeDocument/2006/relationships/oleObject" Target="../embeddings/oleObject253.bin"/><Relationship Id="rId5" Type="http://schemas.openxmlformats.org/officeDocument/2006/relationships/oleObject" Target="../embeddings/oleObject250.bin"/><Relationship Id="rId10" Type="http://schemas.openxmlformats.org/officeDocument/2006/relationships/image" Target="../media/image234.wmf"/><Relationship Id="rId4" Type="http://schemas.openxmlformats.org/officeDocument/2006/relationships/image" Target="../media/image231.wmf"/><Relationship Id="rId9" Type="http://schemas.openxmlformats.org/officeDocument/2006/relationships/oleObject" Target="../embeddings/oleObject252.bin"/></Relationships>
</file>

<file path=ppt/slides/_rels/slide59.xml.rels><?xml version="1.0" encoding="UTF-8" standalone="yes"?>
<Relationships xmlns="http://schemas.openxmlformats.org/package/2006/relationships"><Relationship Id="rId8" Type="http://schemas.openxmlformats.org/officeDocument/2006/relationships/image" Target="../media/image238.wmf"/><Relationship Id="rId13" Type="http://schemas.openxmlformats.org/officeDocument/2006/relationships/oleObject" Target="../embeddings/oleObject259.bin"/><Relationship Id="rId3" Type="http://schemas.openxmlformats.org/officeDocument/2006/relationships/oleObject" Target="../embeddings/oleObject254.bin"/><Relationship Id="rId7" Type="http://schemas.openxmlformats.org/officeDocument/2006/relationships/oleObject" Target="../embeddings/oleObject256.bin"/><Relationship Id="rId12" Type="http://schemas.openxmlformats.org/officeDocument/2006/relationships/image" Target="../media/image240.wmf"/><Relationship Id="rId2" Type="http://schemas.openxmlformats.org/officeDocument/2006/relationships/slideLayout" Target="../slideLayouts/slideLayout4.xml"/><Relationship Id="rId16" Type="http://schemas.openxmlformats.org/officeDocument/2006/relationships/image" Target="../media/image242.wmf"/><Relationship Id="rId1" Type="http://schemas.openxmlformats.org/officeDocument/2006/relationships/vmlDrawing" Target="../drawings/vmlDrawing48.vml"/><Relationship Id="rId6" Type="http://schemas.openxmlformats.org/officeDocument/2006/relationships/image" Target="../media/image237.wmf"/><Relationship Id="rId11" Type="http://schemas.openxmlformats.org/officeDocument/2006/relationships/oleObject" Target="../embeddings/oleObject258.bin"/><Relationship Id="rId5" Type="http://schemas.openxmlformats.org/officeDocument/2006/relationships/oleObject" Target="../embeddings/oleObject255.bin"/><Relationship Id="rId15" Type="http://schemas.openxmlformats.org/officeDocument/2006/relationships/oleObject" Target="../embeddings/oleObject260.bin"/><Relationship Id="rId10" Type="http://schemas.openxmlformats.org/officeDocument/2006/relationships/image" Target="../media/image239.wmf"/><Relationship Id="rId4" Type="http://schemas.openxmlformats.org/officeDocument/2006/relationships/image" Target="../media/image236.wmf"/><Relationship Id="rId9" Type="http://schemas.openxmlformats.org/officeDocument/2006/relationships/oleObject" Target="../embeddings/oleObject257.bin"/><Relationship Id="rId14" Type="http://schemas.openxmlformats.org/officeDocument/2006/relationships/image" Target="../media/image241.wmf"/></Relationships>
</file>

<file path=ppt/slides/_rels/slide6.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25.wmf"/><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22.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24.wmf"/><Relationship Id="rId4" Type="http://schemas.openxmlformats.org/officeDocument/2006/relationships/image" Target="../media/image21.wmf"/><Relationship Id="rId9" Type="http://schemas.openxmlformats.org/officeDocument/2006/relationships/oleObject" Target="../embeddings/oleObject15.bin"/></Relationships>
</file>

<file path=ppt/slides/_rels/slide60.xml.rels><?xml version="1.0" encoding="UTF-8" standalone="yes"?>
<Relationships xmlns="http://schemas.openxmlformats.org/package/2006/relationships"><Relationship Id="rId8" Type="http://schemas.openxmlformats.org/officeDocument/2006/relationships/image" Target="../media/image245.wmf"/><Relationship Id="rId13" Type="http://schemas.openxmlformats.org/officeDocument/2006/relationships/oleObject" Target="../embeddings/oleObject266.bin"/><Relationship Id="rId3" Type="http://schemas.openxmlformats.org/officeDocument/2006/relationships/oleObject" Target="../embeddings/oleObject261.bin"/><Relationship Id="rId7" Type="http://schemas.openxmlformats.org/officeDocument/2006/relationships/oleObject" Target="../embeddings/oleObject263.bin"/><Relationship Id="rId12" Type="http://schemas.openxmlformats.org/officeDocument/2006/relationships/image" Target="../media/image247.wmf"/><Relationship Id="rId2" Type="http://schemas.openxmlformats.org/officeDocument/2006/relationships/slideLayout" Target="../slideLayouts/slideLayout4.xml"/><Relationship Id="rId16" Type="http://schemas.openxmlformats.org/officeDocument/2006/relationships/image" Target="../media/image249.wmf"/><Relationship Id="rId1" Type="http://schemas.openxmlformats.org/officeDocument/2006/relationships/vmlDrawing" Target="../drawings/vmlDrawing49.vml"/><Relationship Id="rId6" Type="http://schemas.openxmlformats.org/officeDocument/2006/relationships/image" Target="../media/image244.wmf"/><Relationship Id="rId11" Type="http://schemas.openxmlformats.org/officeDocument/2006/relationships/oleObject" Target="../embeddings/oleObject265.bin"/><Relationship Id="rId5" Type="http://schemas.openxmlformats.org/officeDocument/2006/relationships/oleObject" Target="../embeddings/oleObject262.bin"/><Relationship Id="rId15" Type="http://schemas.openxmlformats.org/officeDocument/2006/relationships/oleObject" Target="../embeddings/oleObject267.bin"/><Relationship Id="rId10" Type="http://schemas.openxmlformats.org/officeDocument/2006/relationships/image" Target="../media/image246.wmf"/><Relationship Id="rId4" Type="http://schemas.openxmlformats.org/officeDocument/2006/relationships/image" Target="../media/image243.wmf"/><Relationship Id="rId9" Type="http://schemas.openxmlformats.org/officeDocument/2006/relationships/oleObject" Target="../embeddings/oleObject264.bin"/><Relationship Id="rId14" Type="http://schemas.openxmlformats.org/officeDocument/2006/relationships/image" Target="../media/image248.wmf"/></Relationships>
</file>

<file path=ppt/slides/_rels/slide61.xml.rels><?xml version="1.0" encoding="UTF-8" standalone="yes"?>
<Relationships xmlns="http://schemas.openxmlformats.org/package/2006/relationships"><Relationship Id="rId8" Type="http://schemas.openxmlformats.org/officeDocument/2006/relationships/image" Target="../media/image252.wmf"/><Relationship Id="rId3" Type="http://schemas.openxmlformats.org/officeDocument/2006/relationships/oleObject" Target="../embeddings/oleObject268.bin"/><Relationship Id="rId7" Type="http://schemas.openxmlformats.org/officeDocument/2006/relationships/oleObject" Target="../embeddings/oleObject270.bin"/><Relationship Id="rId2" Type="http://schemas.openxmlformats.org/officeDocument/2006/relationships/slideLayout" Target="../slideLayouts/slideLayout4.xml"/><Relationship Id="rId1" Type="http://schemas.openxmlformats.org/officeDocument/2006/relationships/vmlDrawing" Target="../drawings/vmlDrawing50.vml"/><Relationship Id="rId6" Type="http://schemas.openxmlformats.org/officeDocument/2006/relationships/image" Target="../media/image251.wmf"/><Relationship Id="rId5" Type="http://schemas.openxmlformats.org/officeDocument/2006/relationships/oleObject" Target="../embeddings/oleObject269.bin"/><Relationship Id="rId10" Type="http://schemas.openxmlformats.org/officeDocument/2006/relationships/image" Target="../media/image253.wmf"/><Relationship Id="rId4" Type="http://schemas.openxmlformats.org/officeDocument/2006/relationships/image" Target="../media/image250.wmf"/><Relationship Id="rId9" Type="http://schemas.openxmlformats.org/officeDocument/2006/relationships/oleObject" Target="../embeddings/oleObject271.bin"/></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72.bin"/><Relationship Id="rId2" Type="http://schemas.openxmlformats.org/officeDocument/2006/relationships/slideLayout" Target="../slideLayouts/slideLayout4.xml"/><Relationship Id="rId1" Type="http://schemas.openxmlformats.org/officeDocument/2006/relationships/vmlDrawing" Target="../drawings/vmlDrawing51.vml"/><Relationship Id="rId4" Type="http://schemas.openxmlformats.org/officeDocument/2006/relationships/image" Target="../media/image250.wmf"/></Relationships>
</file>

<file path=ppt/slides/_rels/slide63.xml.rels><?xml version="1.0" encoding="UTF-8" standalone="yes"?>
<Relationships xmlns="http://schemas.openxmlformats.org/package/2006/relationships"><Relationship Id="rId8" Type="http://schemas.openxmlformats.org/officeDocument/2006/relationships/image" Target="../media/image256.wmf"/><Relationship Id="rId13" Type="http://schemas.openxmlformats.org/officeDocument/2006/relationships/oleObject" Target="../embeddings/oleObject278.bin"/><Relationship Id="rId3" Type="http://schemas.openxmlformats.org/officeDocument/2006/relationships/oleObject" Target="../embeddings/oleObject273.bin"/><Relationship Id="rId7" Type="http://schemas.openxmlformats.org/officeDocument/2006/relationships/oleObject" Target="../embeddings/oleObject275.bin"/><Relationship Id="rId12" Type="http://schemas.openxmlformats.org/officeDocument/2006/relationships/image" Target="../media/image258.wmf"/><Relationship Id="rId2" Type="http://schemas.openxmlformats.org/officeDocument/2006/relationships/slideLayout" Target="../slideLayouts/slideLayout4.xml"/><Relationship Id="rId1" Type="http://schemas.openxmlformats.org/officeDocument/2006/relationships/vmlDrawing" Target="../drawings/vmlDrawing52.vml"/><Relationship Id="rId6" Type="http://schemas.openxmlformats.org/officeDocument/2006/relationships/image" Target="../media/image255.wmf"/><Relationship Id="rId11" Type="http://schemas.openxmlformats.org/officeDocument/2006/relationships/oleObject" Target="../embeddings/oleObject277.bin"/><Relationship Id="rId5" Type="http://schemas.openxmlformats.org/officeDocument/2006/relationships/oleObject" Target="../embeddings/oleObject274.bin"/><Relationship Id="rId10" Type="http://schemas.openxmlformats.org/officeDocument/2006/relationships/image" Target="../media/image257.wmf"/><Relationship Id="rId4" Type="http://schemas.openxmlformats.org/officeDocument/2006/relationships/image" Target="../media/image254.wmf"/><Relationship Id="rId9" Type="http://schemas.openxmlformats.org/officeDocument/2006/relationships/oleObject" Target="../embeddings/oleObject276.bin"/><Relationship Id="rId14" Type="http://schemas.openxmlformats.org/officeDocument/2006/relationships/image" Target="../media/image259.wmf"/></Relationships>
</file>

<file path=ppt/slides/_rels/slide64.xml.rels><?xml version="1.0" encoding="UTF-8" standalone="yes"?>
<Relationships xmlns="http://schemas.openxmlformats.org/package/2006/relationships"><Relationship Id="rId8" Type="http://schemas.openxmlformats.org/officeDocument/2006/relationships/image" Target="../media/image261.wmf"/><Relationship Id="rId3" Type="http://schemas.openxmlformats.org/officeDocument/2006/relationships/oleObject" Target="../embeddings/oleObject279.bin"/><Relationship Id="rId7" Type="http://schemas.openxmlformats.org/officeDocument/2006/relationships/oleObject" Target="../embeddings/oleObject281.bin"/><Relationship Id="rId12" Type="http://schemas.openxmlformats.org/officeDocument/2006/relationships/image" Target="../media/image254.wmf"/><Relationship Id="rId2" Type="http://schemas.openxmlformats.org/officeDocument/2006/relationships/slideLayout" Target="../slideLayouts/slideLayout4.xml"/><Relationship Id="rId1" Type="http://schemas.openxmlformats.org/officeDocument/2006/relationships/vmlDrawing" Target="../drawings/vmlDrawing53.vml"/><Relationship Id="rId6" Type="http://schemas.openxmlformats.org/officeDocument/2006/relationships/image" Target="../media/image255.wmf"/><Relationship Id="rId11" Type="http://schemas.openxmlformats.org/officeDocument/2006/relationships/oleObject" Target="../embeddings/oleObject283.bin"/><Relationship Id="rId5" Type="http://schemas.openxmlformats.org/officeDocument/2006/relationships/oleObject" Target="../embeddings/oleObject280.bin"/><Relationship Id="rId10" Type="http://schemas.openxmlformats.org/officeDocument/2006/relationships/image" Target="../media/image262.wmf"/><Relationship Id="rId4" Type="http://schemas.openxmlformats.org/officeDocument/2006/relationships/image" Target="../media/image260.wmf"/><Relationship Id="rId9" Type="http://schemas.openxmlformats.org/officeDocument/2006/relationships/oleObject" Target="../embeddings/oleObject282.bin"/></Relationships>
</file>

<file path=ppt/slides/_rels/slide65.xml.rels><?xml version="1.0" encoding="UTF-8" standalone="yes"?>
<Relationships xmlns="http://schemas.openxmlformats.org/package/2006/relationships"><Relationship Id="rId3" Type="http://schemas.openxmlformats.org/officeDocument/2006/relationships/image" Target="../media/image264.wmf"/><Relationship Id="rId7" Type="http://schemas.openxmlformats.org/officeDocument/2006/relationships/image" Target="../media/image263.wmf"/><Relationship Id="rId2" Type="http://schemas.openxmlformats.org/officeDocument/2006/relationships/slideLayout" Target="../slideLayouts/slideLayout4.xml"/><Relationship Id="rId1" Type="http://schemas.openxmlformats.org/officeDocument/2006/relationships/vmlDrawing" Target="../drawings/vmlDrawing54.vml"/><Relationship Id="rId6" Type="http://schemas.openxmlformats.org/officeDocument/2006/relationships/oleObject" Target="../embeddings/oleObject285.bin"/><Relationship Id="rId5" Type="http://schemas.openxmlformats.org/officeDocument/2006/relationships/image" Target="../media/image254.wmf"/><Relationship Id="rId4" Type="http://schemas.openxmlformats.org/officeDocument/2006/relationships/oleObject" Target="../embeddings/oleObject284.bin"/></Relationships>
</file>

<file path=ppt/slides/_rels/slide66.xml.rels><?xml version="1.0" encoding="UTF-8" standalone="yes"?>
<Relationships xmlns="http://schemas.openxmlformats.org/package/2006/relationships"><Relationship Id="rId8" Type="http://schemas.openxmlformats.org/officeDocument/2006/relationships/image" Target="../media/image267.wmf"/><Relationship Id="rId13" Type="http://schemas.openxmlformats.org/officeDocument/2006/relationships/oleObject" Target="../embeddings/oleObject291.bin"/><Relationship Id="rId3" Type="http://schemas.openxmlformats.org/officeDocument/2006/relationships/oleObject" Target="../embeddings/oleObject286.bin"/><Relationship Id="rId7" Type="http://schemas.openxmlformats.org/officeDocument/2006/relationships/oleObject" Target="../embeddings/oleObject288.bin"/><Relationship Id="rId12" Type="http://schemas.openxmlformats.org/officeDocument/2006/relationships/image" Target="../media/image269.wmf"/><Relationship Id="rId2" Type="http://schemas.openxmlformats.org/officeDocument/2006/relationships/slideLayout" Target="../slideLayouts/slideLayout4.xml"/><Relationship Id="rId1" Type="http://schemas.openxmlformats.org/officeDocument/2006/relationships/vmlDrawing" Target="../drawings/vmlDrawing55.vml"/><Relationship Id="rId6" Type="http://schemas.openxmlformats.org/officeDocument/2006/relationships/image" Target="../media/image266.wmf"/><Relationship Id="rId11" Type="http://schemas.openxmlformats.org/officeDocument/2006/relationships/oleObject" Target="../embeddings/oleObject290.bin"/><Relationship Id="rId5" Type="http://schemas.openxmlformats.org/officeDocument/2006/relationships/oleObject" Target="../embeddings/oleObject287.bin"/><Relationship Id="rId10" Type="http://schemas.openxmlformats.org/officeDocument/2006/relationships/image" Target="../media/image268.wmf"/><Relationship Id="rId4" Type="http://schemas.openxmlformats.org/officeDocument/2006/relationships/image" Target="../media/image265.wmf"/><Relationship Id="rId9" Type="http://schemas.openxmlformats.org/officeDocument/2006/relationships/oleObject" Target="../embeddings/oleObject289.bin"/><Relationship Id="rId14" Type="http://schemas.openxmlformats.org/officeDocument/2006/relationships/image" Target="../media/image270.wmf"/></Relationships>
</file>

<file path=ppt/slides/_rels/slide67.xml.rels><?xml version="1.0" encoding="UTF-8" standalone="yes"?>
<Relationships xmlns="http://schemas.openxmlformats.org/package/2006/relationships"><Relationship Id="rId8" Type="http://schemas.openxmlformats.org/officeDocument/2006/relationships/image" Target="../media/image273.wmf"/><Relationship Id="rId3" Type="http://schemas.openxmlformats.org/officeDocument/2006/relationships/oleObject" Target="../embeddings/oleObject292.bin"/><Relationship Id="rId7" Type="http://schemas.openxmlformats.org/officeDocument/2006/relationships/oleObject" Target="../embeddings/oleObject294.bin"/><Relationship Id="rId2" Type="http://schemas.openxmlformats.org/officeDocument/2006/relationships/slideLayout" Target="../slideLayouts/slideLayout4.xml"/><Relationship Id="rId1" Type="http://schemas.openxmlformats.org/officeDocument/2006/relationships/vmlDrawing" Target="../drawings/vmlDrawing56.vml"/><Relationship Id="rId6" Type="http://schemas.openxmlformats.org/officeDocument/2006/relationships/image" Target="../media/image272.wmf"/><Relationship Id="rId5" Type="http://schemas.openxmlformats.org/officeDocument/2006/relationships/oleObject" Target="../embeddings/oleObject293.bin"/><Relationship Id="rId4" Type="http://schemas.openxmlformats.org/officeDocument/2006/relationships/image" Target="../media/image271.wmf"/><Relationship Id="rId9" Type="http://schemas.openxmlformats.org/officeDocument/2006/relationships/image" Target="../media/image274.png"/></Relationships>
</file>

<file path=ppt/slides/_rels/slide68.xml.rels><?xml version="1.0" encoding="UTF-8" standalone="yes"?>
<Relationships xmlns="http://schemas.openxmlformats.org/package/2006/relationships"><Relationship Id="rId8" Type="http://schemas.openxmlformats.org/officeDocument/2006/relationships/image" Target="../media/image277.wmf"/><Relationship Id="rId3" Type="http://schemas.openxmlformats.org/officeDocument/2006/relationships/oleObject" Target="../embeddings/oleObject295.bin"/><Relationship Id="rId7" Type="http://schemas.openxmlformats.org/officeDocument/2006/relationships/oleObject" Target="../embeddings/oleObject297.bin"/><Relationship Id="rId2" Type="http://schemas.openxmlformats.org/officeDocument/2006/relationships/slideLayout" Target="../slideLayouts/slideLayout4.xml"/><Relationship Id="rId1" Type="http://schemas.openxmlformats.org/officeDocument/2006/relationships/vmlDrawing" Target="../drawings/vmlDrawing57.vml"/><Relationship Id="rId6" Type="http://schemas.openxmlformats.org/officeDocument/2006/relationships/image" Target="../media/image276.wmf"/><Relationship Id="rId5" Type="http://schemas.openxmlformats.org/officeDocument/2006/relationships/oleObject" Target="../embeddings/oleObject296.bin"/><Relationship Id="rId4" Type="http://schemas.openxmlformats.org/officeDocument/2006/relationships/image" Target="../media/image275.wmf"/></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298.bin"/><Relationship Id="rId2" Type="http://schemas.openxmlformats.org/officeDocument/2006/relationships/slideLayout" Target="../slideLayouts/slideLayout4.xml"/><Relationship Id="rId1" Type="http://schemas.openxmlformats.org/officeDocument/2006/relationships/vmlDrawing" Target="../drawings/vmlDrawing58.vml"/><Relationship Id="rId6" Type="http://schemas.openxmlformats.org/officeDocument/2006/relationships/image" Target="../media/image279.wmf"/><Relationship Id="rId5" Type="http://schemas.openxmlformats.org/officeDocument/2006/relationships/oleObject" Target="../embeddings/oleObject299.bin"/><Relationship Id="rId4" Type="http://schemas.openxmlformats.org/officeDocument/2006/relationships/image" Target="../media/image278.wmf"/></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0.xml.rels><?xml version="1.0" encoding="UTF-8" standalone="yes"?>
<Relationships xmlns="http://schemas.openxmlformats.org/package/2006/relationships"><Relationship Id="rId8" Type="http://schemas.openxmlformats.org/officeDocument/2006/relationships/image" Target="../media/image282.wmf"/><Relationship Id="rId13" Type="http://schemas.openxmlformats.org/officeDocument/2006/relationships/diagramQuickStyle" Target="../diagrams/quickStyle11.xml"/><Relationship Id="rId3" Type="http://schemas.openxmlformats.org/officeDocument/2006/relationships/oleObject" Target="../embeddings/oleObject300.bin"/><Relationship Id="rId7" Type="http://schemas.openxmlformats.org/officeDocument/2006/relationships/oleObject" Target="../embeddings/oleObject302.bin"/><Relationship Id="rId12" Type="http://schemas.openxmlformats.org/officeDocument/2006/relationships/diagramLayout" Target="../diagrams/layout11.xml"/><Relationship Id="rId2" Type="http://schemas.openxmlformats.org/officeDocument/2006/relationships/slideLayout" Target="../slideLayouts/slideLayout4.xml"/><Relationship Id="rId1" Type="http://schemas.openxmlformats.org/officeDocument/2006/relationships/vmlDrawing" Target="../drawings/vmlDrawing59.vml"/><Relationship Id="rId6" Type="http://schemas.openxmlformats.org/officeDocument/2006/relationships/image" Target="../media/image281.wmf"/><Relationship Id="rId11" Type="http://schemas.openxmlformats.org/officeDocument/2006/relationships/diagramData" Target="../diagrams/data11.xml"/><Relationship Id="rId5" Type="http://schemas.openxmlformats.org/officeDocument/2006/relationships/oleObject" Target="../embeddings/oleObject301.bin"/><Relationship Id="rId15" Type="http://schemas.microsoft.com/office/2007/relationships/diagramDrawing" Target="../diagrams/drawing11.xml"/><Relationship Id="rId10" Type="http://schemas.openxmlformats.org/officeDocument/2006/relationships/image" Target="../media/image283.wmf"/><Relationship Id="rId4" Type="http://schemas.openxmlformats.org/officeDocument/2006/relationships/image" Target="../media/image280.wmf"/><Relationship Id="rId9" Type="http://schemas.openxmlformats.org/officeDocument/2006/relationships/oleObject" Target="../embeddings/oleObject303.bin"/><Relationship Id="rId14" Type="http://schemas.openxmlformats.org/officeDocument/2006/relationships/diagramColors" Target="../diagrams/colors11.xml"/></Relationships>
</file>

<file path=ppt/slides/_rels/slide71.xml.rels><?xml version="1.0" encoding="UTF-8" standalone="yes"?>
<Relationships xmlns="http://schemas.openxmlformats.org/package/2006/relationships"><Relationship Id="rId8" Type="http://schemas.openxmlformats.org/officeDocument/2006/relationships/image" Target="../media/image286.wmf"/><Relationship Id="rId3" Type="http://schemas.openxmlformats.org/officeDocument/2006/relationships/oleObject" Target="../embeddings/oleObject304.bin"/><Relationship Id="rId7" Type="http://schemas.openxmlformats.org/officeDocument/2006/relationships/oleObject" Target="../embeddings/oleObject306.bin"/><Relationship Id="rId2" Type="http://schemas.openxmlformats.org/officeDocument/2006/relationships/slideLayout" Target="../slideLayouts/slideLayout4.xml"/><Relationship Id="rId1" Type="http://schemas.openxmlformats.org/officeDocument/2006/relationships/vmlDrawing" Target="../drawings/vmlDrawing60.vml"/><Relationship Id="rId6" Type="http://schemas.openxmlformats.org/officeDocument/2006/relationships/image" Target="../media/image285.wmf"/><Relationship Id="rId5" Type="http://schemas.openxmlformats.org/officeDocument/2006/relationships/oleObject" Target="../embeddings/oleObject305.bin"/><Relationship Id="rId4" Type="http://schemas.openxmlformats.org/officeDocument/2006/relationships/image" Target="../media/image284.wmf"/></Relationships>
</file>

<file path=ppt/slides/_rels/slide72.xml.rels><?xml version="1.0" encoding="UTF-8" standalone="yes"?>
<Relationships xmlns="http://schemas.openxmlformats.org/package/2006/relationships"><Relationship Id="rId8" Type="http://schemas.openxmlformats.org/officeDocument/2006/relationships/image" Target="../media/image289.wmf"/><Relationship Id="rId3" Type="http://schemas.openxmlformats.org/officeDocument/2006/relationships/oleObject" Target="../embeddings/oleObject307.bin"/><Relationship Id="rId7" Type="http://schemas.openxmlformats.org/officeDocument/2006/relationships/oleObject" Target="../embeddings/oleObject309.bin"/><Relationship Id="rId2" Type="http://schemas.openxmlformats.org/officeDocument/2006/relationships/slideLayout" Target="../slideLayouts/slideLayout4.xml"/><Relationship Id="rId1" Type="http://schemas.openxmlformats.org/officeDocument/2006/relationships/vmlDrawing" Target="../drawings/vmlDrawing61.vml"/><Relationship Id="rId6" Type="http://schemas.openxmlformats.org/officeDocument/2006/relationships/image" Target="../media/image288.wmf"/><Relationship Id="rId5" Type="http://schemas.openxmlformats.org/officeDocument/2006/relationships/oleObject" Target="../embeddings/oleObject308.bin"/><Relationship Id="rId4" Type="http://schemas.openxmlformats.org/officeDocument/2006/relationships/image" Target="../media/image287.wmf"/></Relationships>
</file>

<file path=ppt/slides/_rels/slide73.xml.rels><?xml version="1.0" encoding="UTF-8" standalone="yes"?>
<Relationships xmlns="http://schemas.openxmlformats.org/package/2006/relationships"><Relationship Id="rId8" Type="http://schemas.openxmlformats.org/officeDocument/2006/relationships/image" Target="../media/image292.wmf"/><Relationship Id="rId13" Type="http://schemas.microsoft.com/office/2007/relationships/diagramDrawing" Target="../diagrams/drawing12.xml"/><Relationship Id="rId3" Type="http://schemas.openxmlformats.org/officeDocument/2006/relationships/oleObject" Target="../embeddings/oleObject310.bin"/><Relationship Id="rId7" Type="http://schemas.openxmlformats.org/officeDocument/2006/relationships/oleObject" Target="../embeddings/oleObject312.bin"/><Relationship Id="rId12" Type="http://schemas.openxmlformats.org/officeDocument/2006/relationships/diagramColors" Target="../diagrams/colors12.xml"/><Relationship Id="rId2" Type="http://schemas.openxmlformats.org/officeDocument/2006/relationships/slideLayout" Target="../slideLayouts/slideLayout4.xml"/><Relationship Id="rId1" Type="http://schemas.openxmlformats.org/officeDocument/2006/relationships/vmlDrawing" Target="../drawings/vmlDrawing62.vml"/><Relationship Id="rId6" Type="http://schemas.openxmlformats.org/officeDocument/2006/relationships/image" Target="../media/image291.wmf"/><Relationship Id="rId11" Type="http://schemas.openxmlformats.org/officeDocument/2006/relationships/diagramQuickStyle" Target="../diagrams/quickStyle12.xml"/><Relationship Id="rId5" Type="http://schemas.openxmlformats.org/officeDocument/2006/relationships/oleObject" Target="../embeddings/oleObject311.bin"/><Relationship Id="rId10" Type="http://schemas.openxmlformats.org/officeDocument/2006/relationships/diagramLayout" Target="../diagrams/layout12.xml"/><Relationship Id="rId4" Type="http://schemas.openxmlformats.org/officeDocument/2006/relationships/image" Target="../media/image290.wmf"/><Relationship Id="rId9" Type="http://schemas.openxmlformats.org/officeDocument/2006/relationships/diagramData" Target="../diagrams/data12.xml"/></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313.bin"/><Relationship Id="rId2" Type="http://schemas.openxmlformats.org/officeDocument/2006/relationships/slideLayout" Target="../slideLayouts/slideLayout4.xml"/><Relationship Id="rId1" Type="http://schemas.openxmlformats.org/officeDocument/2006/relationships/vmlDrawing" Target="../drawings/vmlDrawing63.vml"/><Relationship Id="rId4" Type="http://schemas.openxmlformats.org/officeDocument/2006/relationships/image" Target="../media/image282.wmf"/></Relationships>
</file>

<file path=ppt/slides/_rels/slide75.xml.rels><?xml version="1.0" encoding="UTF-8" standalone="yes"?>
<Relationships xmlns="http://schemas.openxmlformats.org/package/2006/relationships"><Relationship Id="rId8" Type="http://schemas.openxmlformats.org/officeDocument/2006/relationships/diagramLayout" Target="../diagrams/layout13.xml"/><Relationship Id="rId3" Type="http://schemas.openxmlformats.org/officeDocument/2006/relationships/oleObject" Target="../embeddings/oleObject314.bin"/><Relationship Id="rId7" Type="http://schemas.openxmlformats.org/officeDocument/2006/relationships/diagramData" Target="../diagrams/data13.xml"/><Relationship Id="rId2" Type="http://schemas.openxmlformats.org/officeDocument/2006/relationships/slideLayout" Target="../slideLayouts/slideLayout4.xml"/><Relationship Id="rId1" Type="http://schemas.openxmlformats.org/officeDocument/2006/relationships/vmlDrawing" Target="../drawings/vmlDrawing64.vml"/><Relationship Id="rId6" Type="http://schemas.openxmlformats.org/officeDocument/2006/relationships/image" Target="../media/image294.wmf"/><Relationship Id="rId11" Type="http://schemas.microsoft.com/office/2007/relationships/diagramDrawing" Target="../diagrams/drawing13.xml"/><Relationship Id="rId5" Type="http://schemas.openxmlformats.org/officeDocument/2006/relationships/oleObject" Target="../embeddings/oleObject315.bin"/><Relationship Id="rId10" Type="http://schemas.openxmlformats.org/officeDocument/2006/relationships/diagramColors" Target="../diagrams/colors13.xml"/><Relationship Id="rId4" Type="http://schemas.openxmlformats.org/officeDocument/2006/relationships/image" Target="../media/image293.wmf"/><Relationship Id="rId9" Type="http://schemas.openxmlformats.org/officeDocument/2006/relationships/diagramQuickStyle" Target="../diagrams/quickStyle13.xml"/></Relationships>
</file>

<file path=ppt/slides/_rels/slide76.xml.rels><?xml version="1.0" encoding="UTF-8" standalone="yes"?>
<Relationships xmlns="http://schemas.openxmlformats.org/package/2006/relationships"><Relationship Id="rId8" Type="http://schemas.openxmlformats.org/officeDocument/2006/relationships/image" Target="../media/image297.wmf"/><Relationship Id="rId13" Type="http://schemas.openxmlformats.org/officeDocument/2006/relationships/oleObject" Target="../embeddings/oleObject321.bin"/><Relationship Id="rId3" Type="http://schemas.openxmlformats.org/officeDocument/2006/relationships/oleObject" Target="../embeddings/oleObject316.bin"/><Relationship Id="rId7" Type="http://schemas.openxmlformats.org/officeDocument/2006/relationships/oleObject" Target="../embeddings/oleObject318.bin"/><Relationship Id="rId12" Type="http://schemas.openxmlformats.org/officeDocument/2006/relationships/image" Target="../media/image299.wmf"/><Relationship Id="rId2" Type="http://schemas.openxmlformats.org/officeDocument/2006/relationships/slideLayout" Target="../slideLayouts/slideLayout4.xml"/><Relationship Id="rId16" Type="http://schemas.openxmlformats.org/officeDocument/2006/relationships/image" Target="../media/image301.wmf"/><Relationship Id="rId1" Type="http://schemas.openxmlformats.org/officeDocument/2006/relationships/vmlDrawing" Target="../drawings/vmlDrawing65.vml"/><Relationship Id="rId6" Type="http://schemas.openxmlformats.org/officeDocument/2006/relationships/image" Target="../media/image296.wmf"/><Relationship Id="rId11" Type="http://schemas.openxmlformats.org/officeDocument/2006/relationships/oleObject" Target="../embeddings/oleObject320.bin"/><Relationship Id="rId5" Type="http://schemas.openxmlformats.org/officeDocument/2006/relationships/oleObject" Target="../embeddings/oleObject317.bin"/><Relationship Id="rId15" Type="http://schemas.openxmlformats.org/officeDocument/2006/relationships/oleObject" Target="../embeddings/oleObject322.bin"/><Relationship Id="rId10" Type="http://schemas.openxmlformats.org/officeDocument/2006/relationships/image" Target="../media/image298.wmf"/><Relationship Id="rId4" Type="http://schemas.openxmlformats.org/officeDocument/2006/relationships/image" Target="../media/image295.wmf"/><Relationship Id="rId9" Type="http://schemas.openxmlformats.org/officeDocument/2006/relationships/oleObject" Target="../embeddings/oleObject319.bin"/><Relationship Id="rId14" Type="http://schemas.openxmlformats.org/officeDocument/2006/relationships/image" Target="../media/image300.wmf"/></Relationships>
</file>

<file path=ppt/slides/_rels/slide77.xml.rels><?xml version="1.0" encoding="UTF-8" standalone="yes"?>
<Relationships xmlns="http://schemas.openxmlformats.org/package/2006/relationships"><Relationship Id="rId8" Type="http://schemas.openxmlformats.org/officeDocument/2006/relationships/oleObject" Target="../embeddings/oleObject325.bin"/><Relationship Id="rId13" Type="http://schemas.openxmlformats.org/officeDocument/2006/relationships/image" Target="../media/image306.wmf"/><Relationship Id="rId3" Type="http://schemas.openxmlformats.org/officeDocument/2006/relationships/image" Target="../media/image309.png"/><Relationship Id="rId7" Type="http://schemas.openxmlformats.org/officeDocument/2006/relationships/image" Target="../media/image303.wmf"/><Relationship Id="rId12" Type="http://schemas.openxmlformats.org/officeDocument/2006/relationships/oleObject" Target="../embeddings/oleObject327.bin"/><Relationship Id="rId17" Type="http://schemas.openxmlformats.org/officeDocument/2006/relationships/image" Target="../media/image308.wmf"/><Relationship Id="rId2" Type="http://schemas.openxmlformats.org/officeDocument/2006/relationships/slideLayout" Target="../slideLayouts/slideLayout4.xml"/><Relationship Id="rId16" Type="http://schemas.openxmlformats.org/officeDocument/2006/relationships/oleObject" Target="../embeddings/oleObject329.bin"/><Relationship Id="rId1" Type="http://schemas.openxmlformats.org/officeDocument/2006/relationships/vmlDrawing" Target="../drawings/vmlDrawing66.vml"/><Relationship Id="rId6" Type="http://schemas.openxmlformats.org/officeDocument/2006/relationships/oleObject" Target="../embeddings/oleObject324.bin"/><Relationship Id="rId11" Type="http://schemas.openxmlformats.org/officeDocument/2006/relationships/image" Target="../media/image305.wmf"/><Relationship Id="rId5" Type="http://schemas.openxmlformats.org/officeDocument/2006/relationships/image" Target="../media/image302.wmf"/><Relationship Id="rId15" Type="http://schemas.openxmlformats.org/officeDocument/2006/relationships/image" Target="../media/image307.wmf"/><Relationship Id="rId10" Type="http://schemas.openxmlformats.org/officeDocument/2006/relationships/oleObject" Target="../embeddings/oleObject326.bin"/><Relationship Id="rId4" Type="http://schemas.openxmlformats.org/officeDocument/2006/relationships/oleObject" Target="../embeddings/oleObject323.bin"/><Relationship Id="rId9" Type="http://schemas.openxmlformats.org/officeDocument/2006/relationships/image" Target="../media/image304.wmf"/><Relationship Id="rId14" Type="http://schemas.openxmlformats.org/officeDocument/2006/relationships/oleObject" Target="../embeddings/oleObject328.bin"/></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330.bin"/><Relationship Id="rId2" Type="http://schemas.openxmlformats.org/officeDocument/2006/relationships/slideLayout" Target="../slideLayouts/slideLayout4.xml"/><Relationship Id="rId1" Type="http://schemas.openxmlformats.org/officeDocument/2006/relationships/vmlDrawing" Target="../drawings/vmlDrawing67.vml"/><Relationship Id="rId5" Type="http://schemas.openxmlformats.org/officeDocument/2006/relationships/image" Target="../media/image311.png"/><Relationship Id="rId4" Type="http://schemas.openxmlformats.org/officeDocument/2006/relationships/image" Target="../media/image310.wmf"/></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333.bin"/><Relationship Id="rId13" Type="http://schemas.openxmlformats.org/officeDocument/2006/relationships/image" Target="../media/image316.wmf"/><Relationship Id="rId3" Type="http://schemas.openxmlformats.org/officeDocument/2006/relationships/slideLayout" Target="../slideLayouts/slideLayout4.xml"/><Relationship Id="rId7" Type="http://schemas.openxmlformats.org/officeDocument/2006/relationships/image" Target="../media/image313.wmf"/><Relationship Id="rId12" Type="http://schemas.openxmlformats.org/officeDocument/2006/relationships/oleObject" Target="../embeddings/oleObject335.bin"/><Relationship Id="rId2" Type="http://schemas.openxmlformats.org/officeDocument/2006/relationships/tags" Target="../tags/tag4.xml"/><Relationship Id="rId1" Type="http://schemas.openxmlformats.org/officeDocument/2006/relationships/vmlDrawing" Target="../drawings/vmlDrawing68.vml"/><Relationship Id="rId6" Type="http://schemas.openxmlformats.org/officeDocument/2006/relationships/oleObject" Target="../embeddings/oleObject332.bin"/><Relationship Id="rId11" Type="http://schemas.openxmlformats.org/officeDocument/2006/relationships/image" Target="../media/image315.wmf"/><Relationship Id="rId5" Type="http://schemas.openxmlformats.org/officeDocument/2006/relationships/image" Target="../media/image312.wmf"/><Relationship Id="rId10" Type="http://schemas.openxmlformats.org/officeDocument/2006/relationships/oleObject" Target="../embeddings/oleObject334.bin"/><Relationship Id="rId4" Type="http://schemas.openxmlformats.org/officeDocument/2006/relationships/oleObject" Target="../embeddings/oleObject331.bin"/><Relationship Id="rId9" Type="http://schemas.openxmlformats.org/officeDocument/2006/relationships/image" Target="../media/image314.wmf"/></Relationships>
</file>

<file path=ppt/slides/_rels/slide8.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oleObject" Target="../embeddings/oleObject22.bin"/><Relationship Id="rId18" Type="http://schemas.openxmlformats.org/officeDocument/2006/relationships/image" Target="../media/image33.wmf"/><Relationship Id="rId3" Type="http://schemas.openxmlformats.org/officeDocument/2006/relationships/oleObject" Target="../embeddings/oleObject17.bin"/><Relationship Id="rId21" Type="http://schemas.openxmlformats.org/officeDocument/2006/relationships/oleObject" Target="../embeddings/oleObject26.bin"/><Relationship Id="rId7" Type="http://schemas.openxmlformats.org/officeDocument/2006/relationships/oleObject" Target="../embeddings/oleObject19.bin"/><Relationship Id="rId12" Type="http://schemas.openxmlformats.org/officeDocument/2006/relationships/image" Target="../media/image30.wmf"/><Relationship Id="rId17" Type="http://schemas.openxmlformats.org/officeDocument/2006/relationships/oleObject" Target="../embeddings/oleObject24.bin"/><Relationship Id="rId2" Type="http://schemas.openxmlformats.org/officeDocument/2006/relationships/slideLayout" Target="../slideLayouts/slideLayout4.xml"/><Relationship Id="rId16" Type="http://schemas.openxmlformats.org/officeDocument/2006/relationships/image" Target="../media/image32.wmf"/><Relationship Id="rId20" Type="http://schemas.openxmlformats.org/officeDocument/2006/relationships/image" Target="../media/image34.wmf"/><Relationship Id="rId1" Type="http://schemas.openxmlformats.org/officeDocument/2006/relationships/vmlDrawing" Target="../drawings/vmlDrawing3.vml"/><Relationship Id="rId6" Type="http://schemas.openxmlformats.org/officeDocument/2006/relationships/image" Target="../media/image27.wmf"/><Relationship Id="rId11" Type="http://schemas.openxmlformats.org/officeDocument/2006/relationships/oleObject" Target="../embeddings/oleObject21.bin"/><Relationship Id="rId24" Type="http://schemas.openxmlformats.org/officeDocument/2006/relationships/image" Target="../media/image36.wmf"/><Relationship Id="rId5" Type="http://schemas.openxmlformats.org/officeDocument/2006/relationships/oleObject" Target="../embeddings/oleObject18.bin"/><Relationship Id="rId15" Type="http://schemas.openxmlformats.org/officeDocument/2006/relationships/oleObject" Target="../embeddings/oleObject23.bin"/><Relationship Id="rId23" Type="http://schemas.openxmlformats.org/officeDocument/2006/relationships/oleObject" Target="../embeddings/oleObject27.bin"/><Relationship Id="rId10" Type="http://schemas.openxmlformats.org/officeDocument/2006/relationships/image" Target="../media/image29.wmf"/><Relationship Id="rId19" Type="http://schemas.openxmlformats.org/officeDocument/2006/relationships/oleObject" Target="../embeddings/oleObject25.bin"/><Relationship Id="rId4" Type="http://schemas.openxmlformats.org/officeDocument/2006/relationships/image" Target="../media/image26.wmf"/><Relationship Id="rId9" Type="http://schemas.openxmlformats.org/officeDocument/2006/relationships/oleObject" Target="../embeddings/oleObject20.bin"/><Relationship Id="rId14" Type="http://schemas.openxmlformats.org/officeDocument/2006/relationships/image" Target="../media/image31.wmf"/><Relationship Id="rId22" Type="http://schemas.openxmlformats.org/officeDocument/2006/relationships/image" Target="../media/image35.wmf"/></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oleObject" Target="../embeddings/oleObject336.bin"/><Relationship Id="rId2" Type="http://schemas.openxmlformats.org/officeDocument/2006/relationships/slideLayout" Target="../slideLayouts/slideLayout4.xml"/><Relationship Id="rId1" Type="http://schemas.openxmlformats.org/officeDocument/2006/relationships/vmlDrawing" Target="../drawings/vmlDrawing69.vml"/><Relationship Id="rId6" Type="http://schemas.openxmlformats.org/officeDocument/2006/relationships/image" Target="../media/image318.wmf"/><Relationship Id="rId5" Type="http://schemas.openxmlformats.org/officeDocument/2006/relationships/oleObject" Target="../embeddings/oleObject337.bin"/><Relationship Id="rId4" Type="http://schemas.openxmlformats.org/officeDocument/2006/relationships/image" Target="../media/image317.wmf"/></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338.bin"/><Relationship Id="rId2" Type="http://schemas.openxmlformats.org/officeDocument/2006/relationships/slideLayout" Target="../slideLayouts/slideLayout4.xml"/><Relationship Id="rId1" Type="http://schemas.openxmlformats.org/officeDocument/2006/relationships/vmlDrawing" Target="../drawings/vmlDrawing70.vml"/><Relationship Id="rId6" Type="http://schemas.openxmlformats.org/officeDocument/2006/relationships/image" Target="../media/image320.wmf"/><Relationship Id="rId5" Type="http://schemas.openxmlformats.org/officeDocument/2006/relationships/oleObject" Target="../embeddings/oleObject339.bin"/><Relationship Id="rId4" Type="http://schemas.openxmlformats.org/officeDocument/2006/relationships/image" Target="../media/image319.wmf"/></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22.wmf"/><Relationship Id="rId2" Type="http://schemas.openxmlformats.org/officeDocument/2006/relationships/tags" Target="../tags/tag5.xml"/><Relationship Id="rId1" Type="http://schemas.openxmlformats.org/officeDocument/2006/relationships/vmlDrawing" Target="../drawings/vmlDrawing71.vml"/><Relationship Id="rId6" Type="http://schemas.openxmlformats.org/officeDocument/2006/relationships/oleObject" Target="../embeddings/oleObject341.bin"/><Relationship Id="rId5" Type="http://schemas.openxmlformats.org/officeDocument/2006/relationships/image" Target="../media/image321.wmf"/><Relationship Id="rId4" Type="http://schemas.openxmlformats.org/officeDocument/2006/relationships/oleObject" Target="../embeddings/oleObject340.bin"/></Relationships>
</file>

<file path=ppt/slides/_rels/slide84.xml.rels><?xml version="1.0" encoding="UTF-8" standalone="yes"?>
<Relationships xmlns="http://schemas.openxmlformats.org/package/2006/relationships"><Relationship Id="rId8" Type="http://schemas.openxmlformats.org/officeDocument/2006/relationships/diagramData" Target="../diagrams/data14.xml"/><Relationship Id="rId3" Type="http://schemas.openxmlformats.org/officeDocument/2006/relationships/slideLayout" Target="../slideLayouts/slideLayout4.xml"/><Relationship Id="rId7" Type="http://schemas.openxmlformats.org/officeDocument/2006/relationships/image" Target="../media/image324.wmf"/><Relationship Id="rId12" Type="http://schemas.microsoft.com/office/2007/relationships/diagramDrawing" Target="../diagrams/drawing14.xml"/><Relationship Id="rId2" Type="http://schemas.openxmlformats.org/officeDocument/2006/relationships/tags" Target="../tags/tag6.xml"/><Relationship Id="rId1" Type="http://schemas.openxmlformats.org/officeDocument/2006/relationships/vmlDrawing" Target="../drawings/vmlDrawing72.vml"/><Relationship Id="rId6" Type="http://schemas.openxmlformats.org/officeDocument/2006/relationships/oleObject" Target="../embeddings/oleObject343.bin"/><Relationship Id="rId11" Type="http://schemas.openxmlformats.org/officeDocument/2006/relationships/diagramColors" Target="../diagrams/colors14.xml"/><Relationship Id="rId5" Type="http://schemas.openxmlformats.org/officeDocument/2006/relationships/image" Target="../media/image323.wmf"/><Relationship Id="rId10" Type="http://schemas.openxmlformats.org/officeDocument/2006/relationships/diagramQuickStyle" Target="../diagrams/quickStyle14.xml"/><Relationship Id="rId4" Type="http://schemas.openxmlformats.org/officeDocument/2006/relationships/oleObject" Target="../embeddings/oleObject342.bin"/><Relationship Id="rId9" Type="http://schemas.openxmlformats.org/officeDocument/2006/relationships/diagramLayout" Target="../diagrams/layout14.xml"/></Relationships>
</file>

<file path=ppt/slides/_rels/slide85.xml.rels><?xml version="1.0" encoding="UTF-8" standalone="yes"?>
<Relationships xmlns="http://schemas.openxmlformats.org/package/2006/relationships"><Relationship Id="rId8" Type="http://schemas.openxmlformats.org/officeDocument/2006/relationships/image" Target="../media/image327.wmf"/><Relationship Id="rId3" Type="http://schemas.openxmlformats.org/officeDocument/2006/relationships/oleObject" Target="../embeddings/oleObject344.bin"/><Relationship Id="rId7" Type="http://schemas.openxmlformats.org/officeDocument/2006/relationships/oleObject" Target="../embeddings/oleObject346.bin"/><Relationship Id="rId12" Type="http://schemas.openxmlformats.org/officeDocument/2006/relationships/image" Target="../media/image329.wmf"/><Relationship Id="rId2" Type="http://schemas.openxmlformats.org/officeDocument/2006/relationships/slideLayout" Target="../slideLayouts/slideLayout4.xml"/><Relationship Id="rId1" Type="http://schemas.openxmlformats.org/officeDocument/2006/relationships/vmlDrawing" Target="../drawings/vmlDrawing73.vml"/><Relationship Id="rId6" Type="http://schemas.openxmlformats.org/officeDocument/2006/relationships/image" Target="../media/image326.wmf"/><Relationship Id="rId11" Type="http://schemas.openxmlformats.org/officeDocument/2006/relationships/oleObject" Target="../embeddings/oleObject348.bin"/><Relationship Id="rId5" Type="http://schemas.openxmlformats.org/officeDocument/2006/relationships/oleObject" Target="../embeddings/oleObject345.bin"/><Relationship Id="rId10" Type="http://schemas.openxmlformats.org/officeDocument/2006/relationships/image" Target="../media/image328.wmf"/><Relationship Id="rId4" Type="http://schemas.openxmlformats.org/officeDocument/2006/relationships/image" Target="../media/image325.wmf"/><Relationship Id="rId9" Type="http://schemas.openxmlformats.org/officeDocument/2006/relationships/oleObject" Target="../embeddings/oleObject347.bin"/></Relationships>
</file>

<file path=ppt/slides/_rels/slide86.xml.rels><?xml version="1.0" encoding="UTF-8" standalone="yes"?>
<Relationships xmlns="http://schemas.openxmlformats.org/package/2006/relationships"><Relationship Id="rId8" Type="http://schemas.openxmlformats.org/officeDocument/2006/relationships/image" Target="../media/image332.wmf"/><Relationship Id="rId3" Type="http://schemas.openxmlformats.org/officeDocument/2006/relationships/oleObject" Target="../embeddings/oleObject349.bin"/><Relationship Id="rId7" Type="http://schemas.openxmlformats.org/officeDocument/2006/relationships/oleObject" Target="../embeddings/oleObject351.bin"/><Relationship Id="rId2" Type="http://schemas.openxmlformats.org/officeDocument/2006/relationships/slideLayout" Target="../slideLayouts/slideLayout4.xml"/><Relationship Id="rId1" Type="http://schemas.openxmlformats.org/officeDocument/2006/relationships/vmlDrawing" Target="../drawings/vmlDrawing74.vml"/><Relationship Id="rId6" Type="http://schemas.openxmlformats.org/officeDocument/2006/relationships/image" Target="../media/image331.wmf"/><Relationship Id="rId5" Type="http://schemas.openxmlformats.org/officeDocument/2006/relationships/oleObject" Target="../embeddings/oleObject350.bin"/><Relationship Id="rId4" Type="http://schemas.openxmlformats.org/officeDocument/2006/relationships/image" Target="../media/image330.wmf"/></Relationships>
</file>

<file path=ppt/slides/_rels/slide87.xml.rels><?xml version="1.0" encoding="UTF-8" standalone="yes"?>
<Relationships xmlns="http://schemas.openxmlformats.org/package/2006/relationships"><Relationship Id="rId8" Type="http://schemas.openxmlformats.org/officeDocument/2006/relationships/image" Target="../media/image335.wmf"/><Relationship Id="rId3" Type="http://schemas.openxmlformats.org/officeDocument/2006/relationships/oleObject" Target="../embeddings/oleObject352.bin"/><Relationship Id="rId7" Type="http://schemas.openxmlformats.org/officeDocument/2006/relationships/oleObject" Target="../embeddings/oleObject354.bin"/><Relationship Id="rId12" Type="http://schemas.openxmlformats.org/officeDocument/2006/relationships/image" Target="../media/image337.wmf"/><Relationship Id="rId2" Type="http://schemas.openxmlformats.org/officeDocument/2006/relationships/slideLayout" Target="../slideLayouts/slideLayout4.xml"/><Relationship Id="rId1" Type="http://schemas.openxmlformats.org/officeDocument/2006/relationships/vmlDrawing" Target="../drawings/vmlDrawing75.vml"/><Relationship Id="rId6" Type="http://schemas.openxmlformats.org/officeDocument/2006/relationships/image" Target="../media/image334.wmf"/><Relationship Id="rId11" Type="http://schemas.openxmlformats.org/officeDocument/2006/relationships/oleObject" Target="../embeddings/oleObject356.bin"/><Relationship Id="rId5" Type="http://schemas.openxmlformats.org/officeDocument/2006/relationships/oleObject" Target="../embeddings/oleObject353.bin"/><Relationship Id="rId10" Type="http://schemas.openxmlformats.org/officeDocument/2006/relationships/image" Target="../media/image336.wmf"/><Relationship Id="rId4" Type="http://schemas.openxmlformats.org/officeDocument/2006/relationships/image" Target="../media/image333.wmf"/><Relationship Id="rId9" Type="http://schemas.openxmlformats.org/officeDocument/2006/relationships/oleObject" Target="../embeddings/oleObject355.bin"/></Relationships>
</file>

<file path=ppt/slides/_rels/slide88.xml.rels><?xml version="1.0" encoding="UTF-8" standalone="yes"?>
<Relationships xmlns="http://schemas.openxmlformats.org/package/2006/relationships"><Relationship Id="rId8" Type="http://schemas.openxmlformats.org/officeDocument/2006/relationships/diagramLayout" Target="../diagrams/layout16.xml"/><Relationship Id="rId3" Type="http://schemas.openxmlformats.org/officeDocument/2006/relationships/diagramLayout" Target="../diagrams/layout15.xml"/><Relationship Id="rId7" Type="http://schemas.openxmlformats.org/officeDocument/2006/relationships/diagramData" Target="../diagrams/data16.xml"/><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357.bin"/><Relationship Id="rId2" Type="http://schemas.openxmlformats.org/officeDocument/2006/relationships/slideLayout" Target="../slideLayouts/slideLayout4.xml"/><Relationship Id="rId1" Type="http://schemas.openxmlformats.org/officeDocument/2006/relationships/vmlDrawing" Target="../drawings/vmlDrawing76.vml"/><Relationship Id="rId6" Type="http://schemas.openxmlformats.org/officeDocument/2006/relationships/image" Target="../media/image339.wmf"/><Relationship Id="rId5" Type="http://schemas.openxmlformats.org/officeDocument/2006/relationships/oleObject" Target="../embeddings/oleObject358.bin"/><Relationship Id="rId4" Type="http://schemas.openxmlformats.org/officeDocument/2006/relationships/image" Target="../media/image338.wmf"/></Relationships>
</file>

<file path=ppt/slides/_rels/slide9.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33.bin"/><Relationship Id="rId3" Type="http://schemas.openxmlformats.org/officeDocument/2006/relationships/oleObject" Target="../embeddings/oleObject28.bin"/><Relationship Id="rId7" Type="http://schemas.openxmlformats.org/officeDocument/2006/relationships/oleObject" Target="../embeddings/oleObject30.bin"/><Relationship Id="rId12" Type="http://schemas.openxmlformats.org/officeDocument/2006/relationships/image" Target="../media/image41.wmf"/><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38.wmf"/><Relationship Id="rId11" Type="http://schemas.openxmlformats.org/officeDocument/2006/relationships/oleObject" Target="../embeddings/oleObject32.bin"/><Relationship Id="rId5" Type="http://schemas.openxmlformats.org/officeDocument/2006/relationships/oleObject" Target="../embeddings/oleObject29.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31.bin"/><Relationship Id="rId14" Type="http://schemas.openxmlformats.org/officeDocument/2006/relationships/image" Target="../media/image42.wmf"/></Relationships>
</file>

<file path=ppt/slides/_rels/slide90.xml.rels><?xml version="1.0" encoding="UTF-8" standalone="yes"?>
<Relationships xmlns="http://schemas.openxmlformats.org/package/2006/relationships"><Relationship Id="rId8" Type="http://schemas.openxmlformats.org/officeDocument/2006/relationships/image" Target="../media/image342.wmf"/><Relationship Id="rId3" Type="http://schemas.openxmlformats.org/officeDocument/2006/relationships/oleObject" Target="../embeddings/oleObject359.bin"/><Relationship Id="rId7" Type="http://schemas.openxmlformats.org/officeDocument/2006/relationships/oleObject" Target="../embeddings/oleObject361.bin"/><Relationship Id="rId2" Type="http://schemas.openxmlformats.org/officeDocument/2006/relationships/slideLayout" Target="../slideLayouts/slideLayout4.xml"/><Relationship Id="rId1" Type="http://schemas.openxmlformats.org/officeDocument/2006/relationships/vmlDrawing" Target="../drawings/vmlDrawing77.vml"/><Relationship Id="rId6" Type="http://schemas.openxmlformats.org/officeDocument/2006/relationships/image" Target="../media/image341.wmf"/><Relationship Id="rId5" Type="http://schemas.openxmlformats.org/officeDocument/2006/relationships/oleObject" Target="../embeddings/oleObject360.bin"/><Relationship Id="rId4" Type="http://schemas.openxmlformats.org/officeDocument/2006/relationships/image" Target="../media/image340.wmf"/></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362.bin"/><Relationship Id="rId2" Type="http://schemas.openxmlformats.org/officeDocument/2006/relationships/slideLayout" Target="../slideLayouts/slideLayout4.xml"/><Relationship Id="rId1" Type="http://schemas.openxmlformats.org/officeDocument/2006/relationships/vmlDrawing" Target="../drawings/vmlDrawing78.vml"/><Relationship Id="rId5" Type="http://schemas.openxmlformats.org/officeDocument/2006/relationships/image" Target="../media/image344.png"/><Relationship Id="rId4" Type="http://schemas.openxmlformats.org/officeDocument/2006/relationships/image" Target="../media/image343.wmf"/></Relationships>
</file>

<file path=ppt/slides/_rels/slide92.xml.rels><?xml version="1.0" encoding="UTF-8" standalone="yes"?>
<Relationships xmlns="http://schemas.openxmlformats.org/package/2006/relationships"><Relationship Id="rId8" Type="http://schemas.openxmlformats.org/officeDocument/2006/relationships/image" Target="../media/image347.wmf"/><Relationship Id="rId3" Type="http://schemas.openxmlformats.org/officeDocument/2006/relationships/oleObject" Target="../embeddings/oleObject363.bin"/><Relationship Id="rId7" Type="http://schemas.openxmlformats.org/officeDocument/2006/relationships/oleObject" Target="../embeddings/oleObject365.bin"/><Relationship Id="rId12" Type="http://schemas.openxmlformats.org/officeDocument/2006/relationships/image" Target="../media/image348.wmf"/><Relationship Id="rId2" Type="http://schemas.openxmlformats.org/officeDocument/2006/relationships/slideLayout" Target="../slideLayouts/slideLayout4.xml"/><Relationship Id="rId1" Type="http://schemas.openxmlformats.org/officeDocument/2006/relationships/vmlDrawing" Target="../drawings/vmlDrawing79.vml"/><Relationship Id="rId6" Type="http://schemas.openxmlformats.org/officeDocument/2006/relationships/image" Target="../media/image346.wmf"/><Relationship Id="rId11" Type="http://schemas.openxmlformats.org/officeDocument/2006/relationships/oleObject" Target="../embeddings/oleObject366.bin"/><Relationship Id="rId5" Type="http://schemas.openxmlformats.org/officeDocument/2006/relationships/oleObject" Target="../embeddings/oleObject364.bin"/><Relationship Id="rId10" Type="http://schemas.openxmlformats.org/officeDocument/2006/relationships/image" Target="../media/image350.png"/><Relationship Id="rId4" Type="http://schemas.openxmlformats.org/officeDocument/2006/relationships/image" Target="../media/image345.wmf"/><Relationship Id="rId9" Type="http://schemas.openxmlformats.org/officeDocument/2006/relationships/image" Target="../media/image349.png"/></Relationships>
</file>

<file path=ppt/slides/_rels/slide93.xml.rels><?xml version="1.0" encoding="UTF-8" standalone="yes"?>
<Relationships xmlns="http://schemas.openxmlformats.org/package/2006/relationships"><Relationship Id="rId8" Type="http://schemas.openxmlformats.org/officeDocument/2006/relationships/oleObject" Target="../embeddings/oleObject369.bin"/><Relationship Id="rId13" Type="http://schemas.openxmlformats.org/officeDocument/2006/relationships/image" Target="../media/image355.wmf"/><Relationship Id="rId3" Type="http://schemas.openxmlformats.org/officeDocument/2006/relationships/slideLayout" Target="../slideLayouts/slideLayout4.xml"/><Relationship Id="rId7" Type="http://schemas.openxmlformats.org/officeDocument/2006/relationships/image" Target="../media/image352.wmf"/><Relationship Id="rId12" Type="http://schemas.openxmlformats.org/officeDocument/2006/relationships/oleObject" Target="../embeddings/oleObject371.bin"/><Relationship Id="rId2" Type="http://schemas.openxmlformats.org/officeDocument/2006/relationships/tags" Target="../tags/tag7.xml"/><Relationship Id="rId1" Type="http://schemas.openxmlformats.org/officeDocument/2006/relationships/vmlDrawing" Target="../drawings/vmlDrawing80.vml"/><Relationship Id="rId6" Type="http://schemas.openxmlformats.org/officeDocument/2006/relationships/oleObject" Target="../embeddings/oleObject368.bin"/><Relationship Id="rId11" Type="http://schemas.openxmlformats.org/officeDocument/2006/relationships/image" Target="../media/image354.wmf"/><Relationship Id="rId5" Type="http://schemas.openxmlformats.org/officeDocument/2006/relationships/image" Target="../media/image351.wmf"/><Relationship Id="rId15" Type="http://schemas.openxmlformats.org/officeDocument/2006/relationships/image" Target="../media/image356.wmf"/><Relationship Id="rId10" Type="http://schemas.openxmlformats.org/officeDocument/2006/relationships/oleObject" Target="../embeddings/oleObject370.bin"/><Relationship Id="rId4" Type="http://schemas.openxmlformats.org/officeDocument/2006/relationships/oleObject" Target="../embeddings/oleObject367.bin"/><Relationship Id="rId9" Type="http://schemas.openxmlformats.org/officeDocument/2006/relationships/image" Target="../media/image353.wmf"/><Relationship Id="rId14" Type="http://schemas.openxmlformats.org/officeDocument/2006/relationships/oleObject" Target="../embeddings/oleObject372.bin"/></Relationships>
</file>

<file path=ppt/slides/_rels/slide94.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4.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95.xml.rels><?xml version="1.0" encoding="UTF-8" standalone="yes"?>
<Relationships xmlns="http://schemas.openxmlformats.org/package/2006/relationships"><Relationship Id="rId8" Type="http://schemas.openxmlformats.org/officeDocument/2006/relationships/image" Target="../media/image353.wmf"/><Relationship Id="rId13" Type="http://schemas.openxmlformats.org/officeDocument/2006/relationships/oleObject" Target="../embeddings/oleObject378.bin"/><Relationship Id="rId18" Type="http://schemas.openxmlformats.org/officeDocument/2006/relationships/image" Target="../media/image359.wmf"/><Relationship Id="rId3" Type="http://schemas.openxmlformats.org/officeDocument/2006/relationships/oleObject" Target="../embeddings/oleObject373.bin"/><Relationship Id="rId7" Type="http://schemas.openxmlformats.org/officeDocument/2006/relationships/oleObject" Target="../embeddings/oleObject375.bin"/><Relationship Id="rId12" Type="http://schemas.openxmlformats.org/officeDocument/2006/relationships/image" Target="../media/image355.wmf"/><Relationship Id="rId17" Type="http://schemas.openxmlformats.org/officeDocument/2006/relationships/oleObject" Target="../embeddings/oleObject380.bin"/><Relationship Id="rId2" Type="http://schemas.openxmlformats.org/officeDocument/2006/relationships/slideLayout" Target="../slideLayouts/slideLayout4.xml"/><Relationship Id="rId16" Type="http://schemas.openxmlformats.org/officeDocument/2006/relationships/image" Target="../media/image358.wmf"/><Relationship Id="rId20" Type="http://schemas.openxmlformats.org/officeDocument/2006/relationships/image" Target="../media/image360.wmf"/><Relationship Id="rId1" Type="http://schemas.openxmlformats.org/officeDocument/2006/relationships/vmlDrawing" Target="../drawings/vmlDrawing81.vml"/><Relationship Id="rId6" Type="http://schemas.openxmlformats.org/officeDocument/2006/relationships/image" Target="../media/image352.wmf"/><Relationship Id="rId11" Type="http://schemas.openxmlformats.org/officeDocument/2006/relationships/oleObject" Target="../embeddings/oleObject377.bin"/><Relationship Id="rId5" Type="http://schemas.openxmlformats.org/officeDocument/2006/relationships/oleObject" Target="../embeddings/oleObject374.bin"/><Relationship Id="rId15" Type="http://schemas.openxmlformats.org/officeDocument/2006/relationships/oleObject" Target="../embeddings/oleObject379.bin"/><Relationship Id="rId10" Type="http://schemas.openxmlformats.org/officeDocument/2006/relationships/image" Target="../media/image354.wmf"/><Relationship Id="rId19" Type="http://schemas.openxmlformats.org/officeDocument/2006/relationships/oleObject" Target="../embeddings/oleObject381.bin"/><Relationship Id="rId4" Type="http://schemas.openxmlformats.org/officeDocument/2006/relationships/image" Target="../media/image357.wmf"/><Relationship Id="rId9" Type="http://schemas.openxmlformats.org/officeDocument/2006/relationships/oleObject" Target="../embeddings/oleObject376.bin"/><Relationship Id="rId14" Type="http://schemas.openxmlformats.org/officeDocument/2006/relationships/image" Target="../media/image356.wmf"/></Relationships>
</file>

<file path=ppt/slides/_rels/slide96.xml.rels><?xml version="1.0" encoding="UTF-8" standalone="yes"?>
<Relationships xmlns="http://schemas.openxmlformats.org/package/2006/relationships"><Relationship Id="rId8" Type="http://schemas.openxmlformats.org/officeDocument/2006/relationships/image" Target="../media/image354.wmf"/><Relationship Id="rId13" Type="http://schemas.openxmlformats.org/officeDocument/2006/relationships/oleObject" Target="../embeddings/oleObject387.bin"/><Relationship Id="rId18" Type="http://schemas.openxmlformats.org/officeDocument/2006/relationships/diagramLayout" Target="../diagrams/layout18.xml"/><Relationship Id="rId3" Type="http://schemas.openxmlformats.org/officeDocument/2006/relationships/oleObject" Target="../embeddings/oleObject382.bin"/><Relationship Id="rId21" Type="http://schemas.microsoft.com/office/2007/relationships/diagramDrawing" Target="../diagrams/drawing18.xml"/><Relationship Id="rId7" Type="http://schemas.openxmlformats.org/officeDocument/2006/relationships/oleObject" Target="../embeddings/oleObject384.bin"/><Relationship Id="rId12" Type="http://schemas.openxmlformats.org/officeDocument/2006/relationships/image" Target="../media/image356.wmf"/><Relationship Id="rId17" Type="http://schemas.openxmlformats.org/officeDocument/2006/relationships/diagramData" Target="../diagrams/data18.xml"/><Relationship Id="rId2" Type="http://schemas.openxmlformats.org/officeDocument/2006/relationships/slideLayout" Target="../slideLayouts/slideLayout4.xml"/><Relationship Id="rId16" Type="http://schemas.openxmlformats.org/officeDocument/2006/relationships/image" Target="../media/image363.wmf"/><Relationship Id="rId20" Type="http://schemas.openxmlformats.org/officeDocument/2006/relationships/diagramColors" Target="../diagrams/colors18.xml"/><Relationship Id="rId1" Type="http://schemas.openxmlformats.org/officeDocument/2006/relationships/vmlDrawing" Target="../drawings/vmlDrawing82.vml"/><Relationship Id="rId6" Type="http://schemas.openxmlformats.org/officeDocument/2006/relationships/image" Target="../media/image353.wmf"/><Relationship Id="rId11" Type="http://schemas.openxmlformats.org/officeDocument/2006/relationships/oleObject" Target="../embeddings/oleObject386.bin"/><Relationship Id="rId5" Type="http://schemas.openxmlformats.org/officeDocument/2006/relationships/oleObject" Target="../embeddings/oleObject383.bin"/><Relationship Id="rId15" Type="http://schemas.openxmlformats.org/officeDocument/2006/relationships/oleObject" Target="../embeddings/oleObject388.bin"/><Relationship Id="rId10" Type="http://schemas.openxmlformats.org/officeDocument/2006/relationships/image" Target="../media/image355.wmf"/><Relationship Id="rId19" Type="http://schemas.openxmlformats.org/officeDocument/2006/relationships/diagramQuickStyle" Target="../diagrams/quickStyle18.xml"/><Relationship Id="rId4" Type="http://schemas.openxmlformats.org/officeDocument/2006/relationships/image" Target="../media/image361.wmf"/><Relationship Id="rId9" Type="http://schemas.openxmlformats.org/officeDocument/2006/relationships/oleObject" Target="../embeddings/oleObject385.bin"/><Relationship Id="rId14" Type="http://schemas.openxmlformats.org/officeDocument/2006/relationships/image" Target="../media/image362.wmf"/></Relationships>
</file>

<file path=ppt/slides/_rels/slide97.xml.rels><?xml version="1.0" encoding="UTF-8" standalone="yes"?>
<Relationships xmlns="http://schemas.openxmlformats.org/package/2006/relationships"><Relationship Id="rId8" Type="http://schemas.openxmlformats.org/officeDocument/2006/relationships/image" Target="../media/image354.wmf"/><Relationship Id="rId13" Type="http://schemas.openxmlformats.org/officeDocument/2006/relationships/oleObject" Target="../embeddings/oleObject394.bin"/><Relationship Id="rId18" Type="http://schemas.openxmlformats.org/officeDocument/2006/relationships/image" Target="../media/image367.wmf"/><Relationship Id="rId3" Type="http://schemas.openxmlformats.org/officeDocument/2006/relationships/oleObject" Target="../embeddings/oleObject389.bin"/><Relationship Id="rId21" Type="http://schemas.openxmlformats.org/officeDocument/2006/relationships/oleObject" Target="../embeddings/oleObject398.bin"/><Relationship Id="rId7" Type="http://schemas.openxmlformats.org/officeDocument/2006/relationships/oleObject" Target="../embeddings/oleObject391.bin"/><Relationship Id="rId12" Type="http://schemas.openxmlformats.org/officeDocument/2006/relationships/image" Target="../media/image356.wmf"/><Relationship Id="rId17" Type="http://schemas.openxmlformats.org/officeDocument/2006/relationships/oleObject" Target="../embeddings/oleObject396.bin"/><Relationship Id="rId25" Type="http://schemas.openxmlformats.org/officeDocument/2006/relationships/image" Target="../media/image370.wmf"/><Relationship Id="rId2" Type="http://schemas.openxmlformats.org/officeDocument/2006/relationships/slideLayout" Target="../slideLayouts/slideLayout4.xml"/><Relationship Id="rId16" Type="http://schemas.openxmlformats.org/officeDocument/2006/relationships/image" Target="../media/image366.wmf"/><Relationship Id="rId20" Type="http://schemas.openxmlformats.org/officeDocument/2006/relationships/image" Target="../media/image368.wmf"/><Relationship Id="rId1" Type="http://schemas.openxmlformats.org/officeDocument/2006/relationships/vmlDrawing" Target="../drawings/vmlDrawing83.vml"/><Relationship Id="rId6" Type="http://schemas.openxmlformats.org/officeDocument/2006/relationships/image" Target="../media/image353.wmf"/><Relationship Id="rId11" Type="http://schemas.openxmlformats.org/officeDocument/2006/relationships/oleObject" Target="../embeddings/oleObject393.bin"/><Relationship Id="rId24" Type="http://schemas.openxmlformats.org/officeDocument/2006/relationships/oleObject" Target="../embeddings/oleObject400.bin"/><Relationship Id="rId5" Type="http://schemas.openxmlformats.org/officeDocument/2006/relationships/oleObject" Target="../embeddings/oleObject390.bin"/><Relationship Id="rId15" Type="http://schemas.openxmlformats.org/officeDocument/2006/relationships/oleObject" Target="../embeddings/oleObject395.bin"/><Relationship Id="rId23" Type="http://schemas.openxmlformats.org/officeDocument/2006/relationships/oleObject" Target="../embeddings/oleObject399.bin"/><Relationship Id="rId10" Type="http://schemas.openxmlformats.org/officeDocument/2006/relationships/image" Target="../media/image355.wmf"/><Relationship Id="rId19" Type="http://schemas.openxmlformats.org/officeDocument/2006/relationships/oleObject" Target="../embeddings/oleObject397.bin"/><Relationship Id="rId4" Type="http://schemas.openxmlformats.org/officeDocument/2006/relationships/image" Target="../media/image364.wmf"/><Relationship Id="rId9" Type="http://schemas.openxmlformats.org/officeDocument/2006/relationships/oleObject" Target="../embeddings/oleObject392.bin"/><Relationship Id="rId14" Type="http://schemas.openxmlformats.org/officeDocument/2006/relationships/image" Target="../media/image365.wmf"/><Relationship Id="rId22" Type="http://schemas.openxmlformats.org/officeDocument/2006/relationships/image" Target="../media/image369.wmf"/></Relationships>
</file>

<file path=ppt/slides/_rels/slide98.xml.rels><?xml version="1.0" encoding="UTF-8" standalone="yes"?>
<Relationships xmlns="http://schemas.openxmlformats.org/package/2006/relationships"><Relationship Id="rId8" Type="http://schemas.openxmlformats.org/officeDocument/2006/relationships/image" Target="../media/image354.wmf"/><Relationship Id="rId13" Type="http://schemas.openxmlformats.org/officeDocument/2006/relationships/oleObject" Target="../embeddings/oleObject406.bin"/><Relationship Id="rId18" Type="http://schemas.openxmlformats.org/officeDocument/2006/relationships/image" Target="../media/image373.wmf"/><Relationship Id="rId26" Type="http://schemas.openxmlformats.org/officeDocument/2006/relationships/image" Target="../media/image377.wmf"/><Relationship Id="rId3" Type="http://schemas.openxmlformats.org/officeDocument/2006/relationships/oleObject" Target="../embeddings/oleObject401.bin"/><Relationship Id="rId21" Type="http://schemas.openxmlformats.org/officeDocument/2006/relationships/oleObject" Target="../embeddings/oleObject410.bin"/><Relationship Id="rId7" Type="http://schemas.openxmlformats.org/officeDocument/2006/relationships/oleObject" Target="../embeddings/oleObject403.bin"/><Relationship Id="rId12" Type="http://schemas.openxmlformats.org/officeDocument/2006/relationships/image" Target="../media/image356.wmf"/><Relationship Id="rId17" Type="http://schemas.openxmlformats.org/officeDocument/2006/relationships/oleObject" Target="../embeddings/oleObject408.bin"/><Relationship Id="rId25" Type="http://schemas.openxmlformats.org/officeDocument/2006/relationships/oleObject" Target="../embeddings/oleObject412.bin"/><Relationship Id="rId2" Type="http://schemas.openxmlformats.org/officeDocument/2006/relationships/slideLayout" Target="../slideLayouts/slideLayout4.xml"/><Relationship Id="rId16" Type="http://schemas.openxmlformats.org/officeDocument/2006/relationships/image" Target="../media/image372.wmf"/><Relationship Id="rId20" Type="http://schemas.openxmlformats.org/officeDocument/2006/relationships/image" Target="../media/image374.wmf"/><Relationship Id="rId1" Type="http://schemas.openxmlformats.org/officeDocument/2006/relationships/vmlDrawing" Target="../drawings/vmlDrawing84.vml"/><Relationship Id="rId6" Type="http://schemas.openxmlformats.org/officeDocument/2006/relationships/image" Target="../media/image353.wmf"/><Relationship Id="rId11" Type="http://schemas.openxmlformats.org/officeDocument/2006/relationships/oleObject" Target="../embeddings/oleObject405.bin"/><Relationship Id="rId24" Type="http://schemas.openxmlformats.org/officeDocument/2006/relationships/image" Target="../media/image376.wmf"/><Relationship Id="rId5" Type="http://schemas.openxmlformats.org/officeDocument/2006/relationships/oleObject" Target="../embeddings/oleObject402.bin"/><Relationship Id="rId15" Type="http://schemas.openxmlformats.org/officeDocument/2006/relationships/oleObject" Target="../embeddings/oleObject407.bin"/><Relationship Id="rId23" Type="http://schemas.openxmlformats.org/officeDocument/2006/relationships/oleObject" Target="../embeddings/oleObject411.bin"/><Relationship Id="rId10" Type="http://schemas.openxmlformats.org/officeDocument/2006/relationships/image" Target="../media/image355.wmf"/><Relationship Id="rId19" Type="http://schemas.openxmlformats.org/officeDocument/2006/relationships/oleObject" Target="../embeddings/oleObject409.bin"/><Relationship Id="rId4" Type="http://schemas.openxmlformats.org/officeDocument/2006/relationships/image" Target="../media/image371.wmf"/><Relationship Id="rId9" Type="http://schemas.openxmlformats.org/officeDocument/2006/relationships/oleObject" Target="../embeddings/oleObject404.bin"/><Relationship Id="rId14" Type="http://schemas.openxmlformats.org/officeDocument/2006/relationships/image" Target="../media/image366.wmf"/><Relationship Id="rId22" Type="http://schemas.openxmlformats.org/officeDocument/2006/relationships/image" Target="../media/image375.wmf"/></Relationships>
</file>

<file path=ppt/slides/_rels/slide99.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4.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4598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90747EF9-12D7-49DC-8547-400984DDD558}"/>
              </a:ext>
            </a:extLst>
          </p:cNvPr>
          <p:cNvGrpSpPr>
            <a:grpSpLocks noChangeAspect="1"/>
          </p:cNvGrpSpPr>
          <p:nvPr/>
        </p:nvGrpSpPr>
        <p:grpSpPr>
          <a:xfrm>
            <a:off x="621677" y="4644823"/>
            <a:ext cx="1885924" cy="1755861"/>
            <a:chOff x="3686175" y="1433129"/>
            <a:chExt cx="4822826" cy="4490218"/>
          </a:xfrm>
        </p:grpSpPr>
        <p:sp>
          <p:nvSpPr>
            <p:cNvPr id="20" name="îṥľíḑe">
              <a:extLst>
                <a:ext uri="{FF2B5EF4-FFF2-40B4-BE49-F238E27FC236}">
                  <a16:creationId xmlns:a16="http://schemas.microsoft.com/office/drawing/2014/main" id="{E066C31E-5F23-4C8A-B0D2-A31EE33EDCF5}"/>
                </a:ext>
              </a:extLst>
            </p:cNvPr>
            <p:cNvSpPr/>
            <p:nvPr/>
          </p:nvSpPr>
          <p:spPr bwMode="auto">
            <a:xfrm>
              <a:off x="3686175" y="2151262"/>
              <a:ext cx="4822826" cy="893076"/>
            </a:xfrm>
            <a:custGeom>
              <a:avLst/>
              <a:gdLst>
                <a:gd name="T0" fmla="*/ 1375 w 2897"/>
                <a:gd name="T1" fmla="*/ 509 h 537"/>
                <a:gd name="T2" fmla="*/ 1284 w 2897"/>
                <a:gd name="T3" fmla="*/ 418 h 537"/>
                <a:gd name="T4" fmla="*/ 35 w 2897"/>
                <a:gd name="T5" fmla="*/ 61 h 537"/>
                <a:gd name="T6" fmla="*/ 1313 w 2897"/>
                <a:gd name="T7" fmla="*/ 379 h 537"/>
                <a:gd name="T8" fmla="*/ 1303 w 2897"/>
                <a:gd name="T9" fmla="*/ 365 h 537"/>
                <a:gd name="T10" fmla="*/ 1356 w 2897"/>
                <a:gd name="T11" fmla="*/ 474 h 537"/>
                <a:gd name="T12" fmla="*/ 1430 w 2897"/>
                <a:gd name="T13" fmla="*/ 484 h 537"/>
                <a:gd name="T14" fmla="*/ 1503 w 2897"/>
                <a:gd name="T15" fmla="*/ 484 h 537"/>
                <a:gd name="T16" fmla="*/ 1579 w 2897"/>
                <a:gd name="T17" fmla="*/ 430 h 537"/>
                <a:gd name="T18" fmla="*/ 1579 w 2897"/>
                <a:gd name="T19" fmla="*/ 365 h 537"/>
                <a:gd name="T20" fmla="*/ 2846 w 2897"/>
                <a:gd name="T21" fmla="*/ 32 h 537"/>
                <a:gd name="T22" fmla="*/ 1622 w 2897"/>
                <a:gd name="T23" fmla="*/ 404 h 537"/>
                <a:gd name="T24" fmla="*/ 1585 w 2897"/>
                <a:gd name="T25" fmla="*/ 482 h 537"/>
                <a:gd name="T26" fmla="*/ 1448 w 2897"/>
                <a:gd name="T27" fmla="*/ 509 h 537"/>
                <a:gd name="T28" fmla="*/ 1448 w 2897"/>
                <a:gd name="T29" fmla="*/ 537 h 537"/>
                <a:gd name="T30" fmla="*/ 1605 w 2897"/>
                <a:gd name="T31" fmla="*/ 502 h 537"/>
                <a:gd name="T32" fmla="*/ 1626 w 2897"/>
                <a:gd name="T33" fmla="*/ 418 h 537"/>
                <a:gd name="T34" fmla="*/ 2886 w 2897"/>
                <a:gd name="T35" fmla="*/ 83 h 537"/>
                <a:gd name="T36" fmla="*/ 2894 w 2897"/>
                <a:gd name="T37" fmla="*/ 63 h 537"/>
                <a:gd name="T38" fmla="*/ 2849 w 2897"/>
                <a:gd name="T39" fmla="*/ 2 h 537"/>
                <a:gd name="T40" fmla="*/ 1565 w 2897"/>
                <a:gd name="T41" fmla="*/ 365 h 537"/>
                <a:gd name="T42" fmla="*/ 1526 w 2897"/>
                <a:gd name="T43" fmla="*/ 450 h 537"/>
                <a:gd name="T44" fmla="*/ 1466 w 2897"/>
                <a:gd name="T45" fmla="*/ 456 h 537"/>
                <a:gd name="T46" fmla="*/ 1393 w 2897"/>
                <a:gd name="T47" fmla="*/ 456 h 537"/>
                <a:gd name="T48" fmla="*/ 1343 w 2897"/>
                <a:gd name="T49" fmla="*/ 418 h 537"/>
                <a:gd name="T50" fmla="*/ 1321 w 2897"/>
                <a:gd name="T51" fmla="*/ 352 h 537"/>
                <a:gd name="T52" fmla="*/ 31 w 2897"/>
                <a:gd name="T53" fmla="*/ 9 h 537"/>
                <a:gd name="T54" fmla="*/ 1 w 2897"/>
                <a:gd name="T55" fmla="*/ 75 h 537"/>
                <a:gd name="T56" fmla="*/ 1266 w 2897"/>
                <a:gd name="T57" fmla="*/ 431 h 537"/>
                <a:gd name="T58" fmla="*/ 1256 w 2897"/>
                <a:gd name="T59" fmla="*/ 418 h 537"/>
                <a:gd name="T60" fmla="*/ 1375 w 2897"/>
                <a:gd name="T61" fmla="*/ 537 h 537"/>
                <a:gd name="T62" fmla="*/ 1462 w 2897"/>
                <a:gd name="T63" fmla="*/ 523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97" h="537">
                  <a:moveTo>
                    <a:pt x="1448" y="509"/>
                  </a:moveTo>
                  <a:cubicBezTo>
                    <a:pt x="1375" y="509"/>
                    <a:pt x="1375" y="509"/>
                    <a:pt x="1375" y="509"/>
                  </a:cubicBezTo>
                  <a:cubicBezTo>
                    <a:pt x="1350" y="509"/>
                    <a:pt x="1327" y="499"/>
                    <a:pt x="1311" y="482"/>
                  </a:cubicBezTo>
                  <a:cubicBezTo>
                    <a:pt x="1294" y="466"/>
                    <a:pt x="1284" y="443"/>
                    <a:pt x="1284" y="418"/>
                  </a:cubicBezTo>
                  <a:cubicBezTo>
                    <a:pt x="1284" y="411"/>
                    <a:pt x="1280" y="406"/>
                    <a:pt x="1274" y="404"/>
                  </a:cubicBezTo>
                  <a:cubicBezTo>
                    <a:pt x="35" y="61"/>
                    <a:pt x="35" y="61"/>
                    <a:pt x="35" y="61"/>
                  </a:cubicBezTo>
                  <a:cubicBezTo>
                    <a:pt x="50" y="32"/>
                    <a:pt x="50" y="32"/>
                    <a:pt x="50" y="32"/>
                  </a:cubicBezTo>
                  <a:cubicBezTo>
                    <a:pt x="1313" y="379"/>
                    <a:pt x="1313" y="379"/>
                    <a:pt x="1313" y="379"/>
                  </a:cubicBezTo>
                  <a:cubicBezTo>
                    <a:pt x="1317" y="365"/>
                    <a:pt x="1317" y="365"/>
                    <a:pt x="1317" y="365"/>
                  </a:cubicBezTo>
                  <a:cubicBezTo>
                    <a:pt x="1303" y="365"/>
                    <a:pt x="1303" y="365"/>
                    <a:pt x="1303" y="365"/>
                  </a:cubicBezTo>
                  <a:cubicBezTo>
                    <a:pt x="1303" y="397"/>
                    <a:pt x="1312" y="426"/>
                    <a:pt x="1328" y="448"/>
                  </a:cubicBezTo>
                  <a:cubicBezTo>
                    <a:pt x="1336" y="459"/>
                    <a:pt x="1345" y="468"/>
                    <a:pt x="1356" y="474"/>
                  </a:cubicBezTo>
                  <a:cubicBezTo>
                    <a:pt x="1367" y="481"/>
                    <a:pt x="1380" y="484"/>
                    <a:pt x="1393" y="484"/>
                  </a:cubicBezTo>
                  <a:cubicBezTo>
                    <a:pt x="1430" y="484"/>
                    <a:pt x="1430" y="484"/>
                    <a:pt x="1430" y="484"/>
                  </a:cubicBezTo>
                  <a:cubicBezTo>
                    <a:pt x="1466" y="484"/>
                    <a:pt x="1466" y="484"/>
                    <a:pt x="1466" y="484"/>
                  </a:cubicBezTo>
                  <a:cubicBezTo>
                    <a:pt x="1503" y="484"/>
                    <a:pt x="1503" y="484"/>
                    <a:pt x="1503" y="484"/>
                  </a:cubicBezTo>
                  <a:cubicBezTo>
                    <a:pt x="1517" y="484"/>
                    <a:pt x="1529" y="481"/>
                    <a:pt x="1540" y="474"/>
                  </a:cubicBezTo>
                  <a:cubicBezTo>
                    <a:pt x="1557" y="464"/>
                    <a:pt x="1570" y="449"/>
                    <a:pt x="1579" y="430"/>
                  </a:cubicBezTo>
                  <a:cubicBezTo>
                    <a:pt x="1588" y="411"/>
                    <a:pt x="1593" y="389"/>
                    <a:pt x="1593" y="365"/>
                  </a:cubicBezTo>
                  <a:cubicBezTo>
                    <a:pt x="1579" y="365"/>
                    <a:pt x="1579" y="365"/>
                    <a:pt x="1579" y="365"/>
                  </a:cubicBezTo>
                  <a:cubicBezTo>
                    <a:pt x="1583" y="379"/>
                    <a:pt x="1583" y="379"/>
                    <a:pt x="1583" y="379"/>
                  </a:cubicBezTo>
                  <a:cubicBezTo>
                    <a:pt x="2846" y="32"/>
                    <a:pt x="2846" y="32"/>
                    <a:pt x="2846" y="32"/>
                  </a:cubicBezTo>
                  <a:cubicBezTo>
                    <a:pt x="2861" y="61"/>
                    <a:pt x="2861" y="61"/>
                    <a:pt x="2861" y="61"/>
                  </a:cubicBezTo>
                  <a:cubicBezTo>
                    <a:pt x="1622" y="404"/>
                    <a:pt x="1622" y="404"/>
                    <a:pt x="1622" y="404"/>
                  </a:cubicBezTo>
                  <a:cubicBezTo>
                    <a:pt x="1616" y="406"/>
                    <a:pt x="1612" y="411"/>
                    <a:pt x="1612" y="418"/>
                  </a:cubicBezTo>
                  <a:cubicBezTo>
                    <a:pt x="1612" y="443"/>
                    <a:pt x="1602" y="466"/>
                    <a:pt x="1585" y="482"/>
                  </a:cubicBezTo>
                  <a:cubicBezTo>
                    <a:pt x="1569" y="499"/>
                    <a:pt x="1546" y="509"/>
                    <a:pt x="1521" y="509"/>
                  </a:cubicBezTo>
                  <a:cubicBezTo>
                    <a:pt x="1448" y="509"/>
                    <a:pt x="1448" y="509"/>
                    <a:pt x="1448" y="509"/>
                  </a:cubicBezTo>
                  <a:cubicBezTo>
                    <a:pt x="1440" y="509"/>
                    <a:pt x="1434" y="515"/>
                    <a:pt x="1434" y="523"/>
                  </a:cubicBezTo>
                  <a:cubicBezTo>
                    <a:pt x="1434" y="531"/>
                    <a:pt x="1440" y="537"/>
                    <a:pt x="1448" y="537"/>
                  </a:cubicBezTo>
                  <a:cubicBezTo>
                    <a:pt x="1521" y="537"/>
                    <a:pt x="1521" y="537"/>
                    <a:pt x="1521" y="537"/>
                  </a:cubicBezTo>
                  <a:cubicBezTo>
                    <a:pt x="1554" y="537"/>
                    <a:pt x="1584" y="523"/>
                    <a:pt x="1605" y="502"/>
                  </a:cubicBezTo>
                  <a:cubicBezTo>
                    <a:pt x="1627" y="480"/>
                    <a:pt x="1640" y="451"/>
                    <a:pt x="1640" y="418"/>
                  </a:cubicBezTo>
                  <a:cubicBezTo>
                    <a:pt x="1626" y="418"/>
                    <a:pt x="1626" y="418"/>
                    <a:pt x="1626" y="418"/>
                  </a:cubicBezTo>
                  <a:cubicBezTo>
                    <a:pt x="1630" y="431"/>
                    <a:pt x="1630" y="431"/>
                    <a:pt x="1630" y="431"/>
                  </a:cubicBezTo>
                  <a:cubicBezTo>
                    <a:pt x="2886" y="83"/>
                    <a:pt x="2886" y="83"/>
                    <a:pt x="2886" y="83"/>
                  </a:cubicBezTo>
                  <a:cubicBezTo>
                    <a:pt x="2890" y="82"/>
                    <a:pt x="2893" y="79"/>
                    <a:pt x="2895" y="75"/>
                  </a:cubicBezTo>
                  <a:cubicBezTo>
                    <a:pt x="2897" y="71"/>
                    <a:pt x="2896" y="67"/>
                    <a:pt x="2894" y="63"/>
                  </a:cubicBezTo>
                  <a:cubicBezTo>
                    <a:pt x="2866" y="9"/>
                    <a:pt x="2866" y="9"/>
                    <a:pt x="2866" y="9"/>
                  </a:cubicBezTo>
                  <a:cubicBezTo>
                    <a:pt x="2862" y="3"/>
                    <a:pt x="2856" y="0"/>
                    <a:pt x="2849" y="2"/>
                  </a:cubicBezTo>
                  <a:cubicBezTo>
                    <a:pt x="1576" y="352"/>
                    <a:pt x="1576" y="352"/>
                    <a:pt x="1576" y="352"/>
                  </a:cubicBezTo>
                  <a:cubicBezTo>
                    <a:pt x="1570" y="353"/>
                    <a:pt x="1565" y="359"/>
                    <a:pt x="1565" y="365"/>
                  </a:cubicBezTo>
                  <a:cubicBezTo>
                    <a:pt x="1565" y="392"/>
                    <a:pt x="1558" y="415"/>
                    <a:pt x="1546" y="431"/>
                  </a:cubicBezTo>
                  <a:cubicBezTo>
                    <a:pt x="1540" y="439"/>
                    <a:pt x="1533" y="446"/>
                    <a:pt x="1526" y="450"/>
                  </a:cubicBezTo>
                  <a:cubicBezTo>
                    <a:pt x="1519" y="454"/>
                    <a:pt x="1511" y="456"/>
                    <a:pt x="1503" y="456"/>
                  </a:cubicBezTo>
                  <a:cubicBezTo>
                    <a:pt x="1466" y="456"/>
                    <a:pt x="1466" y="456"/>
                    <a:pt x="1466" y="456"/>
                  </a:cubicBezTo>
                  <a:cubicBezTo>
                    <a:pt x="1430" y="456"/>
                    <a:pt x="1430" y="456"/>
                    <a:pt x="1430" y="456"/>
                  </a:cubicBezTo>
                  <a:cubicBezTo>
                    <a:pt x="1393" y="456"/>
                    <a:pt x="1393" y="456"/>
                    <a:pt x="1393" y="456"/>
                  </a:cubicBezTo>
                  <a:cubicBezTo>
                    <a:pt x="1385" y="456"/>
                    <a:pt x="1378" y="454"/>
                    <a:pt x="1370" y="450"/>
                  </a:cubicBezTo>
                  <a:cubicBezTo>
                    <a:pt x="1360" y="444"/>
                    <a:pt x="1350" y="433"/>
                    <a:pt x="1343" y="418"/>
                  </a:cubicBezTo>
                  <a:cubicBezTo>
                    <a:pt x="1335" y="403"/>
                    <a:pt x="1331" y="385"/>
                    <a:pt x="1331" y="365"/>
                  </a:cubicBezTo>
                  <a:cubicBezTo>
                    <a:pt x="1331" y="359"/>
                    <a:pt x="1327" y="353"/>
                    <a:pt x="1321" y="352"/>
                  </a:cubicBezTo>
                  <a:cubicBezTo>
                    <a:pt x="47" y="2"/>
                    <a:pt x="47" y="2"/>
                    <a:pt x="47" y="2"/>
                  </a:cubicBezTo>
                  <a:cubicBezTo>
                    <a:pt x="40" y="0"/>
                    <a:pt x="34" y="3"/>
                    <a:pt x="31" y="9"/>
                  </a:cubicBezTo>
                  <a:cubicBezTo>
                    <a:pt x="2" y="63"/>
                    <a:pt x="2" y="63"/>
                    <a:pt x="2" y="63"/>
                  </a:cubicBezTo>
                  <a:cubicBezTo>
                    <a:pt x="0" y="67"/>
                    <a:pt x="0" y="71"/>
                    <a:pt x="1" y="75"/>
                  </a:cubicBezTo>
                  <a:cubicBezTo>
                    <a:pt x="3" y="79"/>
                    <a:pt x="6" y="82"/>
                    <a:pt x="11" y="83"/>
                  </a:cubicBezTo>
                  <a:cubicBezTo>
                    <a:pt x="1266" y="431"/>
                    <a:pt x="1266" y="431"/>
                    <a:pt x="1266" y="431"/>
                  </a:cubicBezTo>
                  <a:cubicBezTo>
                    <a:pt x="1270" y="418"/>
                    <a:pt x="1270" y="418"/>
                    <a:pt x="1270" y="418"/>
                  </a:cubicBezTo>
                  <a:cubicBezTo>
                    <a:pt x="1256" y="418"/>
                    <a:pt x="1256" y="418"/>
                    <a:pt x="1256" y="418"/>
                  </a:cubicBezTo>
                  <a:cubicBezTo>
                    <a:pt x="1256" y="451"/>
                    <a:pt x="1269" y="480"/>
                    <a:pt x="1291" y="502"/>
                  </a:cubicBezTo>
                  <a:cubicBezTo>
                    <a:pt x="1312" y="523"/>
                    <a:pt x="1342" y="537"/>
                    <a:pt x="1375" y="537"/>
                  </a:cubicBezTo>
                  <a:cubicBezTo>
                    <a:pt x="1448" y="537"/>
                    <a:pt x="1448" y="537"/>
                    <a:pt x="1448" y="537"/>
                  </a:cubicBezTo>
                  <a:cubicBezTo>
                    <a:pt x="1456" y="537"/>
                    <a:pt x="1462" y="531"/>
                    <a:pt x="1462" y="523"/>
                  </a:cubicBezTo>
                  <a:cubicBezTo>
                    <a:pt x="1462" y="515"/>
                    <a:pt x="1456" y="509"/>
                    <a:pt x="1448" y="509"/>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ṣľîḋè">
              <a:extLst>
                <a:ext uri="{FF2B5EF4-FFF2-40B4-BE49-F238E27FC236}">
                  <a16:creationId xmlns:a16="http://schemas.microsoft.com/office/drawing/2014/main" id="{85C0FC88-F267-4A1F-81DE-9D69E64C201E}"/>
                </a:ext>
              </a:extLst>
            </p:cNvPr>
            <p:cNvSpPr/>
            <p:nvPr/>
          </p:nvSpPr>
          <p:spPr bwMode="auto">
            <a:xfrm>
              <a:off x="3708853" y="2290568"/>
              <a:ext cx="4775310" cy="3609020"/>
            </a:xfrm>
            <a:custGeom>
              <a:avLst/>
              <a:gdLst>
                <a:gd name="T0" fmla="*/ 2868 w 2868"/>
                <a:gd name="T1" fmla="*/ 0 h 2168"/>
                <a:gd name="T2" fmla="*/ 1626 w 2868"/>
                <a:gd name="T3" fmla="*/ 345 h 2168"/>
                <a:gd name="T4" fmla="*/ 1591 w 2868"/>
                <a:gd name="T5" fmla="*/ 418 h 2168"/>
                <a:gd name="T6" fmla="*/ 1507 w 2868"/>
                <a:gd name="T7" fmla="*/ 453 h 2168"/>
                <a:gd name="T8" fmla="*/ 1507 w 2868"/>
                <a:gd name="T9" fmla="*/ 453 h 2168"/>
                <a:gd name="T10" fmla="*/ 1434 w 2868"/>
                <a:gd name="T11" fmla="*/ 453 h 2168"/>
                <a:gd name="T12" fmla="*/ 1434 w 2868"/>
                <a:gd name="T13" fmla="*/ 453 h 2168"/>
                <a:gd name="T14" fmla="*/ 1361 w 2868"/>
                <a:gd name="T15" fmla="*/ 453 h 2168"/>
                <a:gd name="T16" fmla="*/ 1361 w 2868"/>
                <a:gd name="T17" fmla="*/ 453 h 2168"/>
                <a:gd name="T18" fmla="*/ 1277 w 2868"/>
                <a:gd name="T19" fmla="*/ 418 h 2168"/>
                <a:gd name="T20" fmla="*/ 1243 w 2868"/>
                <a:gd name="T21" fmla="*/ 345 h 2168"/>
                <a:gd name="T22" fmla="*/ 0 w 2868"/>
                <a:gd name="T23" fmla="*/ 0 h 2168"/>
                <a:gd name="T24" fmla="*/ 0 w 2868"/>
                <a:gd name="T25" fmla="*/ 1705 h 2168"/>
                <a:gd name="T26" fmla="*/ 1256 w 2868"/>
                <a:gd name="T27" fmla="*/ 2063 h 2168"/>
                <a:gd name="T28" fmla="*/ 1361 w 2868"/>
                <a:gd name="T29" fmla="*/ 2168 h 2168"/>
                <a:gd name="T30" fmla="*/ 1434 w 2868"/>
                <a:gd name="T31" fmla="*/ 2168 h 2168"/>
                <a:gd name="T32" fmla="*/ 1507 w 2868"/>
                <a:gd name="T33" fmla="*/ 2168 h 2168"/>
                <a:gd name="T34" fmla="*/ 1612 w 2868"/>
                <a:gd name="T35" fmla="*/ 2063 h 2168"/>
                <a:gd name="T36" fmla="*/ 2868 w 2868"/>
                <a:gd name="T37" fmla="*/ 1705 h 2168"/>
                <a:gd name="T38" fmla="*/ 2868 w 2868"/>
                <a:gd name="T39" fmla="*/ 0 h 2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2168">
                  <a:moveTo>
                    <a:pt x="2868" y="0"/>
                  </a:moveTo>
                  <a:cubicBezTo>
                    <a:pt x="1626" y="345"/>
                    <a:pt x="1626" y="345"/>
                    <a:pt x="1626" y="345"/>
                  </a:cubicBezTo>
                  <a:cubicBezTo>
                    <a:pt x="1623" y="373"/>
                    <a:pt x="1610" y="399"/>
                    <a:pt x="1591" y="418"/>
                  </a:cubicBezTo>
                  <a:cubicBezTo>
                    <a:pt x="1570" y="439"/>
                    <a:pt x="1540" y="453"/>
                    <a:pt x="1507" y="453"/>
                  </a:cubicBezTo>
                  <a:cubicBezTo>
                    <a:pt x="1507" y="453"/>
                    <a:pt x="1507" y="453"/>
                    <a:pt x="1507" y="453"/>
                  </a:cubicBezTo>
                  <a:cubicBezTo>
                    <a:pt x="1434" y="453"/>
                    <a:pt x="1434" y="453"/>
                    <a:pt x="1434" y="453"/>
                  </a:cubicBezTo>
                  <a:cubicBezTo>
                    <a:pt x="1434" y="453"/>
                    <a:pt x="1434" y="453"/>
                    <a:pt x="1434" y="453"/>
                  </a:cubicBezTo>
                  <a:cubicBezTo>
                    <a:pt x="1361" y="453"/>
                    <a:pt x="1361" y="453"/>
                    <a:pt x="1361" y="453"/>
                  </a:cubicBezTo>
                  <a:cubicBezTo>
                    <a:pt x="1361" y="453"/>
                    <a:pt x="1361" y="453"/>
                    <a:pt x="1361" y="453"/>
                  </a:cubicBezTo>
                  <a:cubicBezTo>
                    <a:pt x="1328" y="453"/>
                    <a:pt x="1298" y="439"/>
                    <a:pt x="1277" y="418"/>
                  </a:cubicBezTo>
                  <a:cubicBezTo>
                    <a:pt x="1258" y="399"/>
                    <a:pt x="1245" y="373"/>
                    <a:pt x="1243" y="345"/>
                  </a:cubicBezTo>
                  <a:cubicBezTo>
                    <a:pt x="0" y="0"/>
                    <a:pt x="0" y="0"/>
                    <a:pt x="0" y="0"/>
                  </a:cubicBezTo>
                  <a:cubicBezTo>
                    <a:pt x="0" y="1705"/>
                    <a:pt x="0" y="1705"/>
                    <a:pt x="0" y="1705"/>
                  </a:cubicBezTo>
                  <a:cubicBezTo>
                    <a:pt x="1256" y="2063"/>
                    <a:pt x="1256" y="2063"/>
                    <a:pt x="1256" y="2063"/>
                  </a:cubicBezTo>
                  <a:cubicBezTo>
                    <a:pt x="1256" y="2121"/>
                    <a:pt x="1303" y="2168"/>
                    <a:pt x="1361" y="2168"/>
                  </a:cubicBezTo>
                  <a:cubicBezTo>
                    <a:pt x="1434" y="2168"/>
                    <a:pt x="1434" y="2168"/>
                    <a:pt x="1434" y="2168"/>
                  </a:cubicBezTo>
                  <a:cubicBezTo>
                    <a:pt x="1507" y="2168"/>
                    <a:pt x="1507" y="2168"/>
                    <a:pt x="1507" y="2168"/>
                  </a:cubicBezTo>
                  <a:cubicBezTo>
                    <a:pt x="1565" y="2168"/>
                    <a:pt x="1612" y="2121"/>
                    <a:pt x="1612" y="2063"/>
                  </a:cubicBezTo>
                  <a:cubicBezTo>
                    <a:pt x="2868" y="1705"/>
                    <a:pt x="2868" y="1705"/>
                    <a:pt x="2868" y="1705"/>
                  </a:cubicBezTo>
                  <a:cubicBezTo>
                    <a:pt x="2868" y="0"/>
                    <a:pt x="2868" y="0"/>
                    <a:pt x="286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ḻiḋé">
              <a:extLst>
                <a:ext uri="{FF2B5EF4-FFF2-40B4-BE49-F238E27FC236}">
                  <a16:creationId xmlns:a16="http://schemas.microsoft.com/office/drawing/2014/main" id="{9AF7D5EA-B808-4929-99C6-64B31853108E}"/>
                </a:ext>
              </a:extLst>
            </p:cNvPr>
            <p:cNvSpPr/>
            <p:nvPr/>
          </p:nvSpPr>
          <p:spPr bwMode="auto">
            <a:xfrm>
              <a:off x="3708853" y="2265731"/>
              <a:ext cx="4775310" cy="778607"/>
            </a:xfrm>
            <a:custGeom>
              <a:avLst/>
              <a:gdLst>
                <a:gd name="T0" fmla="*/ 2868 w 2868"/>
                <a:gd name="T1" fmla="*/ 0 h 468"/>
                <a:gd name="T2" fmla="*/ 1612 w 2868"/>
                <a:gd name="T3" fmla="*/ 349 h 468"/>
                <a:gd name="T4" fmla="*/ 1507 w 2868"/>
                <a:gd name="T5" fmla="*/ 454 h 468"/>
                <a:gd name="T6" fmla="*/ 1434 w 2868"/>
                <a:gd name="T7" fmla="*/ 454 h 468"/>
                <a:gd name="T8" fmla="*/ 1361 w 2868"/>
                <a:gd name="T9" fmla="*/ 454 h 468"/>
                <a:gd name="T10" fmla="*/ 1256 w 2868"/>
                <a:gd name="T11" fmla="*/ 349 h 468"/>
                <a:gd name="T12" fmla="*/ 0 w 2868"/>
                <a:gd name="T13" fmla="*/ 0 h 468"/>
                <a:gd name="T14" fmla="*/ 0 w 2868"/>
                <a:gd name="T15" fmla="*/ 15 h 468"/>
                <a:gd name="T16" fmla="*/ 1243 w 2868"/>
                <a:gd name="T17" fmla="*/ 360 h 468"/>
                <a:gd name="T18" fmla="*/ 1277 w 2868"/>
                <a:gd name="T19" fmla="*/ 433 h 468"/>
                <a:gd name="T20" fmla="*/ 1361 w 2868"/>
                <a:gd name="T21" fmla="*/ 468 h 468"/>
                <a:gd name="T22" fmla="*/ 1361 w 2868"/>
                <a:gd name="T23" fmla="*/ 468 h 468"/>
                <a:gd name="T24" fmla="*/ 1434 w 2868"/>
                <a:gd name="T25" fmla="*/ 468 h 468"/>
                <a:gd name="T26" fmla="*/ 1434 w 2868"/>
                <a:gd name="T27" fmla="*/ 468 h 468"/>
                <a:gd name="T28" fmla="*/ 1507 w 2868"/>
                <a:gd name="T29" fmla="*/ 468 h 468"/>
                <a:gd name="T30" fmla="*/ 1507 w 2868"/>
                <a:gd name="T31" fmla="*/ 468 h 468"/>
                <a:gd name="T32" fmla="*/ 1591 w 2868"/>
                <a:gd name="T33" fmla="*/ 433 h 468"/>
                <a:gd name="T34" fmla="*/ 1626 w 2868"/>
                <a:gd name="T35" fmla="*/ 360 h 468"/>
                <a:gd name="T36" fmla="*/ 2868 w 2868"/>
                <a:gd name="T37" fmla="*/ 15 h 468"/>
                <a:gd name="T38" fmla="*/ 2868 w 2868"/>
                <a:gd name="T39"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8" h="468">
                  <a:moveTo>
                    <a:pt x="2868" y="0"/>
                  </a:moveTo>
                  <a:cubicBezTo>
                    <a:pt x="1612" y="349"/>
                    <a:pt x="1612" y="349"/>
                    <a:pt x="1612" y="349"/>
                  </a:cubicBezTo>
                  <a:cubicBezTo>
                    <a:pt x="1612" y="407"/>
                    <a:pt x="1565" y="454"/>
                    <a:pt x="1507" y="454"/>
                  </a:cubicBezTo>
                  <a:cubicBezTo>
                    <a:pt x="1434" y="454"/>
                    <a:pt x="1434" y="454"/>
                    <a:pt x="1434" y="454"/>
                  </a:cubicBezTo>
                  <a:cubicBezTo>
                    <a:pt x="1361" y="454"/>
                    <a:pt x="1361" y="454"/>
                    <a:pt x="1361" y="454"/>
                  </a:cubicBezTo>
                  <a:cubicBezTo>
                    <a:pt x="1303" y="454"/>
                    <a:pt x="1256" y="407"/>
                    <a:pt x="1256" y="349"/>
                  </a:cubicBezTo>
                  <a:cubicBezTo>
                    <a:pt x="0" y="0"/>
                    <a:pt x="0" y="0"/>
                    <a:pt x="0" y="0"/>
                  </a:cubicBezTo>
                  <a:cubicBezTo>
                    <a:pt x="0" y="15"/>
                    <a:pt x="0" y="15"/>
                    <a:pt x="0" y="15"/>
                  </a:cubicBezTo>
                  <a:cubicBezTo>
                    <a:pt x="1243" y="360"/>
                    <a:pt x="1243" y="360"/>
                    <a:pt x="1243" y="360"/>
                  </a:cubicBezTo>
                  <a:cubicBezTo>
                    <a:pt x="1245" y="388"/>
                    <a:pt x="1258" y="414"/>
                    <a:pt x="1277" y="433"/>
                  </a:cubicBezTo>
                  <a:cubicBezTo>
                    <a:pt x="1298" y="454"/>
                    <a:pt x="1328" y="468"/>
                    <a:pt x="1361" y="468"/>
                  </a:cubicBezTo>
                  <a:cubicBezTo>
                    <a:pt x="1361" y="468"/>
                    <a:pt x="1361" y="468"/>
                    <a:pt x="1361" y="468"/>
                  </a:cubicBezTo>
                  <a:cubicBezTo>
                    <a:pt x="1434" y="468"/>
                    <a:pt x="1434" y="468"/>
                    <a:pt x="1434" y="468"/>
                  </a:cubicBezTo>
                  <a:cubicBezTo>
                    <a:pt x="1434" y="468"/>
                    <a:pt x="1434" y="468"/>
                    <a:pt x="1434" y="468"/>
                  </a:cubicBezTo>
                  <a:cubicBezTo>
                    <a:pt x="1507" y="468"/>
                    <a:pt x="1507" y="468"/>
                    <a:pt x="1507" y="468"/>
                  </a:cubicBezTo>
                  <a:cubicBezTo>
                    <a:pt x="1507" y="468"/>
                    <a:pt x="1507" y="468"/>
                    <a:pt x="1507" y="468"/>
                  </a:cubicBezTo>
                  <a:cubicBezTo>
                    <a:pt x="1540" y="468"/>
                    <a:pt x="1570" y="454"/>
                    <a:pt x="1591" y="433"/>
                  </a:cubicBezTo>
                  <a:cubicBezTo>
                    <a:pt x="1610" y="414"/>
                    <a:pt x="1623" y="388"/>
                    <a:pt x="1626" y="360"/>
                  </a:cubicBezTo>
                  <a:cubicBezTo>
                    <a:pt x="2868" y="15"/>
                    <a:pt x="2868" y="15"/>
                    <a:pt x="2868" y="15"/>
                  </a:cubicBezTo>
                  <a:cubicBezTo>
                    <a:pt x="2868" y="0"/>
                    <a:pt x="2868" y="0"/>
                    <a:pt x="2868" y="0"/>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ṧļîḍe">
              <a:extLst>
                <a:ext uri="{FF2B5EF4-FFF2-40B4-BE49-F238E27FC236}">
                  <a16:creationId xmlns:a16="http://schemas.microsoft.com/office/drawing/2014/main" id="{51271A78-EE6B-477D-9FFA-49CCC95BBA23}"/>
                </a:ext>
              </a:extLst>
            </p:cNvPr>
            <p:cNvSpPr/>
            <p:nvPr/>
          </p:nvSpPr>
          <p:spPr bwMode="auto">
            <a:xfrm>
              <a:off x="3686175" y="2241973"/>
              <a:ext cx="4820666" cy="3681374"/>
            </a:xfrm>
            <a:custGeom>
              <a:avLst/>
              <a:gdLst>
                <a:gd name="T0" fmla="*/ 0 w 2896"/>
                <a:gd name="T1" fmla="*/ 14 h 2211"/>
                <a:gd name="T2" fmla="*/ 0 w 2896"/>
                <a:gd name="T3" fmla="*/ 1734 h 2211"/>
                <a:gd name="T4" fmla="*/ 10 w 2896"/>
                <a:gd name="T5" fmla="*/ 1748 h 2211"/>
                <a:gd name="T6" fmla="*/ 1266 w 2896"/>
                <a:gd name="T7" fmla="*/ 2105 h 2211"/>
                <a:gd name="T8" fmla="*/ 1270 w 2896"/>
                <a:gd name="T9" fmla="*/ 2092 h 2211"/>
                <a:gd name="T10" fmla="*/ 1256 w 2896"/>
                <a:gd name="T11" fmla="*/ 2092 h 2211"/>
                <a:gd name="T12" fmla="*/ 1291 w 2896"/>
                <a:gd name="T13" fmla="*/ 2176 h 2211"/>
                <a:gd name="T14" fmla="*/ 1375 w 2896"/>
                <a:gd name="T15" fmla="*/ 2211 h 2211"/>
                <a:gd name="T16" fmla="*/ 1448 w 2896"/>
                <a:gd name="T17" fmla="*/ 2211 h 2211"/>
                <a:gd name="T18" fmla="*/ 1521 w 2896"/>
                <a:gd name="T19" fmla="*/ 2211 h 2211"/>
                <a:gd name="T20" fmla="*/ 1605 w 2896"/>
                <a:gd name="T21" fmla="*/ 2176 h 2211"/>
                <a:gd name="T22" fmla="*/ 1640 w 2896"/>
                <a:gd name="T23" fmla="*/ 2092 h 2211"/>
                <a:gd name="T24" fmla="*/ 1626 w 2896"/>
                <a:gd name="T25" fmla="*/ 2092 h 2211"/>
                <a:gd name="T26" fmla="*/ 1630 w 2896"/>
                <a:gd name="T27" fmla="*/ 2105 h 2211"/>
                <a:gd name="T28" fmla="*/ 2886 w 2896"/>
                <a:gd name="T29" fmla="*/ 1748 h 2211"/>
                <a:gd name="T30" fmla="*/ 2896 w 2896"/>
                <a:gd name="T31" fmla="*/ 1734 h 2211"/>
                <a:gd name="T32" fmla="*/ 2896 w 2896"/>
                <a:gd name="T33" fmla="*/ 14 h 2211"/>
                <a:gd name="T34" fmla="*/ 2882 w 2896"/>
                <a:gd name="T35" fmla="*/ 0 h 2211"/>
                <a:gd name="T36" fmla="*/ 2868 w 2896"/>
                <a:gd name="T37" fmla="*/ 14 h 2211"/>
                <a:gd name="T38" fmla="*/ 2868 w 2896"/>
                <a:gd name="T39" fmla="*/ 1724 h 2211"/>
                <a:gd name="T40" fmla="*/ 1622 w 2896"/>
                <a:gd name="T41" fmla="*/ 2078 h 2211"/>
                <a:gd name="T42" fmla="*/ 1612 w 2896"/>
                <a:gd name="T43" fmla="*/ 2092 h 2211"/>
                <a:gd name="T44" fmla="*/ 1585 w 2896"/>
                <a:gd name="T45" fmla="*/ 2156 h 2211"/>
                <a:gd name="T46" fmla="*/ 1521 w 2896"/>
                <a:gd name="T47" fmla="*/ 2183 h 2211"/>
                <a:gd name="T48" fmla="*/ 1448 w 2896"/>
                <a:gd name="T49" fmla="*/ 2183 h 2211"/>
                <a:gd name="T50" fmla="*/ 1375 w 2896"/>
                <a:gd name="T51" fmla="*/ 2183 h 2211"/>
                <a:gd name="T52" fmla="*/ 1311 w 2896"/>
                <a:gd name="T53" fmla="*/ 2156 h 2211"/>
                <a:gd name="T54" fmla="*/ 1284 w 2896"/>
                <a:gd name="T55" fmla="*/ 2092 h 2211"/>
                <a:gd name="T56" fmla="*/ 1274 w 2896"/>
                <a:gd name="T57" fmla="*/ 2078 h 2211"/>
                <a:gd name="T58" fmla="*/ 28 w 2896"/>
                <a:gd name="T59" fmla="*/ 1724 h 2211"/>
                <a:gd name="T60" fmla="*/ 28 w 2896"/>
                <a:gd name="T61" fmla="*/ 14 h 2211"/>
                <a:gd name="T62" fmla="*/ 14 w 2896"/>
                <a:gd name="T63" fmla="*/ 0 h 2211"/>
                <a:gd name="T64" fmla="*/ 0 w 2896"/>
                <a:gd name="T65" fmla="*/ 14 h 2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96" h="2211">
                  <a:moveTo>
                    <a:pt x="0" y="14"/>
                  </a:moveTo>
                  <a:cubicBezTo>
                    <a:pt x="0" y="1734"/>
                    <a:pt x="0" y="1734"/>
                    <a:pt x="0" y="1734"/>
                  </a:cubicBezTo>
                  <a:cubicBezTo>
                    <a:pt x="0" y="1741"/>
                    <a:pt x="4" y="1746"/>
                    <a:pt x="10" y="1748"/>
                  </a:cubicBezTo>
                  <a:cubicBezTo>
                    <a:pt x="1266" y="2105"/>
                    <a:pt x="1266" y="2105"/>
                    <a:pt x="1266" y="2105"/>
                  </a:cubicBezTo>
                  <a:cubicBezTo>
                    <a:pt x="1270" y="2092"/>
                    <a:pt x="1270" y="2092"/>
                    <a:pt x="1270" y="2092"/>
                  </a:cubicBezTo>
                  <a:cubicBezTo>
                    <a:pt x="1256" y="2092"/>
                    <a:pt x="1256" y="2092"/>
                    <a:pt x="1256" y="2092"/>
                  </a:cubicBezTo>
                  <a:cubicBezTo>
                    <a:pt x="1256" y="2125"/>
                    <a:pt x="1269" y="2154"/>
                    <a:pt x="1291" y="2176"/>
                  </a:cubicBezTo>
                  <a:cubicBezTo>
                    <a:pt x="1312" y="2197"/>
                    <a:pt x="1342" y="2211"/>
                    <a:pt x="1375" y="2211"/>
                  </a:cubicBezTo>
                  <a:cubicBezTo>
                    <a:pt x="1448" y="2211"/>
                    <a:pt x="1448" y="2211"/>
                    <a:pt x="1448" y="2211"/>
                  </a:cubicBezTo>
                  <a:cubicBezTo>
                    <a:pt x="1521" y="2211"/>
                    <a:pt x="1521" y="2211"/>
                    <a:pt x="1521" y="2211"/>
                  </a:cubicBezTo>
                  <a:cubicBezTo>
                    <a:pt x="1554" y="2211"/>
                    <a:pt x="1584" y="2197"/>
                    <a:pt x="1605" y="2176"/>
                  </a:cubicBezTo>
                  <a:cubicBezTo>
                    <a:pt x="1627" y="2154"/>
                    <a:pt x="1640" y="2125"/>
                    <a:pt x="1640" y="2092"/>
                  </a:cubicBezTo>
                  <a:cubicBezTo>
                    <a:pt x="1626" y="2092"/>
                    <a:pt x="1626" y="2092"/>
                    <a:pt x="1626" y="2092"/>
                  </a:cubicBezTo>
                  <a:cubicBezTo>
                    <a:pt x="1630" y="2105"/>
                    <a:pt x="1630" y="2105"/>
                    <a:pt x="1630" y="2105"/>
                  </a:cubicBezTo>
                  <a:cubicBezTo>
                    <a:pt x="2886" y="1748"/>
                    <a:pt x="2886" y="1748"/>
                    <a:pt x="2886" y="1748"/>
                  </a:cubicBezTo>
                  <a:cubicBezTo>
                    <a:pt x="2892" y="1746"/>
                    <a:pt x="2896" y="1741"/>
                    <a:pt x="2896" y="1734"/>
                  </a:cubicBezTo>
                  <a:cubicBezTo>
                    <a:pt x="2896" y="14"/>
                    <a:pt x="2896" y="14"/>
                    <a:pt x="2896" y="14"/>
                  </a:cubicBezTo>
                  <a:cubicBezTo>
                    <a:pt x="2896" y="7"/>
                    <a:pt x="2890" y="0"/>
                    <a:pt x="2882" y="0"/>
                  </a:cubicBezTo>
                  <a:cubicBezTo>
                    <a:pt x="2874" y="0"/>
                    <a:pt x="2868" y="7"/>
                    <a:pt x="2868" y="14"/>
                  </a:cubicBezTo>
                  <a:cubicBezTo>
                    <a:pt x="2868" y="1724"/>
                    <a:pt x="2868" y="1724"/>
                    <a:pt x="2868" y="1724"/>
                  </a:cubicBezTo>
                  <a:cubicBezTo>
                    <a:pt x="1622" y="2078"/>
                    <a:pt x="1622" y="2078"/>
                    <a:pt x="1622" y="2078"/>
                  </a:cubicBezTo>
                  <a:cubicBezTo>
                    <a:pt x="1616" y="2080"/>
                    <a:pt x="1612" y="2086"/>
                    <a:pt x="1612" y="2092"/>
                  </a:cubicBezTo>
                  <a:cubicBezTo>
                    <a:pt x="1612" y="2117"/>
                    <a:pt x="1602" y="2140"/>
                    <a:pt x="1585" y="2156"/>
                  </a:cubicBezTo>
                  <a:cubicBezTo>
                    <a:pt x="1569" y="2173"/>
                    <a:pt x="1546" y="2183"/>
                    <a:pt x="1521" y="2183"/>
                  </a:cubicBezTo>
                  <a:cubicBezTo>
                    <a:pt x="1448" y="2183"/>
                    <a:pt x="1448" y="2183"/>
                    <a:pt x="1448" y="2183"/>
                  </a:cubicBezTo>
                  <a:cubicBezTo>
                    <a:pt x="1375" y="2183"/>
                    <a:pt x="1375" y="2183"/>
                    <a:pt x="1375" y="2183"/>
                  </a:cubicBezTo>
                  <a:cubicBezTo>
                    <a:pt x="1350" y="2183"/>
                    <a:pt x="1327" y="2173"/>
                    <a:pt x="1311" y="2156"/>
                  </a:cubicBezTo>
                  <a:cubicBezTo>
                    <a:pt x="1294" y="2140"/>
                    <a:pt x="1284" y="2117"/>
                    <a:pt x="1284" y="2092"/>
                  </a:cubicBezTo>
                  <a:cubicBezTo>
                    <a:pt x="1284" y="2086"/>
                    <a:pt x="1280" y="2080"/>
                    <a:pt x="1274" y="2078"/>
                  </a:cubicBezTo>
                  <a:cubicBezTo>
                    <a:pt x="28" y="1724"/>
                    <a:pt x="28" y="1724"/>
                    <a:pt x="28" y="1724"/>
                  </a:cubicBezTo>
                  <a:cubicBezTo>
                    <a:pt x="28" y="14"/>
                    <a:pt x="28" y="14"/>
                    <a:pt x="28" y="14"/>
                  </a:cubicBezTo>
                  <a:cubicBezTo>
                    <a:pt x="28" y="7"/>
                    <a:pt x="22" y="0"/>
                    <a:pt x="14" y="0"/>
                  </a:cubicBezTo>
                  <a:cubicBezTo>
                    <a:pt x="7" y="0"/>
                    <a:pt x="0" y="7"/>
                    <a:pt x="0"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Sḷide">
              <a:extLst>
                <a:ext uri="{FF2B5EF4-FFF2-40B4-BE49-F238E27FC236}">
                  <a16:creationId xmlns:a16="http://schemas.microsoft.com/office/drawing/2014/main" id="{53F58879-BFB7-4797-A0AD-F35E6609ED66}"/>
                </a:ext>
              </a:extLst>
            </p:cNvPr>
            <p:cNvSpPr/>
            <p:nvPr/>
          </p:nvSpPr>
          <p:spPr bwMode="auto">
            <a:xfrm>
              <a:off x="3695894" y="5478428"/>
              <a:ext cx="1106896" cy="333689"/>
            </a:xfrm>
            <a:custGeom>
              <a:avLst/>
              <a:gdLst>
                <a:gd name="T0" fmla="*/ 6 w 665"/>
                <a:gd name="T1" fmla="*/ 14 h 200"/>
                <a:gd name="T2" fmla="*/ 655 w 665"/>
                <a:gd name="T3" fmla="*/ 199 h 200"/>
                <a:gd name="T4" fmla="*/ 664 w 665"/>
                <a:gd name="T5" fmla="*/ 194 h 200"/>
                <a:gd name="T6" fmla="*/ 659 w 665"/>
                <a:gd name="T7" fmla="*/ 186 h 200"/>
                <a:gd name="T8" fmla="*/ 10 w 665"/>
                <a:gd name="T9" fmla="*/ 1 h 200"/>
                <a:gd name="T10" fmla="*/ 2 w 665"/>
                <a:gd name="T11" fmla="*/ 6 h 200"/>
                <a:gd name="T12" fmla="*/ 6 w 665"/>
                <a:gd name="T13" fmla="*/ 14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 y="14"/>
                  </a:moveTo>
                  <a:cubicBezTo>
                    <a:pt x="655" y="199"/>
                    <a:pt x="655" y="199"/>
                    <a:pt x="655" y="199"/>
                  </a:cubicBezTo>
                  <a:cubicBezTo>
                    <a:pt x="659" y="200"/>
                    <a:pt x="663" y="198"/>
                    <a:pt x="664" y="194"/>
                  </a:cubicBezTo>
                  <a:cubicBezTo>
                    <a:pt x="665" y="191"/>
                    <a:pt x="663" y="187"/>
                    <a:pt x="659" y="186"/>
                  </a:cubicBezTo>
                  <a:cubicBezTo>
                    <a:pt x="10" y="1"/>
                    <a:pt x="10" y="1"/>
                    <a:pt x="10" y="1"/>
                  </a:cubicBezTo>
                  <a:cubicBezTo>
                    <a:pt x="7" y="0"/>
                    <a:pt x="3" y="2"/>
                    <a:pt x="2" y="6"/>
                  </a:cubicBezTo>
                  <a:cubicBezTo>
                    <a:pt x="0" y="10"/>
                    <a:pt x="3" y="13"/>
                    <a:pt x="6" y="14"/>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ŝḷîḍê">
              <a:extLst>
                <a:ext uri="{FF2B5EF4-FFF2-40B4-BE49-F238E27FC236}">
                  <a16:creationId xmlns:a16="http://schemas.microsoft.com/office/drawing/2014/main" id="{DC93166A-658D-41F4-90E7-2967FB54C39A}"/>
                </a:ext>
              </a:extLst>
            </p:cNvPr>
            <p:cNvSpPr/>
            <p:nvPr/>
          </p:nvSpPr>
          <p:spPr bwMode="auto">
            <a:xfrm>
              <a:off x="7390226" y="5478428"/>
              <a:ext cx="1106896" cy="333689"/>
            </a:xfrm>
            <a:custGeom>
              <a:avLst/>
              <a:gdLst>
                <a:gd name="T0" fmla="*/ 655 w 665"/>
                <a:gd name="T1" fmla="*/ 1 h 200"/>
                <a:gd name="T2" fmla="*/ 6 w 665"/>
                <a:gd name="T3" fmla="*/ 186 h 200"/>
                <a:gd name="T4" fmla="*/ 1 w 665"/>
                <a:gd name="T5" fmla="*/ 194 h 200"/>
                <a:gd name="T6" fmla="*/ 10 w 665"/>
                <a:gd name="T7" fmla="*/ 199 h 200"/>
                <a:gd name="T8" fmla="*/ 659 w 665"/>
                <a:gd name="T9" fmla="*/ 14 h 200"/>
                <a:gd name="T10" fmla="*/ 664 w 665"/>
                <a:gd name="T11" fmla="*/ 6 h 200"/>
                <a:gd name="T12" fmla="*/ 655 w 665"/>
                <a:gd name="T13" fmla="*/ 1 h 200"/>
              </a:gdLst>
              <a:ahLst/>
              <a:cxnLst>
                <a:cxn ang="0">
                  <a:pos x="T0" y="T1"/>
                </a:cxn>
                <a:cxn ang="0">
                  <a:pos x="T2" y="T3"/>
                </a:cxn>
                <a:cxn ang="0">
                  <a:pos x="T4" y="T5"/>
                </a:cxn>
                <a:cxn ang="0">
                  <a:pos x="T6" y="T7"/>
                </a:cxn>
                <a:cxn ang="0">
                  <a:pos x="T8" y="T9"/>
                </a:cxn>
                <a:cxn ang="0">
                  <a:pos x="T10" y="T11"/>
                </a:cxn>
                <a:cxn ang="0">
                  <a:pos x="T12" y="T13"/>
                </a:cxn>
              </a:cxnLst>
              <a:rect l="0" t="0" r="r" b="b"/>
              <a:pathLst>
                <a:path w="665" h="200">
                  <a:moveTo>
                    <a:pt x="655" y="1"/>
                  </a:moveTo>
                  <a:cubicBezTo>
                    <a:pt x="6" y="186"/>
                    <a:pt x="6" y="186"/>
                    <a:pt x="6" y="186"/>
                  </a:cubicBezTo>
                  <a:cubicBezTo>
                    <a:pt x="3" y="187"/>
                    <a:pt x="0" y="191"/>
                    <a:pt x="1" y="194"/>
                  </a:cubicBezTo>
                  <a:cubicBezTo>
                    <a:pt x="2" y="198"/>
                    <a:pt x="6" y="200"/>
                    <a:pt x="10" y="199"/>
                  </a:cubicBezTo>
                  <a:cubicBezTo>
                    <a:pt x="659" y="14"/>
                    <a:pt x="659" y="14"/>
                    <a:pt x="659" y="14"/>
                  </a:cubicBezTo>
                  <a:cubicBezTo>
                    <a:pt x="663" y="13"/>
                    <a:pt x="665" y="10"/>
                    <a:pt x="664" y="6"/>
                  </a:cubicBezTo>
                  <a:cubicBezTo>
                    <a:pt x="663" y="2"/>
                    <a:pt x="659" y="0"/>
                    <a:pt x="655" y="1"/>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ļíḋê">
              <a:extLst>
                <a:ext uri="{FF2B5EF4-FFF2-40B4-BE49-F238E27FC236}">
                  <a16:creationId xmlns:a16="http://schemas.microsoft.com/office/drawing/2014/main" id="{A7B22941-12BE-4D80-945E-F12720BFAC76}"/>
                </a:ext>
              </a:extLst>
            </p:cNvPr>
            <p:cNvSpPr/>
            <p:nvPr/>
          </p:nvSpPr>
          <p:spPr bwMode="auto">
            <a:xfrm>
              <a:off x="6381601"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1íḓe">
              <a:extLst>
                <a:ext uri="{FF2B5EF4-FFF2-40B4-BE49-F238E27FC236}">
                  <a16:creationId xmlns:a16="http://schemas.microsoft.com/office/drawing/2014/main" id="{3B09A03D-2B59-4962-BE0D-77C56E6AC432}"/>
                </a:ext>
              </a:extLst>
            </p:cNvPr>
            <p:cNvSpPr/>
            <p:nvPr/>
          </p:nvSpPr>
          <p:spPr bwMode="auto">
            <a:xfrm>
              <a:off x="5788737" y="2834837"/>
              <a:ext cx="22678" cy="2901687"/>
            </a:xfrm>
            <a:custGeom>
              <a:avLst/>
              <a:gdLst>
                <a:gd name="T0" fmla="*/ 0 w 14"/>
                <a:gd name="T1" fmla="*/ 7 h 1743"/>
                <a:gd name="T2" fmla="*/ 0 w 14"/>
                <a:gd name="T3" fmla="*/ 1736 h 1743"/>
                <a:gd name="T4" fmla="*/ 7 w 14"/>
                <a:gd name="T5" fmla="*/ 1743 h 1743"/>
                <a:gd name="T6" fmla="*/ 14 w 14"/>
                <a:gd name="T7" fmla="*/ 1736 h 1743"/>
                <a:gd name="T8" fmla="*/ 14 w 14"/>
                <a:gd name="T9" fmla="*/ 7 h 1743"/>
                <a:gd name="T10" fmla="*/ 7 w 14"/>
                <a:gd name="T11" fmla="*/ 0 h 1743"/>
                <a:gd name="T12" fmla="*/ 0 w 14"/>
                <a:gd name="T13" fmla="*/ 7 h 1743"/>
              </a:gdLst>
              <a:ahLst/>
              <a:cxnLst>
                <a:cxn ang="0">
                  <a:pos x="T0" y="T1"/>
                </a:cxn>
                <a:cxn ang="0">
                  <a:pos x="T2" y="T3"/>
                </a:cxn>
                <a:cxn ang="0">
                  <a:pos x="T4" y="T5"/>
                </a:cxn>
                <a:cxn ang="0">
                  <a:pos x="T6" y="T7"/>
                </a:cxn>
                <a:cxn ang="0">
                  <a:pos x="T8" y="T9"/>
                </a:cxn>
                <a:cxn ang="0">
                  <a:pos x="T10" y="T11"/>
                </a:cxn>
                <a:cxn ang="0">
                  <a:pos x="T12" y="T13"/>
                </a:cxn>
              </a:cxnLst>
              <a:rect l="0" t="0" r="r" b="b"/>
              <a:pathLst>
                <a:path w="14" h="1743">
                  <a:moveTo>
                    <a:pt x="0" y="7"/>
                  </a:moveTo>
                  <a:cubicBezTo>
                    <a:pt x="0" y="1736"/>
                    <a:pt x="0" y="1736"/>
                    <a:pt x="0" y="1736"/>
                  </a:cubicBezTo>
                  <a:cubicBezTo>
                    <a:pt x="0" y="1740"/>
                    <a:pt x="3" y="1743"/>
                    <a:pt x="7" y="1743"/>
                  </a:cubicBezTo>
                  <a:cubicBezTo>
                    <a:pt x="11" y="1743"/>
                    <a:pt x="14" y="1740"/>
                    <a:pt x="14" y="1736"/>
                  </a:cubicBezTo>
                  <a:cubicBezTo>
                    <a:pt x="14" y="7"/>
                    <a:pt x="14" y="7"/>
                    <a:pt x="14" y="7"/>
                  </a:cubicBezTo>
                  <a:cubicBezTo>
                    <a:pt x="14" y="3"/>
                    <a:pt x="11" y="0"/>
                    <a:pt x="7" y="0"/>
                  </a:cubicBezTo>
                  <a:cubicBezTo>
                    <a:pt x="3" y="0"/>
                    <a:pt x="0" y="3"/>
                    <a:pt x="0" y="7"/>
                  </a:cubicBezTo>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iṡľíḍè">
              <a:extLst>
                <a:ext uri="{FF2B5EF4-FFF2-40B4-BE49-F238E27FC236}">
                  <a16:creationId xmlns:a16="http://schemas.microsoft.com/office/drawing/2014/main" id="{EBBBB594-92E9-4156-B650-D3F6D9D50793}"/>
                </a:ext>
              </a:extLst>
            </p:cNvPr>
            <p:cNvSpPr/>
            <p:nvPr/>
          </p:nvSpPr>
          <p:spPr bwMode="auto">
            <a:xfrm>
              <a:off x="4117055" y="1660988"/>
              <a:ext cx="1992413" cy="1127414"/>
            </a:xfrm>
            <a:custGeom>
              <a:avLst/>
              <a:gdLst>
                <a:gd name="T0" fmla="*/ 248 w 1197"/>
                <a:gd name="T1" fmla="*/ 280 h 677"/>
                <a:gd name="T2" fmla="*/ 248 w 1197"/>
                <a:gd name="T3" fmla="*/ 21 h 677"/>
                <a:gd name="T4" fmla="*/ 1133 w 1197"/>
                <a:gd name="T5" fmla="*/ 639 h 677"/>
                <a:gd name="T6" fmla="*/ 10 w 1197"/>
                <a:gd name="T7" fmla="*/ 177 h 677"/>
                <a:gd name="T8" fmla="*/ 3 w 1197"/>
                <a:gd name="T9" fmla="*/ 178 h 677"/>
                <a:gd name="T10" fmla="*/ 0 w 1197"/>
                <a:gd name="T11" fmla="*/ 183 h 677"/>
                <a:gd name="T12" fmla="*/ 0 w 1197"/>
                <a:gd name="T13" fmla="*/ 363 h 677"/>
                <a:gd name="T14" fmla="*/ 7 w 1197"/>
                <a:gd name="T15" fmla="*/ 370 h 677"/>
                <a:gd name="T16" fmla="*/ 14 w 1197"/>
                <a:gd name="T17" fmla="*/ 363 h 677"/>
                <a:gd name="T18" fmla="*/ 14 w 1197"/>
                <a:gd name="T19" fmla="*/ 194 h 677"/>
                <a:gd name="T20" fmla="*/ 1186 w 1197"/>
                <a:gd name="T21" fmla="*/ 676 h 677"/>
                <a:gd name="T22" fmla="*/ 1195 w 1197"/>
                <a:gd name="T23" fmla="*/ 673 h 677"/>
                <a:gd name="T24" fmla="*/ 1193 w 1197"/>
                <a:gd name="T25" fmla="*/ 663 h 677"/>
                <a:gd name="T26" fmla="*/ 245 w 1197"/>
                <a:gd name="T27" fmla="*/ 1 h 677"/>
                <a:gd name="T28" fmla="*/ 238 w 1197"/>
                <a:gd name="T29" fmla="*/ 1 h 677"/>
                <a:gd name="T30" fmla="*/ 234 w 1197"/>
                <a:gd name="T31" fmla="*/ 7 h 677"/>
                <a:gd name="T32" fmla="*/ 234 w 1197"/>
                <a:gd name="T33" fmla="*/ 280 h 677"/>
                <a:gd name="T34" fmla="*/ 241 w 1197"/>
                <a:gd name="T35" fmla="*/ 287 h 677"/>
                <a:gd name="T36" fmla="*/ 248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248" y="280"/>
                  </a:moveTo>
                  <a:cubicBezTo>
                    <a:pt x="248" y="21"/>
                    <a:pt x="248" y="21"/>
                    <a:pt x="248" y="21"/>
                  </a:cubicBezTo>
                  <a:cubicBezTo>
                    <a:pt x="1133" y="639"/>
                    <a:pt x="1133" y="639"/>
                    <a:pt x="1133" y="639"/>
                  </a:cubicBezTo>
                  <a:cubicBezTo>
                    <a:pt x="10" y="177"/>
                    <a:pt x="10" y="177"/>
                    <a:pt x="10" y="177"/>
                  </a:cubicBezTo>
                  <a:cubicBezTo>
                    <a:pt x="7" y="176"/>
                    <a:pt x="5" y="176"/>
                    <a:pt x="3" y="178"/>
                  </a:cubicBezTo>
                  <a:cubicBezTo>
                    <a:pt x="1" y="179"/>
                    <a:pt x="0" y="181"/>
                    <a:pt x="0" y="183"/>
                  </a:cubicBezTo>
                  <a:cubicBezTo>
                    <a:pt x="0" y="363"/>
                    <a:pt x="0" y="363"/>
                    <a:pt x="0" y="363"/>
                  </a:cubicBezTo>
                  <a:cubicBezTo>
                    <a:pt x="0" y="367"/>
                    <a:pt x="3" y="370"/>
                    <a:pt x="7" y="370"/>
                  </a:cubicBezTo>
                  <a:cubicBezTo>
                    <a:pt x="11" y="370"/>
                    <a:pt x="14" y="367"/>
                    <a:pt x="14" y="363"/>
                  </a:cubicBezTo>
                  <a:cubicBezTo>
                    <a:pt x="14" y="194"/>
                    <a:pt x="14" y="194"/>
                    <a:pt x="14" y="194"/>
                  </a:cubicBezTo>
                  <a:cubicBezTo>
                    <a:pt x="1186" y="676"/>
                    <a:pt x="1186" y="676"/>
                    <a:pt x="1186" y="676"/>
                  </a:cubicBezTo>
                  <a:cubicBezTo>
                    <a:pt x="1190" y="677"/>
                    <a:pt x="1194" y="676"/>
                    <a:pt x="1195" y="673"/>
                  </a:cubicBezTo>
                  <a:cubicBezTo>
                    <a:pt x="1197" y="669"/>
                    <a:pt x="1196" y="666"/>
                    <a:pt x="1193" y="663"/>
                  </a:cubicBezTo>
                  <a:cubicBezTo>
                    <a:pt x="245" y="1"/>
                    <a:pt x="245" y="1"/>
                    <a:pt x="245" y="1"/>
                  </a:cubicBezTo>
                  <a:cubicBezTo>
                    <a:pt x="243" y="0"/>
                    <a:pt x="240" y="0"/>
                    <a:pt x="238" y="1"/>
                  </a:cubicBezTo>
                  <a:cubicBezTo>
                    <a:pt x="236" y="2"/>
                    <a:pt x="234" y="5"/>
                    <a:pt x="234" y="7"/>
                  </a:cubicBezTo>
                  <a:cubicBezTo>
                    <a:pt x="234" y="280"/>
                    <a:pt x="234" y="280"/>
                    <a:pt x="234" y="280"/>
                  </a:cubicBezTo>
                  <a:cubicBezTo>
                    <a:pt x="234" y="284"/>
                    <a:pt x="237" y="287"/>
                    <a:pt x="241" y="287"/>
                  </a:cubicBezTo>
                  <a:cubicBezTo>
                    <a:pt x="245" y="287"/>
                    <a:pt x="248" y="284"/>
                    <a:pt x="248"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1idé">
              <a:extLst>
                <a:ext uri="{FF2B5EF4-FFF2-40B4-BE49-F238E27FC236}">
                  <a16:creationId xmlns:a16="http://schemas.microsoft.com/office/drawing/2014/main" id="{74549D38-DD61-4912-BBF3-1BF9FA04823B}"/>
                </a:ext>
              </a:extLst>
            </p:cNvPr>
            <p:cNvSpPr/>
            <p:nvPr/>
          </p:nvSpPr>
          <p:spPr bwMode="auto">
            <a:xfrm>
              <a:off x="4874063" y="1433129"/>
              <a:ext cx="1235404" cy="1355273"/>
            </a:xfrm>
            <a:custGeom>
              <a:avLst/>
              <a:gdLst>
                <a:gd name="T0" fmla="*/ 14 w 742"/>
                <a:gd name="T1" fmla="*/ 295 h 814"/>
                <a:gd name="T2" fmla="*/ 10 w 742"/>
                <a:gd name="T3" fmla="*/ 299 h 814"/>
                <a:gd name="T4" fmla="*/ 16 w 742"/>
                <a:gd name="T5" fmla="*/ 297 h 814"/>
                <a:gd name="T6" fmla="*/ 14 w 742"/>
                <a:gd name="T7" fmla="*/ 295 h 814"/>
                <a:gd name="T8" fmla="*/ 10 w 742"/>
                <a:gd name="T9" fmla="*/ 299 h 814"/>
                <a:gd name="T10" fmla="*/ 16 w 742"/>
                <a:gd name="T11" fmla="*/ 297 h 814"/>
                <a:gd name="T12" fmla="*/ 12 w 742"/>
                <a:gd name="T13" fmla="*/ 299 h 814"/>
                <a:gd name="T14" fmla="*/ 16 w 742"/>
                <a:gd name="T15" fmla="*/ 298 h 814"/>
                <a:gd name="T16" fmla="*/ 16 w 742"/>
                <a:gd name="T17" fmla="*/ 297 h 814"/>
                <a:gd name="T18" fmla="*/ 12 w 742"/>
                <a:gd name="T19" fmla="*/ 299 h 814"/>
                <a:gd name="T20" fmla="*/ 16 w 742"/>
                <a:gd name="T21" fmla="*/ 298 h 814"/>
                <a:gd name="T22" fmla="*/ 15 w 742"/>
                <a:gd name="T23" fmla="*/ 298 h 814"/>
                <a:gd name="T24" fmla="*/ 16 w 742"/>
                <a:gd name="T25" fmla="*/ 298 h 814"/>
                <a:gd name="T26" fmla="*/ 16 w 742"/>
                <a:gd name="T27" fmla="*/ 298 h 814"/>
                <a:gd name="T28" fmla="*/ 15 w 742"/>
                <a:gd name="T29" fmla="*/ 298 h 814"/>
                <a:gd name="T30" fmla="*/ 16 w 742"/>
                <a:gd name="T31" fmla="*/ 298 h 814"/>
                <a:gd name="T32" fmla="*/ 16 w 742"/>
                <a:gd name="T33" fmla="*/ 295 h 814"/>
                <a:gd name="T34" fmla="*/ 15 w 742"/>
                <a:gd name="T35" fmla="*/ 268 h 814"/>
                <a:gd name="T36" fmla="*/ 14 w 742"/>
                <a:gd name="T37" fmla="*/ 222 h 814"/>
                <a:gd name="T38" fmla="*/ 15 w 742"/>
                <a:gd name="T39" fmla="*/ 82 h 814"/>
                <a:gd name="T40" fmla="*/ 16 w 742"/>
                <a:gd name="T41" fmla="*/ 29 h 814"/>
                <a:gd name="T42" fmla="*/ 16 w 742"/>
                <a:gd name="T43" fmla="*/ 8 h 814"/>
                <a:gd name="T44" fmla="*/ 9 w 742"/>
                <a:gd name="T45" fmla="*/ 7 h 814"/>
                <a:gd name="T46" fmla="*/ 4 w 742"/>
                <a:gd name="T47" fmla="*/ 12 h 814"/>
                <a:gd name="T48" fmla="*/ 729 w 742"/>
                <a:gd name="T49" fmla="*/ 811 h 814"/>
                <a:gd name="T50" fmla="*/ 739 w 742"/>
                <a:gd name="T51" fmla="*/ 811 h 814"/>
                <a:gd name="T52" fmla="*/ 739 w 742"/>
                <a:gd name="T53" fmla="*/ 802 h 814"/>
                <a:gd name="T54" fmla="*/ 14 w 742"/>
                <a:gd name="T55" fmla="*/ 3 h 814"/>
                <a:gd name="T56" fmla="*/ 7 w 742"/>
                <a:gd name="T57" fmla="*/ 1 h 814"/>
                <a:gd name="T58" fmla="*/ 2 w 742"/>
                <a:gd name="T59" fmla="*/ 7 h 814"/>
                <a:gd name="T60" fmla="*/ 0 w 742"/>
                <a:gd name="T61" fmla="*/ 222 h 814"/>
                <a:gd name="T62" fmla="*/ 1 w 742"/>
                <a:gd name="T63" fmla="*/ 277 h 814"/>
                <a:gd name="T64" fmla="*/ 1 w 742"/>
                <a:gd name="T65" fmla="*/ 294 h 814"/>
                <a:gd name="T66" fmla="*/ 2 w 742"/>
                <a:gd name="T67" fmla="*/ 299 h 814"/>
                <a:gd name="T68" fmla="*/ 2 w 742"/>
                <a:gd name="T69" fmla="*/ 301 h 814"/>
                <a:gd name="T70" fmla="*/ 3 w 742"/>
                <a:gd name="T71" fmla="*/ 302 h 814"/>
                <a:gd name="T72" fmla="*/ 4 w 742"/>
                <a:gd name="T73" fmla="*/ 305 h 814"/>
                <a:gd name="T74" fmla="*/ 14 w 742"/>
                <a:gd name="T75" fmla="*/ 305 h 814"/>
                <a:gd name="T76" fmla="*/ 14 w 742"/>
                <a:gd name="T77" fmla="*/ 29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2" h="814">
                  <a:moveTo>
                    <a:pt x="14" y="295"/>
                  </a:moveTo>
                  <a:cubicBezTo>
                    <a:pt x="10" y="299"/>
                    <a:pt x="10" y="299"/>
                    <a:pt x="10" y="299"/>
                  </a:cubicBezTo>
                  <a:cubicBezTo>
                    <a:pt x="16" y="297"/>
                    <a:pt x="16" y="297"/>
                    <a:pt x="16" y="297"/>
                  </a:cubicBezTo>
                  <a:cubicBezTo>
                    <a:pt x="15" y="297"/>
                    <a:pt x="15" y="296"/>
                    <a:pt x="14" y="295"/>
                  </a:cubicBezTo>
                  <a:cubicBezTo>
                    <a:pt x="10" y="299"/>
                    <a:pt x="10" y="299"/>
                    <a:pt x="10" y="299"/>
                  </a:cubicBezTo>
                  <a:cubicBezTo>
                    <a:pt x="16" y="297"/>
                    <a:pt x="16" y="297"/>
                    <a:pt x="16" y="297"/>
                  </a:cubicBezTo>
                  <a:cubicBezTo>
                    <a:pt x="12" y="299"/>
                    <a:pt x="12" y="299"/>
                    <a:pt x="12" y="299"/>
                  </a:cubicBezTo>
                  <a:cubicBezTo>
                    <a:pt x="16" y="298"/>
                    <a:pt x="16" y="298"/>
                    <a:pt x="16" y="298"/>
                  </a:cubicBezTo>
                  <a:cubicBezTo>
                    <a:pt x="16" y="297"/>
                    <a:pt x="16" y="297"/>
                    <a:pt x="16" y="297"/>
                  </a:cubicBezTo>
                  <a:cubicBezTo>
                    <a:pt x="12" y="299"/>
                    <a:pt x="12" y="299"/>
                    <a:pt x="12" y="299"/>
                  </a:cubicBezTo>
                  <a:cubicBezTo>
                    <a:pt x="16" y="298"/>
                    <a:pt x="16" y="298"/>
                    <a:pt x="16" y="298"/>
                  </a:cubicBezTo>
                  <a:cubicBezTo>
                    <a:pt x="15" y="298"/>
                    <a:pt x="15" y="298"/>
                    <a:pt x="15" y="298"/>
                  </a:cubicBezTo>
                  <a:cubicBezTo>
                    <a:pt x="16" y="298"/>
                    <a:pt x="16" y="298"/>
                    <a:pt x="16" y="298"/>
                  </a:cubicBezTo>
                  <a:cubicBezTo>
                    <a:pt x="16" y="298"/>
                    <a:pt x="16" y="298"/>
                    <a:pt x="16" y="298"/>
                  </a:cubicBezTo>
                  <a:cubicBezTo>
                    <a:pt x="15" y="298"/>
                    <a:pt x="15" y="298"/>
                    <a:pt x="15" y="298"/>
                  </a:cubicBezTo>
                  <a:cubicBezTo>
                    <a:pt x="16" y="298"/>
                    <a:pt x="16" y="298"/>
                    <a:pt x="16" y="298"/>
                  </a:cubicBezTo>
                  <a:cubicBezTo>
                    <a:pt x="16" y="297"/>
                    <a:pt x="16" y="297"/>
                    <a:pt x="16" y="295"/>
                  </a:cubicBezTo>
                  <a:cubicBezTo>
                    <a:pt x="15" y="290"/>
                    <a:pt x="15" y="281"/>
                    <a:pt x="15" y="268"/>
                  </a:cubicBezTo>
                  <a:cubicBezTo>
                    <a:pt x="14" y="255"/>
                    <a:pt x="14" y="240"/>
                    <a:pt x="14" y="222"/>
                  </a:cubicBezTo>
                  <a:cubicBezTo>
                    <a:pt x="14" y="179"/>
                    <a:pt x="15" y="125"/>
                    <a:pt x="15" y="82"/>
                  </a:cubicBezTo>
                  <a:cubicBezTo>
                    <a:pt x="16" y="61"/>
                    <a:pt x="16" y="42"/>
                    <a:pt x="16" y="29"/>
                  </a:cubicBezTo>
                  <a:cubicBezTo>
                    <a:pt x="16" y="16"/>
                    <a:pt x="16" y="8"/>
                    <a:pt x="16" y="8"/>
                  </a:cubicBezTo>
                  <a:cubicBezTo>
                    <a:pt x="9" y="7"/>
                    <a:pt x="9" y="7"/>
                    <a:pt x="9" y="7"/>
                  </a:cubicBezTo>
                  <a:cubicBezTo>
                    <a:pt x="4" y="12"/>
                    <a:pt x="4" y="12"/>
                    <a:pt x="4" y="12"/>
                  </a:cubicBezTo>
                  <a:cubicBezTo>
                    <a:pt x="729" y="811"/>
                    <a:pt x="729" y="811"/>
                    <a:pt x="729" y="811"/>
                  </a:cubicBezTo>
                  <a:cubicBezTo>
                    <a:pt x="732" y="814"/>
                    <a:pt x="736" y="814"/>
                    <a:pt x="739" y="811"/>
                  </a:cubicBezTo>
                  <a:cubicBezTo>
                    <a:pt x="742" y="809"/>
                    <a:pt x="742" y="804"/>
                    <a:pt x="739" y="802"/>
                  </a:cubicBezTo>
                  <a:cubicBezTo>
                    <a:pt x="14" y="3"/>
                    <a:pt x="14" y="3"/>
                    <a:pt x="14" y="3"/>
                  </a:cubicBezTo>
                  <a:cubicBezTo>
                    <a:pt x="13" y="1"/>
                    <a:pt x="9" y="0"/>
                    <a:pt x="7" y="1"/>
                  </a:cubicBezTo>
                  <a:cubicBezTo>
                    <a:pt x="4" y="2"/>
                    <a:pt x="2" y="4"/>
                    <a:pt x="2" y="7"/>
                  </a:cubicBezTo>
                  <a:cubicBezTo>
                    <a:pt x="2" y="7"/>
                    <a:pt x="0" y="135"/>
                    <a:pt x="0" y="222"/>
                  </a:cubicBezTo>
                  <a:cubicBezTo>
                    <a:pt x="0" y="244"/>
                    <a:pt x="0" y="263"/>
                    <a:pt x="1" y="277"/>
                  </a:cubicBezTo>
                  <a:cubicBezTo>
                    <a:pt x="1" y="284"/>
                    <a:pt x="1" y="290"/>
                    <a:pt x="1" y="294"/>
                  </a:cubicBezTo>
                  <a:cubicBezTo>
                    <a:pt x="1" y="296"/>
                    <a:pt x="2" y="297"/>
                    <a:pt x="2" y="299"/>
                  </a:cubicBezTo>
                  <a:cubicBezTo>
                    <a:pt x="2" y="300"/>
                    <a:pt x="2" y="300"/>
                    <a:pt x="2" y="301"/>
                  </a:cubicBezTo>
                  <a:cubicBezTo>
                    <a:pt x="2" y="301"/>
                    <a:pt x="2" y="302"/>
                    <a:pt x="3" y="302"/>
                  </a:cubicBezTo>
                  <a:cubicBezTo>
                    <a:pt x="3" y="303"/>
                    <a:pt x="3" y="304"/>
                    <a:pt x="4" y="305"/>
                  </a:cubicBezTo>
                  <a:cubicBezTo>
                    <a:pt x="7" y="308"/>
                    <a:pt x="12" y="308"/>
                    <a:pt x="14" y="305"/>
                  </a:cubicBezTo>
                  <a:cubicBezTo>
                    <a:pt x="17" y="302"/>
                    <a:pt x="17" y="298"/>
                    <a:pt x="14" y="29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ṧļiḍé">
              <a:extLst>
                <a:ext uri="{FF2B5EF4-FFF2-40B4-BE49-F238E27FC236}">
                  <a16:creationId xmlns:a16="http://schemas.microsoft.com/office/drawing/2014/main" id="{83BAED85-6843-44A0-80A2-5FE000FCED29}"/>
                </a:ext>
              </a:extLst>
            </p:cNvPr>
            <p:cNvSpPr/>
            <p:nvPr/>
          </p:nvSpPr>
          <p:spPr bwMode="auto">
            <a:xfrm>
              <a:off x="6083549" y="1660988"/>
              <a:ext cx="1992413" cy="1127414"/>
            </a:xfrm>
            <a:custGeom>
              <a:avLst/>
              <a:gdLst>
                <a:gd name="T0" fmla="*/ 963 w 1197"/>
                <a:gd name="T1" fmla="*/ 280 h 677"/>
                <a:gd name="T2" fmla="*/ 963 w 1197"/>
                <a:gd name="T3" fmla="*/ 7 h 677"/>
                <a:gd name="T4" fmla="*/ 959 w 1197"/>
                <a:gd name="T5" fmla="*/ 1 h 677"/>
                <a:gd name="T6" fmla="*/ 952 w 1197"/>
                <a:gd name="T7" fmla="*/ 1 h 677"/>
                <a:gd name="T8" fmla="*/ 4 w 1197"/>
                <a:gd name="T9" fmla="*/ 663 h 677"/>
                <a:gd name="T10" fmla="*/ 2 w 1197"/>
                <a:gd name="T11" fmla="*/ 673 h 677"/>
                <a:gd name="T12" fmla="*/ 11 w 1197"/>
                <a:gd name="T13" fmla="*/ 676 h 677"/>
                <a:gd name="T14" fmla="*/ 1183 w 1197"/>
                <a:gd name="T15" fmla="*/ 194 h 677"/>
                <a:gd name="T16" fmla="*/ 1183 w 1197"/>
                <a:gd name="T17" fmla="*/ 363 h 677"/>
                <a:gd name="T18" fmla="*/ 1190 w 1197"/>
                <a:gd name="T19" fmla="*/ 370 h 677"/>
                <a:gd name="T20" fmla="*/ 1197 w 1197"/>
                <a:gd name="T21" fmla="*/ 363 h 677"/>
                <a:gd name="T22" fmla="*/ 1197 w 1197"/>
                <a:gd name="T23" fmla="*/ 183 h 677"/>
                <a:gd name="T24" fmla="*/ 1194 w 1197"/>
                <a:gd name="T25" fmla="*/ 178 h 677"/>
                <a:gd name="T26" fmla="*/ 1188 w 1197"/>
                <a:gd name="T27" fmla="*/ 177 h 677"/>
                <a:gd name="T28" fmla="*/ 64 w 1197"/>
                <a:gd name="T29" fmla="*/ 639 h 677"/>
                <a:gd name="T30" fmla="*/ 949 w 1197"/>
                <a:gd name="T31" fmla="*/ 21 h 677"/>
                <a:gd name="T32" fmla="*/ 949 w 1197"/>
                <a:gd name="T33" fmla="*/ 280 h 677"/>
                <a:gd name="T34" fmla="*/ 956 w 1197"/>
                <a:gd name="T35" fmla="*/ 287 h 677"/>
                <a:gd name="T36" fmla="*/ 963 w 1197"/>
                <a:gd name="T37" fmla="*/ 28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7" h="677">
                  <a:moveTo>
                    <a:pt x="963" y="280"/>
                  </a:moveTo>
                  <a:cubicBezTo>
                    <a:pt x="963" y="7"/>
                    <a:pt x="963" y="7"/>
                    <a:pt x="963" y="7"/>
                  </a:cubicBezTo>
                  <a:cubicBezTo>
                    <a:pt x="963" y="5"/>
                    <a:pt x="962" y="2"/>
                    <a:pt x="959" y="1"/>
                  </a:cubicBezTo>
                  <a:cubicBezTo>
                    <a:pt x="957" y="0"/>
                    <a:pt x="954" y="0"/>
                    <a:pt x="952" y="1"/>
                  </a:cubicBezTo>
                  <a:cubicBezTo>
                    <a:pt x="4" y="663"/>
                    <a:pt x="4" y="663"/>
                    <a:pt x="4" y="663"/>
                  </a:cubicBezTo>
                  <a:cubicBezTo>
                    <a:pt x="1" y="666"/>
                    <a:pt x="0" y="669"/>
                    <a:pt x="2" y="673"/>
                  </a:cubicBezTo>
                  <a:cubicBezTo>
                    <a:pt x="4" y="676"/>
                    <a:pt x="7" y="677"/>
                    <a:pt x="11" y="676"/>
                  </a:cubicBezTo>
                  <a:cubicBezTo>
                    <a:pt x="1183" y="194"/>
                    <a:pt x="1183" y="194"/>
                    <a:pt x="1183" y="194"/>
                  </a:cubicBezTo>
                  <a:cubicBezTo>
                    <a:pt x="1183" y="363"/>
                    <a:pt x="1183" y="363"/>
                    <a:pt x="1183" y="363"/>
                  </a:cubicBezTo>
                  <a:cubicBezTo>
                    <a:pt x="1183" y="367"/>
                    <a:pt x="1186" y="370"/>
                    <a:pt x="1190" y="370"/>
                  </a:cubicBezTo>
                  <a:cubicBezTo>
                    <a:pt x="1194" y="370"/>
                    <a:pt x="1197" y="367"/>
                    <a:pt x="1197" y="363"/>
                  </a:cubicBezTo>
                  <a:cubicBezTo>
                    <a:pt x="1197" y="183"/>
                    <a:pt x="1197" y="183"/>
                    <a:pt x="1197" y="183"/>
                  </a:cubicBezTo>
                  <a:cubicBezTo>
                    <a:pt x="1197" y="181"/>
                    <a:pt x="1196" y="179"/>
                    <a:pt x="1194" y="178"/>
                  </a:cubicBezTo>
                  <a:cubicBezTo>
                    <a:pt x="1192" y="176"/>
                    <a:pt x="1190" y="176"/>
                    <a:pt x="1188" y="177"/>
                  </a:cubicBezTo>
                  <a:cubicBezTo>
                    <a:pt x="64" y="639"/>
                    <a:pt x="64" y="639"/>
                    <a:pt x="64" y="639"/>
                  </a:cubicBezTo>
                  <a:cubicBezTo>
                    <a:pt x="949" y="21"/>
                    <a:pt x="949" y="21"/>
                    <a:pt x="949" y="21"/>
                  </a:cubicBezTo>
                  <a:cubicBezTo>
                    <a:pt x="949" y="280"/>
                    <a:pt x="949" y="280"/>
                    <a:pt x="949" y="280"/>
                  </a:cubicBezTo>
                  <a:cubicBezTo>
                    <a:pt x="949" y="284"/>
                    <a:pt x="952" y="287"/>
                    <a:pt x="956" y="287"/>
                  </a:cubicBezTo>
                  <a:cubicBezTo>
                    <a:pt x="960" y="287"/>
                    <a:pt x="963" y="284"/>
                    <a:pt x="963" y="280"/>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ṩḷïḍe">
              <a:extLst>
                <a:ext uri="{FF2B5EF4-FFF2-40B4-BE49-F238E27FC236}">
                  <a16:creationId xmlns:a16="http://schemas.microsoft.com/office/drawing/2014/main" id="{150D46F5-F32A-4782-9B2E-7359F132B7C1}"/>
                </a:ext>
              </a:extLst>
            </p:cNvPr>
            <p:cNvSpPr/>
            <p:nvPr/>
          </p:nvSpPr>
          <p:spPr bwMode="auto">
            <a:xfrm>
              <a:off x="6083549" y="1433129"/>
              <a:ext cx="1235404" cy="1355273"/>
            </a:xfrm>
            <a:custGeom>
              <a:avLst/>
              <a:gdLst>
                <a:gd name="T0" fmla="*/ 738 w 742"/>
                <a:gd name="T1" fmla="*/ 305 h 814"/>
                <a:gd name="T2" fmla="*/ 740 w 742"/>
                <a:gd name="T3" fmla="*/ 302 h 814"/>
                <a:gd name="T4" fmla="*/ 740 w 742"/>
                <a:gd name="T5" fmla="*/ 300 h 814"/>
                <a:gd name="T6" fmla="*/ 741 w 742"/>
                <a:gd name="T7" fmla="*/ 296 h 814"/>
                <a:gd name="T8" fmla="*/ 742 w 742"/>
                <a:gd name="T9" fmla="*/ 268 h 814"/>
                <a:gd name="T10" fmla="*/ 742 w 742"/>
                <a:gd name="T11" fmla="*/ 222 h 814"/>
                <a:gd name="T12" fmla="*/ 740 w 742"/>
                <a:gd name="T13" fmla="*/ 7 h 814"/>
                <a:gd name="T14" fmla="*/ 735 w 742"/>
                <a:gd name="T15" fmla="*/ 1 h 814"/>
                <a:gd name="T16" fmla="*/ 728 w 742"/>
                <a:gd name="T17" fmla="*/ 3 h 814"/>
                <a:gd name="T18" fmla="*/ 3 w 742"/>
                <a:gd name="T19" fmla="*/ 802 h 814"/>
                <a:gd name="T20" fmla="*/ 3 w 742"/>
                <a:gd name="T21" fmla="*/ 811 h 814"/>
                <a:gd name="T22" fmla="*/ 13 w 742"/>
                <a:gd name="T23" fmla="*/ 811 h 814"/>
                <a:gd name="T24" fmla="*/ 738 w 742"/>
                <a:gd name="T25" fmla="*/ 12 h 814"/>
                <a:gd name="T26" fmla="*/ 733 w 742"/>
                <a:gd name="T27" fmla="*/ 7 h 814"/>
                <a:gd name="T28" fmla="*/ 726 w 742"/>
                <a:gd name="T29" fmla="*/ 8 h 814"/>
                <a:gd name="T30" fmla="*/ 726 w 742"/>
                <a:gd name="T31" fmla="*/ 29 h 814"/>
                <a:gd name="T32" fmla="*/ 728 w 742"/>
                <a:gd name="T33" fmla="*/ 222 h 814"/>
                <a:gd name="T34" fmla="*/ 727 w 742"/>
                <a:gd name="T35" fmla="*/ 277 h 814"/>
                <a:gd name="T36" fmla="*/ 727 w 742"/>
                <a:gd name="T37" fmla="*/ 293 h 814"/>
                <a:gd name="T38" fmla="*/ 727 w 742"/>
                <a:gd name="T39" fmla="*/ 297 h 814"/>
                <a:gd name="T40" fmla="*/ 726 w 742"/>
                <a:gd name="T41" fmla="*/ 298 h 814"/>
                <a:gd name="T42" fmla="*/ 726 w 742"/>
                <a:gd name="T43" fmla="*/ 298 h 814"/>
                <a:gd name="T44" fmla="*/ 730 w 742"/>
                <a:gd name="T45" fmla="*/ 298 h 814"/>
                <a:gd name="T46" fmla="*/ 727 w 742"/>
                <a:gd name="T47" fmla="*/ 297 h 814"/>
                <a:gd name="T48" fmla="*/ 726 w 742"/>
                <a:gd name="T49" fmla="*/ 298 h 814"/>
                <a:gd name="T50" fmla="*/ 730 w 742"/>
                <a:gd name="T51" fmla="*/ 298 h 814"/>
                <a:gd name="T52" fmla="*/ 727 w 742"/>
                <a:gd name="T53" fmla="*/ 297 h 814"/>
                <a:gd name="T54" fmla="*/ 732 w 742"/>
                <a:gd name="T55" fmla="*/ 299 h 814"/>
                <a:gd name="T56" fmla="*/ 728 w 742"/>
                <a:gd name="T57" fmla="*/ 295 h 814"/>
                <a:gd name="T58" fmla="*/ 727 w 742"/>
                <a:gd name="T59" fmla="*/ 297 h 814"/>
                <a:gd name="T60" fmla="*/ 732 w 742"/>
                <a:gd name="T61" fmla="*/ 299 h 814"/>
                <a:gd name="T62" fmla="*/ 728 w 742"/>
                <a:gd name="T63" fmla="*/ 295 h 814"/>
                <a:gd name="T64" fmla="*/ 728 w 742"/>
                <a:gd name="T65" fmla="*/ 305 h 814"/>
                <a:gd name="T66" fmla="*/ 738 w 742"/>
                <a:gd name="T67" fmla="*/ 305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2" h="814">
                  <a:moveTo>
                    <a:pt x="738" y="305"/>
                  </a:moveTo>
                  <a:cubicBezTo>
                    <a:pt x="739" y="304"/>
                    <a:pt x="739" y="303"/>
                    <a:pt x="740" y="302"/>
                  </a:cubicBezTo>
                  <a:cubicBezTo>
                    <a:pt x="740" y="301"/>
                    <a:pt x="740" y="301"/>
                    <a:pt x="740" y="300"/>
                  </a:cubicBezTo>
                  <a:cubicBezTo>
                    <a:pt x="740" y="299"/>
                    <a:pt x="741" y="297"/>
                    <a:pt x="741" y="296"/>
                  </a:cubicBezTo>
                  <a:cubicBezTo>
                    <a:pt x="741" y="290"/>
                    <a:pt x="741" y="280"/>
                    <a:pt x="742" y="268"/>
                  </a:cubicBezTo>
                  <a:cubicBezTo>
                    <a:pt x="742" y="255"/>
                    <a:pt x="742" y="239"/>
                    <a:pt x="742" y="222"/>
                  </a:cubicBezTo>
                  <a:cubicBezTo>
                    <a:pt x="742" y="135"/>
                    <a:pt x="740" y="7"/>
                    <a:pt x="740" y="7"/>
                  </a:cubicBezTo>
                  <a:cubicBezTo>
                    <a:pt x="740" y="4"/>
                    <a:pt x="738" y="2"/>
                    <a:pt x="735" y="1"/>
                  </a:cubicBezTo>
                  <a:cubicBezTo>
                    <a:pt x="733" y="0"/>
                    <a:pt x="730" y="1"/>
                    <a:pt x="728" y="3"/>
                  </a:cubicBezTo>
                  <a:cubicBezTo>
                    <a:pt x="3" y="802"/>
                    <a:pt x="3" y="802"/>
                    <a:pt x="3" y="802"/>
                  </a:cubicBezTo>
                  <a:cubicBezTo>
                    <a:pt x="0" y="804"/>
                    <a:pt x="1" y="809"/>
                    <a:pt x="3" y="811"/>
                  </a:cubicBezTo>
                  <a:cubicBezTo>
                    <a:pt x="6" y="814"/>
                    <a:pt x="11" y="814"/>
                    <a:pt x="13" y="811"/>
                  </a:cubicBezTo>
                  <a:cubicBezTo>
                    <a:pt x="738" y="12"/>
                    <a:pt x="738" y="12"/>
                    <a:pt x="738" y="12"/>
                  </a:cubicBezTo>
                  <a:cubicBezTo>
                    <a:pt x="733" y="7"/>
                    <a:pt x="733" y="7"/>
                    <a:pt x="733" y="7"/>
                  </a:cubicBezTo>
                  <a:cubicBezTo>
                    <a:pt x="726" y="8"/>
                    <a:pt x="726" y="8"/>
                    <a:pt x="726" y="8"/>
                  </a:cubicBezTo>
                  <a:cubicBezTo>
                    <a:pt x="726" y="8"/>
                    <a:pt x="726" y="16"/>
                    <a:pt x="726" y="29"/>
                  </a:cubicBezTo>
                  <a:cubicBezTo>
                    <a:pt x="727" y="69"/>
                    <a:pt x="728" y="157"/>
                    <a:pt x="728" y="222"/>
                  </a:cubicBezTo>
                  <a:cubicBezTo>
                    <a:pt x="728" y="244"/>
                    <a:pt x="728" y="263"/>
                    <a:pt x="727" y="277"/>
                  </a:cubicBezTo>
                  <a:cubicBezTo>
                    <a:pt x="727" y="283"/>
                    <a:pt x="727" y="289"/>
                    <a:pt x="727" y="293"/>
                  </a:cubicBezTo>
                  <a:cubicBezTo>
                    <a:pt x="727" y="295"/>
                    <a:pt x="727" y="296"/>
                    <a:pt x="727" y="297"/>
                  </a:cubicBezTo>
                  <a:cubicBezTo>
                    <a:pt x="726" y="298"/>
                    <a:pt x="726" y="298"/>
                    <a:pt x="726" y="298"/>
                  </a:cubicBezTo>
                  <a:cubicBezTo>
                    <a:pt x="726" y="298"/>
                    <a:pt x="726" y="298"/>
                    <a:pt x="726" y="298"/>
                  </a:cubicBezTo>
                  <a:cubicBezTo>
                    <a:pt x="730" y="298"/>
                    <a:pt x="730" y="298"/>
                    <a:pt x="730" y="298"/>
                  </a:cubicBezTo>
                  <a:cubicBezTo>
                    <a:pt x="727" y="297"/>
                    <a:pt x="727" y="297"/>
                    <a:pt x="727" y="297"/>
                  </a:cubicBezTo>
                  <a:cubicBezTo>
                    <a:pt x="726" y="298"/>
                    <a:pt x="726" y="298"/>
                    <a:pt x="726" y="298"/>
                  </a:cubicBezTo>
                  <a:cubicBezTo>
                    <a:pt x="730" y="298"/>
                    <a:pt x="730" y="298"/>
                    <a:pt x="730" y="298"/>
                  </a:cubicBezTo>
                  <a:cubicBezTo>
                    <a:pt x="727" y="297"/>
                    <a:pt x="727" y="297"/>
                    <a:pt x="727" y="297"/>
                  </a:cubicBezTo>
                  <a:cubicBezTo>
                    <a:pt x="732" y="299"/>
                    <a:pt x="732" y="299"/>
                    <a:pt x="732" y="299"/>
                  </a:cubicBezTo>
                  <a:cubicBezTo>
                    <a:pt x="728" y="295"/>
                    <a:pt x="728" y="295"/>
                    <a:pt x="728" y="295"/>
                  </a:cubicBezTo>
                  <a:cubicBezTo>
                    <a:pt x="727" y="296"/>
                    <a:pt x="727" y="297"/>
                    <a:pt x="727" y="297"/>
                  </a:cubicBezTo>
                  <a:cubicBezTo>
                    <a:pt x="732" y="299"/>
                    <a:pt x="732" y="299"/>
                    <a:pt x="732" y="299"/>
                  </a:cubicBezTo>
                  <a:cubicBezTo>
                    <a:pt x="728" y="295"/>
                    <a:pt x="728" y="295"/>
                    <a:pt x="728" y="295"/>
                  </a:cubicBezTo>
                  <a:cubicBezTo>
                    <a:pt x="725" y="298"/>
                    <a:pt x="725" y="302"/>
                    <a:pt x="728" y="305"/>
                  </a:cubicBezTo>
                  <a:cubicBezTo>
                    <a:pt x="731" y="308"/>
                    <a:pt x="735" y="308"/>
                    <a:pt x="738" y="305"/>
                  </a:cubicBezTo>
                  <a:close/>
                </a:path>
              </a:pathLst>
            </a:custGeom>
            <a:solidFill>
              <a:srgbClr val="5F616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Box 4"/>
          <p:cNvSpPr txBox="1">
            <a:spLocks noChangeArrowheads="1"/>
          </p:cNvSpPr>
          <p:nvPr/>
        </p:nvSpPr>
        <p:spPr bwMode="auto">
          <a:xfrm>
            <a:off x="515938" y="1091804"/>
            <a:ext cx="8388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系统</a:t>
            </a:r>
            <a:r>
              <a:rPr lang="zh-CN" altLang="en-US" sz="2000" dirty="0" smtClean="0">
                <a:latin typeface="+mn-ea"/>
                <a:ea typeface="+mn-ea"/>
              </a:rPr>
              <a:t>在 </a:t>
            </a:r>
            <a:r>
              <a:rPr lang="en-US" altLang="zh-CN" sz="2000" b="1" dirty="0" smtClean="0">
                <a:latin typeface="+mj-ea"/>
                <a:ea typeface="+mj-ea"/>
              </a:rPr>
              <a:t>u(t</a:t>
            </a:r>
            <a:r>
              <a:rPr lang="en-US" altLang="zh-CN" sz="2000" b="1" dirty="0">
                <a:latin typeface="+mj-ea"/>
                <a:ea typeface="+mj-ea"/>
              </a:rPr>
              <a:t>)=</a:t>
            </a:r>
            <a:r>
              <a:rPr lang="en-US" altLang="zh-CN" sz="2000" b="1" dirty="0" smtClean="0">
                <a:latin typeface="+mj-ea"/>
                <a:ea typeface="+mj-ea"/>
              </a:rPr>
              <a:t>1 </a:t>
            </a:r>
            <a:r>
              <a:rPr lang="zh-CN" altLang="en-US" sz="2000" dirty="0" smtClean="0">
                <a:latin typeface="+mn-ea"/>
                <a:ea typeface="+mn-ea"/>
              </a:rPr>
              <a:t>的</a:t>
            </a:r>
            <a:r>
              <a:rPr lang="zh-CN" altLang="en-US" sz="2000" dirty="0">
                <a:latin typeface="+mn-ea"/>
                <a:ea typeface="+mn-ea"/>
              </a:rPr>
              <a:t>输入作用下的输出为</a:t>
            </a:r>
          </a:p>
        </p:txBody>
      </p:sp>
      <p:graphicFrame>
        <p:nvGraphicFramePr>
          <p:cNvPr id="4" name="Object 2"/>
          <p:cNvGraphicFramePr>
            <a:graphicFrameLocks noChangeAspect="1"/>
          </p:cNvGraphicFramePr>
          <p:nvPr>
            <p:extLst>
              <p:ext uri="{D42A27DB-BD31-4B8C-83A1-F6EECF244321}">
                <p14:modId xmlns:p14="http://schemas.microsoft.com/office/powerpoint/2010/main" val="2961199076"/>
              </p:ext>
            </p:extLst>
          </p:nvPr>
        </p:nvGraphicFramePr>
        <p:xfrm>
          <a:off x="3226118" y="1517017"/>
          <a:ext cx="5534025" cy="706437"/>
        </p:xfrm>
        <a:graphic>
          <a:graphicData uri="http://schemas.openxmlformats.org/presentationml/2006/ole">
            <mc:AlternateContent xmlns:mc="http://schemas.openxmlformats.org/markup-compatibility/2006">
              <mc:Choice xmlns:v="urn:schemas-microsoft-com:vml" Requires="v">
                <p:oleObj spid="_x0000_s5216" r:id="rId3" imgW="3276917" imgH="419417" progId="Equation.3">
                  <p:embed/>
                </p:oleObj>
              </mc:Choice>
              <mc:Fallback>
                <p:oleObj r:id="rId3" imgW="3276917" imgH="419417" progId="Equation.3">
                  <p:embed/>
                  <p:pic>
                    <p:nvPicPr>
                      <p:cNvPr id="512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6118" y="1517017"/>
                        <a:ext cx="553402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Box 9"/>
          <p:cNvSpPr txBox="1">
            <a:spLocks noChangeArrowheads="1"/>
          </p:cNvSpPr>
          <p:nvPr/>
        </p:nvSpPr>
        <p:spPr bwMode="auto">
          <a:xfrm>
            <a:off x="515938" y="2859513"/>
            <a:ext cx="8064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系统</a:t>
            </a:r>
            <a:r>
              <a:rPr lang="zh-CN" altLang="en-US" sz="2000" dirty="0" smtClean="0">
                <a:latin typeface="+mn-ea"/>
                <a:ea typeface="+mn-ea"/>
              </a:rPr>
              <a:t>在 </a:t>
            </a:r>
            <a:r>
              <a:rPr lang="en-US" altLang="zh-CN" sz="2000" b="1" dirty="0" smtClean="0">
                <a:latin typeface="+mj-ea"/>
                <a:ea typeface="+mj-ea"/>
              </a:rPr>
              <a:t>u(t</a:t>
            </a:r>
            <a:r>
              <a:rPr lang="en-US" altLang="zh-CN" sz="2000" b="1" dirty="0">
                <a:latin typeface="+mj-ea"/>
                <a:ea typeface="+mj-ea"/>
              </a:rPr>
              <a:t>)=</a:t>
            </a:r>
            <a:r>
              <a:rPr lang="en-US" altLang="zh-CN" sz="2000" b="1" dirty="0" smtClean="0">
                <a:latin typeface="+mj-ea"/>
                <a:ea typeface="+mj-ea"/>
              </a:rPr>
              <a:t>t </a:t>
            </a:r>
            <a:r>
              <a:rPr lang="zh-CN" altLang="en-US" sz="2000" dirty="0" smtClean="0">
                <a:latin typeface="+mn-ea"/>
                <a:ea typeface="+mn-ea"/>
              </a:rPr>
              <a:t>的</a:t>
            </a:r>
            <a:r>
              <a:rPr lang="zh-CN" altLang="en-US" sz="2000" dirty="0">
                <a:latin typeface="+mn-ea"/>
                <a:ea typeface="+mn-ea"/>
              </a:rPr>
              <a:t>输入作用下的输出为</a:t>
            </a:r>
          </a:p>
        </p:txBody>
      </p:sp>
      <p:graphicFrame>
        <p:nvGraphicFramePr>
          <p:cNvPr id="6" name="Object 5"/>
          <p:cNvGraphicFramePr>
            <a:graphicFrameLocks noChangeAspect="1"/>
          </p:cNvGraphicFramePr>
          <p:nvPr>
            <p:extLst>
              <p:ext uri="{D42A27DB-BD31-4B8C-83A1-F6EECF244321}">
                <p14:modId xmlns:p14="http://schemas.microsoft.com/office/powerpoint/2010/main" val="765322075"/>
              </p:ext>
            </p:extLst>
          </p:nvPr>
        </p:nvGraphicFramePr>
        <p:xfrm>
          <a:off x="3189605" y="3289489"/>
          <a:ext cx="6026150" cy="706438"/>
        </p:xfrm>
        <a:graphic>
          <a:graphicData uri="http://schemas.openxmlformats.org/presentationml/2006/ole">
            <mc:AlternateContent xmlns:mc="http://schemas.openxmlformats.org/markup-compatibility/2006">
              <mc:Choice xmlns:v="urn:schemas-microsoft-com:vml" Requires="v">
                <p:oleObj spid="_x0000_s5217" r:id="rId5" imgW="3569017" imgH="419417" progId="Equation.3">
                  <p:embed/>
                </p:oleObj>
              </mc:Choice>
              <mc:Fallback>
                <p:oleObj r:id="rId5" imgW="3569017" imgH="419417" progId="Equation.3">
                  <p:embed/>
                  <p:pic>
                    <p:nvPicPr>
                      <p:cNvPr id="5123"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89605" y="3289489"/>
                        <a:ext cx="602615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8" name="直接连接符 7"/>
          <p:cNvCxnSpPr/>
          <p:nvPr/>
        </p:nvCxnSpPr>
        <p:spPr>
          <a:xfrm>
            <a:off x="5253355" y="2236154"/>
            <a:ext cx="30972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269230" y="3995927"/>
            <a:ext cx="302418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582343" y="3995927"/>
            <a:ext cx="5762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495030" y="2236154"/>
            <a:ext cx="3603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20"/>
          <p:cNvSpPr txBox="1">
            <a:spLocks noChangeArrowheads="1"/>
          </p:cNvSpPr>
          <p:nvPr/>
        </p:nvSpPr>
        <p:spPr bwMode="auto">
          <a:xfrm>
            <a:off x="6478905" y="2236154"/>
            <a:ext cx="1295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自由响应</a:t>
            </a:r>
          </a:p>
        </p:txBody>
      </p:sp>
      <p:sp>
        <p:nvSpPr>
          <p:cNvPr id="13" name="TextBox 21"/>
          <p:cNvSpPr txBox="1">
            <a:spLocks noChangeArrowheads="1"/>
          </p:cNvSpPr>
          <p:nvPr/>
        </p:nvSpPr>
        <p:spPr bwMode="auto">
          <a:xfrm>
            <a:off x="8350568" y="2236154"/>
            <a:ext cx="8651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激励响应</a:t>
            </a:r>
          </a:p>
        </p:txBody>
      </p:sp>
      <p:sp>
        <p:nvSpPr>
          <p:cNvPr id="14" name="TextBox 22"/>
          <p:cNvSpPr txBox="1">
            <a:spLocks noChangeArrowheads="1"/>
          </p:cNvSpPr>
          <p:nvPr/>
        </p:nvSpPr>
        <p:spPr bwMode="auto">
          <a:xfrm>
            <a:off x="6566218" y="3995927"/>
            <a:ext cx="1295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自由响应</a:t>
            </a:r>
          </a:p>
        </p:txBody>
      </p:sp>
      <p:sp>
        <p:nvSpPr>
          <p:cNvPr id="15" name="TextBox 23"/>
          <p:cNvSpPr txBox="1">
            <a:spLocks noChangeArrowheads="1"/>
          </p:cNvSpPr>
          <p:nvPr/>
        </p:nvSpPr>
        <p:spPr bwMode="auto">
          <a:xfrm>
            <a:off x="8366443" y="3995927"/>
            <a:ext cx="1152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激励响应</a:t>
            </a:r>
          </a:p>
        </p:txBody>
      </p:sp>
      <p:graphicFrame>
        <p:nvGraphicFramePr>
          <p:cNvPr id="17" name="图示 16"/>
          <p:cNvGraphicFramePr/>
          <p:nvPr>
            <p:extLst>
              <p:ext uri="{D42A27DB-BD31-4B8C-83A1-F6EECF244321}">
                <p14:modId xmlns:p14="http://schemas.microsoft.com/office/powerpoint/2010/main" val="1491194761"/>
              </p:ext>
            </p:extLst>
          </p:nvPr>
        </p:nvGraphicFramePr>
        <p:xfrm>
          <a:off x="2101648" y="4665864"/>
          <a:ext cx="10281920" cy="173482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8" name="矩形 17"/>
          <p:cNvSpPr/>
          <p:nvPr/>
        </p:nvSpPr>
        <p:spPr>
          <a:xfrm>
            <a:off x="518400" y="4067060"/>
            <a:ext cx="1338828" cy="458908"/>
          </a:xfrm>
          <a:prstGeom prst="rect">
            <a:avLst/>
          </a:prstGeom>
        </p:spPr>
        <p:txBody>
          <a:bodyPr wrap="none">
            <a:spAutoFit/>
          </a:bodyPr>
          <a:lstStyle/>
          <a:p>
            <a:pPr>
              <a:lnSpc>
                <a:spcPct val="150000"/>
              </a:lnSpc>
            </a:pPr>
            <a:r>
              <a:rPr lang="zh-CN" altLang="en-US" b="1" dirty="0">
                <a:solidFill>
                  <a:srgbClr val="C00000"/>
                </a:solidFill>
                <a:latin typeface="+mj-ea"/>
                <a:ea typeface="+mj-ea"/>
              </a:rPr>
              <a:t>可以看到：</a:t>
            </a:r>
            <a:endParaRPr lang="en-US" altLang="zh-CN" b="1" dirty="0">
              <a:solidFill>
                <a:srgbClr val="C00000"/>
              </a:solidFill>
              <a:latin typeface="+mj-ea"/>
              <a:ea typeface="+mj-ea"/>
            </a:endParaRPr>
          </a:p>
        </p:txBody>
      </p:sp>
    </p:spTree>
    <p:extLst>
      <p:ext uri="{BB962C8B-B14F-4D97-AF65-F5344CB8AC3E}">
        <p14:creationId xmlns:p14="http://schemas.microsoft.com/office/powerpoint/2010/main" val="404587160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041400" y="2501900"/>
            <a:ext cx="10166350" cy="372745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8" y="1222375"/>
            <a:ext cx="822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）系统的可控性（</a:t>
            </a:r>
            <a:r>
              <a:rPr lang="en-US" altLang="zh-CN" sz="2400" b="1" dirty="0">
                <a:solidFill>
                  <a:srgbClr val="C00000"/>
                </a:solidFill>
                <a:latin typeface="+mj-ea"/>
                <a:ea typeface="+mj-ea"/>
              </a:rPr>
              <a:t>controllable</a:t>
            </a:r>
            <a:r>
              <a:rPr lang="zh-CN" altLang="en-US" sz="2400" b="1" dirty="0">
                <a:solidFill>
                  <a:srgbClr val="C00000"/>
                </a:solidFill>
                <a:latin typeface="+mj-ea"/>
                <a:ea typeface="+mj-ea"/>
              </a:rPr>
              <a:t>）</a:t>
            </a:r>
          </a:p>
        </p:txBody>
      </p:sp>
      <p:sp>
        <p:nvSpPr>
          <p:cNvPr id="4" name="Text Box 5"/>
          <p:cNvSpPr txBox="1">
            <a:spLocks noChangeArrowheads="1"/>
          </p:cNvSpPr>
          <p:nvPr/>
        </p:nvSpPr>
        <p:spPr bwMode="auto">
          <a:xfrm>
            <a:off x="1317625" y="2759075"/>
            <a:ext cx="966152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927100" indent="-927100" eaLnBrk="1" hangingPunct="1">
              <a:lnSpc>
                <a:spcPct val="200000"/>
              </a:lnSpc>
              <a:spcBef>
                <a:spcPct val="50000"/>
              </a:spcBef>
            </a:pPr>
            <a:r>
              <a:rPr lang="zh-CN" altLang="en-US" sz="2400" b="1" dirty="0">
                <a:solidFill>
                  <a:srgbClr val="C00000"/>
                </a:solidFill>
                <a:latin typeface="+mj-ea"/>
                <a:ea typeface="+mj-ea"/>
              </a:rPr>
              <a:t>定义：</a:t>
            </a:r>
            <a:r>
              <a:rPr lang="zh-CN" altLang="en-US" sz="2400" dirty="0">
                <a:latin typeface="+mn-ea"/>
                <a:ea typeface="+mn-ea"/>
              </a:rPr>
              <a:t>一个系统，如果在有限时间间隔内</a:t>
            </a:r>
            <a:r>
              <a:rPr lang="zh-CN" altLang="en-US" sz="2400" dirty="0" smtClean="0">
                <a:latin typeface="+mn-ea"/>
                <a:ea typeface="+mn-ea"/>
              </a:rPr>
              <a:t>（ </a:t>
            </a:r>
            <a:r>
              <a:rPr lang="en-US" altLang="zh-CN" sz="2400" b="1" dirty="0" smtClean="0">
                <a:latin typeface="+mj-ea"/>
                <a:ea typeface="+mj-ea"/>
              </a:rPr>
              <a:t>t</a:t>
            </a:r>
            <a:r>
              <a:rPr lang="en-US" altLang="zh-CN" sz="2400" b="1" baseline="-25000" dirty="0" smtClean="0">
                <a:latin typeface="+mj-ea"/>
                <a:ea typeface="+mj-ea"/>
              </a:rPr>
              <a:t>0</a:t>
            </a:r>
            <a:r>
              <a:rPr lang="en-US" altLang="zh-CN" sz="2400" b="1" dirty="0">
                <a:latin typeface="+mj-ea"/>
                <a:ea typeface="+mj-ea"/>
              </a:rPr>
              <a:t>≤t≤</a:t>
            </a:r>
            <a:r>
              <a:rPr lang="en-US" altLang="zh-CN" sz="2400" b="1" dirty="0" smtClean="0">
                <a:latin typeface="+mj-ea"/>
                <a:ea typeface="+mj-ea"/>
              </a:rPr>
              <a:t>t</a:t>
            </a:r>
            <a:r>
              <a:rPr lang="en-US" altLang="zh-CN" sz="2400" b="1" baseline="-25000" dirty="0" smtClean="0">
                <a:latin typeface="+mj-ea"/>
                <a:ea typeface="+mj-ea"/>
              </a:rPr>
              <a:t>f </a:t>
            </a:r>
            <a:r>
              <a:rPr lang="zh-CN" altLang="en-US" sz="2400" dirty="0" smtClean="0">
                <a:latin typeface="+mn-ea"/>
                <a:ea typeface="+mn-ea"/>
              </a:rPr>
              <a:t>）</a:t>
            </a:r>
            <a:r>
              <a:rPr lang="zh-CN" altLang="en-US" sz="2400" dirty="0">
                <a:latin typeface="+mn-ea"/>
                <a:ea typeface="+mn-ea"/>
              </a:rPr>
              <a:t>内存在无约束的控制输入，可使系统的某一</a:t>
            </a:r>
            <a:r>
              <a:rPr lang="zh-CN" altLang="en-US" sz="2400" dirty="0" smtClean="0">
                <a:latin typeface="+mn-ea"/>
                <a:ea typeface="+mn-ea"/>
              </a:rPr>
              <a:t>初始状态 </a:t>
            </a:r>
            <a:r>
              <a:rPr lang="en-US" altLang="zh-CN" sz="2400" b="1" dirty="0" smtClean="0">
                <a:latin typeface="+mj-ea"/>
                <a:ea typeface="+mj-ea"/>
              </a:rPr>
              <a:t>X(t</a:t>
            </a:r>
            <a:r>
              <a:rPr lang="en-US" altLang="zh-CN" sz="2400" b="1" baseline="-25000" dirty="0" smtClean="0">
                <a:latin typeface="+mj-ea"/>
                <a:ea typeface="+mj-ea"/>
              </a:rPr>
              <a:t>0</a:t>
            </a:r>
            <a:r>
              <a:rPr lang="en-US" altLang="zh-CN" sz="2400" b="1" dirty="0" smtClean="0">
                <a:latin typeface="+mj-ea"/>
                <a:ea typeface="+mj-ea"/>
              </a:rPr>
              <a:t>) </a:t>
            </a:r>
            <a:r>
              <a:rPr lang="zh-CN" altLang="en-US" sz="2400" dirty="0" smtClean="0">
                <a:latin typeface="+mn-ea"/>
                <a:ea typeface="+mn-ea"/>
              </a:rPr>
              <a:t>转移</a:t>
            </a:r>
            <a:r>
              <a:rPr lang="zh-CN" altLang="en-US" sz="2400" dirty="0">
                <a:latin typeface="+mn-ea"/>
                <a:ea typeface="+mn-ea"/>
              </a:rPr>
              <a:t>到任意的终端</a:t>
            </a:r>
            <a:r>
              <a:rPr lang="zh-CN" altLang="en-US" sz="2400" dirty="0" smtClean="0">
                <a:latin typeface="+mn-ea"/>
                <a:ea typeface="+mn-ea"/>
              </a:rPr>
              <a:t>状态 </a:t>
            </a:r>
            <a:r>
              <a:rPr lang="en-US" altLang="zh-CN" sz="2400" b="1" dirty="0" smtClean="0">
                <a:latin typeface="+mj-ea"/>
                <a:ea typeface="+mj-ea"/>
              </a:rPr>
              <a:t>X(</a:t>
            </a:r>
            <a:r>
              <a:rPr lang="en-US" altLang="zh-CN" sz="2400" b="1" dirty="0" err="1" smtClean="0">
                <a:latin typeface="+mj-ea"/>
                <a:ea typeface="+mj-ea"/>
              </a:rPr>
              <a:t>t</a:t>
            </a:r>
            <a:r>
              <a:rPr lang="en-US" altLang="zh-CN" sz="2400" b="1" baseline="-25000" dirty="0" err="1" smtClean="0">
                <a:latin typeface="+mj-ea"/>
                <a:ea typeface="+mj-ea"/>
              </a:rPr>
              <a:t>f</a:t>
            </a:r>
            <a:r>
              <a:rPr lang="en-US" altLang="zh-CN" sz="2400" b="1" dirty="0">
                <a:latin typeface="+mj-ea"/>
                <a:ea typeface="+mj-ea"/>
              </a:rPr>
              <a:t>)</a:t>
            </a:r>
            <a:r>
              <a:rPr lang="en-US" altLang="zh-CN" sz="2400" dirty="0">
                <a:latin typeface="+mn-ea"/>
                <a:ea typeface="+mn-ea"/>
              </a:rPr>
              <a:t> </a:t>
            </a:r>
            <a:r>
              <a:rPr lang="zh-CN" altLang="en-US" sz="2400" dirty="0">
                <a:latin typeface="+mn-ea"/>
                <a:ea typeface="+mn-ea"/>
              </a:rPr>
              <a:t>，则称系统的状态</a:t>
            </a:r>
            <a:r>
              <a:rPr lang="en-US" altLang="zh-CN" sz="2400" b="1" dirty="0">
                <a:latin typeface="+mj-ea"/>
                <a:ea typeface="+mj-ea"/>
              </a:rPr>
              <a:t>X(t</a:t>
            </a:r>
            <a:r>
              <a:rPr lang="en-US" altLang="zh-CN" sz="2400" b="1" baseline="-25000" dirty="0">
                <a:latin typeface="+mj-ea"/>
                <a:ea typeface="+mj-ea"/>
              </a:rPr>
              <a:t>0</a:t>
            </a:r>
            <a:r>
              <a:rPr lang="en-US" altLang="zh-CN" sz="2400" b="1" dirty="0" smtClean="0">
                <a:latin typeface="+mj-ea"/>
                <a:ea typeface="+mj-ea"/>
              </a:rPr>
              <a:t>) </a:t>
            </a:r>
            <a:r>
              <a:rPr lang="zh-CN" altLang="en-US" sz="2400" dirty="0" smtClean="0">
                <a:latin typeface="+mn-ea"/>
                <a:ea typeface="+mn-ea"/>
              </a:rPr>
              <a:t>是</a:t>
            </a:r>
            <a:r>
              <a:rPr lang="zh-CN" altLang="en-US" sz="2400" dirty="0">
                <a:latin typeface="+mn-ea"/>
                <a:ea typeface="+mn-ea"/>
              </a:rPr>
              <a:t>可控的。若系统的所有状态都是可控的，则称系统是完全可控的，简称系统可控。</a:t>
            </a:r>
          </a:p>
        </p:txBody>
      </p:sp>
      <p:sp>
        <p:nvSpPr>
          <p:cNvPr id="5" name="Text Box 4"/>
          <p:cNvSpPr txBox="1">
            <a:spLocks noChangeArrowheads="1"/>
          </p:cNvSpPr>
          <p:nvPr/>
        </p:nvSpPr>
        <p:spPr bwMode="auto">
          <a:xfrm>
            <a:off x="1317625" y="1904975"/>
            <a:ext cx="2206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可控性的概念</a:t>
            </a:r>
          </a:p>
        </p:txBody>
      </p:sp>
    </p:spTree>
    <p:extLst>
      <p:ext uri="{BB962C8B-B14F-4D97-AF65-F5344CB8AC3E}">
        <p14:creationId xmlns:p14="http://schemas.microsoft.com/office/powerpoint/2010/main" val="27216020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905670" y="3807642"/>
            <a:ext cx="10365580" cy="1631971"/>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611188" y="1354138"/>
            <a:ext cx="11064875" cy="2160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40000"/>
              </a:lnSpc>
              <a:spcBef>
                <a:spcPct val="50000"/>
              </a:spcBef>
            </a:pPr>
            <a:r>
              <a:rPr lang="zh-CN" altLang="en-US" sz="2400" dirty="0" smtClean="0">
                <a:latin typeface="+mn-ea"/>
                <a:ea typeface="+mn-ea"/>
              </a:rPr>
              <a:t>系统</a:t>
            </a:r>
            <a:r>
              <a:rPr lang="zh-CN" altLang="en-US" sz="2400" dirty="0">
                <a:latin typeface="+mn-ea"/>
                <a:ea typeface="+mn-ea"/>
              </a:rPr>
              <a:t>在</a:t>
            </a:r>
            <a:r>
              <a:rPr lang="zh-CN" altLang="en-US" sz="2400" dirty="0" smtClean="0">
                <a:latin typeface="+mn-ea"/>
                <a:ea typeface="+mn-ea"/>
              </a:rPr>
              <a:t>时刻 </a:t>
            </a:r>
            <a:r>
              <a:rPr lang="en-US" altLang="zh-CN" sz="2400" b="1" dirty="0" smtClean="0">
                <a:latin typeface="+mj-ea"/>
                <a:ea typeface="+mj-ea"/>
              </a:rPr>
              <a:t>t </a:t>
            </a:r>
            <a:r>
              <a:rPr lang="zh-CN" altLang="en-US" sz="2400" dirty="0" smtClean="0">
                <a:latin typeface="+mn-ea"/>
                <a:ea typeface="+mn-ea"/>
              </a:rPr>
              <a:t>的</a:t>
            </a:r>
            <a:r>
              <a:rPr lang="zh-CN" altLang="en-US" sz="2400" dirty="0">
                <a:latin typeface="+mn-ea"/>
                <a:ea typeface="+mn-ea"/>
              </a:rPr>
              <a:t>运动状态是</a:t>
            </a:r>
            <a:r>
              <a:rPr lang="zh-CN" altLang="en-US" sz="2400" dirty="0" smtClean="0">
                <a:latin typeface="+mn-ea"/>
                <a:ea typeface="+mn-ea"/>
              </a:rPr>
              <a:t>由 </a:t>
            </a:r>
            <a:r>
              <a:rPr lang="en-US" altLang="zh-CN" sz="2400" b="1" dirty="0" smtClean="0">
                <a:latin typeface="+mj-ea"/>
                <a:ea typeface="+mj-ea"/>
              </a:rPr>
              <a:t>n </a:t>
            </a:r>
            <a:r>
              <a:rPr lang="zh-CN" altLang="en-US" sz="2400" dirty="0" smtClean="0">
                <a:latin typeface="+mn-ea"/>
                <a:ea typeface="+mn-ea"/>
              </a:rPr>
              <a:t>个状态变量 </a:t>
            </a:r>
            <a:r>
              <a:rPr lang="en-US" altLang="zh-CN" sz="2400" b="1" dirty="0" smtClean="0">
                <a:latin typeface="+mj-ea"/>
                <a:ea typeface="+mj-ea"/>
              </a:rPr>
              <a:t>x</a:t>
            </a:r>
            <a:r>
              <a:rPr lang="en-US" altLang="zh-CN" sz="2400" b="1" baseline="-25000" dirty="0" smtClean="0">
                <a:latin typeface="+mj-ea"/>
                <a:ea typeface="+mj-ea"/>
              </a:rPr>
              <a:t>i</a:t>
            </a:r>
            <a:r>
              <a:rPr lang="en-US" altLang="zh-CN" sz="2400" b="1" dirty="0" smtClean="0">
                <a:latin typeface="+mj-ea"/>
                <a:ea typeface="+mj-ea"/>
              </a:rPr>
              <a:t>(t) </a:t>
            </a:r>
            <a:r>
              <a:rPr lang="zh-CN" altLang="en-US" sz="2400" dirty="0" smtClean="0">
                <a:latin typeface="+mn-ea"/>
                <a:ea typeface="+mn-ea"/>
              </a:rPr>
              <a:t>综合</a:t>
            </a:r>
            <a:r>
              <a:rPr lang="zh-CN" altLang="en-US" sz="2400" dirty="0">
                <a:latin typeface="+mn-ea"/>
                <a:ea typeface="+mn-ea"/>
              </a:rPr>
              <a:t>描述的。</a:t>
            </a:r>
            <a:r>
              <a:rPr lang="zh-CN" altLang="en-US" sz="2400" b="1" dirty="0">
                <a:solidFill>
                  <a:srgbClr val="C00000"/>
                </a:solidFill>
                <a:latin typeface="+mj-ea"/>
                <a:ea typeface="+mj-ea"/>
              </a:rPr>
              <a:t>系统可控就意味着</a:t>
            </a:r>
            <a:r>
              <a:rPr lang="zh-CN" altLang="en-US" sz="2400" b="1" dirty="0" smtClean="0">
                <a:solidFill>
                  <a:srgbClr val="C00000"/>
                </a:solidFill>
                <a:latin typeface="+mj-ea"/>
                <a:ea typeface="+mj-ea"/>
              </a:rPr>
              <a:t>这 </a:t>
            </a:r>
            <a:r>
              <a:rPr lang="en-US" altLang="zh-CN" sz="2400" b="1" dirty="0" smtClean="0">
                <a:solidFill>
                  <a:srgbClr val="C00000"/>
                </a:solidFill>
                <a:latin typeface="+mj-ea"/>
                <a:ea typeface="+mj-ea"/>
              </a:rPr>
              <a:t>n </a:t>
            </a:r>
            <a:r>
              <a:rPr lang="zh-CN" altLang="en-US" sz="2400" b="1" dirty="0" smtClean="0">
                <a:solidFill>
                  <a:srgbClr val="C00000"/>
                </a:solidFill>
                <a:latin typeface="+mj-ea"/>
                <a:ea typeface="+mj-ea"/>
              </a:rPr>
              <a:t>个</a:t>
            </a:r>
            <a:r>
              <a:rPr lang="zh-CN" altLang="en-US" sz="2400" b="1" dirty="0">
                <a:solidFill>
                  <a:srgbClr val="C00000"/>
                </a:solidFill>
                <a:latin typeface="+mj-ea"/>
                <a:ea typeface="+mj-ea"/>
              </a:rPr>
              <a:t>状态变量都必须与系统的控制输入存在确定的联系</a:t>
            </a:r>
            <a:r>
              <a:rPr lang="zh-CN" altLang="en-US" sz="2400" dirty="0">
                <a:latin typeface="+mn-ea"/>
                <a:ea typeface="+mn-ea"/>
              </a:rPr>
              <a:t>，如果有一个或部分状态变量不受输入控制，就称系统是不可控的，或称系统是部分可控。这样系统状态空间就分为可控状态空间和不可控状态空间。</a:t>
            </a:r>
          </a:p>
        </p:txBody>
      </p:sp>
      <p:sp>
        <p:nvSpPr>
          <p:cNvPr id="4" name="Text Box 4"/>
          <p:cNvSpPr txBox="1">
            <a:spLocks noChangeArrowheads="1"/>
          </p:cNvSpPr>
          <p:nvPr/>
        </p:nvSpPr>
        <p:spPr bwMode="auto">
          <a:xfrm>
            <a:off x="1214439" y="4031551"/>
            <a:ext cx="5910262" cy="1184154"/>
          </a:xfrm>
          <a:prstGeom prst="wedgeRoundRectCallout">
            <a:avLst>
              <a:gd name="adj1" fmla="val -22483"/>
              <a:gd name="adj2" fmla="val 51199"/>
              <a:gd name="adj3" fmla="val 16667"/>
            </a:avLst>
          </a:prstGeom>
          <a:noFill/>
          <a:ln>
            <a:noFill/>
          </a:ln>
        </p:spPr>
        <p:style>
          <a:lnRef idx="0">
            <a:scrgbClr r="0" g="0" b="0"/>
          </a:lnRef>
          <a:fillRef idx="0">
            <a:scrgbClr r="0" g="0" b="0"/>
          </a:fillRef>
          <a:effectRef idx="0">
            <a:scrgbClr r="0" g="0" b="0"/>
          </a:effectRef>
          <a:fontRef idx="minor">
            <a:schemeClr val="dk1"/>
          </a:fontRef>
        </p:style>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09600" eaLnBrk="1" hangingPunct="1">
              <a:lnSpc>
                <a:spcPct val="140000"/>
              </a:lnSpc>
              <a:spcBef>
                <a:spcPct val="50000"/>
              </a:spcBef>
            </a:pPr>
            <a:r>
              <a:rPr lang="zh-CN" altLang="en-US" sz="2400" dirty="0">
                <a:latin typeface="+mn-ea"/>
                <a:ea typeface="+mn-ea"/>
              </a:rPr>
              <a:t>因此，系统的可控性是刻画系统的状态结构性质，与系统的具体输入无关。</a:t>
            </a:r>
          </a:p>
        </p:txBody>
      </p:sp>
      <p:grpSp>
        <p:nvGrpSpPr>
          <p:cNvPr id="6" name="组合 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7B4DF02-9423-41CB-8A40-61DF9A1D6004}"/>
              </a:ext>
            </a:extLst>
          </p:cNvPr>
          <p:cNvGrpSpPr>
            <a:grpSpLocks noChangeAspect="1"/>
          </p:cNvGrpSpPr>
          <p:nvPr/>
        </p:nvGrpSpPr>
        <p:grpSpPr>
          <a:xfrm>
            <a:off x="7480300" y="3630447"/>
            <a:ext cx="3009901" cy="3232661"/>
            <a:chOff x="3849688" y="955675"/>
            <a:chExt cx="4525963" cy="4860925"/>
          </a:xfrm>
        </p:grpSpPr>
        <p:sp>
          <p:nvSpPr>
            <p:cNvPr id="7" name="ïŝḻíḍè">
              <a:extLst>
                <a:ext uri="{FF2B5EF4-FFF2-40B4-BE49-F238E27FC236}">
                  <a16:creationId xmlns:a16="http://schemas.microsoft.com/office/drawing/2014/main" id="{58716FBE-E3E9-45F6-AD48-E975461E5BC0}"/>
                </a:ext>
              </a:extLst>
            </p:cNvPr>
            <p:cNvSpPr/>
            <p:nvPr/>
          </p:nvSpPr>
          <p:spPr bwMode="auto">
            <a:xfrm>
              <a:off x="3849688" y="2697163"/>
              <a:ext cx="2101850" cy="2563813"/>
            </a:xfrm>
            <a:custGeom>
              <a:avLst/>
              <a:gdLst>
                <a:gd name="T0" fmla="*/ 550 w 608"/>
                <a:gd name="T1" fmla="*/ 45 h 743"/>
                <a:gd name="T2" fmla="*/ 9 w 608"/>
                <a:gd name="T3" fmla="*/ 1 h 743"/>
                <a:gd name="T4" fmla="*/ 0 w 608"/>
                <a:gd name="T5" fmla="*/ 9 h 743"/>
                <a:gd name="T6" fmla="*/ 57 w 608"/>
                <a:gd name="T7" fmla="*/ 693 h 743"/>
                <a:gd name="T8" fmla="*/ 64 w 608"/>
                <a:gd name="T9" fmla="*/ 700 h 743"/>
                <a:gd name="T10" fmla="*/ 608 w 608"/>
                <a:gd name="T11" fmla="*/ 743 h 743"/>
                <a:gd name="T12" fmla="*/ 550 w 608"/>
                <a:gd name="T13" fmla="*/ 45 h 743"/>
              </a:gdLst>
              <a:ahLst/>
              <a:cxnLst>
                <a:cxn ang="0">
                  <a:pos x="T0" y="T1"/>
                </a:cxn>
                <a:cxn ang="0">
                  <a:pos x="T2" y="T3"/>
                </a:cxn>
                <a:cxn ang="0">
                  <a:pos x="T4" y="T5"/>
                </a:cxn>
                <a:cxn ang="0">
                  <a:pos x="T6" y="T7"/>
                </a:cxn>
                <a:cxn ang="0">
                  <a:pos x="T8" y="T9"/>
                </a:cxn>
                <a:cxn ang="0">
                  <a:pos x="T10" y="T11"/>
                </a:cxn>
                <a:cxn ang="0">
                  <a:pos x="T12" y="T13"/>
                </a:cxn>
              </a:cxnLst>
              <a:rect l="0" t="0" r="r" b="b"/>
              <a:pathLst>
                <a:path w="608" h="743">
                  <a:moveTo>
                    <a:pt x="550" y="45"/>
                  </a:moveTo>
                  <a:cubicBezTo>
                    <a:pt x="9" y="1"/>
                    <a:pt x="9" y="1"/>
                    <a:pt x="9" y="1"/>
                  </a:cubicBezTo>
                  <a:cubicBezTo>
                    <a:pt x="3" y="0"/>
                    <a:pt x="0" y="4"/>
                    <a:pt x="0" y="9"/>
                  </a:cubicBezTo>
                  <a:cubicBezTo>
                    <a:pt x="57" y="693"/>
                    <a:pt x="57" y="693"/>
                    <a:pt x="57" y="693"/>
                  </a:cubicBezTo>
                  <a:cubicBezTo>
                    <a:pt x="58" y="696"/>
                    <a:pt x="60" y="700"/>
                    <a:pt x="64" y="700"/>
                  </a:cubicBezTo>
                  <a:cubicBezTo>
                    <a:pt x="608" y="743"/>
                    <a:pt x="608" y="743"/>
                    <a:pt x="608" y="743"/>
                  </a:cubicBezTo>
                  <a:lnTo>
                    <a:pt x="550" y="45"/>
                  </a:lnTo>
                  <a:close/>
                </a:path>
              </a:pathLst>
            </a:custGeom>
            <a:solidFill>
              <a:srgbClr val="609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íŝḷîḋè">
              <a:extLst>
                <a:ext uri="{FF2B5EF4-FFF2-40B4-BE49-F238E27FC236}">
                  <a16:creationId xmlns:a16="http://schemas.microsoft.com/office/drawing/2014/main" id="{019E36C3-8986-4C0C-9829-0205D657AA72}"/>
                </a:ext>
              </a:extLst>
            </p:cNvPr>
            <p:cNvSpPr/>
            <p:nvPr/>
          </p:nvSpPr>
          <p:spPr bwMode="auto">
            <a:xfrm>
              <a:off x="3957638" y="2797175"/>
              <a:ext cx="1985963" cy="2378075"/>
            </a:xfrm>
            <a:custGeom>
              <a:avLst/>
              <a:gdLst>
                <a:gd name="T0" fmla="*/ 1134 w 1251"/>
                <a:gd name="T1" fmla="*/ 92 h 1498"/>
                <a:gd name="T2" fmla="*/ 0 w 1251"/>
                <a:gd name="T3" fmla="*/ 0 h 1498"/>
                <a:gd name="T4" fmla="*/ 115 w 1251"/>
                <a:gd name="T5" fmla="*/ 1408 h 1498"/>
                <a:gd name="T6" fmla="*/ 1251 w 1251"/>
                <a:gd name="T7" fmla="*/ 1498 h 1498"/>
                <a:gd name="T8" fmla="*/ 1134 w 1251"/>
                <a:gd name="T9" fmla="*/ 92 h 1498"/>
              </a:gdLst>
              <a:ahLst/>
              <a:cxnLst>
                <a:cxn ang="0">
                  <a:pos x="T0" y="T1"/>
                </a:cxn>
                <a:cxn ang="0">
                  <a:pos x="T2" y="T3"/>
                </a:cxn>
                <a:cxn ang="0">
                  <a:pos x="T4" y="T5"/>
                </a:cxn>
                <a:cxn ang="0">
                  <a:pos x="T6" y="T7"/>
                </a:cxn>
                <a:cxn ang="0">
                  <a:pos x="T8" y="T9"/>
                </a:cxn>
              </a:cxnLst>
              <a:rect l="0" t="0" r="r" b="b"/>
              <a:pathLst>
                <a:path w="1251" h="1498">
                  <a:moveTo>
                    <a:pt x="1134" y="92"/>
                  </a:moveTo>
                  <a:lnTo>
                    <a:pt x="0" y="0"/>
                  </a:lnTo>
                  <a:lnTo>
                    <a:pt x="115" y="1408"/>
                  </a:lnTo>
                  <a:lnTo>
                    <a:pt x="1251" y="1498"/>
                  </a:lnTo>
                  <a:lnTo>
                    <a:pt x="1134" y="92"/>
                  </a:ln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îṥ1ïďê">
              <a:extLst>
                <a:ext uri="{FF2B5EF4-FFF2-40B4-BE49-F238E27FC236}">
                  <a16:creationId xmlns:a16="http://schemas.microsoft.com/office/drawing/2014/main" id="{7FAD4561-9AFB-4814-BD2A-607ABD5C5F72}"/>
                </a:ext>
              </a:extLst>
            </p:cNvPr>
            <p:cNvSpPr/>
            <p:nvPr/>
          </p:nvSpPr>
          <p:spPr bwMode="auto">
            <a:xfrm>
              <a:off x="5749926" y="2390775"/>
              <a:ext cx="2049463" cy="2870200"/>
            </a:xfrm>
            <a:custGeom>
              <a:avLst/>
              <a:gdLst>
                <a:gd name="T0" fmla="*/ 0 w 593"/>
                <a:gd name="T1" fmla="*/ 134 h 832"/>
                <a:gd name="T2" fmla="*/ 526 w 593"/>
                <a:gd name="T3" fmla="*/ 2 h 832"/>
                <a:gd name="T4" fmla="*/ 536 w 593"/>
                <a:gd name="T5" fmla="*/ 8 h 832"/>
                <a:gd name="T6" fmla="*/ 592 w 593"/>
                <a:gd name="T7" fmla="*/ 692 h 832"/>
                <a:gd name="T8" fmla="*/ 587 w 593"/>
                <a:gd name="T9" fmla="*/ 700 h 832"/>
                <a:gd name="T10" fmla="*/ 58 w 593"/>
                <a:gd name="T11" fmla="*/ 832 h 832"/>
                <a:gd name="T12" fmla="*/ 0 w 593"/>
                <a:gd name="T13" fmla="*/ 134 h 832"/>
              </a:gdLst>
              <a:ahLst/>
              <a:cxnLst>
                <a:cxn ang="0">
                  <a:pos x="T0" y="T1"/>
                </a:cxn>
                <a:cxn ang="0">
                  <a:pos x="T2" y="T3"/>
                </a:cxn>
                <a:cxn ang="0">
                  <a:pos x="T4" y="T5"/>
                </a:cxn>
                <a:cxn ang="0">
                  <a:pos x="T6" y="T7"/>
                </a:cxn>
                <a:cxn ang="0">
                  <a:pos x="T8" y="T9"/>
                </a:cxn>
                <a:cxn ang="0">
                  <a:pos x="T10" y="T11"/>
                </a:cxn>
                <a:cxn ang="0">
                  <a:pos x="T12" y="T13"/>
                </a:cxn>
              </a:cxnLst>
              <a:rect l="0" t="0" r="r" b="b"/>
              <a:pathLst>
                <a:path w="593" h="832">
                  <a:moveTo>
                    <a:pt x="0" y="134"/>
                  </a:moveTo>
                  <a:cubicBezTo>
                    <a:pt x="526" y="2"/>
                    <a:pt x="526" y="2"/>
                    <a:pt x="526" y="2"/>
                  </a:cubicBezTo>
                  <a:cubicBezTo>
                    <a:pt x="531" y="0"/>
                    <a:pt x="535" y="3"/>
                    <a:pt x="536" y="8"/>
                  </a:cubicBezTo>
                  <a:cubicBezTo>
                    <a:pt x="592" y="692"/>
                    <a:pt x="592" y="692"/>
                    <a:pt x="592" y="692"/>
                  </a:cubicBezTo>
                  <a:cubicBezTo>
                    <a:pt x="593" y="695"/>
                    <a:pt x="590" y="699"/>
                    <a:pt x="587" y="700"/>
                  </a:cubicBezTo>
                  <a:cubicBezTo>
                    <a:pt x="58" y="832"/>
                    <a:pt x="58" y="832"/>
                    <a:pt x="58" y="832"/>
                  </a:cubicBezTo>
                  <a:lnTo>
                    <a:pt x="0" y="134"/>
                  </a:lnTo>
                  <a:close/>
                </a:path>
              </a:pathLst>
            </a:custGeom>
            <a:solidFill>
              <a:srgbClr val="60909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ïŝlïḓé">
              <a:extLst>
                <a:ext uri="{FF2B5EF4-FFF2-40B4-BE49-F238E27FC236}">
                  <a16:creationId xmlns:a16="http://schemas.microsoft.com/office/drawing/2014/main" id="{146909E3-DAB5-45FB-A66E-29BCC6CDBC6B}"/>
                </a:ext>
              </a:extLst>
            </p:cNvPr>
            <p:cNvSpPr/>
            <p:nvPr/>
          </p:nvSpPr>
          <p:spPr bwMode="auto">
            <a:xfrm>
              <a:off x="5757863" y="2505075"/>
              <a:ext cx="1938338" cy="2670175"/>
            </a:xfrm>
            <a:custGeom>
              <a:avLst/>
              <a:gdLst>
                <a:gd name="T0" fmla="*/ 0 w 1221"/>
                <a:gd name="T1" fmla="*/ 276 h 1682"/>
                <a:gd name="T2" fmla="*/ 1103 w 1221"/>
                <a:gd name="T3" fmla="*/ 0 h 1682"/>
                <a:gd name="T4" fmla="*/ 1221 w 1221"/>
                <a:gd name="T5" fmla="*/ 1406 h 1682"/>
                <a:gd name="T6" fmla="*/ 117 w 1221"/>
                <a:gd name="T7" fmla="*/ 1682 h 1682"/>
                <a:gd name="T8" fmla="*/ 0 w 1221"/>
                <a:gd name="T9" fmla="*/ 276 h 1682"/>
              </a:gdLst>
              <a:ahLst/>
              <a:cxnLst>
                <a:cxn ang="0">
                  <a:pos x="T0" y="T1"/>
                </a:cxn>
                <a:cxn ang="0">
                  <a:pos x="T2" y="T3"/>
                </a:cxn>
                <a:cxn ang="0">
                  <a:pos x="T4" y="T5"/>
                </a:cxn>
                <a:cxn ang="0">
                  <a:pos x="T6" y="T7"/>
                </a:cxn>
                <a:cxn ang="0">
                  <a:pos x="T8" y="T9"/>
                </a:cxn>
              </a:cxnLst>
              <a:rect l="0" t="0" r="r" b="b"/>
              <a:pathLst>
                <a:path w="1221" h="1682">
                  <a:moveTo>
                    <a:pt x="0" y="276"/>
                  </a:moveTo>
                  <a:lnTo>
                    <a:pt x="1103" y="0"/>
                  </a:lnTo>
                  <a:lnTo>
                    <a:pt x="1221" y="1406"/>
                  </a:lnTo>
                  <a:lnTo>
                    <a:pt x="117" y="1682"/>
                  </a:lnTo>
                  <a:lnTo>
                    <a:pt x="0" y="276"/>
                  </a:lnTo>
                  <a:close/>
                </a:path>
              </a:pathLst>
            </a:custGeom>
            <a:solidFill>
              <a:srgbClr val="ACB0B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išļíďe">
              <a:extLst>
                <a:ext uri="{FF2B5EF4-FFF2-40B4-BE49-F238E27FC236}">
                  <a16:creationId xmlns:a16="http://schemas.microsoft.com/office/drawing/2014/main" id="{273F6F84-D849-4D5B-BA3F-5400FE9A6F29}"/>
                </a:ext>
              </a:extLst>
            </p:cNvPr>
            <p:cNvSpPr/>
            <p:nvPr/>
          </p:nvSpPr>
          <p:spPr bwMode="auto">
            <a:xfrm>
              <a:off x="5757863" y="2297113"/>
              <a:ext cx="1751013" cy="2878138"/>
            </a:xfrm>
            <a:custGeom>
              <a:avLst/>
              <a:gdLst>
                <a:gd name="T0" fmla="*/ 453 w 507"/>
                <a:gd name="T1" fmla="*/ 29 h 834"/>
                <a:gd name="T2" fmla="*/ 0 w 507"/>
                <a:gd name="T3" fmla="*/ 188 h 834"/>
                <a:gd name="T4" fmla="*/ 54 w 507"/>
                <a:gd name="T5" fmla="*/ 834 h 834"/>
                <a:gd name="T6" fmla="*/ 507 w 507"/>
                <a:gd name="T7" fmla="*/ 676 h 834"/>
                <a:gd name="T8" fmla="*/ 453 w 507"/>
                <a:gd name="T9" fmla="*/ 29 h 834"/>
              </a:gdLst>
              <a:ahLst/>
              <a:cxnLst>
                <a:cxn ang="0">
                  <a:pos x="T0" y="T1"/>
                </a:cxn>
                <a:cxn ang="0">
                  <a:pos x="T2" y="T3"/>
                </a:cxn>
                <a:cxn ang="0">
                  <a:pos x="T4" y="T5"/>
                </a:cxn>
                <a:cxn ang="0">
                  <a:pos x="T6" y="T7"/>
                </a:cxn>
                <a:cxn ang="0">
                  <a:pos x="T8" y="T9"/>
                </a:cxn>
              </a:cxnLst>
              <a:rect l="0" t="0" r="r" b="b"/>
              <a:pathLst>
                <a:path w="507" h="834">
                  <a:moveTo>
                    <a:pt x="453" y="29"/>
                  </a:moveTo>
                  <a:cubicBezTo>
                    <a:pt x="302" y="0"/>
                    <a:pt x="130" y="58"/>
                    <a:pt x="0" y="188"/>
                  </a:cubicBezTo>
                  <a:cubicBezTo>
                    <a:pt x="54" y="834"/>
                    <a:pt x="54" y="834"/>
                    <a:pt x="54" y="834"/>
                  </a:cubicBezTo>
                  <a:cubicBezTo>
                    <a:pt x="183" y="704"/>
                    <a:pt x="355" y="645"/>
                    <a:pt x="507" y="676"/>
                  </a:cubicBezTo>
                  <a:lnTo>
                    <a:pt x="453" y="29"/>
                  </a:ln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íśḷïḍe">
              <a:extLst>
                <a:ext uri="{FF2B5EF4-FFF2-40B4-BE49-F238E27FC236}">
                  <a16:creationId xmlns:a16="http://schemas.microsoft.com/office/drawing/2014/main" id="{296F1D7B-216C-410B-9DFF-C8F23A0DB48B}"/>
                </a:ext>
              </a:extLst>
            </p:cNvPr>
            <p:cNvSpPr/>
            <p:nvPr/>
          </p:nvSpPr>
          <p:spPr bwMode="auto">
            <a:xfrm>
              <a:off x="5757863" y="2062163"/>
              <a:ext cx="1550988" cy="3113088"/>
            </a:xfrm>
            <a:custGeom>
              <a:avLst/>
              <a:gdLst>
                <a:gd name="T0" fmla="*/ 396 w 449"/>
                <a:gd name="T1" fmla="*/ 0 h 902"/>
                <a:gd name="T2" fmla="*/ 0 w 449"/>
                <a:gd name="T3" fmla="*/ 256 h 902"/>
                <a:gd name="T4" fmla="*/ 54 w 449"/>
                <a:gd name="T5" fmla="*/ 902 h 902"/>
                <a:gd name="T6" fmla="*/ 449 w 449"/>
                <a:gd name="T7" fmla="*/ 647 h 902"/>
                <a:gd name="T8" fmla="*/ 396 w 449"/>
                <a:gd name="T9" fmla="*/ 0 h 902"/>
              </a:gdLst>
              <a:ahLst/>
              <a:cxnLst>
                <a:cxn ang="0">
                  <a:pos x="T0" y="T1"/>
                </a:cxn>
                <a:cxn ang="0">
                  <a:pos x="T2" y="T3"/>
                </a:cxn>
                <a:cxn ang="0">
                  <a:pos x="T4" y="T5"/>
                </a:cxn>
                <a:cxn ang="0">
                  <a:pos x="T6" y="T7"/>
                </a:cxn>
                <a:cxn ang="0">
                  <a:pos x="T8" y="T9"/>
                </a:cxn>
              </a:cxnLst>
              <a:rect l="0" t="0" r="r" b="b"/>
              <a:pathLst>
                <a:path w="449" h="902">
                  <a:moveTo>
                    <a:pt x="396" y="0"/>
                  </a:moveTo>
                  <a:cubicBezTo>
                    <a:pt x="263" y="1"/>
                    <a:pt x="112" y="96"/>
                    <a:pt x="0" y="256"/>
                  </a:cubicBezTo>
                  <a:cubicBezTo>
                    <a:pt x="54" y="902"/>
                    <a:pt x="54" y="902"/>
                    <a:pt x="54" y="902"/>
                  </a:cubicBezTo>
                  <a:cubicBezTo>
                    <a:pt x="166" y="742"/>
                    <a:pt x="316" y="648"/>
                    <a:pt x="449" y="647"/>
                  </a:cubicBezTo>
                  <a:lnTo>
                    <a:pt x="396" y="0"/>
                  </a:lnTo>
                  <a:close/>
                </a:path>
              </a:pathLst>
            </a:custGeom>
            <a:solidFill>
              <a:srgbClr val="E5E7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í$1ïḍé">
              <a:extLst>
                <a:ext uri="{FF2B5EF4-FFF2-40B4-BE49-F238E27FC236}">
                  <a16:creationId xmlns:a16="http://schemas.microsoft.com/office/drawing/2014/main" id="{A068573A-C889-4F56-A734-B45129EADA68}"/>
                </a:ext>
              </a:extLst>
            </p:cNvPr>
            <p:cNvSpPr/>
            <p:nvPr/>
          </p:nvSpPr>
          <p:spPr bwMode="auto">
            <a:xfrm>
              <a:off x="4122738" y="2476500"/>
              <a:ext cx="1820863" cy="2698750"/>
            </a:xfrm>
            <a:custGeom>
              <a:avLst/>
              <a:gdLst>
                <a:gd name="T0" fmla="*/ 0 w 527"/>
                <a:gd name="T1" fmla="*/ 54 h 782"/>
                <a:gd name="T2" fmla="*/ 473 w 527"/>
                <a:gd name="T3" fmla="*/ 136 h 782"/>
                <a:gd name="T4" fmla="*/ 527 w 527"/>
                <a:gd name="T5" fmla="*/ 782 h 782"/>
                <a:gd name="T6" fmla="*/ 53 w 527"/>
                <a:gd name="T7" fmla="*/ 701 h 782"/>
                <a:gd name="T8" fmla="*/ 0 w 527"/>
                <a:gd name="T9" fmla="*/ 54 h 782"/>
              </a:gdLst>
              <a:ahLst/>
              <a:cxnLst>
                <a:cxn ang="0">
                  <a:pos x="T0" y="T1"/>
                </a:cxn>
                <a:cxn ang="0">
                  <a:pos x="T2" y="T3"/>
                </a:cxn>
                <a:cxn ang="0">
                  <a:pos x="T4" y="T5"/>
                </a:cxn>
                <a:cxn ang="0">
                  <a:pos x="T6" y="T7"/>
                </a:cxn>
                <a:cxn ang="0">
                  <a:pos x="T8" y="T9"/>
                </a:cxn>
              </a:cxnLst>
              <a:rect l="0" t="0" r="r" b="b"/>
              <a:pathLst>
                <a:path w="527" h="782">
                  <a:moveTo>
                    <a:pt x="0" y="54"/>
                  </a:moveTo>
                  <a:cubicBezTo>
                    <a:pt x="144" y="0"/>
                    <a:pt x="323" y="29"/>
                    <a:pt x="473" y="136"/>
                  </a:cubicBezTo>
                  <a:cubicBezTo>
                    <a:pt x="527" y="782"/>
                    <a:pt x="527" y="782"/>
                    <a:pt x="527" y="782"/>
                  </a:cubicBezTo>
                  <a:cubicBezTo>
                    <a:pt x="377" y="675"/>
                    <a:pt x="198" y="645"/>
                    <a:pt x="53" y="701"/>
                  </a:cubicBezTo>
                  <a:lnTo>
                    <a:pt x="0" y="54"/>
                  </a:lnTo>
                  <a:close/>
                </a:path>
              </a:pathLst>
            </a:custGeom>
            <a:solidFill>
              <a:srgbClr val="E5E7E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ḷídè">
              <a:extLst>
                <a:ext uri="{FF2B5EF4-FFF2-40B4-BE49-F238E27FC236}">
                  <a16:creationId xmlns:a16="http://schemas.microsoft.com/office/drawing/2014/main" id="{3227EFC7-A388-4A20-B5FB-A17CE6C99627}"/>
                </a:ext>
              </a:extLst>
            </p:cNvPr>
            <p:cNvSpPr/>
            <p:nvPr/>
          </p:nvSpPr>
          <p:spPr bwMode="auto">
            <a:xfrm>
              <a:off x="4264026" y="2228850"/>
              <a:ext cx="1679575" cy="2946400"/>
            </a:xfrm>
            <a:custGeom>
              <a:avLst/>
              <a:gdLst>
                <a:gd name="T0" fmla="*/ 0 w 486"/>
                <a:gd name="T1" fmla="*/ 21 h 854"/>
                <a:gd name="T2" fmla="*/ 432 w 486"/>
                <a:gd name="T3" fmla="*/ 208 h 854"/>
                <a:gd name="T4" fmla="*/ 486 w 486"/>
                <a:gd name="T5" fmla="*/ 854 h 854"/>
                <a:gd name="T6" fmla="*/ 53 w 486"/>
                <a:gd name="T7" fmla="*/ 667 h 854"/>
                <a:gd name="T8" fmla="*/ 0 w 486"/>
                <a:gd name="T9" fmla="*/ 21 h 854"/>
              </a:gdLst>
              <a:ahLst/>
              <a:cxnLst>
                <a:cxn ang="0">
                  <a:pos x="T0" y="T1"/>
                </a:cxn>
                <a:cxn ang="0">
                  <a:pos x="T2" y="T3"/>
                </a:cxn>
                <a:cxn ang="0">
                  <a:pos x="T4" y="T5"/>
                </a:cxn>
                <a:cxn ang="0">
                  <a:pos x="T6" y="T7"/>
                </a:cxn>
                <a:cxn ang="0">
                  <a:pos x="T8" y="T9"/>
                </a:cxn>
              </a:cxnLst>
              <a:rect l="0" t="0" r="r" b="b"/>
              <a:pathLst>
                <a:path w="486" h="854">
                  <a:moveTo>
                    <a:pt x="0" y="21"/>
                  </a:moveTo>
                  <a:cubicBezTo>
                    <a:pt x="131" y="0"/>
                    <a:pt x="295" y="69"/>
                    <a:pt x="432" y="208"/>
                  </a:cubicBezTo>
                  <a:cubicBezTo>
                    <a:pt x="486" y="854"/>
                    <a:pt x="486" y="854"/>
                    <a:pt x="486" y="854"/>
                  </a:cubicBezTo>
                  <a:cubicBezTo>
                    <a:pt x="348" y="715"/>
                    <a:pt x="185" y="646"/>
                    <a:pt x="53" y="667"/>
                  </a:cubicBezTo>
                  <a:lnTo>
                    <a:pt x="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s1îḋè">
              <a:extLst>
                <a:ext uri="{FF2B5EF4-FFF2-40B4-BE49-F238E27FC236}">
                  <a16:creationId xmlns:a16="http://schemas.microsoft.com/office/drawing/2014/main" id="{2796F342-F3EC-44BC-BF21-73C7D87A1A9E}"/>
                </a:ext>
              </a:extLst>
            </p:cNvPr>
            <p:cNvSpPr/>
            <p:nvPr/>
          </p:nvSpPr>
          <p:spPr bwMode="auto">
            <a:xfrm>
              <a:off x="4389438" y="2649538"/>
              <a:ext cx="1295400" cy="514350"/>
            </a:xfrm>
            <a:custGeom>
              <a:avLst/>
              <a:gdLst>
                <a:gd name="T0" fmla="*/ 354 w 375"/>
                <a:gd name="T1" fmla="*/ 144 h 149"/>
                <a:gd name="T2" fmla="*/ 14 w 375"/>
                <a:gd name="T3" fmla="*/ 30 h 149"/>
                <a:gd name="T4" fmla="*/ 1 w 375"/>
                <a:gd name="T5" fmla="*/ 20 h 149"/>
                <a:gd name="T6" fmla="*/ 1 w 375"/>
                <a:gd name="T7" fmla="*/ 20 h 149"/>
                <a:gd name="T8" fmla="*/ 11 w 375"/>
                <a:gd name="T9" fmla="*/ 6 h 149"/>
                <a:gd name="T10" fmla="*/ 130 w 375"/>
                <a:gd name="T11" fmla="*/ 8 h 149"/>
                <a:gd name="T12" fmla="*/ 370 w 375"/>
                <a:gd name="T13" fmla="*/ 127 h 149"/>
                <a:gd name="T14" fmla="*/ 370 w 375"/>
                <a:gd name="T15" fmla="*/ 144 h 149"/>
                <a:gd name="T16" fmla="*/ 370 w 375"/>
                <a:gd name="T17" fmla="*/ 144 h 149"/>
                <a:gd name="T18" fmla="*/ 354 w 375"/>
                <a:gd name="T19" fmla="*/ 1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5" h="149">
                  <a:moveTo>
                    <a:pt x="354" y="144"/>
                  </a:moveTo>
                  <a:cubicBezTo>
                    <a:pt x="227" y="15"/>
                    <a:pt x="58" y="25"/>
                    <a:pt x="14" y="30"/>
                  </a:cubicBezTo>
                  <a:cubicBezTo>
                    <a:pt x="8" y="31"/>
                    <a:pt x="3" y="26"/>
                    <a:pt x="1" y="20"/>
                  </a:cubicBezTo>
                  <a:cubicBezTo>
                    <a:pt x="1" y="20"/>
                    <a:pt x="1" y="20"/>
                    <a:pt x="1" y="20"/>
                  </a:cubicBezTo>
                  <a:cubicBezTo>
                    <a:pt x="0" y="13"/>
                    <a:pt x="5" y="7"/>
                    <a:pt x="11" y="6"/>
                  </a:cubicBezTo>
                  <a:cubicBezTo>
                    <a:pt x="32" y="4"/>
                    <a:pt x="75" y="0"/>
                    <a:pt x="130" y="8"/>
                  </a:cubicBezTo>
                  <a:cubicBezTo>
                    <a:pt x="196" y="18"/>
                    <a:pt x="290" y="46"/>
                    <a:pt x="370" y="127"/>
                  </a:cubicBezTo>
                  <a:cubicBezTo>
                    <a:pt x="375" y="132"/>
                    <a:pt x="375" y="139"/>
                    <a:pt x="370" y="144"/>
                  </a:cubicBezTo>
                  <a:cubicBezTo>
                    <a:pt x="370" y="144"/>
                    <a:pt x="370" y="144"/>
                    <a:pt x="370" y="144"/>
                  </a:cubicBezTo>
                  <a:cubicBezTo>
                    <a:pt x="366" y="149"/>
                    <a:pt x="359" y="149"/>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sḻíḋé">
              <a:extLst>
                <a:ext uri="{FF2B5EF4-FFF2-40B4-BE49-F238E27FC236}">
                  <a16:creationId xmlns:a16="http://schemas.microsoft.com/office/drawing/2014/main" id="{80996C8C-16FC-4B70-8EFA-35B09EF1FF7B}"/>
                </a:ext>
              </a:extLst>
            </p:cNvPr>
            <p:cNvSpPr/>
            <p:nvPr/>
          </p:nvSpPr>
          <p:spPr bwMode="auto">
            <a:xfrm>
              <a:off x="4413251" y="2952750"/>
              <a:ext cx="1292225" cy="511175"/>
            </a:xfrm>
            <a:custGeom>
              <a:avLst/>
              <a:gdLst>
                <a:gd name="T0" fmla="*/ 354 w 374"/>
                <a:gd name="T1" fmla="*/ 143 h 148"/>
                <a:gd name="T2" fmla="*/ 13 w 374"/>
                <a:gd name="T3" fmla="*/ 29 h 148"/>
                <a:gd name="T4" fmla="*/ 1 w 374"/>
                <a:gd name="T5" fmla="*/ 19 h 148"/>
                <a:gd name="T6" fmla="*/ 1 w 374"/>
                <a:gd name="T7" fmla="*/ 19 h 148"/>
                <a:gd name="T8" fmla="*/ 11 w 374"/>
                <a:gd name="T9" fmla="*/ 5 h 148"/>
                <a:gd name="T10" fmla="*/ 129 w 374"/>
                <a:gd name="T11" fmla="*/ 7 h 148"/>
                <a:gd name="T12" fmla="*/ 370 w 374"/>
                <a:gd name="T13" fmla="*/ 126 h 148"/>
                <a:gd name="T14" fmla="*/ 370 w 374"/>
                <a:gd name="T15" fmla="*/ 143 h 148"/>
                <a:gd name="T16" fmla="*/ 370 w 374"/>
                <a:gd name="T17" fmla="*/ 143 h 148"/>
                <a:gd name="T18" fmla="*/ 354 w 374"/>
                <a:gd name="T19" fmla="*/ 143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8">
                  <a:moveTo>
                    <a:pt x="354" y="143"/>
                  </a:moveTo>
                  <a:cubicBezTo>
                    <a:pt x="226" y="15"/>
                    <a:pt x="57" y="24"/>
                    <a:pt x="13" y="29"/>
                  </a:cubicBezTo>
                  <a:cubicBezTo>
                    <a:pt x="7" y="30"/>
                    <a:pt x="2" y="26"/>
                    <a:pt x="1" y="19"/>
                  </a:cubicBezTo>
                  <a:cubicBezTo>
                    <a:pt x="1" y="19"/>
                    <a:pt x="1" y="19"/>
                    <a:pt x="1" y="19"/>
                  </a:cubicBezTo>
                  <a:cubicBezTo>
                    <a:pt x="0" y="13"/>
                    <a:pt x="4" y="6"/>
                    <a:pt x="11" y="5"/>
                  </a:cubicBezTo>
                  <a:cubicBezTo>
                    <a:pt x="31" y="3"/>
                    <a:pt x="75" y="0"/>
                    <a:pt x="129" y="7"/>
                  </a:cubicBezTo>
                  <a:cubicBezTo>
                    <a:pt x="195" y="17"/>
                    <a:pt x="290" y="45"/>
                    <a:pt x="370" y="126"/>
                  </a:cubicBezTo>
                  <a:cubicBezTo>
                    <a:pt x="374" y="131"/>
                    <a:pt x="374" y="139"/>
                    <a:pt x="370" y="143"/>
                  </a:cubicBezTo>
                  <a:cubicBezTo>
                    <a:pt x="370" y="143"/>
                    <a:pt x="370" y="143"/>
                    <a:pt x="370" y="143"/>
                  </a:cubicBezTo>
                  <a:cubicBezTo>
                    <a:pt x="365" y="148"/>
                    <a:pt x="358" y="148"/>
                    <a:pt x="354" y="14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şḷíḋe">
              <a:extLst>
                <a:ext uri="{FF2B5EF4-FFF2-40B4-BE49-F238E27FC236}">
                  <a16:creationId xmlns:a16="http://schemas.microsoft.com/office/drawing/2014/main" id="{3BB483FC-90AA-4B24-BE99-74C8987F7599}"/>
                </a:ext>
              </a:extLst>
            </p:cNvPr>
            <p:cNvSpPr/>
            <p:nvPr/>
          </p:nvSpPr>
          <p:spPr bwMode="auto">
            <a:xfrm>
              <a:off x="4427538" y="3294063"/>
              <a:ext cx="1292225" cy="514350"/>
            </a:xfrm>
            <a:custGeom>
              <a:avLst/>
              <a:gdLst>
                <a:gd name="T0" fmla="*/ 354 w 374"/>
                <a:gd name="T1" fmla="*/ 144 h 149"/>
                <a:gd name="T2" fmla="*/ 13 w 374"/>
                <a:gd name="T3" fmla="*/ 30 h 149"/>
                <a:gd name="T4" fmla="*/ 1 w 374"/>
                <a:gd name="T5" fmla="*/ 20 h 149"/>
                <a:gd name="T6" fmla="*/ 1 w 374"/>
                <a:gd name="T7" fmla="*/ 20 h 149"/>
                <a:gd name="T8" fmla="*/ 11 w 374"/>
                <a:gd name="T9" fmla="*/ 6 h 149"/>
                <a:gd name="T10" fmla="*/ 129 w 374"/>
                <a:gd name="T11" fmla="*/ 8 h 149"/>
                <a:gd name="T12" fmla="*/ 370 w 374"/>
                <a:gd name="T13" fmla="*/ 127 h 149"/>
                <a:gd name="T14" fmla="*/ 370 w 374"/>
                <a:gd name="T15" fmla="*/ 144 h 149"/>
                <a:gd name="T16" fmla="*/ 370 w 374"/>
                <a:gd name="T17" fmla="*/ 144 h 149"/>
                <a:gd name="T18" fmla="*/ 354 w 374"/>
                <a:gd name="T19" fmla="*/ 1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9">
                  <a:moveTo>
                    <a:pt x="354" y="144"/>
                  </a:moveTo>
                  <a:cubicBezTo>
                    <a:pt x="226" y="15"/>
                    <a:pt x="57" y="25"/>
                    <a:pt x="13" y="30"/>
                  </a:cubicBezTo>
                  <a:cubicBezTo>
                    <a:pt x="7" y="31"/>
                    <a:pt x="2" y="26"/>
                    <a:pt x="1" y="20"/>
                  </a:cubicBezTo>
                  <a:cubicBezTo>
                    <a:pt x="1" y="20"/>
                    <a:pt x="1" y="20"/>
                    <a:pt x="1" y="20"/>
                  </a:cubicBezTo>
                  <a:cubicBezTo>
                    <a:pt x="0" y="13"/>
                    <a:pt x="4" y="7"/>
                    <a:pt x="11" y="6"/>
                  </a:cubicBezTo>
                  <a:cubicBezTo>
                    <a:pt x="31" y="4"/>
                    <a:pt x="75" y="0"/>
                    <a:pt x="129" y="8"/>
                  </a:cubicBezTo>
                  <a:cubicBezTo>
                    <a:pt x="195" y="18"/>
                    <a:pt x="290" y="46"/>
                    <a:pt x="370" y="127"/>
                  </a:cubicBezTo>
                  <a:cubicBezTo>
                    <a:pt x="374" y="132"/>
                    <a:pt x="374" y="140"/>
                    <a:pt x="370" y="144"/>
                  </a:cubicBezTo>
                  <a:cubicBezTo>
                    <a:pt x="370" y="144"/>
                    <a:pt x="370" y="144"/>
                    <a:pt x="370" y="144"/>
                  </a:cubicBezTo>
                  <a:cubicBezTo>
                    <a:pt x="365" y="149"/>
                    <a:pt x="358" y="149"/>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ṧliḑé">
              <a:extLst>
                <a:ext uri="{FF2B5EF4-FFF2-40B4-BE49-F238E27FC236}">
                  <a16:creationId xmlns:a16="http://schemas.microsoft.com/office/drawing/2014/main" id="{AC1B1BBF-DE98-4461-81F1-C24ECFBAC0B1}"/>
                </a:ext>
              </a:extLst>
            </p:cNvPr>
            <p:cNvSpPr/>
            <p:nvPr/>
          </p:nvSpPr>
          <p:spPr bwMode="auto">
            <a:xfrm>
              <a:off x="4489451" y="3673475"/>
              <a:ext cx="1292225" cy="511175"/>
            </a:xfrm>
            <a:custGeom>
              <a:avLst/>
              <a:gdLst>
                <a:gd name="T0" fmla="*/ 354 w 374"/>
                <a:gd name="T1" fmla="*/ 144 h 148"/>
                <a:gd name="T2" fmla="*/ 13 w 374"/>
                <a:gd name="T3" fmla="*/ 29 h 148"/>
                <a:gd name="T4" fmla="*/ 1 w 374"/>
                <a:gd name="T5" fmla="*/ 20 h 148"/>
                <a:gd name="T6" fmla="*/ 1 w 374"/>
                <a:gd name="T7" fmla="*/ 20 h 148"/>
                <a:gd name="T8" fmla="*/ 11 w 374"/>
                <a:gd name="T9" fmla="*/ 6 h 148"/>
                <a:gd name="T10" fmla="*/ 129 w 374"/>
                <a:gd name="T11" fmla="*/ 8 h 148"/>
                <a:gd name="T12" fmla="*/ 370 w 374"/>
                <a:gd name="T13" fmla="*/ 126 h 148"/>
                <a:gd name="T14" fmla="*/ 370 w 374"/>
                <a:gd name="T15" fmla="*/ 144 h 148"/>
                <a:gd name="T16" fmla="*/ 370 w 374"/>
                <a:gd name="T17" fmla="*/ 144 h 148"/>
                <a:gd name="T18" fmla="*/ 354 w 374"/>
                <a:gd name="T19" fmla="*/ 14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8">
                  <a:moveTo>
                    <a:pt x="354" y="144"/>
                  </a:moveTo>
                  <a:cubicBezTo>
                    <a:pt x="226" y="15"/>
                    <a:pt x="57" y="24"/>
                    <a:pt x="13" y="29"/>
                  </a:cubicBezTo>
                  <a:cubicBezTo>
                    <a:pt x="7" y="30"/>
                    <a:pt x="2" y="26"/>
                    <a:pt x="1" y="20"/>
                  </a:cubicBezTo>
                  <a:cubicBezTo>
                    <a:pt x="1" y="20"/>
                    <a:pt x="1" y="20"/>
                    <a:pt x="1" y="20"/>
                  </a:cubicBezTo>
                  <a:cubicBezTo>
                    <a:pt x="0" y="13"/>
                    <a:pt x="4" y="6"/>
                    <a:pt x="11" y="6"/>
                  </a:cubicBezTo>
                  <a:cubicBezTo>
                    <a:pt x="31" y="3"/>
                    <a:pt x="75" y="0"/>
                    <a:pt x="129" y="8"/>
                  </a:cubicBezTo>
                  <a:cubicBezTo>
                    <a:pt x="195" y="17"/>
                    <a:pt x="290" y="46"/>
                    <a:pt x="370" y="126"/>
                  </a:cubicBezTo>
                  <a:cubicBezTo>
                    <a:pt x="374" y="131"/>
                    <a:pt x="374" y="139"/>
                    <a:pt x="370" y="144"/>
                  </a:cubicBezTo>
                  <a:cubicBezTo>
                    <a:pt x="370" y="144"/>
                    <a:pt x="370" y="144"/>
                    <a:pt x="370" y="144"/>
                  </a:cubicBezTo>
                  <a:cubicBezTo>
                    <a:pt x="365" y="148"/>
                    <a:pt x="358" y="148"/>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îşľîdé">
              <a:extLst>
                <a:ext uri="{FF2B5EF4-FFF2-40B4-BE49-F238E27FC236}">
                  <a16:creationId xmlns:a16="http://schemas.microsoft.com/office/drawing/2014/main" id="{7BDD86E0-2264-4D43-A612-C47B66DD0533}"/>
                </a:ext>
              </a:extLst>
            </p:cNvPr>
            <p:cNvSpPr/>
            <p:nvPr/>
          </p:nvSpPr>
          <p:spPr bwMode="auto">
            <a:xfrm>
              <a:off x="4537076" y="4098925"/>
              <a:ext cx="1292225" cy="509588"/>
            </a:xfrm>
            <a:custGeom>
              <a:avLst/>
              <a:gdLst>
                <a:gd name="T0" fmla="*/ 354 w 374"/>
                <a:gd name="T1" fmla="*/ 144 h 148"/>
                <a:gd name="T2" fmla="*/ 14 w 374"/>
                <a:gd name="T3" fmla="*/ 30 h 148"/>
                <a:gd name="T4" fmla="*/ 1 w 374"/>
                <a:gd name="T5" fmla="*/ 20 h 148"/>
                <a:gd name="T6" fmla="*/ 1 w 374"/>
                <a:gd name="T7" fmla="*/ 20 h 148"/>
                <a:gd name="T8" fmla="*/ 11 w 374"/>
                <a:gd name="T9" fmla="*/ 6 h 148"/>
                <a:gd name="T10" fmla="*/ 129 w 374"/>
                <a:gd name="T11" fmla="*/ 8 h 148"/>
                <a:gd name="T12" fmla="*/ 370 w 374"/>
                <a:gd name="T13" fmla="*/ 126 h 148"/>
                <a:gd name="T14" fmla="*/ 370 w 374"/>
                <a:gd name="T15" fmla="*/ 144 h 148"/>
                <a:gd name="T16" fmla="*/ 370 w 374"/>
                <a:gd name="T17" fmla="*/ 144 h 148"/>
                <a:gd name="T18" fmla="*/ 354 w 374"/>
                <a:gd name="T19" fmla="*/ 14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4" h="148">
                  <a:moveTo>
                    <a:pt x="354" y="144"/>
                  </a:moveTo>
                  <a:cubicBezTo>
                    <a:pt x="227" y="15"/>
                    <a:pt x="57" y="25"/>
                    <a:pt x="14" y="30"/>
                  </a:cubicBezTo>
                  <a:cubicBezTo>
                    <a:pt x="8" y="30"/>
                    <a:pt x="2" y="26"/>
                    <a:pt x="1" y="20"/>
                  </a:cubicBezTo>
                  <a:cubicBezTo>
                    <a:pt x="1" y="20"/>
                    <a:pt x="1" y="20"/>
                    <a:pt x="1" y="20"/>
                  </a:cubicBezTo>
                  <a:cubicBezTo>
                    <a:pt x="0" y="13"/>
                    <a:pt x="4" y="6"/>
                    <a:pt x="11" y="6"/>
                  </a:cubicBezTo>
                  <a:cubicBezTo>
                    <a:pt x="31" y="3"/>
                    <a:pt x="75" y="0"/>
                    <a:pt x="129" y="8"/>
                  </a:cubicBezTo>
                  <a:cubicBezTo>
                    <a:pt x="196" y="17"/>
                    <a:pt x="290" y="46"/>
                    <a:pt x="370" y="126"/>
                  </a:cubicBezTo>
                  <a:cubicBezTo>
                    <a:pt x="374" y="131"/>
                    <a:pt x="374" y="139"/>
                    <a:pt x="370" y="144"/>
                  </a:cubicBezTo>
                  <a:cubicBezTo>
                    <a:pt x="370" y="144"/>
                    <a:pt x="370" y="144"/>
                    <a:pt x="370" y="144"/>
                  </a:cubicBezTo>
                  <a:cubicBezTo>
                    <a:pt x="365" y="148"/>
                    <a:pt x="358" y="148"/>
                    <a:pt x="354" y="144"/>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ïṧḷiḍê">
              <a:extLst>
                <a:ext uri="{FF2B5EF4-FFF2-40B4-BE49-F238E27FC236}">
                  <a16:creationId xmlns:a16="http://schemas.microsoft.com/office/drawing/2014/main" id="{EF248C2C-702F-470C-A1C7-0098D22EF002}"/>
                </a:ext>
              </a:extLst>
            </p:cNvPr>
            <p:cNvSpPr/>
            <p:nvPr/>
          </p:nvSpPr>
          <p:spPr bwMode="auto">
            <a:xfrm>
              <a:off x="5864226" y="2408238"/>
              <a:ext cx="1206500" cy="696913"/>
            </a:xfrm>
            <a:custGeom>
              <a:avLst/>
              <a:gdLst>
                <a:gd name="T0" fmla="*/ 22 w 349"/>
                <a:gd name="T1" fmla="*/ 195 h 202"/>
                <a:gd name="T2" fmla="*/ 338 w 349"/>
                <a:gd name="T3" fmla="*/ 24 h 202"/>
                <a:gd name="T4" fmla="*/ 349 w 349"/>
                <a:gd name="T5" fmla="*/ 12 h 202"/>
                <a:gd name="T6" fmla="*/ 349 w 349"/>
                <a:gd name="T7" fmla="*/ 12 h 202"/>
                <a:gd name="T8" fmla="*/ 336 w 349"/>
                <a:gd name="T9" fmla="*/ 0 h 202"/>
                <a:gd name="T10" fmla="*/ 220 w 349"/>
                <a:gd name="T11" fmla="*/ 23 h 202"/>
                <a:gd name="T12" fmla="*/ 4 w 349"/>
                <a:gd name="T13" fmla="*/ 181 h 202"/>
                <a:gd name="T14" fmla="*/ 6 w 349"/>
                <a:gd name="T15" fmla="*/ 198 h 202"/>
                <a:gd name="T16" fmla="*/ 6 w 349"/>
                <a:gd name="T17" fmla="*/ 198 h 202"/>
                <a:gd name="T18" fmla="*/ 22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2" y="195"/>
                  </a:moveTo>
                  <a:cubicBezTo>
                    <a:pt x="126" y="46"/>
                    <a:pt x="294" y="27"/>
                    <a:pt x="338" y="24"/>
                  </a:cubicBezTo>
                  <a:cubicBezTo>
                    <a:pt x="344" y="24"/>
                    <a:pt x="349" y="19"/>
                    <a:pt x="349" y="12"/>
                  </a:cubicBezTo>
                  <a:cubicBezTo>
                    <a:pt x="349" y="12"/>
                    <a:pt x="349" y="12"/>
                    <a:pt x="349" y="12"/>
                  </a:cubicBezTo>
                  <a:cubicBezTo>
                    <a:pt x="349" y="5"/>
                    <a:pt x="343" y="0"/>
                    <a:pt x="336" y="0"/>
                  </a:cubicBezTo>
                  <a:cubicBezTo>
                    <a:pt x="316" y="1"/>
                    <a:pt x="272" y="6"/>
                    <a:pt x="220" y="23"/>
                  </a:cubicBezTo>
                  <a:cubicBezTo>
                    <a:pt x="156" y="43"/>
                    <a:pt x="68" y="88"/>
                    <a:pt x="4" y="181"/>
                  </a:cubicBezTo>
                  <a:cubicBezTo>
                    <a:pt x="0" y="186"/>
                    <a:pt x="1" y="194"/>
                    <a:pt x="6" y="198"/>
                  </a:cubicBezTo>
                  <a:cubicBezTo>
                    <a:pt x="6" y="198"/>
                    <a:pt x="6" y="198"/>
                    <a:pt x="6" y="198"/>
                  </a:cubicBezTo>
                  <a:cubicBezTo>
                    <a:pt x="12" y="202"/>
                    <a:pt x="19" y="200"/>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šḻíḓe">
              <a:extLst>
                <a:ext uri="{FF2B5EF4-FFF2-40B4-BE49-F238E27FC236}">
                  <a16:creationId xmlns:a16="http://schemas.microsoft.com/office/drawing/2014/main" id="{A3F97E75-3918-4DE1-8A03-213CD1B8F374}"/>
                </a:ext>
              </a:extLst>
            </p:cNvPr>
            <p:cNvSpPr/>
            <p:nvPr/>
          </p:nvSpPr>
          <p:spPr bwMode="auto">
            <a:xfrm>
              <a:off x="5892801" y="2708275"/>
              <a:ext cx="1204913" cy="696913"/>
            </a:xfrm>
            <a:custGeom>
              <a:avLst/>
              <a:gdLst>
                <a:gd name="T0" fmla="*/ 23 w 349"/>
                <a:gd name="T1" fmla="*/ 195 h 202"/>
                <a:gd name="T2" fmla="*/ 339 w 349"/>
                <a:gd name="T3" fmla="*/ 24 h 202"/>
                <a:gd name="T4" fmla="*/ 349 w 349"/>
                <a:gd name="T5" fmla="*/ 13 h 202"/>
                <a:gd name="T6" fmla="*/ 349 w 349"/>
                <a:gd name="T7" fmla="*/ 13 h 202"/>
                <a:gd name="T8" fmla="*/ 337 w 349"/>
                <a:gd name="T9" fmla="*/ 0 h 202"/>
                <a:gd name="T10" fmla="*/ 221 w 349"/>
                <a:gd name="T11" fmla="*/ 23 h 202"/>
                <a:gd name="T12" fmla="*/ 4 w 349"/>
                <a:gd name="T13" fmla="*/ 181 h 202"/>
                <a:gd name="T14" fmla="*/ 7 w 349"/>
                <a:gd name="T15" fmla="*/ 198 h 202"/>
                <a:gd name="T16" fmla="*/ 7 w 349"/>
                <a:gd name="T17" fmla="*/ 198 h 202"/>
                <a:gd name="T18" fmla="*/ 23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3" y="195"/>
                  </a:moveTo>
                  <a:cubicBezTo>
                    <a:pt x="126" y="47"/>
                    <a:pt x="295" y="27"/>
                    <a:pt x="339" y="24"/>
                  </a:cubicBezTo>
                  <a:cubicBezTo>
                    <a:pt x="345" y="24"/>
                    <a:pt x="349" y="19"/>
                    <a:pt x="349" y="13"/>
                  </a:cubicBezTo>
                  <a:cubicBezTo>
                    <a:pt x="349" y="13"/>
                    <a:pt x="349" y="13"/>
                    <a:pt x="349" y="13"/>
                  </a:cubicBezTo>
                  <a:cubicBezTo>
                    <a:pt x="349" y="6"/>
                    <a:pt x="344" y="0"/>
                    <a:pt x="337" y="0"/>
                  </a:cubicBezTo>
                  <a:cubicBezTo>
                    <a:pt x="317" y="1"/>
                    <a:pt x="273" y="6"/>
                    <a:pt x="221" y="23"/>
                  </a:cubicBezTo>
                  <a:cubicBezTo>
                    <a:pt x="157" y="44"/>
                    <a:pt x="69" y="88"/>
                    <a:pt x="4" y="181"/>
                  </a:cubicBezTo>
                  <a:cubicBezTo>
                    <a:pt x="0" y="187"/>
                    <a:pt x="2" y="194"/>
                    <a:pt x="7" y="198"/>
                  </a:cubicBezTo>
                  <a:cubicBezTo>
                    <a:pt x="7" y="198"/>
                    <a:pt x="7" y="198"/>
                    <a:pt x="7" y="198"/>
                  </a:cubicBezTo>
                  <a:cubicBezTo>
                    <a:pt x="12" y="202"/>
                    <a:pt x="19" y="201"/>
                    <a:pt x="23" y="195"/>
                  </a:cubicBez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ş1îďè">
              <a:extLst>
                <a:ext uri="{FF2B5EF4-FFF2-40B4-BE49-F238E27FC236}">
                  <a16:creationId xmlns:a16="http://schemas.microsoft.com/office/drawing/2014/main" id="{36C7C772-8EF1-4A3F-B734-039F7F1976E9}"/>
                </a:ext>
              </a:extLst>
            </p:cNvPr>
            <p:cNvSpPr/>
            <p:nvPr/>
          </p:nvSpPr>
          <p:spPr bwMode="auto">
            <a:xfrm>
              <a:off x="5940426" y="3049588"/>
              <a:ext cx="1206500" cy="696913"/>
            </a:xfrm>
            <a:custGeom>
              <a:avLst/>
              <a:gdLst>
                <a:gd name="T0" fmla="*/ 22 w 349"/>
                <a:gd name="T1" fmla="*/ 195 h 202"/>
                <a:gd name="T2" fmla="*/ 338 w 349"/>
                <a:gd name="T3" fmla="*/ 24 h 202"/>
                <a:gd name="T4" fmla="*/ 349 w 349"/>
                <a:gd name="T5" fmla="*/ 13 h 202"/>
                <a:gd name="T6" fmla="*/ 349 w 349"/>
                <a:gd name="T7" fmla="*/ 13 h 202"/>
                <a:gd name="T8" fmla="*/ 336 w 349"/>
                <a:gd name="T9" fmla="*/ 0 h 202"/>
                <a:gd name="T10" fmla="*/ 220 w 349"/>
                <a:gd name="T11" fmla="*/ 23 h 202"/>
                <a:gd name="T12" fmla="*/ 4 w 349"/>
                <a:gd name="T13" fmla="*/ 181 h 202"/>
                <a:gd name="T14" fmla="*/ 6 w 349"/>
                <a:gd name="T15" fmla="*/ 198 h 202"/>
                <a:gd name="T16" fmla="*/ 6 w 349"/>
                <a:gd name="T17" fmla="*/ 198 h 202"/>
                <a:gd name="T18" fmla="*/ 22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2" y="195"/>
                  </a:moveTo>
                  <a:cubicBezTo>
                    <a:pt x="125" y="47"/>
                    <a:pt x="294" y="27"/>
                    <a:pt x="338" y="24"/>
                  </a:cubicBezTo>
                  <a:cubicBezTo>
                    <a:pt x="344" y="24"/>
                    <a:pt x="348" y="19"/>
                    <a:pt x="349" y="13"/>
                  </a:cubicBezTo>
                  <a:cubicBezTo>
                    <a:pt x="349" y="13"/>
                    <a:pt x="349" y="13"/>
                    <a:pt x="349" y="13"/>
                  </a:cubicBezTo>
                  <a:cubicBezTo>
                    <a:pt x="349" y="6"/>
                    <a:pt x="343" y="0"/>
                    <a:pt x="336" y="0"/>
                  </a:cubicBezTo>
                  <a:cubicBezTo>
                    <a:pt x="316" y="2"/>
                    <a:pt x="272" y="6"/>
                    <a:pt x="220" y="23"/>
                  </a:cubicBezTo>
                  <a:cubicBezTo>
                    <a:pt x="156" y="44"/>
                    <a:pt x="68" y="88"/>
                    <a:pt x="4" y="181"/>
                  </a:cubicBezTo>
                  <a:cubicBezTo>
                    <a:pt x="0" y="187"/>
                    <a:pt x="1" y="194"/>
                    <a:pt x="6" y="198"/>
                  </a:cubicBezTo>
                  <a:cubicBezTo>
                    <a:pt x="6" y="198"/>
                    <a:pt x="6" y="198"/>
                    <a:pt x="6" y="198"/>
                  </a:cubicBezTo>
                  <a:cubicBezTo>
                    <a:pt x="11" y="202"/>
                    <a:pt x="18" y="201"/>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ï$ḻîḓè">
              <a:extLst>
                <a:ext uri="{FF2B5EF4-FFF2-40B4-BE49-F238E27FC236}">
                  <a16:creationId xmlns:a16="http://schemas.microsoft.com/office/drawing/2014/main" id="{55CBE832-A22B-4BA6-BD31-8EED85A3B94E}"/>
                </a:ext>
              </a:extLst>
            </p:cNvPr>
            <p:cNvSpPr/>
            <p:nvPr/>
          </p:nvSpPr>
          <p:spPr bwMode="auto">
            <a:xfrm>
              <a:off x="5943601" y="3432175"/>
              <a:ext cx="1206500" cy="696913"/>
            </a:xfrm>
            <a:custGeom>
              <a:avLst/>
              <a:gdLst>
                <a:gd name="T0" fmla="*/ 22 w 349"/>
                <a:gd name="T1" fmla="*/ 195 h 202"/>
                <a:gd name="T2" fmla="*/ 338 w 349"/>
                <a:gd name="T3" fmla="*/ 24 h 202"/>
                <a:gd name="T4" fmla="*/ 349 w 349"/>
                <a:gd name="T5" fmla="*/ 12 h 202"/>
                <a:gd name="T6" fmla="*/ 349 w 349"/>
                <a:gd name="T7" fmla="*/ 12 h 202"/>
                <a:gd name="T8" fmla="*/ 336 w 349"/>
                <a:gd name="T9" fmla="*/ 0 h 202"/>
                <a:gd name="T10" fmla="*/ 220 w 349"/>
                <a:gd name="T11" fmla="*/ 23 h 202"/>
                <a:gd name="T12" fmla="*/ 4 w 349"/>
                <a:gd name="T13" fmla="*/ 181 h 202"/>
                <a:gd name="T14" fmla="*/ 6 w 349"/>
                <a:gd name="T15" fmla="*/ 198 h 202"/>
                <a:gd name="T16" fmla="*/ 6 w 349"/>
                <a:gd name="T17" fmla="*/ 198 h 202"/>
                <a:gd name="T18" fmla="*/ 22 w 349"/>
                <a:gd name="T19"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2">
                  <a:moveTo>
                    <a:pt x="22" y="195"/>
                  </a:moveTo>
                  <a:cubicBezTo>
                    <a:pt x="125" y="46"/>
                    <a:pt x="294" y="27"/>
                    <a:pt x="338" y="24"/>
                  </a:cubicBezTo>
                  <a:cubicBezTo>
                    <a:pt x="344" y="24"/>
                    <a:pt x="349" y="19"/>
                    <a:pt x="349" y="12"/>
                  </a:cubicBezTo>
                  <a:cubicBezTo>
                    <a:pt x="349" y="12"/>
                    <a:pt x="349" y="12"/>
                    <a:pt x="349" y="12"/>
                  </a:cubicBezTo>
                  <a:cubicBezTo>
                    <a:pt x="349" y="5"/>
                    <a:pt x="343" y="0"/>
                    <a:pt x="336" y="0"/>
                  </a:cubicBezTo>
                  <a:cubicBezTo>
                    <a:pt x="316" y="1"/>
                    <a:pt x="272" y="6"/>
                    <a:pt x="220" y="23"/>
                  </a:cubicBezTo>
                  <a:cubicBezTo>
                    <a:pt x="156" y="44"/>
                    <a:pt x="68" y="88"/>
                    <a:pt x="4" y="181"/>
                  </a:cubicBezTo>
                  <a:cubicBezTo>
                    <a:pt x="0" y="186"/>
                    <a:pt x="1" y="194"/>
                    <a:pt x="6" y="198"/>
                  </a:cubicBezTo>
                  <a:cubicBezTo>
                    <a:pt x="6" y="198"/>
                    <a:pt x="6" y="198"/>
                    <a:pt x="6" y="198"/>
                  </a:cubicBezTo>
                  <a:cubicBezTo>
                    <a:pt x="12" y="202"/>
                    <a:pt x="19" y="200"/>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şļíḓè">
              <a:extLst>
                <a:ext uri="{FF2B5EF4-FFF2-40B4-BE49-F238E27FC236}">
                  <a16:creationId xmlns:a16="http://schemas.microsoft.com/office/drawing/2014/main" id="{8AA7DF88-364C-4600-8D21-72B999ADDA45}"/>
                </a:ext>
              </a:extLst>
            </p:cNvPr>
            <p:cNvSpPr/>
            <p:nvPr/>
          </p:nvSpPr>
          <p:spPr bwMode="auto">
            <a:xfrm>
              <a:off x="5967413" y="3860800"/>
              <a:ext cx="1206500" cy="692150"/>
            </a:xfrm>
            <a:custGeom>
              <a:avLst/>
              <a:gdLst>
                <a:gd name="T0" fmla="*/ 22 w 349"/>
                <a:gd name="T1" fmla="*/ 195 h 201"/>
                <a:gd name="T2" fmla="*/ 338 w 349"/>
                <a:gd name="T3" fmla="*/ 24 h 201"/>
                <a:gd name="T4" fmla="*/ 349 w 349"/>
                <a:gd name="T5" fmla="*/ 12 h 201"/>
                <a:gd name="T6" fmla="*/ 349 w 349"/>
                <a:gd name="T7" fmla="*/ 12 h 201"/>
                <a:gd name="T8" fmla="*/ 337 w 349"/>
                <a:gd name="T9" fmla="*/ 0 h 201"/>
                <a:gd name="T10" fmla="*/ 220 w 349"/>
                <a:gd name="T11" fmla="*/ 22 h 201"/>
                <a:gd name="T12" fmla="*/ 4 w 349"/>
                <a:gd name="T13" fmla="*/ 181 h 201"/>
                <a:gd name="T14" fmla="*/ 7 w 349"/>
                <a:gd name="T15" fmla="*/ 198 h 201"/>
                <a:gd name="T16" fmla="*/ 7 w 349"/>
                <a:gd name="T17" fmla="*/ 198 h 201"/>
                <a:gd name="T18" fmla="*/ 22 w 349"/>
                <a:gd name="T19" fmla="*/ 19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9" h="201">
                  <a:moveTo>
                    <a:pt x="22" y="195"/>
                  </a:moveTo>
                  <a:cubicBezTo>
                    <a:pt x="126" y="46"/>
                    <a:pt x="294" y="27"/>
                    <a:pt x="338" y="24"/>
                  </a:cubicBezTo>
                  <a:cubicBezTo>
                    <a:pt x="344" y="24"/>
                    <a:pt x="349" y="18"/>
                    <a:pt x="349" y="12"/>
                  </a:cubicBezTo>
                  <a:cubicBezTo>
                    <a:pt x="349" y="12"/>
                    <a:pt x="349" y="12"/>
                    <a:pt x="349" y="12"/>
                  </a:cubicBezTo>
                  <a:cubicBezTo>
                    <a:pt x="349" y="5"/>
                    <a:pt x="343" y="0"/>
                    <a:pt x="337" y="0"/>
                  </a:cubicBezTo>
                  <a:cubicBezTo>
                    <a:pt x="316" y="1"/>
                    <a:pt x="273" y="5"/>
                    <a:pt x="220" y="22"/>
                  </a:cubicBezTo>
                  <a:cubicBezTo>
                    <a:pt x="157" y="43"/>
                    <a:pt x="69" y="87"/>
                    <a:pt x="4" y="181"/>
                  </a:cubicBezTo>
                  <a:cubicBezTo>
                    <a:pt x="0" y="186"/>
                    <a:pt x="1" y="194"/>
                    <a:pt x="7" y="198"/>
                  </a:cubicBezTo>
                  <a:cubicBezTo>
                    <a:pt x="7" y="198"/>
                    <a:pt x="7" y="198"/>
                    <a:pt x="7" y="198"/>
                  </a:cubicBezTo>
                  <a:cubicBezTo>
                    <a:pt x="12" y="201"/>
                    <a:pt x="19" y="200"/>
                    <a:pt x="22" y="195"/>
                  </a:cubicBezTo>
                  <a:close/>
                </a:path>
              </a:pathLst>
            </a:custGeom>
            <a:solidFill>
              <a:srgbClr val="CED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ṩ1íḍè">
              <a:extLst>
                <a:ext uri="{FF2B5EF4-FFF2-40B4-BE49-F238E27FC236}">
                  <a16:creationId xmlns:a16="http://schemas.microsoft.com/office/drawing/2014/main" id="{FE62F003-5D6C-42B1-A88B-DC7D188F702C}"/>
                </a:ext>
              </a:extLst>
            </p:cNvPr>
            <p:cNvSpPr/>
            <p:nvPr/>
          </p:nvSpPr>
          <p:spPr bwMode="auto">
            <a:xfrm>
              <a:off x="5443538" y="5670550"/>
              <a:ext cx="2840038" cy="146050"/>
            </a:xfrm>
            <a:prstGeom prst="ellipse">
              <a:avLst/>
            </a:prstGeom>
            <a:solidFill>
              <a:srgbClr val="DDBA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şļiḍè">
              <a:extLst>
                <a:ext uri="{FF2B5EF4-FFF2-40B4-BE49-F238E27FC236}">
                  <a16:creationId xmlns:a16="http://schemas.microsoft.com/office/drawing/2014/main" id="{AE298701-66E6-4B2A-9141-F5D15058539E}"/>
                </a:ext>
              </a:extLst>
            </p:cNvPr>
            <p:cNvSpPr/>
            <p:nvPr/>
          </p:nvSpPr>
          <p:spPr bwMode="auto">
            <a:xfrm>
              <a:off x="7062788" y="3511550"/>
              <a:ext cx="625475" cy="2190750"/>
            </a:xfrm>
            <a:custGeom>
              <a:avLst/>
              <a:gdLst>
                <a:gd name="T0" fmla="*/ 82 w 181"/>
                <a:gd name="T1" fmla="*/ 30 h 635"/>
                <a:gd name="T2" fmla="*/ 0 w 181"/>
                <a:gd name="T3" fmla="*/ 631 h 635"/>
                <a:gd name="T4" fmla="*/ 17 w 181"/>
                <a:gd name="T5" fmla="*/ 635 h 635"/>
                <a:gd name="T6" fmla="*/ 181 w 181"/>
                <a:gd name="T7" fmla="*/ 57 h 635"/>
                <a:gd name="T8" fmla="*/ 82 w 181"/>
                <a:gd name="T9" fmla="*/ 30 h 635"/>
              </a:gdLst>
              <a:ahLst/>
              <a:cxnLst>
                <a:cxn ang="0">
                  <a:pos x="T0" y="T1"/>
                </a:cxn>
                <a:cxn ang="0">
                  <a:pos x="T2" y="T3"/>
                </a:cxn>
                <a:cxn ang="0">
                  <a:pos x="T4" y="T5"/>
                </a:cxn>
                <a:cxn ang="0">
                  <a:pos x="T6" y="T7"/>
                </a:cxn>
                <a:cxn ang="0">
                  <a:pos x="T8" y="T9"/>
                </a:cxn>
              </a:cxnLst>
              <a:rect l="0" t="0" r="r" b="b"/>
              <a:pathLst>
                <a:path w="181" h="635">
                  <a:moveTo>
                    <a:pt x="82" y="30"/>
                  </a:moveTo>
                  <a:cubicBezTo>
                    <a:pt x="0" y="631"/>
                    <a:pt x="0" y="631"/>
                    <a:pt x="0" y="631"/>
                  </a:cubicBezTo>
                  <a:cubicBezTo>
                    <a:pt x="17" y="635"/>
                    <a:pt x="17" y="635"/>
                    <a:pt x="17" y="635"/>
                  </a:cubicBezTo>
                  <a:cubicBezTo>
                    <a:pt x="181" y="57"/>
                    <a:pt x="181" y="57"/>
                    <a:pt x="181" y="57"/>
                  </a:cubicBezTo>
                  <a:cubicBezTo>
                    <a:pt x="181" y="57"/>
                    <a:pt x="139" y="0"/>
                    <a:pt x="82" y="30"/>
                  </a:cubicBez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1iďé">
              <a:extLst>
                <a:ext uri="{FF2B5EF4-FFF2-40B4-BE49-F238E27FC236}">
                  <a16:creationId xmlns:a16="http://schemas.microsoft.com/office/drawing/2014/main" id="{92B16EA0-B83C-4F46-802E-E2C50921873F}"/>
                </a:ext>
              </a:extLst>
            </p:cNvPr>
            <p:cNvSpPr/>
            <p:nvPr/>
          </p:nvSpPr>
          <p:spPr bwMode="auto">
            <a:xfrm>
              <a:off x="6219826" y="3563938"/>
              <a:ext cx="1238250" cy="1431925"/>
            </a:xfrm>
            <a:custGeom>
              <a:avLst/>
              <a:gdLst>
                <a:gd name="T0" fmla="*/ 299 w 358"/>
                <a:gd name="T1" fmla="*/ 0 h 415"/>
                <a:gd name="T2" fmla="*/ 16 w 358"/>
                <a:gd name="T3" fmla="*/ 164 h 415"/>
                <a:gd name="T4" fmla="*/ 187 w 358"/>
                <a:gd name="T5" fmla="*/ 415 h 415"/>
                <a:gd name="T6" fmla="*/ 202 w 358"/>
                <a:gd name="T7" fmla="*/ 403 h 415"/>
                <a:gd name="T8" fmla="*/ 77 w 358"/>
                <a:gd name="T9" fmla="*/ 192 h 415"/>
                <a:gd name="T10" fmla="*/ 303 w 358"/>
                <a:gd name="T11" fmla="*/ 100 h 415"/>
                <a:gd name="T12" fmla="*/ 299 w 358"/>
                <a:gd name="T13" fmla="*/ 0 h 415"/>
              </a:gdLst>
              <a:ahLst/>
              <a:cxnLst>
                <a:cxn ang="0">
                  <a:pos x="T0" y="T1"/>
                </a:cxn>
                <a:cxn ang="0">
                  <a:pos x="T2" y="T3"/>
                </a:cxn>
                <a:cxn ang="0">
                  <a:pos x="T4" y="T5"/>
                </a:cxn>
                <a:cxn ang="0">
                  <a:pos x="T6" y="T7"/>
                </a:cxn>
                <a:cxn ang="0">
                  <a:pos x="T8" y="T9"/>
                </a:cxn>
                <a:cxn ang="0">
                  <a:pos x="T10" y="T11"/>
                </a:cxn>
                <a:cxn ang="0">
                  <a:pos x="T12" y="T13"/>
                </a:cxn>
              </a:cxnLst>
              <a:rect l="0" t="0" r="r" b="b"/>
              <a:pathLst>
                <a:path w="358" h="415">
                  <a:moveTo>
                    <a:pt x="299" y="0"/>
                  </a:moveTo>
                  <a:cubicBezTo>
                    <a:pt x="299" y="0"/>
                    <a:pt x="32" y="127"/>
                    <a:pt x="16" y="164"/>
                  </a:cubicBezTo>
                  <a:cubicBezTo>
                    <a:pt x="0" y="200"/>
                    <a:pt x="130" y="363"/>
                    <a:pt x="187" y="415"/>
                  </a:cubicBezTo>
                  <a:cubicBezTo>
                    <a:pt x="202" y="403"/>
                    <a:pt x="202" y="403"/>
                    <a:pt x="202" y="403"/>
                  </a:cubicBezTo>
                  <a:cubicBezTo>
                    <a:pt x="77" y="192"/>
                    <a:pt x="77" y="192"/>
                    <a:pt x="77" y="192"/>
                  </a:cubicBezTo>
                  <a:cubicBezTo>
                    <a:pt x="77" y="192"/>
                    <a:pt x="232" y="147"/>
                    <a:pt x="303" y="100"/>
                  </a:cubicBezTo>
                  <a:cubicBezTo>
                    <a:pt x="303" y="100"/>
                    <a:pt x="358" y="40"/>
                    <a:pt x="299" y="0"/>
                  </a:cubicBez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s1ïḓê">
              <a:extLst>
                <a:ext uri="{FF2B5EF4-FFF2-40B4-BE49-F238E27FC236}">
                  <a16:creationId xmlns:a16="http://schemas.microsoft.com/office/drawing/2014/main" id="{48336639-3A12-4289-9816-A8AAD4D6FB48}"/>
                </a:ext>
              </a:extLst>
            </p:cNvPr>
            <p:cNvSpPr/>
            <p:nvPr/>
          </p:nvSpPr>
          <p:spPr bwMode="auto">
            <a:xfrm>
              <a:off x="6962776" y="2441575"/>
              <a:ext cx="909638" cy="1487488"/>
            </a:xfrm>
            <a:custGeom>
              <a:avLst/>
              <a:gdLst>
                <a:gd name="T0" fmla="*/ 231 w 263"/>
                <a:gd name="T1" fmla="*/ 9 h 431"/>
                <a:gd name="T2" fmla="*/ 256 w 263"/>
                <a:gd name="T3" fmla="*/ 35 h 431"/>
                <a:gd name="T4" fmla="*/ 262 w 263"/>
                <a:gd name="T5" fmla="*/ 72 h 431"/>
                <a:gd name="T6" fmla="*/ 262 w 263"/>
                <a:gd name="T7" fmla="*/ 128 h 431"/>
                <a:gd name="T8" fmla="*/ 258 w 263"/>
                <a:gd name="T9" fmla="*/ 183 h 431"/>
                <a:gd name="T10" fmla="*/ 243 w 263"/>
                <a:gd name="T11" fmla="*/ 412 h 431"/>
                <a:gd name="T12" fmla="*/ 116 w 263"/>
                <a:gd name="T13" fmla="*/ 422 h 431"/>
                <a:gd name="T14" fmla="*/ 0 w 263"/>
                <a:gd name="T15" fmla="*/ 368 h 431"/>
                <a:gd name="T16" fmla="*/ 85 w 263"/>
                <a:gd name="T17" fmla="*/ 215 h 431"/>
                <a:gd name="T18" fmla="*/ 141 w 263"/>
                <a:gd name="T19" fmla="*/ 49 h 431"/>
                <a:gd name="T20" fmla="*/ 177 w 263"/>
                <a:gd name="T21" fmla="*/ 0 h 431"/>
                <a:gd name="T22" fmla="*/ 231 w 263"/>
                <a:gd name="T23" fmla="*/ 9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3" h="431">
                  <a:moveTo>
                    <a:pt x="231" y="9"/>
                  </a:moveTo>
                  <a:cubicBezTo>
                    <a:pt x="243" y="13"/>
                    <a:pt x="251" y="24"/>
                    <a:pt x="256" y="35"/>
                  </a:cubicBezTo>
                  <a:cubicBezTo>
                    <a:pt x="260" y="47"/>
                    <a:pt x="261" y="60"/>
                    <a:pt x="262" y="72"/>
                  </a:cubicBezTo>
                  <a:cubicBezTo>
                    <a:pt x="263" y="91"/>
                    <a:pt x="263" y="110"/>
                    <a:pt x="262" y="128"/>
                  </a:cubicBezTo>
                  <a:cubicBezTo>
                    <a:pt x="261" y="147"/>
                    <a:pt x="260" y="165"/>
                    <a:pt x="258" y="183"/>
                  </a:cubicBezTo>
                  <a:cubicBezTo>
                    <a:pt x="252" y="261"/>
                    <a:pt x="243" y="412"/>
                    <a:pt x="243" y="412"/>
                  </a:cubicBezTo>
                  <a:cubicBezTo>
                    <a:pt x="203" y="429"/>
                    <a:pt x="158" y="431"/>
                    <a:pt x="116" y="422"/>
                  </a:cubicBezTo>
                  <a:cubicBezTo>
                    <a:pt x="74" y="413"/>
                    <a:pt x="35" y="393"/>
                    <a:pt x="0" y="368"/>
                  </a:cubicBezTo>
                  <a:cubicBezTo>
                    <a:pt x="38" y="324"/>
                    <a:pt x="64" y="270"/>
                    <a:pt x="85" y="215"/>
                  </a:cubicBezTo>
                  <a:cubicBezTo>
                    <a:pt x="105" y="160"/>
                    <a:pt x="121" y="104"/>
                    <a:pt x="141" y="49"/>
                  </a:cubicBezTo>
                  <a:cubicBezTo>
                    <a:pt x="148" y="30"/>
                    <a:pt x="158" y="9"/>
                    <a:pt x="177" y="0"/>
                  </a:cubicBezTo>
                  <a:lnTo>
                    <a:pt x="231" y="9"/>
                  </a:lnTo>
                  <a:close/>
                </a:path>
              </a:pathLst>
            </a:custGeom>
            <a:solidFill>
              <a:srgbClr val="C958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ḻíḓè">
              <a:extLst>
                <a:ext uri="{FF2B5EF4-FFF2-40B4-BE49-F238E27FC236}">
                  <a16:creationId xmlns:a16="http://schemas.microsoft.com/office/drawing/2014/main" id="{DE19CA9F-E320-43C0-A63A-CDC5B3675BEB}"/>
                </a:ext>
              </a:extLst>
            </p:cNvPr>
            <p:cNvSpPr/>
            <p:nvPr/>
          </p:nvSpPr>
          <p:spPr bwMode="auto">
            <a:xfrm>
              <a:off x="7591426" y="2187575"/>
              <a:ext cx="207963" cy="338138"/>
            </a:xfrm>
            <a:custGeom>
              <a:avLst/>
              <a:gdLst>
                <a:gd name="T0" fmla="*/ 57 w 60"/>
                <a:gd name="T1" fmla="*/ 31 h 98"/>
                <a:gd name="T2" fmla="*/ 45 w 60"/>
                <a:gd name="T3" fmla="*/ 87 h 98"/>
                <a:gd name="T4" fmla="*/ 0 w 60"/>
                <a:gd name="T5" fmla="*/ 74 h 98"/>
                <a:gd name="T6" fmla="*/ 20 w 60"/>
                <a:gd name="T7" fmla="*/ 15 h 98"/>
                <a:gd name="T8" fmla="*/ 57 w 60"/>
                <a:gd name="T9" fmla="*/ 31 h 98"/>
              </a:gdLst>
              <a:ahLst/>
              <a:cxnLst>
                <a:cxn ang="0">
                  <a:pos x="T0" y="T1"/>
                </a:cxn>
                <a:cxn ang="0">
                  <a:pos x="T2" y="T3"/>
                </a:cxn>
                <a:cxn ang="0">
                  <a:pos x="T4" y="T5"/>
                </a:cxn>
                <a:cxn ang="0">
                  <a:pos x="T6" y="T7"/>
                </a:cxn>
                <a:cxn ang="0">
                  <a:pos x="T8" y="T9"/>
                </a:cxn>
              </a:cxnLst>
              <a:rect l="0" t="0" r="r" b="b"/>
              <a:pathLst>
                <a:path w="60" h="98">
                  <a:moveTo>
                    <a:pt x="57" y="31"/>
                  </a:moveTo>
                  <a:cubicBezTo>
                    <a:pt x="57" y="31"/>
                    <a:pt x="44" y="58"/>
                    <a:pt x="45" y="87"/>
                  </a:cubicBezTo>
                  <a:cubicBezTo>
                    <a:pt x="45" y="87"/>
                    <a:pt x="15" y="98"/>
                    <a:pt x="0" y="74"/>
                  </a:cubicBezTo>
                  <a:cubicBezTo>
                    <a:pt x="0" y="74"/>
                    <a:pt x="18" y="51"/>
                    <a:pt x="20" y="15"/>
                  </a:cubicBezTo>
                  <a:cubicBezTo>
                    <a:pt x="20" y="15"/>
                    <a:pt x="60" y="0"/>
                    <a:pt x="57" y="31"/>
                  </a:cubicBezTo>
                  <a:close/>
                </a:path>
              </a:pathLst>
            </a:custGeom>
            <a:solidFill>
              <a:schemeClr val="bg1">
                <a:lumMod val="95000"/>
              </a:schemeClr>
            </a:solidFill>
            <a:ln>
              <a:noFill/>
            </a:ln>
          </p:spPr>
          <p:txBody>
            <a:bodyPr anchor="ctr"/>
            <a:lstStyle/>
            <a:p>
              <a:pPr algn="ctr"/>
              <a:endParaRPr/>
            </a:p>
          </p:txBody>
        </p:sp>
        <p:sp>
          <p:nvSpPr>
            <p:cNvPr id="30" name="iṥ1îḋè">
              <a:extLst>
                <a:ext uri="{FF2B5EF4-FFF2-40B4-BE49-F238E27FC236}">
                  <a16:creationId xmlns:a16="http://schemas.microsoft.com/office/drawing/2014/main" id="{E958F96E-E669-40CF-AA4D-1400B3F6E3F0}"/>
                </a:ext>
              </a:extLst>
            </p:cNvPr>
            <p:cNvSpPr/>
            <p:nvPr/>
          </p:nvSpPr>
          <p:spPr bwMode="auto">
            <a:xfrm>
              <a:off x="6832601" y="2590800"/>
              <a:ext cx="1036638" cy="900113"/>
            </a:xfrm>
            <a:custGeom>
              <a:avLst/>
              <a:gdLst>
                <a:gd name="T0" fmla="*/ 297 w 300"/>
                <a:gd name="T1" fmla="*/ 0 h 261"/>
                <a:gd name="T2" fmla="*/ 293 w 300"/>
                <a:gd name="T3" fmla="*/ 67 h 261"/>
                <a:gd name="T4" fmla="*/ 203 w 300"/>
                <a:gd name="T5" fmla="*/ 215 h 261"/>
                <a:gd name="T6" fmla="*/ 18 w 300"/>
                <a:gd name="T7" fmla="*/ 237 h 261"/>
                <a:gd name="T8" fmla="*/ 6 w 300"/>
                <a:gd name="T9" fmla="*/ 221 h 261"/>
                <a:gd name="T10" fmla="*/ 37 w 300"/>
                <a:gd name="T11" fmla="*/ 217 h 261"/>
                <a:gd name="T12" fmla="*/ 267 w 300"/>
                <a:gd name="T13" fmla="*/ 1 h 261"/>
                <a:gd name="T14" fmla="*/ 297 w 300"/>
                <a:gd name="T15" fmla="*/ 0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261">
                  <a:moveTo>
                    <a:pt x="297" y="0"/>
                  </a:moveTo>
                  <a:cubicBezTo>
                    <a:pt x="300" y="0"/>
                    <a:pt x="293" y="64"/>
                    <a:pt x="293" y="67"/>
                  </a:cubicBezTo>
                  <a:cubicBezTo>
                    <a:pt x="283" y="125"/>
                    <a:pt x="251" y="181"/>
                    <a:pt x="203" y="215"/>
                  </a:cubicBezTo>
                  <a:cubicBezTo>
                    <a:pt x="153" y="249"/>
                    <a:pt x="74" y="261"/>
                    <a:pt x="18" y="237"/>
                  </a:cubicBezTo>
                  <a:cubicBezTo>
                    <a:pt x="12" y="234"/>
                    <a:pt x="0" y="228"/>
                    <a:pt x="6" y="221"/>
                  </a:cubicBezTo>
                  <a:cubicBezTo>
                    <a:pt x="10" y="215"/>
                    <a:pt x="32" y="217"/>
                    <a:pt x="37" y="217"/>
                  </a:cubicBezTo>
                  <a:cubicBezTo>
                    <a:pt x="96" y="219"/>
                    <a:pt x="253" y="225"/>
                    <a:pt x="267" y="1"/>
                  </a:cubicBezTo>
                  <a:lnTo>
                    <a:pt x="297" y="0"/>
                  </a:lnTo>
                  <a:close/>
                </a:path>
              </a:pathLst>
            </a:custGeom>
            <a:solidFill>
              <a:schemeClr val="bg1">
                <a:lumMod val="95000"/>
              </a:schemeClr>
            </a:solidFill>
            <a:ln>
              <a:noFill/>
            </a:ln>
          </p:spPr>
          <p:txBody>
            <a:bodyPr anchor="ctr"/>
            <a:lstStyle/>
            <a:p>
              <a:pPr algn="ctr"/>
              <a:endParaRPr/>
            </a:p>
          </p:txBody>
        </p:sp>
        <p:sp>
          <p:nvSpPr>
            <p:cNvPr id="31" name="išļîḓê">
              <a:extLst>
                <a:ext uri="{FF2B5EF4-FFF2-40B4-BE49-F238E27FC236}">
                  <a16:creationId xmlns:a16="http://schemas.microsoft.com/office/drawing/2014/main" id="{9C250B51-ED86-4C96-95A0-07F097BDBFBB}"/>
                </a:ext>
              </a:extLst>
            </p:cNvPr>
            <p:cNvSpPr/>
            <p:nvPr/>
          </p:nvSpPr>
          <p:spPr bwMode="auto">
            <a:xfrm>
              <a:off x="6403976" y="1887538"/>
              <a:ext cx="1108075" cy="817563"/>
            </a:xfrm>
            <a:custGeom>
              <a:avLst/>
              <a:gdLst>
                <a:gd name="T0" fmla="*/ 320 w 321"/>
                <a:gd name="T1" fmla="*/ 203 h 237"/>
                <a:gd name="T2" fmla="*/ 256 w 321"/>
                <a:gd name="T3" fmla="*/ 221 h 237"/>
                <a:gd name="T4" fmla="*/ 86 w 321"/>
                <a:gd name="T5" fmla="*/ 186 h 237"/>
                <a:gd name="T6" fmla="*/ 3 w 321"/>
                <a:gd name="T7" fmla="*/ 20 h 237"/>
                <a:gd name="T8" fmla="*/ 14 w 321"/>
                <a:gd name="T9" fmla="*/ 2 h 237"/>
                <a:gd name="T10" fmla="*/ 28 w 321"/>
                <a:gd name="T11" fmla="*/ 31 h 237"/>
                <a:gd name="T12" fmla="*/ 309 w 321"/>
                <a:gd name="T13" fmla="*/ 174 h 237"/>
                <a:gd name="T14" fmla="*/ 320 w 321"/>
                <a:gd name="T15" fmla="*/ 203 h 2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1" h="237">
                  <a:moveTo>
                    <a:pt x="320" y="203"/>
                  </a:moveTo>
                  <a:cubicBezTo>
                    <a:pt x="321" y="205"/>
                    <a:pt x="259" y="220"/>
                    <a:pt x="256" y="221"/>
                  </a:cubicBezTo>
                  <a:cubicBezTo>
                    <a:pt x="198" y="231"/>
                    <a:pt x="134" y="221"/>
                    <a:pt x="86" y="186"/>
                  </a:cubicBezTo>
                  <a:cubicBezTo>
                    <a:pt x="37" y="151"/>
                    <a:pt x="0" y="80"/>
                    <a:pt x="3" y="20"/>
                  </a:cubicBezTo>
                  <a:cubicBezTo>
                    <a:pt x="4" y="13"/>
                    <a:pt x="5" y="0"/>
                    <a:pt x="14" y="2"/>
                  </a:cubicBezTo>
                  <a:cubicBezTo>
                    <a:pt x="21" y="5"/>
                    <a:pt x="26" y="26"/>
                    <a:pt x="28" y="31"/>
                  </a:cubicBezTo>
                  <a:cubicBezTo>
                    <a:pt x="47" y="87"/>
                    <a:pt x="93" y="237"/>
                    <a:pt x="309" y="174"/>
                  </a:cubicBezTo>
                  <a:cubicBezTo>
                    <a:pt x="309" y="174"/>
                    <a:pt x="320" y="203"/>
                    <a:pt x="320" y="203"/>
                  </a:cubicBezTo>
                  <a:close/>
                </a:path>
              </a:pathLst>
            </a:custGeom>
            <a:solidFill>
              <a:schemeClr val="bg1">
                <a:lumMod val="95000"/>
              </a:schemeClr>
            </a:solidFill>
            <a:ln>
              <a:noFill/>
            </a:ln>
          </p:spPr>
          <p:txBody>
            <a:bodyPr anchor="ctr"/>
            <a:lstStyle/>
            <a:p>
              <a:pPr algn="ctr"/>
              <a:endParaRPr/>
            </a:p>
          </p:txBody>
        </p:sp>
        <p:sp>
          <p:nvSpPr>
            <p:cNvPr id="32" name="ïṧḷíḑé">
              <a:extLst>
                <a:ext uri="{FF2B5EF4-FFF2-40B4-BE49-F238E27FC236}">
                  <a16:creationId xmlns:a16="http://schemas.microsoft.com/office/drawing/2014/main" id="{285B106B-B1E5-4138-A347-86F17B136466}"/>
                </a:ext>
              </a:extLst>
            </p:cNvPr>
            <p:cNvSpPr/>
            <p:nvPr/>
          </p:nvSpPr>
          <p:spPr bwMode="auto">
            <a:xfrm>
              <a:off x="6924676" y="5667375"/>
              <a:ext cx="196850" cy="90488"/>
            </a:xfrm>
            <a:custGeom>
              <a:avLst/>
              <a:gdLst>
                <a:gd name="T0" fmla="*/ 41 w 57"/>
                <a:gd name="T1" fmla="*/ 8 h 26"/>
                <a:gd name="T2" fmla="*/ 0 w 57"/>
                <a:gd name="T3" fmla="*/ 11 h 26"/>
                <a:gd name="T4" fmla="*/ 54 w 57"/>
                <a:gd name="T5" fmla="*/ 26 h 26"/>
                <a:gd name="T6" fmla="*/ 57 w 57"/>
                <a:gd name="T7" fmla="*/ 12 h 26"/>
                <a:gd name="T8" fmla="*/ 41 w 57"/>
                <a:gd name="T9" fmla="*/ 8 h 26"/>
              </a:gdLst>
              <a:ahLst/>
              <a:cxnLst>
                <a:cxn ang="0">
                  <a:pos x="T0" y="T1"/>
                </a:cxn>
                <a:cxn ang="0">
                  <a:pos x="T2" y="T3"/>
                </a:cxn>
                <a:cxn ang="0">
                  <a:pos x="T4" y="T5"/>
                </a:cxn>
                <a:cxn ang="0">
                  <a:pos x="T6" y="T7"/>
                </a:cxn>
                <a:cxn ang="0">
                  <a:pos x="T8" y="T9"/>
                </a:cxn>
              </a:cxnLst>
              <a:rect l="0" t="0" r="r" b="b"/>
              <a:pathLst>
                <a:path w="57" h="26">
                  <a:moveTo>
                    <a:pt x="41" y="8"/>
                  </a:moveTo>
                  <a:cubicBezTo>
                    <a:pt x="41" y="8"/>
                    <a:pt x="16" y="0"/>
                    <a:pt x="0" y="11"/>
                  </a:cubicBezTo>
                  <a:cubicBezTo>
                    <a:pt x="54" y="26"/>
                    <a:pt x="54" y="26"/>
                    <a:pt x="54" y="26"/>
                  </a:cubicBezTo>
                  <a:cubicBezTo>
                    <a:pt x="57" y="12"/>
                    <a:pt x="57" y="12"/>
                    <a:pt x="57" y="12"/>
                  </a:cubicBezTo>
                  <a:lnTo>
                    <a:pt x="41" y="8"/>
                  </a:lnTo>
                  <a:close/>
                </a:path>
              </a:pathLst>
            </a:custGeom>
            <a:solidFill>
              <a:srgbClr val="442D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1ïďé">
              <a:extLst>
                <a:ext uri="{FF2B5EF4-FFF2-40B4-BE49-F238E27FC236}">
                  <a16:creationId xmlns:a16="http://schemas.microsoft.com/office/drawing/2014/main" id="{588A6303-FEEA-4789-A8ED-EBD8A121C18B}"/>
                </a:ext>
              </a:extLst>
            </p:cNvPr>
            <p:cNvSpPr/>
            <p:nvPr/>
          </p:nvSpPr>
          <p:spPr bwMode="auto">
            <a:xfrm>
              <a:off x="6789738" y="4949825"/>
              <a:ext cx="163513" cy="176213"/>
            </a:xfrm>
            <a:custGeom>
              <a:avLst/>
              <a:gdLst>
                <a:gd name="T0" fmla="*/ 23 w 47"/>
                <a:gd name="T1" fmla="*/ 12 h 51"/>
                <a:gd name="T2" fmla="*/ 0 w 47"/>
                <a:gd name="T3" fmla="*/ 51 h 51"/>
                <a:gd name="T4" fmla="*/ 47 w 47"/>
                <a:gd name="T5" fmla="*/ 11 h 51"/>
                <a:gd name="T6" fmla="*/ 36 w 47"/>
                <a:gd name="T7" fmla="*/ 0 h 51"/>
                <a:gd name="T8" fmla="*/ 23 w 47"/>
                <a:gd name="T9" fmla="*/ 12 h 51"/>
              </a:gdLst>
              <a:ahLst/>
              <a:cxnLst>
                <a:cxn ang="0">
                  <a:pos x="T0" y="T1"/>
                </a:cxn>
                <a:cxn ang="0">
                  <a:pos x="T2" y="T3"/>
                </a:cxn>
                <a:cxn ang="0">
                  <a:pos x="T4" y="T5"/>
                </a:cxn>
                <a:cxn ang="0">
                  <a:pos x="T6" y="T7"/>
                </a:cxn>
                <a:cxn ang="0">
                  <a:pos x="T8" y="T9"/>
                </a:cxn>
              </a:cxnLst>
              <a:rect l="0" t="0" r="r" b="b"/>
              <a:pathLst>
                <a:path w="47" h="51">
                  <a:moveTo>
                    <a:pt x="23" y="12"/>
                  </a:moveTo>
                  <a:cubicBezTo>
                    <a:pt x="23" y="12"/>
                    <a:pt x="0" y="30"/>
                    <a:pt x="0" y="51"/>
                  </a:cubicBezTo>
                  <a:cubicBezTo>
                    <a:pt x="47" y="11"/>
                    <a:pt x="47" y="11"/>
                    <a:pt x="47" y="11"/>
                  </a:cubicBezTo>
                  <a:cubicBezTo>
                    <a:pt x="36" y="0"/>
                    <a:pt x="36" y="0"/>
                    <a:pt x="36" y="0"/>
                  </a:cubicBezTo>
                  <a:lnTo>
                    <a:pt x="23" y="12"/>
                  </a:lnTo>
                  <a:close/>
                </a:path>
              </a:pathLst>
            </a:custGeom>
            <a:solidFill>
              <a:srgbClr val="442D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sḷiḓe">
              <a:extLst>
                <a:ext uri="{FF2B5EF4-FFF2-40B4-BE49-F238E27FC236}">
                  <a16:creationId xmlns:a16="http://schemas.microsoft.com/office/drawing/2014/main" id="{7A4A8E23-DA49-471F-A5EF-4C223FBE5E90}"/>
                </a:ext>
              </a:extLst>
            </p:cNvPr>
            <p:cNvSpPr/>
            <p:nvPr/>
          </p:nvSpPr>
          <p:spPr bwMode="auto">
            <a:xfrm>
              <a:off x="7708901" y="2225675"/>
              <a:ext cx="201613" cy="479425"/>
            </a:xfrm>
            <a:custGeom>
              <a:avLst/>
              <a:gdLst>
                <a:gd name="T0" fmla="*/ 0 w 58"/>
                <a:gd name="T1" fmla="*/ 136 h 139"/>
                <a:gd name="T2" fmla="*/ 58 w 58"/>
                <a:gd name="T3" fmla="*/ 139 h 139"/>
                <a:gd name="T4" fmla="*/ 0 w 58"/>
                <a:gd name="T5" fmla="*/ 136 h 139"/>
              </a:gdLst>
              <a:ahLst/>
              <a:cxnLst>
                <a:cxn ang="0">
                  <a:pos x="T0" y="T1"/>
                </a:cxn>
                <a:cxn ang="0">
                  <a:pos x="T2" y="T3"/>
                </a:cxn>
                <a:cxn ang="0">
                  <a:pos x="T4" y="T5"/>
                </a:cxn>
              </a:cxnLst>
              <a:rect l="0" t="0" r="r" b="b"/>
              <a:pathLst>
                <a:path w="58" h="139">
                  <a:moveTo>
                    <a:pt x="0" y="136"/>
                  </a:moveTo>
                  <a:cubicBezTo>
                    <a:pt x="58" y="139"/>
                    <a:pt x="58" y="139"/>
                    <a:pt x="58" y="139"/>
                  </a:cubicBezTo>
                  <a:cubicBezTo>
                    <a:pt x="58" y="139"/>
                    <a:pt x="27" y="0"/>
                    <a:pt x="0" y="136"/>
                  </a:cubicBezTo>
                  <a:close/>
                </a:path>
              </a:pathLst>
            </a:custGeom>
            <a:solidFill>
              <a:srgbClr val="C958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íṩ1iḓê">
              <a:extLst>
                <a:ext uri="{FF2B5EF4-FFF2-40B4-BE49-F238E27FC236}">
                  <a16:creationId xmlns:a16="http://schemas.microsoft.com/office/drawing/2014/main" id="{A628A1C3-9B8F-45A7-9DF1-15C05E75FAE5}"/>
                </a:ext>
              </a:extLst>
            </p:cNvPr>
            <p:cNvSpPr/>
            <p:nvPr/>
          </p:nvSpPr>
          <p:spPr bwMode="auto">
            <a:xfrm>
              <a:off x="7377113" y="2328863"/>
              <a:ext cx="457200" cy="323850"/>
            </a:xfrm>
            <a:custGeom>
              <a:avLst/>
              <a:gdLst>
                <a:gd name="T0" fmla="*/ 0 w 132"/>
                <a:gd name="T1" fmla="*/ 41 h 94"/>
                <a:gd name="T2" fmla="*/ 25 w 132"/>
                <a:gd name="T3" fmla="*/ 94 h 94"/>
                <a:gd name="T4" fmla="*/ 0 w 132"/>
                <a:gd name="T5" fmla="*/ 41 h 94"/>
              </a:gdLst>
              <a:ahLst/>
              <a:cxnLst>
                <a:cxn ang="0">
                  <a:pos x="T0" y="T1"/>
                </a:cxn>
                <a:cxn ang="0">
                  <a:pos x="T2" y="T3"/>
                </a:cxn>
                <a:cxn ang="0">
                  <a:pos x="T4" y="T5"/>
                </a:cxn>
              </a:cxnLst>
              <a:rect l="0" t="0" r="r" b="b"/>
              <a:pathLst>
                <a:path w="132" h="94">
                  <a:moveTo>
                    <a:pt x="0" y="41"/>
                  </a:moveTo>
                  <a:cubicBezTo>
                    <a:pt x="25" y="94"/>
                    <a:pt x="25" y="94"/>
                    <a:pt x="25" y="94"/>
                  </a:cubicBezTo>
                  <a:cubicBezTo>
                    <a:pt x="25" y="94"/>
                    <a:pt x="132" y="0"/>
                    <a:pt x="0" y="41"/>
                  </a:cubicBezTo>
                  <a:close/>
                </a:path>
              </a:pathLst>
            </a:custGeom>
            <a:solidFill>
              <a:srgbClr val="C958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íśḻîďê">
              <a:extLst>
                <a:ext uri="{FF2B5EF4-FFF2-40B4-BE49-F238E27FC236}">
                  <a16:creationId xmlns:a16="http://schemas.microsoft.com/office/drawing/2014/main" id="{BF685C5A-F12B-49AB-A559-8B94E4367D6E}"/>
                </a:ext>
              </a:extLst>
            </p:cNvPr>
            <p:cNvSpPr/>
            <p:nvPr/>
          </p:nvSpPr>
          <p:spPr bwMode="auto">
            <a:xfrm>
              <a:off x="7596188" y="1876425"/>
              <a:ext cx="382588" cy="476250"/>
            </a:xfrm>
            <a:custGeom>
              <a:avLst/>
              <a:gdLst>
                <a:gd name="T0" fmla="*/ 75 w 111"/>
                <a:gd name="T1" fmla="*/ 10 h 138"/>
                <a:gd name="T2" fmla="*/ 6 w 111"/>
                <a:gd name="T3" fmla="*/ 51 h 138"/>
                <a:gd name="T4" fmla="*/ 0 w 111"/>
                <a:gd name="T5" fmla="*/ 74 h 138"/>
                <a:gd name="T6" fmla="*/ 32 w 111"/>
                <a:gd name="T7" fmla="*/ 74 h 138"/>
                <a:gd name="T8" fmla="*/ 4 w 111"/>
                <a:gd name="T9" fmla="*/ 102 h 138"/>
                <a:gd name="T10" fmla="*/ 29 w 111"/>
                <a:gd name="T11" fmla="*/ 128 h 138"/>
                <a:gd name="T12" fmla="*/ 98 w 111"/>
                <a:gd name="T13" fmla="*/ 87 h 138"/>
                <a:gd name="T14" fmla="*/ 75 w 111"/>
                <a:gd name="T15" fmla="*/ 1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38">
                  <a:moveTo>
                    <a:pt x="75" y="10"/>
                  </a:moveTo>
                  <a:cubicBezTo>
                    <a:pt x="49" y="0"/>
                    <a:pt x="18" y="19"/>
                    <a:pt x="6" y="51"/>
                  </a:cubicBezTo>
                  <a:cubicBezTo>
                    <a:pt x="3" y="59"/>
                    <a:pt x="1" y="67"/>
                    <a:pt x="0" y="74"/>
                  </a:cubicBezTo>
                  <a:cubicBezTo>
                    <a:pt x="32" y="74"/>
                    <a:pt x="32" y="74"/>
                    <a:pt x="32" y="74"/>
                  </a:cubicBezTo>
                  <a:cubicBezTo>
                    <a:pt x="32" y="90"/>
                    <a:pt x="20" y="102"/>
                    <a:pt x="4" y="102"/>
                  </a:cubicBezTo>
                  <a:cubicBezTo>
                    <a:pt x="9" y="114"/>
                    <a:pt x="17" y="123"/>
                    <a:pt x="29" y="128"/>
                  </a:cubicBezTo>
                  <a:cubicBezTo>
                    <a:pt x="54" y="138"/>
                    <a:pt x="85" y="120"/>
                    <a:pt x="98" y="87"/>
                  </a:cubicBezTo>
                  <a:cubicBezTo>
                    <a:pt x="111" y="55"/>
                    <a:pt x="100" y="20"/>
                    <a:pt x="75" y="10"/>
                  </a:cubicBezTo>
                  <a:close/>
                </a:path>
              </a:pathLst>
            </a:custGeom>
            <a:solidFill>
              <a:schemeClr val="bg1">
                <a:lumMod val="95000"/>
              </a:schemeClr>
            </a:solidFill>
            <a:ln>
              <a:noFill/>
            </a:ln>
          </p:spPr>
          <p:txBody>
            <a:bodyPr anchor="ctr"/>
            <a:lstStyle/>
            <a:p>
              <a:pPr algn="ctr"/>
              <a:endParaRPr/>
            </a:p>
          </p:txBody>
        </p:sp>
        <p:sp>
          <p:nvSpPr>
            <p:cNvPr id="37" name="iSľidê">
              <a:extLst>
                <a:ext uri="{FF2B5EF4-FFF2-40B4-BE49-F238E27FC236}">
                  <a16:creationId xmlns:a16="http://schemas.microsoft.com/office/drawing/2014/main" id="{456EEAE7-FBA4-45B7-B54D-5F18641BF5E2}"/>
                </a:ext>
              </a:extLst>
            </p:cNvPr>
            <p:cNvSpPr/>
            <p:nvPr/>
          </p:nvSpPr>
          <p:spPr bwMode="auto">
            <a:xfrm>
              <a:off x="7512051" y="1535113"/>
              <a:ext cx="863600" cy="758825"/>
            </a:xfrm>
            <a:custGeom>
              <a:avLst/>
              <a:gdLst>
                <a:gd name="T0" fmla="*/ 137 w 250"/>
                <a:gd name="T1" fmla="*/ 39 h 220"/>
                <a:gd name="T2" fmla="*/ 193 w 250"/>
                <a:gd name="T3" fmla="*/ 33 h 220"/>
                <a:gd name="T4" fmla="*/ 194 w 250"/>
                <a:gd name="T5" fmla="*/ 89 h 220"/>
                <a:gd name="T6" fmla="*/ 221 w 250"/>
                <a:gd name="T7" fmla="*/ 94 h 220"/>
                <a:gd name="T8" fmla="*/ 237 w 250"/>
                <a:gd name="T9" fmla="*/ 118 h 220"/>
                <a:gd name="T10" fmla="*/ 199 w 250"/>
                <a:gd name="T11" fmla="*/ 214 h 220"/>
                <a:gd name="T12" fmla="*/ 167 w 250"/>
                <a:gd name="T13" fmla="*/ 220 h 220"/>
                <a:gd name="T14" fmla="*/ 97 w 250"/>
                <a:gd name="T15" fmla="*/ 193 h 220"/>
                <a:gd name="T16" fmla="*/ 86 w 250"/>
                <a:gd name="T17" fmla="*/ 123 h 220"/>
                <a:gd name="T18" fmla="*/ 87 w 250"/>
                <a:gd name="T19" fmla="*/ 123 h 220"/>
                <a:gd name="T20" fmla="*/ 31 w 250"/>
                <a:gd name="T21" fmla="*/ 138 h 220"/>
                <a:gd name="T22" fmla="*/ 5 w 250"/>
                <a:gd name="T23" fmla="*/ 87 h 220"/>
                <a:gd name="T24" fmla="*/ 53 w 250"/>
                <a:gd name="T25" fmla="*/ 57 h 220"/>
                <a:gd name="T26" fmla="*/ 56 w 250"/>
                <a:gd name="T27" fmla="*/ 58 h 220"/>
                <a:gd name="T28" fmla="*/ 67 w 250"/>
                <a:gd name="T29" fmla="*/ 17 h 220"/>
                <a:gd name="T30" fmla="*/ 106 w 250"/>
                <a:gd name="T31" fmla="*/ 4 h 220"/>
                <a:gd name="T32" fmla="*/ 132 w 250"/>
                <a:gd name="T33" fmla="*/ 36 h 220"/>
                <a:gd name="T34" fmla="*/ 137 w 250"/>
                <a:gd name="T35" fmla="*/ 3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0" h="220">
                  <a:moveTo>
                    <a:pt x="137" y="39"/>
                  </a:moveTo>
                  <a:cubicBezTo>
                    <a:pt x="150" y="22"/>
                    <a:pt x="177" y="19"/>
                    <a:pt x="193" y="33"/>
                  </a:cubicBezTo>
                  <a:cubicBezTo>
                    <a:pt x="209" y="47"/>
                    <a:pt x="209" y="75"/>
                    <a:pt x="194" y="89"/>
                  </a:cubicBezTo>
                  <a:cubicBezTo>
                    <a:pt x="203" y="85"/>
                    <a:pt x="213" y="88"/>
                    <a:pt x="221" y="94"/>
                  </a:cubicBezTo>
                  <a:cubicBezTo>
                    <a:pt x="229" y="100"/>
                    <a:pt x="234" y="109"/>
                    <a:pt x="237" y="118"/>
                  </a:cubicBezTo>
                  <a:cubicBezTo>
                    <a:pt x="250" y="154"/>
                    <a:pt x="235" y="200"/>
                    <a:pt x="199" y="214"/>
                  </a:cubicBezTo>
                  <a:cubicBezTo>
                    <a:pt x="189" y="218"/>
                    <a:pt x="178" y="220"/>
                    <a:pt x="167" y="220"/>
                  </a:cubicBezTo>
                  <a:cubicBezTo>
                    <a:pt x="141" y="220"/>
                    <a:pt x="115" y="212"/>
                    <a:pt x="97" y="193"/>
                  </a:cubicBezTo>
                  <a:cubicBezTo>
                    <a:pt x="79" y="175"/>
                    <a:pt x="73" y="145"/>
                    <a:pt x="86" y="123"/>
                  </a:cubicBezTo>
                  <a:cubicBezTo>
                    <a:pt x="87" y="123"/>
                    <a:pt x="87" y="123"/>
                    <a:pt x="87" y="123"/>
                  </a:cubicBezTo>
                  <a:cubicBezTo>
                    <a:pt x="74" y="139"/>
                    <a:pt x="50" y="146"/>
                    <a:pt x="31" y="138"/>
                  </a:cubicBezTo>
                  <a:cubicBezTo>
                    <a:pt x="12" y="130"/>
                    <a:pt x="0" y="107"/>
                    <a:pt x="5" y="87"/>
                  </a:cubicBezTo>
                  <a:cubicBezTo>
                    <a:pt x="11" y="67"/>
                    <a:pt x="33" y="53"/>
                    <a:pt x="53" y="57"/>
                  </a:cubicBezTo>
                  <a:cubicBezTo>
                    <a:pt x="56" y="58"/>
                    <a:pt x="56" y="58"/>
                    <a:pt x="56" y="58"/>
                  </a:cubicBezTo>
                  <a:cubicBezTo>
                    <a:pt x="54" y="44"/>
                    <a:pt x="57" y="28"/>
                    <a:pt x="67" y="17"/>
                  </a:cubicBezTo>
                  <a:cubicBezTo>
                    <a:pt x="76" y="6"/>
                    <a:pt x="92" y="0"/>
                    <a:pt x="106" y="4"/>
                  </a:cubicBezTo>
                  <a:cubicBezTo>
                    <a:pt x="121" y="7"/>
                    <a:pt x="132" y="21"/>
                    <a:pt x="132" y="36"/>
                  </a:cubicBezTo>
                  <a:lnTo>
                    <a:pt x="137" y="39"/>
                  </a:lnTo>
                  <a:close/>
                </a:path>
              </a:pathLst>
            </a:custGeom>
            <a:solidFill>
              <a:srgbClr val="442D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isļídé">
              <a:extLst>
                <a:ext uri="{FF2B5EF4-FFF2-40B4-BE49-F238E27FC236}">
                  <a16:creationId xmlns:a16="http://schemas.microsoft.com/office/drawing/2014/main" id="{A8D842B1-430B-41D5-AFEF-72858D14095D}"/>
                </a:ext>
              </a:extLst>
            </p:cNvPr>
            <p:cNvSpPr/>
            <p:nvPr/>
          </p:nvSpPr>
          <p:spPr bwMode="auto">
            <a:xfrm>
              <a:off x="6483351" y="2441575"/>
              <a:ext cx="635000" cy="963613"/>
            </a:xfrm>
            <a:custGeom>
              <a:avLst/>
              <a:gdLst>
                <a:gd name="T0" fmla="*/ 180 w 184"/>
                <a:gd name="T1" fmla="*/ 241 h 279"/>
                <a:gd name="T2" fmla="*/ 180 w 184"/>
                <a:gd name="T3" fmla="*/ 241 h 279"/>
                <a:gd name="T4" fmla="*/ 120 w 184"/>
                <a:gd name="T5" fmla="*/ 271 h 279"/>
                <a:gd name="T6" fmla="*/ 120 w 184"/>
                <a:gd name="T7" fmla="*/ 271 h 279"/>
                <a:gd name="T8" fmla="*/ 92 w 184"/>
                <a:gd name="T9" fmla="*/ 245 h 279"/>
                <a:gd name="T10" fmla="*/ 3 w 184"/>
                <a:gd name="T11" fmla="*/ 43 h 279"/>
                <a:gd name="T12" fmla="*/ 9 w 184"/>
                <a:gd name="T13" fmla="*/ 25 h 279"/>
                <a:gd name="T14" fmla="*/ 53 w 184"/>
                <a:gd name="T15" fmla="*/ 4 h 279"/>
                <a:gd name="T16" fmla="*/ 71 w 184"/>
                <a:gd name="T17" fmla="*/ 10 h 279"/>
                <a:gd name="T18" fmla="*/ 177 w 184"/>
                <a:gd name="T19" fmla="*/ 205 h 279"/>
                <a:gd name="T20" fmla="*/ 180 w 184"/>
                <a:gd name="T21" fmla="*/ 241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4" h="279">
                  <a:moveTo>
                    <a:pt x="180" y="241"/>
                  </a:moveTo>
                  <a:cubicBezTo>
                    <a:pt x="180" y="241"/>
                    <a:pt x="180" y="241"/>
                    <a:pt x="180" y="241"/>
                  </a:cubicBezTo>
                  <a:cubicBezTo>
                    <a:pt x="171" y="265"/>
                    <a:pt x="144" y="279"/>
                    <a:pt x="120" y="271"/>
                  </a:cubicBezTo>
                  <a:cubicBezTo>
                    <a:pt x="120" y="271"/>
                    <a:pt x="120" y="271"/>
                    <a:pt x="120" y="271"/>
                  </a:cubicBezTo>
                  <a:cubicBezTo>
                    <a:pt x="108" y="266"/>
                    <a:pt x="98" y="257"/>
                    <a:pt x="92" y="245"/>
                  </a:cubicBezTo>
                  <a:cubicBezTo>
                    <a:pt x="3" y="43"/>
                    <a:pt x="3" y="43"/>
                    <a:pt x="3" y="43"/>
                  </a:cubicBezTo>
                  <a:cubicBezTo>
                    <a:pt x="0" y="36"/>
                    <a:pt x="2" y="29"/>
                    <a:pt x="9" y="25"/>
                  </a:cubicBezTo>
                  <a:cubicBezTo>
                    <a:pt x="53" y="4"/>
                    <a:pt x="53" y="4"/>
                    <a:pt x="53" y="4"/>
                  </a:cubicBezTo>
                  <a:cubicBezTo>
                    <a:pt x="60" y="0"/>
                    <a:pt x="68" y="3"/>
                    <a:pt x="71" y="10"/>
                  </a:cubicBezTo>
                  <a:cubicBezTo>
                    <a:pt x="177" y="205"/>
                    <a:pt x="177" y="205"/>
                    <a:pt x="177" y="205"/>
                  </a:cubicBezTo>
                  <a:cubicBezTo>
                    <a:pt x="183" y="216"/>
                    <a:pt x="184" y="230"/>
                    <a:pt x="180" y="241"/>
                  </a:cubicBezTo>
                  <a:close/>
                </a:path>
              </a:pathLst>
            </a:custGeom>
            <a:solidFill>
              <a:srgbClr val="C9583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ṡḷíḑe">
              <a:extLst>
                <a:ext uri="{FF2B5EF4-FFF2-40B4-BE49-F238E27FC236}">
                  <a16:creationId xmlns:a16="http://schemas.microsoft.com/office/drawing/2014/main" id="{5D905A7C-3F89-4D67-8984-4665B874CD56}"/>
                </a:ext>
              </a:extLst>
            </p:cNvPr>
            <p:cNvSpPr/>
            <p:nvPr/>
          </p:nvSpPr>
          <p:spPr bwMode="auto">
            <a:xfrm>
              <a:off x="6445251" y="2290763"/>
              <a:ext cx="203200" cy="227013"/>
            </a:xfrm>
            <a:custGeom>
              <a:avLst/>
              <a:gdLst>
                <a:gd name="T0" fmla="*/ 128 w 128"/>
                <a:gd name="T1" fmla="*/ 109 h 143"/>
                <a:gd name="T2" fmla="*/ 54 w 128"/>
                <a:gd name="T3" fmla="*/ 143 h 143"/>
                <a:gd name="T4" fmla="*/ 0 w 128"/>
                <a:gd name="T5" fmla="*/ 35 h 143"/>
                <a:gd name="T6" fmla="*/ 74 w 128"/>
                <a:gd name="T7" fmla="*/ 0 h 143"/>
                <a:gd name="T8" fmla="*/ 128 w 128"/>
                <a:gd name="T9" fmla="*/ 109 h 143"/>
              </a:gdLst>
              <a:ahLst/>
              <a:cxnLst>
                <a:cxn ang="0">
                  <a:pos x="T0" y="T1"/>
                </a:cxn>
                <a:cxn ang="0">
                  <a:pos x="T2" y="T3"/>
                </a:cxn>
                <a:cxn ang="0">
                  <a:pos x="T4" y="T5"/>
                </a:cxn>
                <a:cxn ang="0">
                  <a:pos x="T6" y="T7"/>
                </a:cxn>
                <a:cxn ang="0">
                  <a:pos x="T8" y="T9"/>
                </a:cxn>
              </a:cxnLst>
              <a:rect l="0" t="0" r="r" b="b"/>
              <a:pathLst>
                <a:path w="128" h="143">
                  <a:moveTo>
                    <a:pt x="128" y="109"/>
                  </a:moveTo>
                  <a:lnTo>
                    <a:pt x="54" y="143"/>
                  </a:lnTo>
                  <a:lnTo>
                    <a:pt x="0" y="35"/>
                  </a:lnTo>
                  <a:lnTo>
                    <a:pt x="74" y="0"/>
                  </a:lnTo>
                  <a:lnTo>
                    <a:pt x="128" y="109"/>
                  </a:ln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ş1ídè">
              <a:extLst>
                <a:ext uri="{FF2B5EF4-FFF2-40B4-BE49-F238E27FC236}">
                  <a16:creationId xmlns:a16="http://schemas.microsoft.com/office/drawing/2014/main" id="{68C5440B-E382-46C4-9412-B7CC1FD089A2}"/>
                </a:ext>
              </a:extLst>
            </p:cNvPr>
            <p:cNvSpPr/>
            <p:nvPr/>
          </p:nvSpPr>
          <p:spPr bwMode="auto">
            <a:xfrm>
              <a:off x="6445251" y="2287588"/>
              <a:ext cx="203200" cy="203200"/>
            </a:xfrm>
            <a:custGeom>
              <a:avLst/>
              <a:gdLst>
                <a:gd name="T0" fmla="*/ 38 w 59"/>
                <a:gd name="T1" fmla="*/ 51 h 59"/>
                <a:gd name="T2" fmla="*/ 42 w 59"/>
                <a:gd name="T3" fmla="*/ 59 h 59"/>
                <a:gd name="T4" fmla="*/ 59 w 59"/>
                <a:gd name="T5" fmla="*/ 51 h 59"/>
                <a:gd name="T6" fmla="*/ 34 w 59"/>
                <a:gd name="T7" fmla="*/ 0 h 59"/>
                <a:gd name="T8" fmla="*/ 0 w 59"/>
                <a:gd name="T9" fmla="*/ 17 h 59"/>
                <a:gd name="T10" fmla="*/ 13 w 59"/>
                <a:gd name="T11" fmla="*/ 42 h 59"/>
                <a:gd name="T12" fmla="*/ 13 w 59"/>
                <a:gd name="T13" fmla="*/ 42 h 59"/>
                <a:gd name="T14" fmla="*/ 38 w 59"/>
                <a:gd name="T15" fmla="*/ 51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9">
                  <a:moveTo>
                    <a:pt x="38" y="51"/>
                  </a:moveTo>
                  <a:cubicBezTo>
                    <a:pt x="42" y="59"/>
                    <a:pt x="42" y="59"/>
                    <a:pt x="42" y="59"/>
                  </a:cubicBezTo>
                  <a:cubicBezTo>
                    <a:pt x="59" y="51"/>
                    <a:pt x="59" y="51"/>
                    <a:pt x="59" y="51"/>
                  </a:cubicBezTo>
                  <a:cubicBezTo>
                    <a:pt x="34" y="0"/>
                    <a:pt x="34" y="0"/>
                    <a:pt x="34" y="0"/>
                  </a:cubicBezTo>
                  <a:cubicBezTo>
                    <a:pt x="0" y="17"/>
                    <a:pt x="0" y="17"/>
                    <a:pt x="0" y="17"/>
                  </a:cubicBezTo>
                  <a:cubicBezTo>
                    <a:pt x="13" y="42"/>
                    <a:pt x="13" y="42"/>
                    <a:pt x="13" y="42"/>
                  </a:cubicBezTo>
                  <a:cubicBezTo>
                    <a:pt x="13" y="42"/>
                    <a:pt x="13" y="42"/>
                    <a:pt x="13" y="42"/>
                  </a:cubicBezTo>
                  <a:cubicBezTo>
                    <a:pt x="23" y="37"/>
                    <a:pt x="33" y="41"/>
                    <a:pt x="38" y="51"/>
                  </a:cubicBez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šḻïdè">
              <a:extLst>
                <a:ext uri="{FF2B5EF4-FFF2-40B4-BE49-F238E27FC236}">
                  <a16:creationId xmlns:a16="http://schemas.microsoft.com/office/drawing/2014/main" id="{B1073DF8-BAA3-4556-ADFB-87AF59D17CFD}"/>
                </a:ext>
              </a:extLst>
            </p:cNvPr>
            <p:cNvSpPr/>
            <p:nvPr/>
          </p:nvSpPr>
          <p:spPr bwMode="auto">
            <a:xfrm>
              <a:off x="5435601" y="955675"/>
              <a:ext cx="1558925" cy="1555750"/>
            </a:xfrm>
            <a:custGeom>
              <a:avLst/>
              <a:gdLst>
                <a:gd name="T0" fmla="*/ 290 w 451"/>
                <a:gd name="T1" fmla="*/ 36 h 451"/>
                <a:gd name="T2" fmla="*/ 36 w 451"/>
                <a:gd name="T3" fmla="*/ 161 h 451"/>
                <a:gd name="T4" fmla="*/ 161 w 451"/>
                <a:gd name="T5" fmla="*/ 415 h 451"/>
                <a:gd name="T6" fmla="*/ 415 w 451"/>
                <a:gd name="T7" fmla="*/ 290 h 451"/>
                <a:gd name="T8" fmla="*/ 290 w 451"/>
                <a:gd name="T9" fmla="*/ 36 h 451"/>
                <a:gd name="T10" fmla="*/ 174 w 451"/>
                <a:gd name="T11" fmla="*/ 377 h 451"/>
                <a:gd name="T12" fmla="*/ 74 w 451"/>
                <a:gd name="T13" fmla="*/ 174 h 451"/>
                <a:gd name="T14" fmla="*/ 277 w 451"/>
                <a:gd name="T15" fmla="*/ 73 h 451"/>
                <a:gd name="T16" fmla="*/ 377 w 451"/>
                <a:gd name="T17" fmla="*/ 277 h 451"/>
                <a:gd name="T18" fmla="*/ 174 w 451"/>
                <a:gd name="T19" fmla="*/ 37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1" h="451">
                  <a:moveTo>
                    <a:pt x="290" y="36"/>
                  </a:moveTo>
                  <a:cubicBezTo>
                    <a:pt x="185" y="0"/>
                    <a:pt x="72" y="56"/>
                    <a:pt x="36" y="161"/>
                  </a:cubicBezTo>
                  <a:cubicBezTo>
                    <a:pt x="0" y="266"/>
                    <a:pt x="56" y="379"/>
                    <a:pt x="161" y="415"/>
                  </a:cubicBezTo>
                  <a:cubicBezTo>
                    <a:pt x="266" y="451"/>
                    <a:pt x="380" y="395"/>
                    <a:pt x="415" y="290"/>
                  </a:cubicBezTo>
                  <a:cubicBezTo>
                    <a:pt x="451" y="185"/>
                    <a:pt x="395" y="71"/>
                    <a:pt x="290" y="36"/>
                  </a:cubicBezTo>
                  <a:close/>
                  <a:moveTo>
                    <a:pt x="174" y="377"/>
                  </a:moveTo>
                  <a:cubicBezTo>
                    <a:pt x="91" y="349"/>
                    <a:pt x="46" y="257"/>
                    <a:pt x="74" y="174"/>
                  </a:cubicBezTo>
                  <a:cubicBezTo>
                    <a:pt x="102" y="90"/>
                    <a:pt x="194" y="45"/>
                    <a:pt x="277" y="73"/>
                  </a:cubicBezTo>
                  <a:cubicBezTo>
                    <a:pt x="361" y="102"/>
                    <a:pt x="406" y="193"/>
                    <a:pt x="377" y="277"/>
                  </a:cubicBezTo>
                  <a:cubicBezTo>
                    <a:pt x="349" y="360"/>
                    <a:pt x="258" y="405"/>
                    <a:pt x="174" y="377"/>
                  </a:cubicBez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ṥľiḓê">
              <a:extLst>
                <a:ext uri="{FF2B5EF4-FFF2-40B4-BE49-F238E27FC236}">
                  <a16:creationId xmlns:a16="http://schemas.microsoft.com/office/drawing/2014/main" id="{394B4A4C-5309-4E42-A629-5A81CA24B163}"/>
                </a:ext>
              </a:extLst>
            </p:cNvPr>
            <p:cNvSpPr/>
            <p:nvPr/>
          </p:nvSpPr>
          <p:spPr bwMode="auto">
            <a:xfrm>
              <a:off x="5594351" y="1111250"/>
              <a:ext cx="1244600" cy="1241425"/>
            </a:xfrm>
            <a:custGeom>
              <a:avLst/>
              <a:gdLst>
                <a:gd name="T0" fmla="*/ 231 w 360"/>
                <a:gd name="T1" fmla="*/ 28 h 360"/>
                <a:gd name="T2" fmla="*/ 331 w 360"/>
                <a:gd name="T3" fmla="*/ 232 h 360"/>
                <a:gd name="T4" fmla="*/ 128 w 360"/>
                <a:gd name="T5" fmla="*/ 332 h 360"/>
                <a:gd name="T6" fmla="*/ 28 w 360"/>
                <a:gd name="T7" fmla="*/ 129 h 360"/>
                <a:gd name="T8" fmla="*/ 231 w 360"/>
                <a:gd name="T9" fmla="*/ 28 h 360"/>
              </a:gdLst>
              <a:ahLst/>
              <a:cxnLst>
                <a:cxn ang="0">
                  <a:pos x="T0" y="T1"/>
                </a:cxn>
                <a:cxn ang="0">
                  <a:pos x="T2" y="T3"/>
                </a:cxn>
                <a:cxn ang="0">
                  <a:pos x="T4" y="T5"/>
                </a:cxn>
                <a:cxn ang="0">
                  <a:pos x="T6" y="T7"/>
                </a:cxn>
                <a:cxn ang="0">
                  <a:pos x="T8" y="T9"/>
                </a:cxn>
              </a:cxnLst>
              <a:rect l="0" t="0" r="r" b="b"/>
              <a:pathLst>
                <a:path w="360" h="360">
                  <a:moveTo>
                    <a:pt x="231" y="28"/>
                  </a:moveTo>
                  <a:cubicBezTo>
                    <a:pt x="315" y="57"/>
                    <a:pt x="360" y="148"/>
                    <a:pt x="331" y="232"/>
                  </a:cubicBezTo>
                  <a:cubicBezTo>
                    <a:pt x="303" y="316"/>
                    <a:pt x="212" y="360"/>
                    <a:pt x="128" y="332"/>
                  </a:cubicBezTo>
                  <a:cubicBezTo>
                    <a:pt x="44" y="303"/>
                    <a:pt x="0" y="212"/>
                    <a:pt x="28" y="129"/>
                  </a:cubicBezTo>
                  <a:cubicBezTo>
                    <a:pt x="57" y="45"/>
                    <a:pt x="148" y="0"/>
                    <a:pt x="231" y="28"/>
                  </a:cubicBezTo>
                  <a:close/>
                </a:path>
              </a:pathLst>
            </a:custGeom>
            <a:solidFill>
              <a:srgbClr val="C1D9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s1îdé">
              <a:extLst>
                <a:ext uri="{FF2B5EF4-FFF2-40B4-BE49-F238E27FC236}">
                  <a16:creationId xmlns:a16="http://schemas.microsoft.com/office/drawing/2014/main" id="{6549DAE1-084A-4C25-B9CB-D76B532F3259}"/>
                </a:ext>
              </a:extLst>
            </p:cNvPr>
            <p:cNvSpPr/>
            <p:nvPr/>
          </p:nvSpPr>
          <p:spPr bwMode="auto">
            <a:xfrm>
              <a:off x="5799138" y="1293813"/>
              <a:ext cx="687388" cy="485775"/>
            </a:xfrm>
            <a:custGeom>
              <a:avLst/>
              <a:gdLst>
                <a:gd name="T0" fmla="*/ 40 w 199"/>
                <a:gd name="T1" fmla="*/ 120 h 141"/>
                <a:gd name="T2" fmla="*/ 164 w 199"/>
                <a:gd name="T3" fmla="*/ 59 h 141"/>
                <a:gd name="T4" fmla="*/ 165 w 199"/>
                <a:gd name="T5" fmla="*/ 59 h 141"/>
                <a:gd name="T6" fmla="*/ 180 w 199"/>
                <a:gd name="T7" fmla="*/ 23 h 141"/>
                <a:gd name="T8" fmla="*/ 143 w 199"/>
                <a:gd name="T9" fmla="*/ 9 h 141"/>
                <a:gd name="T10" fmla="*/ 16 w 199"/>
                <a:gd name="T11" fmla="*/ 72 h 141"/>
                <a:gd name="T12" fmla="*/ 4 w 199"/>
                <a:gd name="T13" fmla="*/ 110 h 141"/>
                <a:gd name="T14" fmla="*/ 41 w 199"/>
                <a:gd name="T15" fmla="*/ 120 h 141"/>
                <a:gd name="T16" fmla="*/ 40 w 199"/>
                <a:gd name="T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9" h="141">
                  <a:moveTo>
                    <a:pt x="40" y="120"/>
                  </a:moveTo>
                  <a:cubicBezTo>
                    <a:pt x="63" y="74"/>
                    <a:pt x="114" y="49"/>
                    <a:pt x="164" y="59"/>
                  </a:cubicBezTo>
                  <a:cubicBezTo>
                    <a:pt x="165" y="59"/>
                    <a:pt x="165" y="59"/>
                    <a:pt x="165" y="59"/>
                  </a:cubicBezTo>
                  <a:cubicBezTo>
                    <a:pt x="187" y="64"/>
                    <a:pt x="199" y="34"/>
                    <a:pt x="180" y="23"/>
                  </a:cubicBezTo>
                  <a:cubicBezTo>
                    <a:pt x="168" y="16"/>
                    <a:pt x="156" y="12"/>
                    <a:pt x="143" y="9"/>
                  </a:cubicBezTo>
                  <a:cubicBezTo>
                    <a:pt x="91" y="0"/>
                    <a:pt x="38" y="26"/>
                    <a:pt x="16" y="72"/>
                  </a:cubicBezTo>
                  <a:cubicBezTo>
                    <a:pt x="9" y="83"/>
                    <a:pt x="5" y="98"/>
                    <a:pt x="4" y="110"/>
                  </a:cubicBezTo>
                  <a:cubicBezTo>
                    <a:pt x="0" y="133"/>
                    <a:pt x="32" y="141"/>
                    <a:pt x="41" y="120"/>
                  </a:cubicBezTo>
                  <a:cubicBezTo>
                    <a:pt x="40" y="121"/>
                    <a:pt x="40" y="120"/>
                    <a:pt x="40" y="120"/>
                  </a:cubicBezTo>
                  <a:close/>
                </a:path>
              </a:pathLst>
            </a:custGeom>
            <a:solidFill>
              <a:srgbClr val="E2EF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Sľîḑè">
              <a:extLst>
                <a:ext uri="{FF2B5EF4-FFF2-40B4-BE49-F238E27FC236}">
                  <a16:creationId xmlns:a16="http://schemas.microsoft.com/office/drawing/2014/main" id="{6B397CEC-1F81-4B23-98F6-C95439D07E3E}"/>
                </a:ext>
              </a:extLst>
            </p:cNvPr>
            <p:cNvSpPr/>
            <p:nvPr/>
          </p:nvSpPr>
          <p:spPr bwMode="auto">
            <a:xfrm>
              <a:off x="5992813" y="1949450"/>
              <a:ext cx="877888" cy="561975"/>
            </a:xfrm>
            <a:custGeom>
              <a:avLst/>
              <a:gdLst>
                <a:gd name="T0" fmla="*/ 0 w 254"/>
                <a:gd name="T1" fmla="*/ 127 h 163"/>
                <a:gd name="T2" fmla="*/ 0 w 254"/>
                <a:gd name="T3" fmla="*/ 127 h 163"/>
                <a:gd name="T4" fmla="*/ 254 w 254"/>
                <a:gd name="T5" fmla="*/ 2 h 163"/>
                <a:gd name="T6" fmla="*/ 254 w 254"/>
                <a:gd name="T7" fmla="*/ 2 h 163"/>
                <a:gd name="T8" fmla="*/ 237 w 254"/>
                <a:gd name="T9" fmla="*/ 10 h 163"/>
                <a:gd name="T10" fmla="*/ 149 w 254"/>
                <a:gd name="T11" fmla="*/ 104 h 163"/>
                <a:gd name="T12" fmla="*/ 17 w 254"/>
                <a:gd name="T13" fmla="*/ 118 h 163"/>
                <a:gd name="T14" fmla="*/ 0 w 254"/>
                <a:gd name="T15" fmla="*/ 127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163">
                  <a:moveTo>
                    <a:pt x="0" y="127"/>
                  </a:moveTo>
                  <a:cubicBezTo>
                    <a:pt x="0" y="127"/>
                    <a:pt x="0" y="127"/>
                    <a:pt x="0" y="127"/>
                  </a:cubicBezTo>
                  <a:cubicBezTo>
                    <a:pt x="105" y="163"/>
                    <a:pt x="219" y="107"/>
                    <a:pt x="254" y="2"/>
                  </a:cubicBezTo>
                  <a:cubicBezTo>
                    <a:pt x="254" y="2"/>
                    <a:pt x="254" y="2"/>
                    <a:pt x="254" y="2"/>
                  </a:cubicBezTo>
                  <a:cubicBezTo>
                    <a:pt x="248" y="0"/>
                    <a:pt x="240" y="2"/>
                    <a:pt x="237" y="10"/>
                  </a:cubicBezTo>
                  <a:cubicBezTo>
                    <a:pt x="220" y="52"/>
                    <a:pt x="188" y="85"/>
                    <a:pt x="149" y="104"/>
                  </a:cubicBezTo>
                  <a:cubicBezTo>
                    <a:pt x="110" y="125"/>
                    <a:pt x="63" y="130"/>
                    <a:pt x="17" y="118"/>
                  </a:cubicBezTo>
                  <a:cubicBezTo>
                    <a:pt x="10" y="116"/>
                    <a:pt x="2" y="121"/>
                    <a:pt x="0" y="127"/>
                  </a:cubicBez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šḷîḋê">
              <a:extLst>
                <a:ext uri="{FF2B5EF4-FFF2-40B4-BE49-F238E27FC236}">
                  <a16:creationId xmlns:a16="http://schemas.microsoft.com/office/drawing/2014/main" id="{FA2E941D-0F2F-4F98-A887-B7D2D95D61A5}"/>
                </a:ext>
              </a:extLst>
            </p:cNvPr>
            <p:cNvSpPr/>
            <p:nvPr/>
          </p:nvSpPr>
          <p:spPr bwMode="auto">
            <a:xfrm>
              <a:off x="5561013" y="955675"/>
              <a:ext cx="876300" cy="561975"/>
            </a:xfrm>
            <a:custGeom>
              <a:avLst/>
              <a:gdLst>
                <a:gd name="T0" fmla="*/ 254 w 254"/>
                <a:gd name="T1" fmla="*/ 36 h 163"/>
                <a:gd name="T2" fmla="*/ 254 w 254"/>
                <a:gd name="T3" fmla="*/ 36 h 163"/>
                <a:gd name="T4" fmla="*/ 0 w 254"/>
                <a:gd name="T5" fmla="*/ 161 h 163"/>
                <a:gd name="T6" fmla="*/ 0 w 254"/>
                <a:gd name="T7" fmla="*/ 161 h 163"/>
                <a:gd name="T8" fmla="*/ 17 w 254"/>
                <a:gd name="T9" fmla="*/ 152 h 163"/>
                <a:gd name="T10" fmla="*/ 100 w 254"/>
                <a:gd name="T11" fmla="*/ 61 h 163"/>
                <a:gd name="T12" fmla="*/ 237 w 254"/>
                <a:gd name="T13" fmla="*/ 44 h 163"/>
                <a:gd name="T14" fmla="*/ 254 w 254"/>
                <a:gd name="T15" fmla="*/ 36 h 1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163">
                  <a:moveTo>
                    <a:pt x="254" y="36"/>
                  </a:moveTo>
                  <a:cubicBezTo>
                    <a:pt x="254" y="36"/>
                    <a:pt x="254" y="36"/>
                    <a:pt x="254" y="36"/>
                  </a:cubicBezTo>
                  <a:cubicBezTo>
                    <a:pt x="149" y="0"/>
                    <a:pt x="36" y="56"/>
                    <a:pt x="0" y="161"/>
                  </a:cubicBezTo>
                  <a:cubicBezTo>
                    <a:pt x="0" y="161"/>
                    <a:pt x="0" y="161"/>
                    <a:pt x="0" y="161"/>
                  </a:cubicBezTo>
                  <a:cubicBezTo>
                    <a:pt x="6" y="163"/>
                    <a:pt x="14" y="160"/>
                    <a:pt x="17" y="152"/>
                  </a:cubicBezTo>
                  <a:cubicBezTo>
                    <a:pt x="34" y="111"/>
                    <a:pt x="64" y="80"/>
                    <a:pt x="100" y="61"/>
                  </a:cubicBezTo>
                  <a:cubicBezTo>
                    <a:pt x="142" y="40"/>
                    <a:pt x="191" y="32"/>
                    <a:pt x="237" y="44"/>
                  </a:cubicBezTo>
                  <a:cubicBezTo>
                    <a:pt x="245" y="46"/>
                    <a:pt x="252" y="42"/>
                    <a:pt x="254" y="36"/>
                  </a:cubicBezTo>
                  <a:close/>
                </a:path>
              </a:pathLst>
            </a:custGeom>
            <a:solidFill>
              <a:srgbClr val="4C55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ïšḻiḋe">
              <a:extLst>
                <a:ext uri="{FF2B5EF4-FFF2-40B4-BE49-F238E27FC236}">
                  <a16:creationId xmlns:a16="http://schemas.microsoft.com/office/drawing/2014/main" id="{28BC52CE-09B8-4AA6-ADC7-D4D5B363D0EE}"/>
                </a:ext>
              </a:extLst>
            </p:cNvPr>
            <p:cNvSpPr/>
            <p:nvPr/>
          </p:nvSpPr>
          <p:spPr bwMode="auto">
            <a:xfrm>
              <a:off x="6648451" y="2497138"/>
              <a:ext cx="125413" cy="196850"/>
            </a:xfrm>
            <a:custGeom>
              <a:avLst/>
              <a:gdLst>
                <a:gd name="T0" fmla="*/ 27 w 36"/>
                <a:gd name="T1" fmla="*/ 56 h 57"/>
                <a:gd name="T2" fmla="*/ 23 w 36"/>
                <a:gd name="T3" fmla="*/ 53 h 57"/>
                <a:gd name="T4" fmla="*/ 2 w 36"/>
                <a:gd name="T5" fmla="*/ 10 h 57"/>
                <a:gd name="T6" fmla="*/ 5 w 36"/>
                <a:gd name="T7" fmla="*/ 2 h 57"/>
                <a:gd name="T8" fmla="*/ 14 w 36"/>
                <a:gd name="T9" fmla="*/ 5 h 57"/>
                <a:gd name="T10" fmla="*/ 34 w 36"/>
                <a:gd name="T11" fmla="*/ 47 h 57"/>
                <a:gd name="T12" fmla="*/ 31 w 36"/>
                <a:gd name="T13" fmla="*/ 56 h 57"/>
                <a:gd name="T14" fmla="*/ 27 w 36"/>
                <a:gd name="T15" fmla="*/ 56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7">
                  <a:moveTo>
                    <a:pt x="27" y="56"/>
                  </a:moveTo>
                  <a:cubicBezTo>
                    <a:pt x="26" y="55"/>
                    <a:pt x="23" y="54"/>
                    <a:pt x="23" y="53"/>
                  </a:cubicBezTo>
                  <a:cubicBezTo>
                    <a:pt x="2" y="10"/>
                    <a:pt x="2" y="10"/>
                    <a:pt x="2" y="10"/>
                  </a:cubicBezTo>
                  <a:cubicBezTo>
                    <a:pt x="0" y="7"/>
                    <a:pt x="1" y="3"/>
                    <a:pt x="5" y="2"/>
                  </a:cubicBezTo>
                  <a:cubicBezTo>
                    <a:pt x="8" y="0"/>
                    <a:pt x="12" y="1"/>
                    <a:pt x="14" y="5"/>
                  </a:cubicBezTo>
                  <a:cubicBezTo>
                    <a:pt x="34" y="47"/>
                    <a:pt x="34" y="47"/>
                    <a:pt x="34" y="47"/>
                  </a:cubicBezTo>
                  <a:cubicBezTo>
                    <a:pt x="36" y="50"/>
                    <a:pt x="35" y="54"/>
                    <a:pt x="31" y="56"/>
                  </a:cubicBezTo>
                  <a:cubicBezTo>
                    <a:pt x="31" y="57"/>
                    <a:pt x="28" y="56"/>
                    <a:pt x="27" y="56"/>
                  </a:cubicBezTo>
                  <a:close/>
                </a:path>
              </a:pathLst>
            </a:custGeom>
            <a:solidFill>
              <a:srgbClr val="DA96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241913974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7" y="1654926"/>
            <a:ext cx="11160125" cy="988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84200" eaLnBrk="1" hangingPunct="1">
              <a:lnSpc>
                <a:spcPct val="140000"/>
              </a:lnSpc>
              <a:spcBef>
                <a:spcPct val="50000"/>
              </a:spcBef>
            </a:pPr>
            <a:r>
              <a:rPr lang="zh-CN" altLang="en-US" sz="2200" dirty="0" smtClean="0">
                <a:latin typeface="+mn-ea"/>
                <a:ea typeface="+mn-ea"/>
              </a:rPr>
              <a:t>系统</a:t>
            </a:r>
            <a:r>
              <a:rPr lang="zh-CN" altLang="en-US" sz="2200" dirty="0">
                <a:latin typeface="+mn-ea"/>
                <a:ea typeface="+mn-ea"/>
              </a:rPr>
              <a:t>的可控性仅反映系统状态变量与输入量的关系。因此，分析系统的可控性只涉及系统的状态方程。设系统的动态方程为</a:t>
            </a:r>
          </a:p>
        </p:txBody>
      </p:sp>
      <p:graphicFrame>
        <p:nvGraphicFramePr>
          <p:cNvPr id="4" name="Object 2"/>
          <p:cNvGraphicFramePr>
            <a:graphicFrameLocks noChangeAspect="1"/>
          </p:cNvGraphicFramePr>
          <p:nvPr>
            <p:extLst>
              <p:ext uri="{D42A27DB-BD31-4B8C-83A1-F6EECF244321}">
                <p14:modId xmlns:p14="http://schemas.microsoft.com/office/powerpoint/2010/main" val="4246521922"/>
              </p:ext>
            </p:extLst>
          </p:nvPr>
        </p:nvGraphicFramePr>
        <p:xfrm>
          <a:off x="2945602" y="2892433"/>
          <a:ext cx="6300788" cy="936625"/>
        </p:xfrm>
        <a:graphic>
          <a:graphicData uri="http://schemas.openxmlformats.org/presentationml/2006/ole">
            <mc:AlternateContent xmlns:mc="http://schemas.openxmlformats.org/markup-compatibility/2006">
              <mc:Choice xmlns:v="urn:schemas-microsoft-com:vml" Requires="v">
                <p:oleObj spid="_x0000_s87080" r:id="rId3" imgW="3772217" imgH="559117" progId="Equation.3">
                  <p:embed/>
                </p:oleObj>
              </mc:Choice>
              <mc:Fallback>
                <p:oleObj r:id="rId3" imgW="3772217" imgH="559117" progId="Equation.3">
                  <p:embed/>
                  <p:pic>
                    <p:nvPicPr>
                      <p:cNvPr id="8704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5602" y="2892433"/>
                        <a:ext cx="630078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
          <p:cNvSpPr txBox="1">
            <a:spLocks noChangeArrowheads="1"/>
          </p:cNvSpPr>
          <p:nvPr/>
        </p:nvSpPr>
        <p:spPr bwMode="auto">
          <a:xfrm>
            <a:off x="515935" y="4141268"/>
            <a:ext cx="11160125" cy="56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200" dirty="0">
                <a:latin typeface="+mn-ea"/>
                <a:ea typeface="+mn-ea"/>
              </a:rPr>
              <a:t>按照可控性的概念，不失一般性，设系统的</a:t>
            </a:r>
            <a:r>
              <a:rPr lang="zh-CN" altLang="en-US" sz="2200" dirty="0" smtClean="0">
                <a:latin typeface="+mn-ea"/>
                <a:ea typeface="+mn-ea"/>
              </a:rPr>
              <a:t>初始状态 </a:t>
            </a:r>
            <a:r>
              <a:rPr lang="en-US" altLang="zh-CN" sz="2200" b="1" dirty="0" smtClean="0">
                <a:latin typeface="+mj-ea"/>
                <a:ea typeface="+mj-ea"/>
              </a:rPr>
              <a:t>X(t</a:t>
            </a:r>
            <a:r>
              <a:rPr lang="en-US" altLang="zh-CN" sz="2200" b="1" baseline="-25000" dirty="0" smtClean="0">
                <a:latin typeface="+mj-ea"/>
                <a:ea typeface="+mj-ea"/>
              </a:rPr>
              <a:t>0</a:t>
            </a:r>
            <a:r>
              <a:rPr lang="en-US" altLang="zh-CN" sz="2200" b="1" dirty="0">
                <a:latin typeface="+mj-ea"/>
                <a:ea typeface="+mj-ea"/>
              </a:rPr>
              <a:t>)≠</a:t>
            </a:r>
            <a:r>
              <a:rPr lang="en-US" altLang="zh-CN" sz="2200" b="1" dirty="0" smtClean="0">
                <a:latin typeface="+mj-ea"/>
                <a:ea typeface="+mj-ea"/>
              </a:rPr>
              <a:t>0 </a:t>
            </a:r>
            <a:r>
              <a:rPr lang="zh-CN" altLang="en-US" sz="2200" dirty="0" smtClean="0">
                <a:latin typeface="+mn-ea"/>
                <a:ea typeface="+mn-ea"/>
              </a:rPr>
              <a:t>和</a:t>
            </a:r>
            <a:r>
              <a:rPr lang="zh-CN" altLang="en-US" sz="2200" dirty="0">
                <a:latin typeface="+mn-ea"/>
                <a:ea typeface="+mn-ea"/>
              </a:rPr>
              <a:t>终端</a:t>
            </a:r>
            <a:r>
              <a:rPr lang="zh-CN" altLang="en-US" sz="2200" dirty="0" smtClean="0">
                <a:latin typeface="+mn-ea"/>
                <a:ea typeface="+mn-ea"/>
              </a:rPr>
              <a:t>状态 </a:t>
            </a:r>
            <a:r>
              <a:rPr lang="en-US" altLang="zh-CN" sz="2200" b="1" dirty="0" smtClean="0">
                <a:latin typeface="+mj-ea"/>
                <a:ea typeface="+mj-ea"/>
              </a:rPr>
              <a:t>X(</a:t>
            </a:r>
            <a:r>
              <a:rPr lang="en-US" altLang="zh-CN" sz="2200" b="1" dirty="0" err="1" smtClean="0">
                <a:latin typeface="+mj-ea"/>
                <a:ea typeface="+mj-ea"/>
              </a:rPr>
              <a:t>t</a:t>
            </a:r>
            <a:r>
              <a:rPr lang="en-US" altLang="zh-CN" sz="2200" b="1" baseline="-25000" dirty="0" err="1" smtClean="0">
                <a:latin typeface="+mj-ea"/>
                <a:ea typeface="+mj-ea"/>
              </a:rPr>
              <a:t>f</a:t>
            </a:r>
            <a:r>
              <a:rPr lang="en-US" altLang="zh-CN" sz="2200" b="1" dirty="0">
                <a:latin typeface="+mj-ea"/>
                <a:ea typeface="+mj-ea"/>
              </a:rPr>
              <a:t>)=0</a:t>
            </a:r>
            <a:r>
              <a:rPr lang="zh-CN" altLang="en-US" sz="2200" dirty="0">
                <a:latin typeface="+mn-ea"/>
                <a:ea typeface="+mn-ea"/>
              </a:rPr>
              <a:t>。则由</a:t>
            </a:r>
          </a:p>
        </p:txBody>
      </p:sp>
      <p:sp>
        <p:nvSpPr>
          <p:cNvPr id="6" name="Text Box 4"/>
          <p:cNvSpPr txBox="1">
            <a:spLocks noChangeArrowheads="1"/>
          </p:cNvSpPr>
          <p:nvPr/>
        </p:nvSpPr>
        <p:spPr bwMode="auto">
          <a:xfrm>
            <a:off x="515938" y="1189272"/>
            <a:ext cx="3368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可控性的判别方法</a:t>
            </a:r>
          </a:p>
        </p:txBody>
      </p:sp>
      <p:graphicFrame>
        <p:nvGraphicFramePr>
          <p:cNvPr id="7" name="Object 3"/>
          <p:cNvGraphicFramePr>
            <a:graphicFrameLocks noChangeAspect="1"/>
          </p:cNvGraphicFramePr>
          <p:nvPr>
            <p:extLst>
              <p:ext uri="{D42A27DB-BD31-4B8C-83A1-F6EECF244321}">
                <p14:modId xmlns:p14="http://schemas.microsoft.com/office/powerpoint/2010/main" val="1854803683"/>
              </p:ext>
            </p:extLst>
          </p:nvPr>
        </p:nvGraphicFramePr>
        <p:xfrm>
          <a:off x="2759865" y="4892995"/>
          <a:ext cx="6672263" cy="755650"/>
        </p:xfrm>
        <a:graphic>
          <a:graphicData uri="http://schemas.openxmlformats.org/presentationml/2006/ole">
            <mc:AlternateContent xmlns:mc="http://schemas.openxmlformats.org/markup-compatibility/2006">
              <mc:Choice xmlns:v="urn:schemas-microsoft-com:vml" Requires="v">
                <p:oleObj spid="_x0000_s87081" r:id="rId5" imgW="3137217" imgH="355917" progId="Equation.3">
                  <p:embed/>
                </p:oleObj>
              </mc:Choice>
              <mc:Fallback>
                <p:oleObj r:id="rId5" imgW="3137217" imgH="355917" progId="Equation.3">
                  <p:embed/>
                  <p:pic>
                    <p:nvPicPr>
                      <p:cNvPr id="8704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9865" y="4892995"/>
                        <a:ext cx="66722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6"/>
          <p:cNvSpPr txBox="1">
            <a:spLocks noChangeArrowheads="1"/>
          </p:cNvSpPr>
          <p:nvPr/>
        </p:nvSpPr>
        <p:spPr bwMode="auto">
          <a:xfrm>
            <a:off x="515938" y="5732463"/>
            <a:ext cx="2360612" cy="56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200" dirty="0">
                <a:latin typeface="+mn-ea"/>
                <a:ea typeface="+mn-ea"/>
              </a:rPr>
              <a:t>可有如下推演</a:t>
            </a:r>
          </a:p>
        </p:txBody>
      </p:sp>
    </p:spTree>
    <p:extLst>
      <p:ext uri="{BB962C8B-B14F-4D97-AF65-F5344CB8AC3E}">
        <p14:creationId xmlns:p14="http://schemas.microsoft.com/office/powerpoint/2010/main" val="401035645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5"/>
          <p:cNvSpPr>
            <a:spLocks noChangeArrowheads="1"/>
          </p:cNvSpPr>
          <p:nvPr/>
        </p:nvSpPr>
        <p:spPr bwMode="auto">
          <a:xfrm>
            <a:off x="4759325" y="2293938"/>
            <a:ext cx="5761038" cy="2016125"/>
          </a:xfrm>
          <a:prstGeom prst="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AutoShape 6"/>
          <p:cNvSpPr>
            <a:spLocks noChangeArrowheads="1"/>
          </p:cNvSpPr>
          <p:nvPr/>
        </p:nvSpPr>
        <p:spPr bwMode="auto">
          <a:xfrm>
            <a:off x="3983038" y="3127435"/>
            <a:ext cx="360362" cy="288925"/>
          </a:xfrm>
          <a:prstGeom prst="rightArrow">
            <a:avLst>
              <a:gd name="adj1" fmla="val 50000"/>
              <a:gd name="adj2" fmla="val 3117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4" name="Object 3"/>
          <p:cNvGraphicFramePr>
            <a:graphicFrameLocks noChangeAspect="1"/>
          </p:cNvGraphicFramePr>
          <p:nvPr>
            <p:extLst>
              <p:ext uri="{D42A27DB-BD31-4B8C-83A1-F6EECF244321}">
                <p14:modId xmlns:p14="http://schemas.microsoft.com/office/powerpoint/2010/main" val="2264012626"/>
              </p:ext>
            </p:extLst>
          </p:nvPr>
        </p:nvGraphicFramePr>
        <p:xfrm>
          <a:off x="1263649" y="1250976"/>
          <a:ext cx="4459288" cy="601662"/>
        </p:xfrm>
        <a:graphic>
          <a:graphicData uri="http://schemas.openxmlformats.org/presentationml/2006/ole">
            <mc:AlternateContent xmlns:mc="http://schemas.openxmlformats.org/markup-compatibility/2006">
              <mc:Choice xmlns:v="urn:schemas-microsoft-com:vml" Requires="v">
                <p:oleObj spid="_x0000_s88146" r:id="rId3" imgW="2629217" imgH="355917" progId="Equation.3">
                  <p:embed/>
                </p:oleObj>
              </mc:Choice>
              <mc:Fallback>
                <p:oleObj r:id="rId3" imgW="2629217" imgH="355917" progId="Equation.3">
                  <p:embed/>
                  <p:pic>
                    <p:nvPicPr>
                      <p:cNvPr id="88066"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63649" y="1250976"/>
                        <a:ext cx="4459288"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8"/>
          <p:cNvSpPr txBox="1">
            <a:spLocks noChangeArrowheads="1"/>
          </p:cNvSpPr>
          <p:nvPr/>
        </p:nvSpPr>
        <p:spPr bwMode="auto">
          <a:xfrm>
            <a:off x="1263649" y="3028950"/>
            <a:ext cx="304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000" dirty="0">
                <a:latin typeface="+mn-ea"/>
                <a:ea typeface="+mn-ea"/>
              </a:rPr>
              <a:t>又</a:t>
            </a:r>
          </a:p>
        </p:txBody>
      </p:sp>
      <p:graphicFrame>
        <p:nvGraphicFramePr>
          <p:cNvPr id="6" name="Object 4"/>
          <p:cNvGraphicFramePr>
            <a:graphicFrameLocks noChangeAspect="1"/>
          </p:cNvGraphicFramePr>
          <p:nvPr>
            <p:extLst>
              <p:ext uri="{D42A27DB-BD31-4B8C-83A1-F6EECF244321}">
                <p14:modId xmlns:p14="http://schemas.microsoft.com/office/powerpoint/2010/main" val="3583981723"/>
              </p:ext>
            </p:extLst>
          </p:nvPr>
        </p:nvGraphicFramePr>
        <p:xfrm>
          <a:off x="1712912" y="2943225"/>
          <a:ext cx="1800225" cy="646113"/>
        </p:xfrm>
        <a:graphic>
          <a:graphicData uri="http://schemas.openxmlformats.org/presentationml/2006/ole">
            <mc:AlternateContent xmlns:mc="http://schemas.openxmlformats.org/markup-compatibility/2006">
              <mc:Choice xmlns:v="urn:schemas-microsoft-com:vml" Requires="v">
                <p:oleObj spid="_x0000_s88147" r:id="rId5" imgW="1206817" imgH="432117" progId="Equation.3">
                  <p:embed/>
                </p:oleObj>
              </mc:Choice>
              <mc:Fallback>
                <p:oleObj r:id="rId5" imgW="1206817" imgH="432117" progId="Equation.3">
                  <p:embed/>
                  <p:pic>
                    <p:nvPicPr>
                      <p:cNvPr id="88067"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2912" y="294322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1603147568"/>
              </p:ext>
            </p:extLst>
          </p:nvPr>
        </p:nvGraphicFramePr>
        <p:xfrm>
          <a:off x="7309644" y="1245394"/>
          <a:ext cx="3270250" cy="585788"/>
        </p:xfrm>
        <a:graphic>
          <a:graphicData uri="http://schemas.openxmlformats.org/presentationml/2006/ole">
            <mc:AlternateContent xmlns:mc="http://schemas.openxmlformats.org/markup-compatibility/2006">
              <mc:Choice xmlns:v="urn:schemas-microsoft-com:vml" Requires="v">
                <p:oleObj spid="_x0000_s88148" r:id="rId7" imgW="1981517" imgH="355917" progId="Equation.3">
                  <p:embed/>
                </p:oleObj>
              </mc:Choice>
              <mc:Fallback>
                <p:oleObj r:id="rId7" imgW="1981517" imgH="355917" progId="Equation.3">
                  <p:embed/>
                  <p:pic>
                    <p:nvPicPr>
                      <p:cNvPr id="88068"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09644" y="1245394"/>
                        <a:ext cx="32702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ChangeAspect="1"/>
          </p:cNvGraphicFramePr>
          <p:nvPr>
            <p:extLst>
              <p:ext uri="{D42A27DB-BD31-4B8C-83A1-F6EECF244321}">
                <p14:modId xmlns:p14="http://schemas.microsoft.com/office/powerpoint/2010/main" val="3498702558"/>
              </p:ext>
            </p:extLst>
          </p:nvPr>
        </p:nvGraphicFramePr>
        <p:xfrm>
          <a:off x="4953000" y="2481263"/>
          <a:ext cx="5380038" cy="1711325"/>
        </p:xfrm>
        <a:graphic>
          <a:graphicData uri="http://schemas.openxmlformats.org/presentationml/2006/ole">
            <mc:AlternateContent xmlns:mc="http://schemas.openxmlformats.org/markup-compatibility/2006">
              <mc:Choice xmlns:v="urn:schemas-microsoft-com:vml" Requires="v">
                <p:oleObj spid="_x0000_s88149" r:id="rId9" imgW="3594417" imgH="1143317" progId="Equation.3">
                  <p:embed/>
                </p:oleObj>
              </mc:Choice>
              <mc:Fallback>
                <p:oleObj r:id="rId9" imgW="3594417" imgH="1143317" progId="Equation.3">
                  <p:embed/>
                  <p:pic>
                    <p:nvPicPr>
                      <p:cNvPr id="88069"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53000" y="2481263"/>
                        <a:ext cx="5380038"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13"/>
          <p:cNvSpPr>
            <a:spLocks noChangeArrowheads="1"/>
          </p:cNvSpPr>
          <p:nvPr/>
        </p:nvSpPr>
        <p:spPr bwMode="auto">
          <a:xfrm>
            <a:off x="6249988" y="1436688"/>
            <a:ext cx="504825" cy="215900"/>
          </a:xfrm>
          <a:prstGeom prst="rightArrow">
            <a:avLst>
              <a:gd name="adj1" fmla="val 50000"/>
              <a:gd name="adj2" fmla="val 3339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Text Box 16"/>
          <p:cNvSpPr txBox="1">
            <a:spLocks noChangeArrowheads="1"/>
          </p:cNvSpPr>
          <p:nvPr/>
        </p:nvSpPr>
        <p:spPr bwMode="auto">
          <a:xfrm>
            <a:off x="1981199" y="4814888"/>
            <a:ext cx="8539163" cy="1531937"/>
          </a:xfrm>
          <a:prstGeom prst="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dirty="0" smtClean="0">
                <a:latin typeface="+mn-ea"/>
                <a:ea typeface="+mn-ea"/>
              </a:rPr>
              <a:t>由于 </a:t>
            </a:r>
            <a:r>
              <a:rPr lang="en-US" altLang="zh-CN" b="1" dirty="0" smtClean="0">
                <a:latin typeface="+mj-ea"/>
                <a:ea typeface="+mj-ea"/>
              </a:rPr>
              <a:t>X(t</a:t>
            </a:r>
            <a:r>
              <a:rPr lang="en-US" altLang="zh-CN" b="1" baseline="-25000" dirty="0" smtClean="0">
                <a:latin typeface="+mj-ea"/>
                <a:ea typeface="+mj-ea"/>
              </a:rPr>
              <a:t>0</a:t>
            </a:r>
            <a:r>
              <a:rPr lang="en-US" altLang="zh-CN" b="1" dirty="0" smtClean="0">
                <a:latin typeface="+mj-ea"/>
                <a:ea typeface="+mj-ea"/>
              </a:rPr>
              <a:t>) </a:t>
            </a:r>
            <a:r>
              <a:rPr lang="zh-CN" altLang="en-US" dirty="0" smtClean="0">
                <a:latin typeface="+mn-ea"/>
                <a:ea typeface="+mn-ea"/>
              </a:rPr>
              <a:t>和 </a:t>
            </a:r>
            <a:r>
              <a:rPr lang="en-US" altLang="zh-CN" b="1" dirty="0" smtClean="0">
                <a:latin typeface="+mj-ea"/>
                <a:ea typeface="+mj-ea"/>
              </a:rPr>
              <a:t>[q</a:t>
            </a:r>
            <a:r>
              <a:rPr lang="en-US" altLang="zh-CN" b="1" baseline="-25000" dirty="0" smtClean="0">
                <a:latin typeface="+mj-ea"/>
                <a:ea typeface="+mj-ea"/>
              </a:rPr>
              <a:t>1</a:t>
            </a:r>
            <a:r>
              <a:rPr lang="en-US" altLang="zh-CN" b="1" dirty="0" smtClean="0">
                <a:latin typeface="+mj-ea"/>
                <a:ea typeface="+mj-ea"/>
              </a:rPr>
              <a:t>  </a:t>
            </a:r>
            <a:r>
              <a:rPr lang="en-US" altLang="zh-CN" b="1" dirty="0">
                <a:latin typeface="+mj-ea"/>
                <a:ea typeface="+mj-ea"/>
              </a:rPr>
              <a:t>q</a:t>
            </a:r>
            <a:r>
              <a:rPr lang="en-US" altLang="zh-CN" b="1" baseline="-25000" dirty="0">
                <a:latin typeface="+mj-ea"/>
                <a:ea typeface="+mj-ea"/>
              </a:rPr>
              <a:t>2</a:t>
            </a:r>
            <a:r>
              <a:rPr lang="en-US" altLang="zh-CN" b="1" dirty="0">
                <a:latin typeface="+mj-ea"/>
                <a:ea typeface="+mj-ea"/>
              </a:rPr>
              <a:t>  ⋯  </a:t>
            </a:r>
            <a:r>
              <a:rPr lang="en-US" altLang="zh-CN" b="1" dirty="0" err="1" smtClean="0">
                <a:latin typeface="+mj-ea"/>
                <a:ea typeface="+mj-ea"/>
              </a:rPr>
              <a:t>q</a:t>
            </a:r>
            <a:r>
              <a:rPr lang="en-US" altLang="zh-CN" b="1" baseline="-25000" dirty="0" err="1" smtClean="0">
                <a:latin typeface="+mj-ea"/>
                <a:ea typeface="+mj-ea"/>
              </a:rPr>
              <a:t>n</a:t>
            </a:r>
            <a:r>
              <a:rPr lang="en-US" altLang="zh-CN" b="1" dirty="0" smtClean="0">
                <a:latin typeface="+mj-ea"/>
                <a:ea typeface="+mj-ea"/>
              </a:rPr>
              <a:t>]</a:t>
            </a:r>
            <a:r>
              <a:rPr lang="en-US" altLang="zh-CN" b="1" baseline="30000" dirty="0" smtClean="0">
                <a:latin typeface="+mj-ea"/>
                <a:ea typeface="+mj-ea"/>
              </a:rPr>
              <a:t>T </a:t>
            </a:r>
            <a:r>
              <a:rPr lang="zh-CN" altLang="en-US" dirty="0" smtClean="0">
                <a:latin typeface="+mn-ea"/>
                <a:ea typeface="+mn-ea"/>
              </a:rPr>
              <a:t>已知</a:t>
            </a:r>
            <a:r>
              <a:rPr lang="zh-CN" altLang="en-US" dirty="0">
                <a:latin typeface="+mn-ea"/>
                <a:ea typeface="+mn-ea"/>
              </a:rPr>
              <a:t>，则有唯一解的充要条件是矩阵</a:t>
            </a:r>
            <a:endParaRPr lang="en-US" altLang="zh-CN" dirty="0">
              <a:latin typeface="+mn-ea"/>
              <a:ea typeface="+mn-ea"/>
            </a:endParaRPr>
          </a:p>
          <a:p>
            <a:pPr algn="ctr" eaLnBrk="1" hangingPunct="1">
              <a:lnSpc>
                <a:spcPct val="140000"/>
              </a:lnSpc>
              <a:spcBef>
                <a:spcPct val="50000"/>
              </a:spcBef>
            </a:pPr>
            <a:r>
              <a:rPr lang="en-US" altLang="zh-CN" b="1" dirty="0">
                <a:latin typeface="+mj-ea"/>
                <a:ea typeface="+mj-ea"/>
              </a:rPr>
              <a:t>Q</a:t>
            </a:r>
            <a:r>
              <a:rPr lang="en-US" altLang="zh-CN" b="1" baseline="-25000" dirty="0">
                <a:latin typeface="+mj-ea"/>
                <a:ea typeface="+mj-ea"/>
              </a:rPr>
              <a:t>c</a:t>
            </a:r>
            <a:r>
              <a:rPr lang="en-US" altLang="zh-CN" b="1" dirty="0">
                <a:latin typeface="+mj-ea"/>
                <a:ea typeface="+mj-ea"/>
              </a:rPr>
              <a:t>=[B  AB  A</a:t>
            </a:r>
            <a:r>
              <a:rPr lang="en-US" altLang="zh-CN" b="1" baseline="30000" dirty="0">
                <a:latin typeface="+mj-ea"/>
                <a:ea typeface="+mj-ea"/>
              </a:rPr>
              <a:t>2</a:t>
            </a:r>
            <a:r>
              <a:rPr lang="en-US" altLang="zh-CN" b="1" dirty="0">
                <a:latin typeface="+mj-ea"/>
                <a:ea typeface="+mj-ea"/>
              </a:rPr>
              <a:t>B ⋯  A</a:t>
            </a:r>
            <a:r>
              <a:rPr lang="en-US" altLang="zh-CN" b="1" baseline="30000" dirty="0">
                <a:latin typeface="+mj-ea"/>
                <a:ea typeface="+mj-ea"/>
              </a:rPr>
              <a:t>n-1</a:t>
            </a:r>
            <a:r>
              <a:rPr lang="en-US" altLang="zh-CN" b="1" dirty="0">
                <a:latin typeface="+mj-ea"/>
                <a:ea typeface="+mj-ea"/>
              </a:rPr>
              <a:t>B]</a:t>
            </a:r>
          </a:p>
          <a:p>
            <a:pPr eaLnBrk="1" hangingPunct="1">
              <a:lnSpc>
                <a:spcPct val="140000"/>
              </a:lnSpc>
              <a:spcBef>
                <a:spcPct val="50000"/>
              </a:spcBef>
            </a:pPr>
            <a:r>
              <a:rPr lang="zh-CN" altLang="en-US" dirty="0">
                <a:latin typeface="+mn-ea"/>
                <a:ea typeface="+mn-ea"/>
              </a:rPr>
              <a:t>满秩，</a:t>
            </a:r>
            <a:r>
              <a:rPr lang="zh-CN" altLang="en-US" dirty="0" smtClean="0">
                <a:latin typeface="+mn-ea"/>
                <a:ea typeface="+mn-ea"/>
              </a:rPr>
              <a:t>即 </a:t>
            </a:r>
            <a:r>
              <a:rPr lang="en-US" altLang="zh-CN" b="1" dirty="0" smtClean="0">
                <a:latin typeface="+mj-ea"/>
                <a:ea typeface="+mj-ea"/>
              </a:rPr>
              <a:t>rank(Q</a:t>
            </a:r>
            <a:r>
              <a:rPr lang="en-US" altLang="zh-CN" b="1" baseline="-25000" dirty="0" smtClean="0">
                <a:latin typeface="+mj-ea"/>
                <a:ea typeface="+mj-ea"/>
              </a:rPr>
              <a:t>c</a:t>
            </a:r>
            <a:r>
              <a:rPr lang="en-US" altLang="zh-CN" b="1" dirty="0" smtClean="0">
                <a:latin typeface="+mj-ea"/>
                <a:ea typeface="+mj-ea"/>
              </a:rPr>
              <a:t>) = rank(Q</a:t>
            </a:r>
            <a:r>
              <a:rPr lang="en-US" altLang="zh-CN" b="1" baseline="-25000" dirty="0" smtClean="0">
                <a:latin typeface="+mj-ea"/>
                <a:ea typeface="+mj-ea"/>
              </a:rPr>
              <a:t>c</a:t>
            </a:r>
            <a:r>
              <a:rPr lang="en-US" altLang="zh-CN" b="1" dirty="0" smtClean="0">
                <a:latin typeface="+mj-ea"/>
                <a:ea typeface="+mj-ea"/>
              </a:rPr>
              <a:t> </a:t>
            </a:r>
            <a:r>
              <a:rPr lang="en-US" altLang="zh-CN" b="1" dirty="0">
                <a:latin typeface="+mj-ea"/>
                <a:ea typeface="+mj-ea"/>
              </a:rPr>
              <a:t>X(t</a:t>
            </a:r>
            <a:r>
              <a:rPr lang="en-US" altLang="zh-CN" b="1" baseline="-25000" dirty="0">
                <a:latin typeface="+mj-ea"/>
                <a:ea typeface="+mj-ea"/>
              </a:rPr>
              <a:t>0</a:t>
            </a:r>
            <a:r>
              <a:rPr lang="en-US" altLang="zh-CN" b="1" dirty="0" smtClean="0">
                <a:latin typeface="+mj-ea"/>
                <a:ea typeface="+mj-ea"/>
              </a:rPr>
              <a:t>)) = n </a:t>
            </a:r>
            <a:r>
              <a:rPr lang="zh-CN" altLang="en-US" dirty="0">
                <a:latin typeface="+mn-ea"/>
                <a:ea typeface="+mn-ea"/>
              </a:rPr>
              <a:t>。</a:t>
            </a:r>
          </a:p>
        </p:txBody>
      </p:sp>
      <p:sp>
        <p:nvSpPr>
          <p:cNvPr id="12" name="下箭头 11"/>
          <p:cNvSpPr/>
          <p:nvPr/>
        </p:nvSpPr>
        <p:spPr>
          <a:xfrm>
            <a:off x="8174038" y="1862138"/>
            <a:ext cx="287337" cy="360362"/>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3" name="下箭头 12"/>
          <p:cNvSpPr/>
          <p:nvPr/>
        </p:nvSpPr>
        <p:spPr>
          <a:xfrm>
            <a:off x="7542213" y="4379913"/>
            <a:ext cx="287337" cy="360363"/>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Tree>
    <p:extLst>
      <p:ext uri="{BB962C8B-B14F-4D97-AF65-F5344CB8AC3E}">
        <p14:creationId xmlns:p14="http://schemas.microsoft.com/office/powerpoint/2010/main" val="381104880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4014691095"/>
              </p:ext>
            </p:extLst>
          </p:nvPr>
        </p:nvGraphicFramePr>
        <p:xfrm>
          <a:off x="3536950" y="2957943"/>
          <a:ext cx="5164137" cy="484187"/>
        </p:xfrm>
        <a:graphic>
          <a:graphicData uri="http://schemas.openxmlformats.org/presentationml/2006/ole">
            <mc:AlternateContent xmlns:mc="http://schemas.openxmlformats.org/markup-compatibility/2006">
              <mc:Choice xmlns:v="urn:schemas-microsoft-com:vml" Requires="v">
                <p:oleObj spid="_x0000_s89147" r:id="rId3" imgW="2578417" imgH="241617" progId="Equation.3">
                  <p:embed/>
                </p:oleObj>
              </mc:Choice>
              <mc:Fallback>
                <p:oleObj r:id="rId3" imgW="2578417" imgH="241617" progId="Equation.3">
                  <p:embed/>
                  <p:pic>
                    <p:nvPicPr>
                      <p:cNvPr id="8909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6950" y="2957943"/>
                        <a:ext cx="5164137"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7"/>
          <p:cNvSpPr txBox="1">
            <a:spLocks noChangeArrowheads="1"/>
          </p:cNvSpPr>
          <p:nvPr/>
        </p:nvSpPr>
        <p:spPr bwMode="auto">
          <a:xfrm>
            <a:off x="515938" y="1233114"/>
            <a:ext cx="11206162" cy="1680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mj-ea"/>
                <a:ea typeface="+mj-ea"/>
              </a:rPr>
              <a:t>结论：</a:t>
            </a:r>
          </a:p>
          <a:p>
            <a:pPr indent="609600" eaLnBrk="1" hangingPunct="1">
              <a:lnSpc>
                <a:spcPct val="140000"/>
              </a:lnSpc>
              <a:spcBef>
                <a:spcPct val="50000"/>
              </a:spcBef>
            </a:pPr>
            <a:r>
              <a:rPr lang="zh-CN" altLang="en-US" sz="2400" dirty="0" smtClean="0">
                <a:latin typeface="+mn-ea"/>
                <a:ea typeface="+mn-ea"/>
              </a:rPr>
              <a:t>定</a:t>
            </a:r>
            <a:r>
              <a:rPr lang="zh-CN" altLang="en-US" sz="2400" dirty="0">
                <a:latin typeface="+mn-ea"/>
                <a:ea typeface="+mn-ea"/>
              </a:rPr>
              <a:t>常线性系统可控的充分必要条件是</a:t>
            </a:r>
            <a:r>
              <a:rPr lang="zh-CN" altLang="en-US" sz="2400" dirty="0" smtClean="0">
                <a:latin typeface="+mn-ea"/>
                <a:ea typeface="+mn-ea"/>
              </a:rPr>
              <a:t>矩阵 </a:t>
            </a:r>
            <a:r>
              <a:rPr lang="en-US" altLang="zh-CN" sz="2400" b="1" dirty="0" smtClean="0">
                <a:latin typeface="+mj-ea"/>
                <a:ea typeface="+mj-ea"/>
              </a:rPr>
              <a:t>Q</a:t>
            </a:r>
            <a:r>
              <a:rPr lang="en-US" altLang="zh-CN" sz="2400" b="1" baseline="-25000" dirty="0" smtClean="0">
                <a:latin typeface="+mj-ea"/>
                <a:ea typeface="+mj-ea"/>
              </a:rPr>
              <a:t>c</a:t>
            </a:r>
            <a:r>
              <a:rPr lang="en-US" altLang="zh-CN" sz="2400" b="1" dirty="0">
                <a:latin typeface="+mj-ea"/>
                <a:ea typeface="+mj-ea"/>
              </a:rPr>
              <a:t>=[</a:t>
            </a:r>
            <a:r>
              <a:rPr lang="en-US" altLang="zh-CN" sz="2400" b="1" dirty="0">
                <a:latin typeface="+mj-ea"/>
                <a:ea typeface="+mj-ea"/>
                <a:cs typeface="Times New Roman" panose="02020603050405020304" pitchFamily="18" charset="0"/>
              </a:rPr>
              <a:t>B  AB … A</a:t>
            </a:r>
            <a:r>
              <a:rPr lang="en-US" altLang="zh-CN" sz="2400" b="1" baseline="30000" dirty="0">
                <a:latin typeface="+mj-ea"/>
                <a:ea typeface="+mj-ea"/>
                <a:cs typeface="Times New Roman" panose="02020603050405020304" pitchFamily="18" charset="0"/>
              </a:rPr>
              <a:t>n-1</a:t>
            </a:r>
            <a:r>
              <a:rPr lang="en-US" altLang="zh-CN" sz="2400" b="1" dirty="0">
                <a:latin typeface="+mj-ea"/>
                <a:ea typeface="+mj-ea"/>
                <a:cs typeface="Times New Roman" panose="02020603050405020304" pitchFamily="18" charset="0"/>
              </a:rPr>
              <a:t>B</a:t>
            </a:r>
            <a:r>
              <a:rPr lang="en-US" altLang="zh-CN" sz="2400" b="1" dirty="0" smtClean="0">
                <a:latin typeface="+mj-ea"/>
                <a:ea typeface="+mj-ea"/>
                <a:cs typeface="Times New Roman" panose="02020603050405020304" pitchFamily="18" charset="0"/>
              </a:rPr>
              <a:t>] </a:t>
            </a:r>
            <a:r>
              <a:rPr lang="zh-CN" altLang="en-US" sz="2400" dirty="0" smtClean="0">
                <a:latin typeface="+mn-ea"/>
                <a:ea typeface="+mn-ea"/>
              </a:rPr>
              <a:t>满</a:t>
            </a:r>
            <a:r>
              <a:rPr lang="zh-CN" altLang="en-US" sz="2400" dirty="0">
                <a:latin typeface="+mn-ea"/>
                <a:ea typeface="+mn-ea"/>
              </a:rPr>
              <a:t>秩，即对于               ，满足</a:t>
            </a:r>
          </a:p>
        </p:txBody>
      </p:sp>
      <p:sp>
        <p:nvSpPr>
          <p:cNvPr id="5" name="Text Box 25"/>
          <p:cNvSpPr txBox="1">
            <a:spLocks noChangeArrowheads="1"/>
          </p:cNvSpPr>
          <p:nvPr/>
        </p:nvSpPr>
        <p:spPr bwMode="auto">
          <a:xfrm>
            <a:off x="515938" y="5253226"/>
            <a:ext cx="11160125" cy="1070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40000"/>
              </a:lnSpc>
              <a:spcBef>
                <a:spcPct val="50000"/>
              </a:spcBef>
            </a:pPr>
            <a:r>
              <a:rPr lang="zh-CN" altLang="en-US" sz="2400" dirty="0" smtClean="0">
                <a:latin typeface="+mn-ea"/>
                <a:ea typeface="+mn-ea"/>
              </a:rPr>
              <a:t>显然</a:t>
            </a:r>
            <a:r>
              <a:rPr lang="zh-CN" altLang="en-US" sz="2400" dirty="0">
                <a:latin typeface="+mn-ea"/>
                <a:ea typeface="+mn-ea"/>
              </a:rPr>
              <a:t>，系统的可控性只与</a:t>
            </a:r>
            <a:r>
              <a:rPr lang="zh-CN" altLang="en-US" sz="2400" dirty="0" smtClean="0">
                <a:latin typeface="+mn-ea"/>
                <a:ea typeface="+mn-ea"/>
              </a:rPr>
              <a:t>系统矩阵 </a:t>
            </a:r>
            <a:r>
              <a:rPr lang="en-US" altLang="zh-CN" sz="2400" b="1" dirty="0" smtClean="0">
                <a:latin typeface="+mj-ea"/>
                <a:ea typeface="+mj-ea"/>
              </a:rPr>
              <a:t>A </a:t>
            </a:r>
            <a:r>
              <a:rPr lang="zh-CN" altLang="en-US" sz="2400" dirty="0" smtClean="0">
                <a:latin typeface="+mn-ea"/>
                <a:ea typeface="+mn-ea"/>
              </a:rPr>
              <a:t>和输入矩阵 </a:t>
            </a:r>
            <a:r>
              <a:rPr lang="en-US" altLang="zh-CN" sz="2400" b="1" dirty="0" smtClean="0">
                <a:latin typeface="+mj-ea"/>
                <a:ea typeface="+mj-ea"/>
              </a:rPr>
              <a:t>B </a:t>
            </a:r>
            <a:r>
              <a:rPr lang="zh-CN" altLang="en-US" sz="2400" dirty="0" smtClean="0">
                <a:latin typeface="+mn-ea"/>
                <a:ea typeface="+mn-ea"/>
              </a:rPr>
              <a:t>有关</a:t>
            </a:r>
            <a:r>
              <a:rPr lang="zh-CN" altLang="en-US" sz="2400" dirty="0">
                <a:latin typeface="+mn-ea"/>
                <a:ea typeface="+mn-ea"/>
              </a:rPr>
              <a:t>。于是，系统可控往往就表示</a:t>
            </a:r>
            <a:r>
              <a:rPr lang="zh-CN" altLang="en-US" sz="2400" dirty="0" smtClean="0">
                <a:latin typeface="+mn-ea"/>
                <a:ea typeface="+mn-ea"/>
              </a:rPr>
              <a:t>为 </a:t>
            </a:r>
            <a:r>
              <a:rPr lang="en-US" altLang="zh-CN" sz="2400" b="1" dirty="0" smtClean="0">
                <a:latin typeface="+mj-ea"/>
                <a:ea typeface="+mj-ea"/>
              </a:rPr>
              <a:t>(</a:t>
            </a:r>
            <a:r>
              <a:rPr lang="en-US" altLang="zh-CN" sz="2400" b="1" dirty="0">
                <a:latin typeface="+mj-ea"/>
                <a:ea typeface="+mj-ea"/>
              </a:rPr>
              <a:t>A,B</a:t>
            </a:r>
            <a:r>
              <a:rPr lang="en-US" altLang="zh-CN" sz="2400" b="1" dirty="0" smtClean="0">
                <a:latin typeface="+mj-ea"/>
                <a:ea typeface="+mj-ea"/>
              </a:rPr>
              <a:t>) </a:t>
            </a:r>
            <a:r>
              <a:rPr lang="zh-CN" altLang="en-US" sz="2400" dirty="0" smtClean="0">
                <a:latin typeface="+mn-ea"/>
                <a:ea typeface="+mn-ea"/>
              </a:rPr>
              <a:t>可</a:t>
            </a:r>
            <a:r>
              <a:rPr lang="zh-CN" altLang="en-US" sz="2400" dirty="0">
                <a:latin typeface="+mn-ea"/>
                <a:ea typeface="+mn-ea"/>
              </a:rPr>
              <a:t>控。</a:t>
            </a:r>
          </a:p>
        </p:txBody>
      </p:sp>
      <p:graphicFrame>
        <p:nvGraphicFramePr>
          <p:cNvPr id="6" name="Object 3"/>
          <p:cNvGraphicFramePr>
            <a:graphicFrameLocks noChangeAspect="1"/>
          </p:cNvGraphicFramePr>
          <p:nvPr>
            <p:extLst>
              <p:ext uri="{D42A27DB-BD31-4B8C-83A1-F6EECF244321}">
                <p14:modId xmlns:p14="http://schemas.microsoft.com/office/powerpoint/2010/main" val="3283060963"/>
              </p:ext>
            </p:extLst>
          </p:nvPr>
        </p:nvGraphicFramePr>
        <p:xfrm>
          <a:off x="1073149" y="2406185"/>
          <a:ext cx="1270001" cy="472789"/>
        </p:xfrm>
        <a:graphic>
          <a:graphicData uri="http://schemas.openxmlformats.org/presentationml/2006/ole">
            <mc:AlternateContent xmlns:mc="http://schemas.openxmlformats.org/markup-compatibility/2006">
              <mc:Choice xmlns:v="urn:schemas-microsoft-com:vml" Requires="v">
                <p:oleObj spid="_x0000_s89148" r:id="rId5" imgW="648017" imgH="241617" progId="Equation.3">
                  <p:embed/>
                </p:oleObj>
              </mc:Choice>
              <mc:Fallback>
                <p:oleObj r:id="rId5" imgW="648017" imgH="241617" progId="Equation.3">
                  <p:embed/>
                  <p:pic>
                    <p:nvPicPr>
                      <p:cNvPr id="8909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3149" y="2406185"/>
                        <a:ext cx="1270001" cy="472789"/>
                      </a:xfrm>
                      <a:prstGeom prst="rect">
                        <a:avLst/>
                      </a:prstGeom>
                      <a:ln>
                        <a:noFill/>
                      </a:ln>
                    </p:spPr>
                  </p:pic>
                </p:oleObj>
              </mc:Fallback>
            </mc:AlternateContent>
          </a:graphicData>
        </a:graphic>
      </p:graphicFrame>
      <p:sp>
        <p:nvSpPr>
          <p:cNvPr id="7" name="Text Box 7"/>
          <p:cNvSpPr txBox="1">
            <a:spLocks noChangeArrowheads="1"/>
          </p:cNvSpPr>
          <p:nvPr/>
        </p:nvSpPr>
        <p:spPr bwMode="auto">
          <a:xfrm>
            <a:off x="1130299" y="3706813"/>
            <a:ext cx="2552702" cy="609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400" dirty="0">
                <a:latin typeface="+mn-ea"/>
                <a:ea typeface="+mn-ea"/>
              </a:rPr>
              <a:t>亦即</a:t>
            </a:r>
            <a:r>
              <a:rPr lang="zh-CN" altLang="en-US" sz="2400" dirty="0" smtClean="0">
                <a:latin typeface="+mn-ea"/>
                <a:ea typeface="+mn-ea"/>
              </a:rPr>
              <a:t>（ </a:t>
            </a:r>
            <a:r>
              <a:rPr lang="en-US" altLang="zh-CN" sz="2400" b="1" dirty="0" smtClean="0">
                <a:latin typeface="+mj-ea"/>
                <a:ea typeface="+mj-ea"/>
              </a:rPr>
              <a:t>r=1</a:t>
            </a:r>
            <a:r>
              <a:rPr lang="zh-CN" altLang="en-US" sz="2400" dirty="0">
                <a:latin typeface="+mn-ea"/>
                <a:ea typeface="+mn-ea"/>
              </a:rPr>
              <a:t>时）</a:t>
            </a:r>
          </a:p>
        </p:txBody>
      </p:sp>
      <p:graphicFrame>
        <p:nvGraphicFramePr>
          <p:cNvPr id="8" name="Object 9"/>
          <p:cNvGraphicFramePr>
            <a:graphicFrameLocks noChangeAspect="1"/>
          </p:cNvGraphicFramePr>
          <p:nvPr>
            <p:extLst>
              <p:ext uri="{D42A27DB-BD31-4B8C-83A1-F6EECF244321}">
                <p14:modId xmlns:p14="http://schemas.microsoft.com/office/powerpoint/2010/main" val="2631853473"/>
              </p:ext>
            </p:extLst>
          </p:nvPr>
        </p:nvGraphicFramePr>
        <p:xfrm>
          <a:off x="3982243" y="4389033"/>
          <a:ext cx="4273550" cy="484187"/>
        </p:xfrm>
        <a:graphic>
          <a:graphicData uri="http://schemas.openxmlformats.org/presentationml/2006/ole">
            <mc:AlternateContent xmlns:mc="http://schemas.openxmlformats.org/markup-compatibility/2006">
              <mc:Choice xmlns:v="urn:schemas-microsoft-com:vml" Requires="v">
                <p:oleObj spid="_x0000_s89149" r:id="rId7" imgW="2133917" imgH="241617" progId="Equation.3">
                  <p:embed/>
                </p:oleObj>
              </mc:Choice>
              <mc:Fallback>
                <p:oleObj r:id="rId7" imgW="2133917" imgH="241617" progId="Equation.3">
                  <p:embed/>
                  <p:pic>
                    <p:nvPicPr>
                      <p:cNvPr id="89092"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82243" y="4389033"/>
                        <a:ext cx="4273550"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2614763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6"/>
          <p:cNvSpPr txBox="1">
            <a:spLocks noChangeArrowheads="1"/>
          </p:cNvSpPr>
          <p:nvPr/>
        </p:nvSpPr>
        <p:spPr bwMode="auto">
          <a:xfrm>
            <a:off x="1168398" y="1974850"/>
            <a:ext cx="100774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400" dirty="0" smtClean="0">
                <a:latin typeface="+mn-ea"/>
                <a:ea typeface="+mn-ea"/>
              </a:rPr>
              <a:t>对于</a:t>
            </a:r>
            <a:r>
              <a:rPr lang="zh-CN" altLang="en-US" sz="2400" dirty="0">
                <a:latin typeface="+mn-ea"/>
                <a:ea typeface="+mn-ea"/>
              </a:rPr>
              <a:t>单输入单输出线性系统，当</a:t>
            </a:r>
            <a:r>
              <a:rPr lang="zh-CN" altLang="en-US" sz="2400" dirty="0" smtClean="0">
                <a:latin typeface="+mn-ea"/>
                <a:ea typeface="+mn-ea"/>
              </a:rPr>
              <a:t>系统矩阵 </a:t>
            </a:r>
            <a:r>
              <a:rPr lang="en-US" altLang="zh-CN" sz="2400" b="1" dirty="0" smtClean="0">
                <a:latin typeface="+mj-ea"/>
                <a:ea typeface="+mj-ea"/>
              </a:rPr>
              <a:t>A </a:t>
            </a:r>
            <a:r>
              <a:rPr lang="zh-CN" altLang="en-US" sz="2400" dirty="0" smtClean="0">
                <a:latin typeface="+mn-ea"/>
                <a:ea typeface="+mn-ea"/>
              </a:rPr>
              <a:t>和输入矩阵 </a:t>
            </a:r>
            <a:r>
              <a:rPr lang="en-US" altLang="zh-CN" sz="2400" b="1" dirty="0" smtClean="0">
                <a:latin typeface="+mj-ea"/>
                <a:ea typeface="+mj-ea"/>
              </a:rPr>
              <a:t>B </a:t>
            </a:r>
            <a:r>
              <a:rPr lang="zh-CN" altLang="en-US" sz="2400" dirty="0" smtClean="0">
                <a:latin typeface="+mn-ea"/>
                <a:ea typeface="+mn-ea"/>
              </a:rPr>
              <a:t>分别</a:t>
            </a:r>
            <a:r>
              <a:rPr lang="zh-CN" altLang="en-US" sz="2400" dirty="0">
                <a:latin typeface="+mn-ea"/>
                <a:ea typeface="+mn-ea"/>
              </a:rPr>
              <a:t>为</a:t>
            </a:r>
          </a:p>
        </p:txBody>
      </p:sp>
      <p:graphicFrame>
        <p:nvGraphicFramePr>
          <p:cNvPr id="4" name="Object 2"/>
          <p:cNvGraphicFramePr>
            <a:graphicFrameLocks noChangeAspect="1"/>
          </p:cNvGraphicFramePr>
          <p:nvPr>
            <p:extLst>
              <p:ext uri="{D42A27DB-BD31-4B8C-83A1-F6EECF244321}">
                <p14:modId xmlns:p14="http://schemas.microsoft.com/office/powerpoint/2010/main" val="1456822025"/>
              </p:ext>
            </p:extLst>
          </p:nvPr>
        </p:nvGraphicFramePr>
        <p:xfrm>
          <a:off x="2682875" y="2879944"/>
          <a:ext cx="6633688" cy="2358806"/>
        </p:xfrm>
        <a:graphic>
          <a:graphicData uri="http://schemas.openxmlformats.org/presentationml/2006/ole">
            <mc:AlternateContent xmlns:mc="http://schemas.openxmlformats.org/markup-compatibility/2006">
              <mc:Choice xmlns:v="urn:schemas-microsoft-com:vml" Requires="v">
                <p:oleObj spid="_x0000_s90133" r:id="rId3" imgW="3289617" imgH="1168717" progId="Equation.3">
                  <p:embed/>
                </p:oleObj>
              </mc:Choice>
              <mc:Fallback>
                <p:oleObj r:id="rId3" imgW="3289617" imgH="1168717" progId="Equation.3">
                  <p:embed/>
                  <p:pic>
                    <p:nvPicPr>
                      <p:cNvPr id="9011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875" y="2879944"/>
                        <a:ext cx="6633688" cy="2358806"/>
                      </a:xfrm>
                      <a:prstGeom prst="rect">
                        <a:avLst/>
                      </a:prstGeom>
                      <a:noFill/>
                      <a:ln>
                        <a:noFill/>
                      </a:ln>
                    </p:spPr>
                  </p:pic>
                </p:oleObj>
              </mc:Fallback>
            </mc:AlternateContent>
          </a:graphicData>
        </a:graphic>
      </p:graphicFrame>
      <p:sp>
        <p:nvSpPr>
          <p:cNvPr id="5" name="Text Box 8"/>
          <p:cNvSpPr txBox="1">
            <a:spLocks noChangeArrowheads="1"/>
          </p:cNvSpPr>
          <p:nvPr/>
        </p:nvSpPr>
        <p:spPr bwMode="auto">
          <a:xfrm>
            <a:off x="1168398" y="5614988"/>
            <a:ext cx="8229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则该系统一定是可控的，称这种形式的系统为可控标准型。        </a:t>
            </a:r>
          </a:p>
        </p:txBody>
      </p:sp>
      <p:sp>
        <p:nvSpPr>
          <p:cNvPr id="6" name="Text Box 4"/>
          <p:cNvSpPr txBox="1">
            <a:spLocks noChangeArrowheads="1"/>
          </p:cNvSpPr>
          <p:nvPr/>
        </p:nvSpPr>
        <p:spPr bwMode="auto">
          <a:xfrm>
            <a:off x="515938" y="1419032"/>
            <a:ext cx="3368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可控标准型</a:t>
            </a:r>
          </a:p>
        </p:txBody>
      </p:sp>
    </p:spTree>
    <p:extLst>
      <p:ext uri="{BB962C8B-B14F-4D97-AF65-F5344CB8AC3E}">
        <p14:creationId xmlns:p14="http://schemas.microsoft.com/office/powerpoint/2010/main" val="114034565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5"/>
          <p:cNvSpPr txBox="1">
            <a:spLocks noChangeArrowheads="1"/>
          </p:cNvSpPr>
          <p:nvPr/>
        </p:nvSpPr>
        <p:spPr bwMode="auto">
          <a:xfrm>
            <a:off x="515938" y="1089025"/>
            <a:ext cx="111601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dirty="0" smtClean="0">
                <a:latin typeface="+mn-ea"/>
                <a:ea typeface="+mn-ea"/>
              </a:rPr>
              <a:t>一</a:t>
            </a:r>
            <a:r>
              <a:rPr lang="zh-CN" altLang="en-US" sz="2200" dirty="0">
                <a:latin typeface="+mn-ea"/>
                <a:ea typeface="+mn-ea"/>
              </a:rPr>
              <a:t>个可控系统，在选择恰当的满秩变换矩阵后，可以转换为可控标准型，即</a:t>
            </a:r>
          </a:p>
        </p:txBody>
      </p:sp>
      <p:pic>
        <p:nvPicPr>
          <p:cNvPr id="4" name="Picture 6"/>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3791743" y="1668160"/>
            <a:ext cx="4608513" cy="345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515939" y="5323190"/>
            <a:ext cx="7459662" cy="566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200" dirty="0">
                <a:latin typeface="+mn-ea"/>
                <a:ea typeface="+mn-ea"/>
              </a:rPr>
              <a:t>其中</a:t>
            </a:r>
            <a:r>
              <a:rPr lang="zh-CN" altLang="en-US" sz="2200" dirty="0" smtClean="0">
                <a:latin typeface="+mn-ea"/>
                <a:ea typeface="+mn-ea"/>
              </a:rPr>
              <a:t>：</a:t>
            </a:r>
            <a:r>
              <a:rPr lang="en-US" altLang="zh-CN" sz="2200" b="1" dirty="0" smtClean="0">
                <a:latin typeface="+mj-ea"/>
                <a:ea typeface="+mj-ea"/>
              </a:rPr>
              <a:t>a</a:t>
            </a:r>
            <a:r>
              <a:rPr lang="en-US" altLang="zh-CN" sz="2200" b="1" baseline="-25000" dirty="0" smtClean="0">
                <a:latin typeface="+mj-ea"/>
                <a:ea typeface="+mj-ea"/>
              </a:rPr>
              <a:t>0</a:t>
            </a:r>
            <a:r>
              <a:rPr lang="en-US" altLang="zh-CN" sz="2200" b="1" dirty="0" smtClean="0">
                <a:latin typeface="+mj-ea"/>
                <a:ea typeface="+mj-ea"/>
              </a:rPr>
              <a:t>,a</a:t>
            </a:r>
            <a:r>
              <a:rPr lang="en-US" altLang="zh-CN" sz="2200" b="1" baseline="-25000" dirty="0" smtClean="0">
                <a:latin typeface="+mj-ea"/>
                <a:ea typeface="+mj-ea"/>
              </a:rPr>
              <a:t>1</a:t>
            </a:r>
            <a:r>
              <a:rPr lang="en-US" altLang="zh-CN" sz="2200" b="1" dirty="0">
                <a:latin typeface="+mj-ea"/>
                <a:ea typeface="+mj-ea"/>
              </a:rPr>
              <a:t>,…,</a:t>
            </a:r>
            <a:r>
              <a:rPr lang="en-US" altLang="zh-CN" sz="2200" b="1" dirty="0" smtClean="0">
                <a:latin typeface="+mj-ea"/>
                <a:ea typeface="+mj-ea"/>
              </a:rPr>
              <a:t>a</a:t>
            </a:r>
            <a:r>
              <a:rPr lang="en-US" altLang="zh-CN" sz="2200" b="1" baseline="-25000" dirty="0" smtClean="0">
                <a:latin typeface="+mj-ea"/>
                <a:ea typeface="+mj-ea"/>
              </a:rPr>
              <a:t>n-1 </a:t>
            </a:r>
            <a:r>
              <a:rPr lang="zh-CN" altLang="en-US" sz="2200" dirty="0" smtClean="0">
                <a:latin typeface="+mn-ea"/>
                <a:ea typeface="+mn-ea"/>
              </a:rPr>
              <a:t>是</a:t>
            </a:r>
            <a:r>
              <a:rPr lang="zh-CN" altLang="en-US" sz="2200" dirty="0">
                <a:latin typeface="+mn-ea"/>
                <a:ea typeface="+mn-ea"/>
              </a:rPr>
              <a:t>系统</a:t>
            </a:r>
            <a:r>
              <a:rPr lang="zh-CN" altLang="en-US" sz="2200" dirty="0" smtClean="0">
                <a:latin typeface="+mn-ea"/>
                <a:ea typeface="+mn-ea"/>
              </a:rPr>
              <a:t>特征多项式 </a:t>
            </a:r>
            <a:r>
              <a:rPr lang="en-US" altLang="zh-CN" sz="2200" b="1" dirty="0" smtClean="0">
                <a:latin typeface="+mj-ea"/>
                <a:ea typeface="+mj-ea"/>
              </a:rPr>
              <a:t>|</a:t>
            </a:r>
            <a:r>
              <a:rPr lang="en-US" altLang="zh-CN" sz="2200" b="1" dirty="0" err="1">
                <a:latin typeface="+mj-ea"/>
                <a:ea typeface="+mj-ea"/>
              </a:rPr>
              <a:t>sI</a:t>
            </a:r>
            <a:r>
              <a:rPr lang="en-US" altLang="zh-CN" sz="2200" b="1" dirty="0">
                <a:latin typeface="+mj-ea"/>
                <a:ea typeface="+mj-ea"/>
              </a:rPr>
              <a:t>-A</a:t>
            </a:r>
            <a:r>
              <a:rPr lang="en-US" altLang="zh-CN" sz="2200" b="1" dirty="0" smtClean="0">
                <a:latin typeface="+mj-ea"/>
                <a:ea typeface="+mj-ea"/>
              </a:rPr>
              <a:t>| </a:t>
            </a:r>
            <a:r>
              <a:rPr lang="zh-CN" altLang="en-US" sz="2200" dirty="0" smtClean="0">
                <a:latin typeface="+mn-ea"/>
                <a:ea typeface="+mn-ea"/>
              </a:rPr>
              <a:t>的</a:t>
            </a:r>
            <a:r>
              <a:rPr lang="zh-CN" altLang="en-US" sz="2200" dirty="0">
                <a:latin typeface="+mn-ea"/>
                <a:ea typeface="+mn-ea"/>
              </a:rPr>
              <a:t>系数，即</a:t>
            </a:r>
          </a:p>
        </p:txBody>
      </p:sp>
      <p:graphicFrame>
        <p:nvGraphicFramePr>
          <p:cNvPr id="6" name="Object 2"/>
          <p:cNvGraphicFramePr>
            <a:graphicFrameLocks noChangeAspect="1"/>
          </p:cNvGraphicFramePr>
          <p:nvPr>
            <p:extLst>
              <p:ext uri="{D42A27DB-BD31-4B8C-83A1-F6EECF244321}">
                <p14:modId xmlns:p14="http://schemas.microsoft.com/office/powerpoint/2010/main" val="3431972010"/>
              </p:ext>
            </p:extLst>
          </p:nvPr>
        </p:nvGraphicFramePr>
        <p:xfrm>
          <a:off x="3961605" y="5980113"/>
          <a:ext cx="4268788" cy="509587"/>
        </p:xfrm>
        <a:graphic>
          <a:graphicData uri="http://schemas.openxmlformats.org/presentationml/2006/ole">
            <mc:AlternateContent xmlns:mc="http://schemas.openxmlformats.org/markup-compatibility/2006">
              <mc:Choice xmlns:v="urn:schemas-microsoft-com:vml" Requires="v">
                <p:oleObj spid="_x0000_s91158" r:id="rId5" imgW="2133917" imgH="254317" progId="Equations">
                  <p:embed/>
                </p:oleObj>
              </mc:Choice>
              <mc:Fallback>
                <p:oleObj r:id="rId5" imgW="2133917" imgH="254317" progId="Equations">
                  <p:embed/>
                  <p:pic>
                    <p:nvPicPr>
                      <p:cNvPr id="91138"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1605" y="5980113"/>
                        <a:ext cx="4268788"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86692594"/>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8" y="1104214"/>
            <a:ext cx="11160124" cy="79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825500" indent="-825500" eaLnBrk="1" hangingPunct="1">
              <a:lnSpc>
                <a:spcPct val="120000"/>
              </a:lnSpc>
              <a:spcBef>
                <a:spcPct val="50000"/>
              </a:spcBef>
            </a:pPr>
            <a:r>
              <a:rPr lang="zh-CN" altLang="en-US" sz="2000" dirty="0">
                <a:latin typeface="+mn-ea"/>
                <a:ea typeface="+mn-ea"/>
              </a:rPr>
              <a:t>例</a:t>
            </a:r>
            <a:r>
              <a:rPr lang="en-US" altLang="zh-CN" sz="2000" b="1" dirty="0">
                <a:latin typeface="+mj-ea"/>
                <a:ea typeface="+mj-ea"/>
              </a:rPr>
              <a:t>18</a:t>
            </a:r>
            <a:r>
              <a:rPr lang="zh-CN" altLang="en-US" sz="2000" dirty="0">
                <a:latin typeface="+mn-ea"/>
                <a:ea typeface="+mn-ea"/>
              </a:rPr>
              <a:t>：由一并联电路，其中的</a:t>
            </a:r>
            <a:r>
              <a:rPr lang="en-US" altLang="zh-CN" sz="2000" b="1" dirty="0">
                <a:latin typeface="+mj-ea"/>
                <a:ea typeface="+mj-ea"/>
              </a:rPr>
              <a:t>u</a:t>
            </a:r>
            <a:r>
              <a:rPr lang="zh-CN" altLang="en-US" sz="2000" dirty="0">
                <a:latin typeface="+mn-ea"/>
                <a:ea typeface="+mn-ea"/>
              </a:rPr>
              <a:t>为外加电压，</a:t>
            </a:r>
            <a:r>
              <a:rPr lang="en-US" altLang="zh-CN" sz="2000" b="1" dirty="0">
                <a:latin typeface="+mj-ea"/>
                <a:ea typeface="+mj-ea"/>
              </a:rPr>
              <a:t>x</a:t>
            </a:r>
            <a:r>
              <a:rPr lang="en-US" altLang="zh-CN" sz="2000" b="1" baseline="-25000" dirty="0">
                <a:latin typeface="+mj-ea"/>
                <a:ea typeface="+mj-ea"/>
              </a:rPr>
              <a:t>1</a:t>
            </a:r>
            <a:r>
              <a:rPr lang="zh-CN" altLang="en-US" sz="2000" b="1" dirty="0">
                <a:latin typeface="+mj-ea"/>
                <a:ea typeface="+mj-ea"/>
              </a:rPr>
              <a:t>、</a:t>
            </a:r>
            <a:r>
              <a:rPr lang="en-US" altLang="zh-CN" sz="2000" b="1" dirty="0">
                <a:latin typeface="+mj-ea"/>
                <a:ea typeface="+mj-ea"/>
              </a:rPr>
              <a:t>x</a:t>
            </a:r>
            <a:r>
              <a:rPr lang="en-US" altLang="zh-CN" sz="2000" b="1" baseline="-25000" dirty="0">
                <a:latin typeface="+mj-ea"/>
                <a:ea typeface="+mj-ea"/>
              </a:rPr>
              <a:t>2</a:t>
            </a:r>
            <a:r>
              <a:rPr lang="zh-CN" altLang="en-US" sz="2000" dirty="0">
                <a:latin typeface="+mn-ea"/>
                <a:ea typeface="+mn-ea"/>
              </a:rPr>
              <a:t>分别是电容</a:t>
            </a:r>
            <a:r>
              <a:rPr lang="en-US" altLang="zh-CN" sz="2000" b="1" dirty="0">
                <a:latin typeface="+mj-ea"/>
                <a:ea typeface="+mj-ea"/>
              </a:rPr>
              <a:t>C</a:t>
            </a:r>
            <a:r>
              <a:rPr lang="zh-CN" altLang="en-US" sz="2000" dirty="0">
                <a:latin typeface="+mn-ea"/>
                <a:ea typeface="+mn-ea"/>
              </a:rPr>
              <a:t>两端的电压和通过电感</a:t>
            </a:r>
            <a:r>
              <a:rPr lang="en-US" altLang="zh-CN" sz="2000" b="1" dirty="0">
                <a:latin typeface="+mj-ea"/>
                <a:ea typeface="+mj-ea"/>
              </a:rPr>
              <a:t>L</a:t>
            </a:r>
            <a:r>
              <a:rPr lang="zh-CN" altLang="en-US" sz="2000" dirty="0">
                <a:latin typeface="+mn-ea"/>
                <a:ea typeface="+mn-ea"/>
              </a:rPr>
              <a:t>的电流。以</a:t>
            </a:r>
            <a:r>
              <a:rPr lang="en-US" altLang="zh-CN" sz="2000" b="1" dirty="0">
                <a:latin typeface="+mj-ea"/>
                <a:ea typeface="+mj-ea"/>
              </a:rPr>
              <a:t>x</a:t>
            </a:r>
            <a:r>
              <a:rPr lang="en-US" altLang="zh-CN" sz="2000" b="1" baseline="-25000" dirty="0">
                <a:latin typeface="+mj-ea"/>
                <a:ea typeface="+mj-ea"/>
              </a:rPr>
              <a:t>1</a:t>
            </a:r>
            <a:r>
              <a:rPr lang="zh-CN" altLang="en-US" sz="2000" b="1" dirty="0">
                <a:latin typeface="+mj-ea"/>
                <a:ea typeface="+mj-ea"/>
              </a:rPr>
              <a:t>、</a:t>
            </a:r>
            <a:r>
              <a:rPr lang="en-US" altLang="zh-CN" sz="2000" b="1" dirty="0">
                <a:latin typeface="+mj-ea"/>
                <a:ea typeface="+mj-ea"/>
              </a:rPr>
              <a:t>x</a:t>
            </a:r>
            <a:r>
              <a:rPr lang="en-US" altLang="zh-CN" sz="2000" b="1" baseline="-25000" dirty="0">
                <a:latin typeface="+mj-ea"/>
                <a:ea typeface="+mj-ea"/>
              </a:rPr>
              <a:t>2</a:t>
            </a:r>
            <a:r>
              <a:rPr lang="zh-CN" altLang="en-US" sz="2000" dirty="0">
                <a:latin typeface="+mn-ea"/>
                <a:ea typeface="+mn-ea"/>
              </a:rPr>
              <a:t>为系统的状态变量，</a:t>
            </a:r>
            <a:r>
              <a:rPr lang="en-US" altLang="zh-CN" sz="2000" b="1" dirty="0">
                <a:latin typeface="+mj-ea"/>
                <a:ea typeface="+mj-ea"/>
              </a:rPr>
              <a:t>u</a:t>
            </a:r>
            <a:r>
              <a:rPr lang="zh-CN" altLang="en-US" sz="2000" dirty="0">
                <a:latin typeface="+mn-ea"/>
                <a:ea typeface="+mn-ea"/>
              </a:rPr>
              <a:t>为输入时，确定系统的可控性。</a:t>
            </a:r>
            <a:endParaRPr lang="zh-CN" altLang="en-US" sz="2000" baseline="-25000" dirty="0">
              <a:latin typeface="+mn-ea"/>
              <a:ea typeface="+mn-ea"/>
            </a:endParaRPr>
          </a:p>
        </p:txBody>
      </p:sp>
      <p:sp>
        <p:nvSpPr>
          <p:cNvPr id="4" name="Line 5"/>
          <p:cNvSpPr>
            <a:spLocks noChangeShapeType="1"/>
          </p:cNvSpPr>
          <p:nvPr/>
        </p:nvSpPr>
        <p:spPr bwMode="auto">
          <a:xfrm>
            <a:off x="7239000" y="2139746"/>
            <a:ext cx="3168650"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Line 6"/>
          <p:cNvSpPr>
            <a:spLocks noChangeShapeType="1"/>
          </p:cNvSpPr>
          <p:nvPr/>
        </p:nvSpPr>
        <p:spPr bwMode="auto">
          <a:xfrm>
            <a:off x="10407650" y="2139746"/>
            <a:ext cx="0" cy="36036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Line 7"/>
          <p:cNvSpPr>
            <a:spLocks noChangeShapeType="1"/>
          </p:cNvSpPr>
          <p:nvPr/>
        </p:nvSpPr>
        <p:spPr bwMode="auto">
          <a:xfrm>
            <a:off x="8680450" y="2139746"/>
            <a:ext cx="0" cy="503238"/>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8"/>
          <p:cNvSpPr>
            <a:spLocks noChangeShapeType="1"/>
          </p:cNvSpPr>
          <p:nvPr/>
        </p:nvSpPr>
        <p:spPr bwMode="auto">
          <a:xfrm>
            <a:off x="8680450" y="3651046"/>
            <a:ext cx="0" cy="36036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9"/>
          <p:cNvSpPr>
            <a:spLocks noChangeShapeType="1"/>
          </p:cNvSpPr>
          <p:nvPr/>
        </p:nvSpPr>
        <p:spPr bwMode="auto">
          <a:xfrm>
            <a:off x="10407650" y="3651046"/>
            <a:ext cx="0" cy="36036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Rectangle 10"/>
          <p:cNvSpPr>
            <a:spLocks noChangeArrowheads="1"/>
          </p:cNvSpPr>
          <p:nvPr/>
        </p:nvSpPr>
        <p:spPr bwMode="auto">
          <a:xfrm>
            <a:off x="8607425" y="3292271"/>
            <a:ext cx="144463" cy="358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Rectangle 11"/>
          <p:cNvSpPr>
            <a:spLocks noChangeArrowheads="1"/>
          </p:cNvSpPr>
          <p:nvPr/>
        </p:nvSpPr>
        <p:spPr bwMode="auto">
          <a:xfrm>
            <a:off x="10336213" y="3292271"/>
            <a:ext cx="144462" cy="358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Line 12"/>
          <p:cNvSpPr>
            <a:spLocks noChangeShapeType="1"/>
          </p:cNvSpPr>
          <p:nvPr/>
        </p:nvSpPr>
        <p:spPr bwMode="auto">
          <a:xfrm>
            <a:off x="7239000" y="4011409"/>
            <a:ext cx="3168650"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3"/>
          <p:cNvSpPr>
            <a:spLocks noChangeShapeType="1"/>
          </p:cNvSpPr>
          <p:nvPr/>
        </p:nvSpPr>
        <p:spPr bwMode="auto">
          <a:xfrm>
            <a:off x="8535988" y="2644571"/>
            <a:ext cx="287337"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4"/>
          <p:cNvSpPr>
            <a:spLocks noChangeShapeType="1"/>
          </p:cNvSpPr>
          <p:nvPr/>
        </p:nvSpPr>
        <p:spPr bwMode="auto">
          <a:xfrm>
            <a:off x="8535988" y="2787446"/>
            <a:ext cx="287337"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5"/>
          <p:cNvSpPr>
            <a:spLocks noChangeShapeType="1"/>
          </p:cNvSpPr>
          <p:nvPr/>
        </p:nvSpPr>
        <p:spPr bwMode="auto">
          <a:xfrm>
            <a:off x="8680450" y="2787446"/>
            <a:ext cx="0" cy="504825"/>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6"/>
          <p:cNvSpPr>
            <a:spLocks noChangeShapeType="1"/>
          </p:cNvSpPr>
          <p:nvPr/>
        </p:nvSpPr>
        <p:spPr bwMode="auto">
          <a:xfrm>
            <a:off x="10407650" y="2931909"/>
            <a:ext cx="0" cy="360362"/>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Freeform 17"/>
          <p:cNvSpPr>
            <a:spLocks noChangeArrowheads="1"/>
          </p:cNvSpPr>
          <p:nvPr/>
        </p:nvSpPr>
        <p:spPr bwMode="auto">
          <a:xfrm>
            <a:off x="10407650" y="2500109"/>
            <a:ext cx="73025" cy="431800"/>
          </a:xfrm>
          <a:custGeom>
            <a:avLst/>
            <a:gdLst>
              <a:gd name="T0" fmla="*/ 0 w 46"/>
              <a:gd name="T1" fmla="*/ 0 h 272"/>
              <a:gd name="T2" fmla="*/ 2147483647 w 46"/>
              <a:gd name="T3" fmla="*/ 2147483647 h 272"/>
              <a:gd name="T4" fmla="*/ 0 w 46"/>
              <a:gd name="T5" fmla="*/ 2147483647 h 272"/>
              <a:gd name="T6" fmla="*/ 2147483647 w 46"/>
              <a:gd name="T7" fmla="*/ 2147483647 h 272"/>
              <a:gd name="T8" fmla="*/ 0 w 46"/>
              <a:gd name="T9" fmla="*/ 2147483647 h 272"/>
              <a:gd name="T10" fmla="*/ 2147483647 w 46"/>
              <a:gd name="T11" fmla="*/ 2147483647 h 272"/>
              <a:gd name="T12" fmla="*/ 0 w 46"/>
              <a:gd name="T13" fmla="*/ 2147483647 h 272"/>
              <a:gd name="T14" fmla="*/ 0 60000 65536"/>
              <a:gd name="T15" fmla="*/ 0 60000 65536"/>
              <a:gd name="T16" fmla="*/ 0 60000 65536"/>
              <a:gd name="T17" fmla="*/ 0 60000 65536"/>
              <a:gd name="T18" fmla="*/ 0 60000 65536"/>
              <a:gd name="T19" fmla="*/ 0 60000 65536"/>
              <a:gd name="T20" fmla="*/ 0 60000 65536"/>
              <a:gd name="T21" fmla="*/ 0 w 46"/>
              <a:gd name="T22" fmla="*/ 0 h 272"/>
              <a:gd name="T23" fmla="*/ 46 w 46"/>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272">
                <a:moveTo>
                  <a:pt x="0" y="0"/>
                </a:moveTo>
                <a:cubicBezTo>
                  <a:pt x="23" y="15"/>
                  <a:pt x="46" y="30"/>
                  <a:pt x="46" y="45"/>
                </a:cubicBezTo>
                <a:cubicBezTo>
                  <a:pt x="46" y="60"/>
                  <a:pt x="0" y="75"/>
                  <a:pt x="0" y="90"/>
                </a:cubicBezTo>
                <a:cubicBezTo>
                  <a:pt x="0" y="105"/>
                  <a:pt x="46" y="121"/>
                  <a:pt x="46" y="136"/>
                </a:cubicBezTo>
                <a:cubicBezTo>
                  <a:pt x="46" y="151"/>
                  <a:pt x="0" y="166"/>
                  <a:pt x="0" y="181"/>
                </a:cubicBezTo>
                <a:cubicBezTo>
                  <a:pt x="0" y="196"/>
                  <a:pt x="46" y="211"/>
                  <a:pt x="46" y="226"/>
                </a:cubicBezTo>
                <a:cubicBezTo>
                  <a:pt x="46" y="241"/>
                  <a:pt x="15" y="257"/>
                  <a:pt x="0" y="272"/>
                </a:cubicBezTo>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Line 18"/>
          <p:cNvSpPr>
            <a:spLocks noChangeShapeType="1"/>
          </p:cNvSpPr>
          <p:nvPr/>
        </p:nvSpPr>
        <p:spPr bwMode="auto">
          <a:xfrm>
            <a:off x="7383463" y="2355646"/>
            <a:ext cx="0" cy="151130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Text Box 19"/>
          <p:cNvSpPr txBox="1">
            <a:spLocks noChangeArrowheads="1"/>
          </p:cNvSpPr>
          <p:nvPr/>
        </p:nvSpPr>
        <p:spPr bwMode="auto">
          <a:xfrm>
            <a:off x="6951663" y="2787446"/>
            <a:ext cx="719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a:t>
            </a:r>
          </a:p>
        </p:txBody>
      </p:sp>
      <p:sp>
        <p:nvSpPr>
          <p:cNvPr id="19" name="Text Box 20"/>
          <p:cNvSpPr txBox="1">
            <a:spLocks noChangeArrowheads="1"/>
          </p:cNvSpPr>
          <p:nvPr/>
        </p:nvSpPr>
        <p:spPr bwMode="auto">
          <a:xfrm>
            <a:off x="8175625" y="2562021"/>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C</a:t>
            </a:r>
          </a:p>
        </p:txBody>
      </p:sp>
      <p:sp>
        <p:nvSpPr>
          <p:cNvPr id="20" name="Text Box 21"/>
          <p:cNvSpPr txBox="1">
            <a:spLocks noChangeArrowheads="1"/>
          </p:cNvSpPr>
          <p:nvPr/>
        </p:nvSpPr>
        <p:spPr bwMode="auto">
          <a:xfrm>
            <a:off x="8175625" y="3265284"/>
            <a:ext cx="576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R</a:t>
            </a:r>
            <a:r>
              <a:rPr lang="en-US" altLang="zh-CN" baseline="-25000"/>
              <a:t>1</a:t>
            </a:r>
            <a:endParaRPr lang="en-US" altLang="zh-CN"/>
          </a:p>
        </p:txBody>
      </p:sp>
      <p:sp>
        <p:nvSpPr>
          <p:cNvPr id="21" name="Text Box 22"/>
          <p:cNvSpPr txBox="1">
            <a:spLocks noChangeArrowheads="1"/>
          </p:cNvSpPr>
          <p:nvPr/>
        </p:nvSpPr>
        <p:spPr bwMode="auto">
          <a:xfrm>
            <a:off x="9904413" y="3265284"/>
            <a:ext cx="719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R</a:t>
            </a:r>
            <a:r>
              <a:rPr lang="en-US" altLang="zh-CN" baseline="-25000"/>
              <a:t>2</a:t>
            </a:r>
            <a:endParaRPr lang="en-US" altLang="zh-CN"/>
          </a:p>
        </p:txBody>
      </p:sp>
      <p:sp>
        <p:nvSpPr>
          <p:cNvPr id="22" name="Text Box 23"/>
          <p:cNvSpPr txBox="1">
            <a:spLocks noChangeArrowheads="1"/>
          </p:cNvSpPr>
          <p:nvPr/>
        </p:nvSpPr>
        <p:spPr bwMode="auto">
          <a:xfrm>
            <a:off x="9975850" y="2500109"/>
            <a:ext cx="503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L</a:t>
            </a:r>
          </a:p>
        </p:txBody>
      </p:sp>
      <p:sp>
        <p:nvSpPr>
          <p:cNvPr id="23" name="Text Box 24"/>
          <p:cNvSpPr txBox="1">
            <a:spLocks noChangeArrowheads="1"/>
          </p:cNvSpPr>
          <p:nvPr/>
        </p:nvSpPr>
        <p:spPr bwMode="auto">
          <a:xfrm>
            <a:off x="1343028" y="2730266"/>
            <a:ext cx="34559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p>
        </p:txBody>
      </p:sp>
      <p:graphicFrame>
        <p:nvGraphicFramePr>
          <p:cNvPr id="24" name="Object 2"/>
          <p:cNvGraphicFramePr>
            <a:graphicFrameLocks noChangeAspect="1"/>
          </p:cNvGraphicFramePr>
          <p:nvPr>
            <p:extLst>
              <p:ext uri="{D42A27DB-BD31-4B8C-83A1-F6EECF244321}">
                <p14:modId xmlns:p14="http://schemas.microsoft.com/office/powerpoint/2010/main" val="1893155993"/>
              </p:ext>
            </p:extLst>
          </p:nvPr>
        </p:nvGraphicFramePr>
        <p:xfrm>
          <a:off x="2246313" y="3085896"/>
          <a:ext cx="1439862" cy="1182688"/>
        </p:xfrm>
        <a:graphic>
          <a:graphicData uri="http://schemas.openxmlformats.org/presentationml/2006/ole">
            <mc:AlternateContent xmlns:mc="http://schemas.openxmlformats.org/markup-compatibility/2006">
              <mc:Choice xmlns:v="urn:schemas-microsoft-com:vml" Requires="v">
                <p:oleObj spid="_x0000_s92262" r:id="rId3" imgW="927417" imgH="762317" progId="Equation.3">
                  <p:embed/>
                </p:oleObj>
              </mc:Choice>
              <mc:Fallback>
                <p:oleObj r:id="rId3" imgW="927417" imgH="762317" progId="Equation.3">
                  <p:embed/>
                  <p:pic>
                    <p:nvPicPr>
                      <p:cNvPr id="9216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6313" y="3085896"/>
                        <a:ext cx="1439862" cy="11826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 name="Object 3"/>
          <p:cNvGraphicFramePr>
            <a:graphicFrameLocks noChangeAspect="1"/>
          </p:cNvGraphicFramePr>
          <p:nvPr>
            <p:extLst>
              <p:ext uri="{D42A27DB-BD31-4B8C-83A1-F6EECF244321}">
                <p14:modId xmlns:p14="http://schemas.microsoft.com/office/powerpoint/2010/main" val="3040053017"/>
              </p:ext>
            </p:extLst>
          </p:nvPr>
        </p:nvGraphicFramePr>
        <p:xfrm>
          <a:off x="1393825" y="5019471"/>
          <a:ext cx="1800225" cy="1112838"/>
        </p:xfrm>
        <a:graphic>
          <a:graphicData uri="http://schemas.openxmlformats.org/presentationml/2006/ole">
            <mc:AlternateContent xmlns:mc="http://schemas.openxmlformats.org/markup-compatibility/2006">
              <mc:Choice xmlns:v="urn:schemas-microsoft-com:vml" Requires="v">
                <p:oleObj spid="_x0000_s92263" r:id="rId5" imgW="1396711" imgH="863542" progId="Equation.3">
                  <p:embed/>
                </p:oleObj>
              </mc:Choice>
              <mc:Fallback>
                <p:oleObj r:id="rId5" imgW="1396711" imgH="863542" progId="Equation.3">
                  <p:embed/>
                  <p:pic>
                    <p:nvPicPr>
                      <p:cNvPr id="9216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3825" y="5019471"/>
                        <a:ext cx="1800225" cy="111283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6" name="Object 4"/>
          <p:cNvGraphicFramePr>
            <a:graphicFrameLocks noChangeAspect="1"/>
          </p:cNvGraphicFramePr>
          <p:nvPr>
            <p:extLst>
              <p:ext uri="{D42A27DB-BD31-4B8C-83A1-F6EECF244321}">
                <p14:modId xmlns:p14="http://schemas.microsoft.com/office/powerpoint/2010/main" val="918300000"/>
              </p:ext>
            </p:extLst>
          </p:nvPr>
        </p:nvGraphicFramePr>
        <p:xfrm>
          <a:off x="7851775" y="4151109"/>
          <a:ext cx="2603500" cy="1035050"/>
        </p:xfrm>
        <a:graphic>
          <a:graphicData uri="http://schemas.openxmlformats.org/presentationml/2006/ole">
            <mc:AlternateContent xmlns:mc="http://schemas.openxmlformats.org/markup-compatibility/2006">
              <mc:Choice xmlns:v="urn:schemas-microsoft-com:vml" Requires="v">
                <p:oleObj spid="_x0000_s92264" r:id="rId7" imgW="2045017" imgH="813117" progId="Equation.3">
                  <p:embed/>
                </p:oleObj>
              </mc:Choice>
              <mc:Fallback>
                <p:oleObj r:id="rId7" imgW="2045017" imgH="813117" progId="Equation.3">
                  <p:embed/>
                  <p:pic>
                    <p:nvPicPr>
                      <p:cNvPr id="92164"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51775" y="4151109"/>
                        <a:ext cx="2603500" cy="103505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7" name="Text Box 27"/>
          <p:cNvSpPr txBox="1">
            <a:spLocks noChangeArrowheads="1"/>
          </p:cNvSpPr>
          <p:nvPr/>
        </p:nvSpPr>
        <p:spPr bwMode="auto">
          <a:xfrm>
            <a:off x="4008438" y="3146221"/>
            <a:ext cx="16557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电流方程</a:t>
            </a:r>
          </a:p>
        </p:txBody>
      </p:sp>
      <p:sp>
        <p:nvSpPr>
          <p:cNvPr id="28" name="Text Box 28"/>
          <p:cNvSpPr txBox="1">
            <a:spLocks noChangeArrowheads="1"/>
          </p:cNvSpPr>
          <p:nvPr/>
        </p:nvSpPr>
        <p:spPr bwMode="auto">
          <a:xfrm>
            <a:off x="4008438" y="3866946"/>
            <a:ext cx="16557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电压方程</a:t>
            </a:r>
          </a:p>
        </p:txBody>
      </p:sp>
      <p:sp>
        <p:nvSpPr>
          <p:cNvPr id="29" name="AutoShape 29"/>
          <p:cNvSpPr>
            <a:spLocks noChangeArrowheads="1"/>
          </p:cNvSpPr>
          <p:nvPr/>
        </p:nvSpPr>
        <p:spPr bwMode="auto">
          <a:xfrm rot="962928">
            <a:off x="2078038" y="4443209"/>
            <a:ext cx="503237" cy="504825"/>
          </a:xfrm>
          <a:prstGeom prst="downArrow">
            <a:avLst>
              <a:gd name="adj1" fmla="val 50000"/>
              <a:gd name="adj2" fmla="val 2506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AutoShape 36"/>
          <p:cNvSpPr>
            <a:spLocks noChangeArrowheads="1"/>
          </p:cNvSpPr>
          <p:nvPr/>
        </p:nvSpPr>
        <p:spPr bwMode="auto">
          <a:xfrm rot="19584834">
            <a:off x="7381875" y="4984546"/>
            <a:ext cx="504825" cy="360363"/>
          </a:xfrm>
          <a:prstGeom prst="rightArrow">
            <a:avLst>
              <a:gd name="adj1" fmla="val 50000"/>
              <a:gd name="adj2" fmla="val 35015"/>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AutoShape 40"/>
          <p:cNvSpPr>
            <a:spLocks noChangeArrowheads="1"/>
          </p:cNvSpPr>
          <p:nvPr/>
        </p:nvSpPr>
        <p:spPr bwMode="auto">
          <a:xfrm rot="5400000">
            <a:off x="9111457" y="5313952"/>
            <a:ext cx="431800" cy="360363"/>
          </a:xfrm>
          <a:prstGeom prst="rightArrow">
            <a:avLst>
              <a:gd name="adj1" fmla="val 50000"/>
              <a:gd name="adj2" fmla="val 3497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2" name="Object 5"/>
          <p:cNvGraphicFramePr>
            <a:graphicFrameLocks noChangeAspect="1"/>
          </p:cNvGraphicFramePr>
          <p:nvPr>
            <p:extLst>
              <p:ext uri="{D42A27DB-BD31-4B8C-83A1-F6EECF244321}">
                <p14:modId xmlns:p14="http://schemas.microsoft.com/office/powerpoint/2010/main" val="1468259115"/>
              </p:ext>
            </p:extLst>
          </p:nvPr>
        </p:nvGraphicFramePr>
        <p:xfrm>
          <a:off x="8715375" y="5735434"/>
          <a:ext cx="1150938" cy="766762"/>
        </p:xfrm>
        <a:graphic>
          <a:graphicData uri="http://schemas.openxmlformats.org/presentationml/2006/ole">
            <mc:AlternateContent xmlns:mc="http://schemas.openxmlformats.org/markup-compatibility/2006">
              <mc:Choice xmlns:v="urn:schemas-microsoft-com:vml" Requires="v">
                <p:oleObj spid="_x0000_s92265" r:id="rId9" imgW="648017" imgH="432117" progId="Equation.3">
                  <p:embed/>
                </p:oleObj>
              </mc:Choice>
              <mc:Fallback>
                <p:oleObj r:id="rId9" imgW="648017" imgH="432117" progId="Equation.3">
                  <p:embed/>
                  <p:pic>
                    <p:nvPicPr>
                      <p:cNvPr id="92165"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715375" y="5735434"/>
                        <a:ext cx="1150938" cy="7667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33" name="直接连接符 32"/>
          <p:cNvCxnSpPr/>
          <p:nvPr/>
        </p:nvCxnSpPr>
        <p:spPr>
          <a:xfrm>
            <a:off x="8823325" y="2427084"/>
            <a:ext cx="50323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823325" y="2930321"/>
            <a:ext cx="503238"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9182100" y="2427084"/>
            <a:ext cx="0" cy="503237"/>
          </a:xfrm>
          <a:prstGeom prst="straightConnector1">
            <a:avLst/>
          </a:prstGeom>
          <a:ln>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10623550" y="2282621"/>
            <a:ext cx="0" cy="504825"/>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37" name="TextBox 41"/>
          <p:cNvSpPr txBox="1">
            <a:spLocks noChangeArrowheads="1"/>
          </p:cNvSpPr>
          <p:nvPr/>
        </p:nvSpPr>
        <p:spPr bwMode="auto">
          <a:xfrm>
            <a:off x="8823325" y="2427084"/>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mj-ea"/>
                <a:ea typeface="+mj-ea"/>
              </a:rPr>
              <a:t>x</a:t>
            </a:r>
            <a:r>
              <a:rPr lang="en-US" altLang="zh-CN" b="1" baseline="-25000">
                <a:latin typeface="+mj-ea"/>
                <a:ea typeface="+mj-ea"/>
              </a:rPr>
              <a:t>1</a:t>
            </a:r>
            <a:endParaRPr lang="zh-CN" altLang="en-US" b="1">
              <a:latin typeface="+mj-ea"/>
              <a:ea typeface="+mj-ea"/>
            </a:endParaRPr>
          </a:p>
        </p:txBody>
      </p:sp>
      <p:sp>
        <p:nvSpPr>
          <p:cNvPr id="38" name="TextBox 42"/>
          <p:cNvSpPr txBox="1">
            <a:spLocks noChangeArrowheads="1"/>
          </p:cNvSpPr>
          <p:nvPr/>
        </p:nvSpPr>
        <p:spPr bwMode="auto">
          <a:xfrm>
            <a:off x="10623550" y="2282621"/>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mj-ea"/>
                <a:ea typeface="+mj-ea"/>
              </a:rPr>
              <a:t>x</a:t>
            </a:r>
            <a:r>
              <a:rPr lang="en-US" altLang="zh-CN" b="1" baseline="-25000">
                <a:latin typeface="+mj-ea"/>
                <a:ea typeface="+mj-ea"/>
              </a:rPr>
              <a:t>2</a:t>
            </a:r>
            <a:endParaRPr lang="zh-CN" altLang="en-US" b="1">
              <a:latin typeface="+mj-ea"/>
              <a:ea typeface="+mj-ea"/>
            </a:endParaRPr>
          </a:p>
        </p:txBody>
      </p:sp>
      <p:graphicFrame>
        <p:nvGraphicFramePr>
          <p:cNvPr id="39" name="Object 40"/>
          <p:cNvGraphicFramePr>
            <a:graphicFrameLocks noChangeAspect="1"/>
          </p:cNvGraphicFramePr>
          <p:nvPr>
            <p:extLst>
              <p:ext uri="{D42A27DB-BD31-4B8C-83A1-F6EECF244321}">
                <p14:modId xmlns:p14="http://schemas.microsoft.com/office/powerpoint/2010/main" val="802109208"/>
              </p:ext>
            </p:extLst>
          </p:nvPr>
        </p:nvGraphicFramePr>
        <p:xfrm>
          <a:off x="4251325" y="5019471"/>
          <a:ext cx="2944813" cy="1047750"/>
        </p:xfrm>
        <a:graphic>
          <a:graphicData uri="http://schemas.openxmlformats.org/presentationml/2006/ole">
            <mc:AlternateContent xmlns:mc="http://schemas.openxmlformats.org/markup-compatibility/2006">
              <mc:Choice xmlns:v="urn:schemas-microsoft-com:vml" Requires="v">
                <p:oleObj spid="_x0000_s92266" r:id="rId11" imgW="2285325" imgH="812764" progId="Equations">
                  <p:embed/>
                </p:oleObj>
              </mc:Choice>
              <mc:Fallback>
                <p:oleObj r:id="rId11" imgW="2285325" imgH="812764" progId="Equations">
                  <p:embed/>
                  <p:pic>
                    <p:nvPicPr>
                      <p:cNvPr id="92166"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51325" y="5019471"/>
                        <a:ext cx="2944813"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0" name="AutoShape 36"/>
          <p:cNvSpPr>
            <a:spLocks noChangeArrowheads="1"/>
          </p:cNvSpPr>
          <p:nvPr/>
        </p:nvSpPr>
        <p:spPr bwMode="auto">
          <a:xfrm>
            <a:off x="3449638" y="5451271"/>
            <a:ext cx="504825" cy="360363"/>
          </a:xfrm>
          <a:prstGeom prst="rightArrow">
            <a:avLst>
              <a:gd name="adj1" fmla="val 50000"/>
              <a:gd name="adj2" fmla="val 35015"/>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363477160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8" y="1292225"/>
            <a:ext cx="7991475" cy="247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zh-CN" altLang="en-US" sz="2400" dirty="0">
                <a:latin typeface="+mn-ea"/>
                <a:ea typeface="+mn-ea"/>
              </a:rPr>
              <a:t>例</a:t>
            </a:r>
            <a:r>
              <a:rPr lang="en-US" altLang="zh-CN" sz="2400" b="1" dirty="0">
                <a:latin typeface="+mj-ea"/>
                <a:ea typeface="+mj-ea"/>
              </a:rPr>
              <a:t>19</a:t>
            </a:r>
            <a:r>
              <a:rPr lang="zh-CN" altLang="en-US" sz="2400" dirty="0">
                <a:latin typeface="+mn-ea"/>
                <a:ea typeface="+mn-ea"/>
              </a:rPr>
              <a:t>：已经</a:t>
            </a:r>
          </a:p>
          <a:p>
            <a:pPr eaLnBrk="1" hangingPunct="1">
              <a:lnSpc>
                <a:spcPct val="120000"/>
              </a:lnSpc>
              <a:spcBef>
                <a:spcPct val="50000"/>
              </a:spcBef>
            </a:pPr>
            <a:endParaRPr lang="zh-CN" altLang="en-US" dirty="0">
              <a:latin typeface="+mn-ea"/>
              <a:ea typeface="+mn-ea"/>
            </a:endParaRPr>
          </a:p>
          <a:p>
            <a:pPr eaLnBrk="1" hangingPunct="1">
              <a:lnSpc>
                <a:spcPct val="120000"/>
              </a:lnSpc>
              <a:spcBef>
                <a:spcPct val="50000"/>
              </a:spcBef>
            </a:pPr>
            <a:endParaRPr lang="zh-CN" altLang="en-US" dirty="0">
              <a:latin typeface="+mn-ea"/>
              <a:ea typeface="+mn-ea"/>
            </a:endParaRPr>
          </a:p>
          <a:p>
            <a:pPr eaLnBrk="1" hangingPunct="1">
              <a:lnSpc>
                <a:spcPct val="120000"/>
              </a:lnSpc>
              <a:spcBef>
                <a:spcPct val="50000"/>
              </a:spcBef>
            </a:pPr>
            <a:endParaRPr lang="zh-CN" altLang="en-US" dirty="0">
              <a:latin typeface="+mn-ea"/>
              <a:ea typeface="+mn-ea"/>
            </a:endParaRPr>
          </a:p>
          <a:p>
            <a:pPr indent="857250" eaLnBrk="1" hangingPunct="1">
              <a:lnSpc>
                <a:spcPct val="120000"/>
              </a:lnSpc>
              <a:spcBef>
                <a:spcPct val="50000"/>
              </a:spcBef>
            </a:pPr>
            <a:r>
              <a:rPr lang="zh-CN" altLang="en-US" sz="2000" dirty="0">
                <a:latin typeface="+mn-ea"/>
                <a:ea typeface="+mn-ea"/>
              </a:rPr>
              <a:t>确定系统的可控性。</a:t>
            </a:r>
            <a:endParaRPr lang="zh-CN" altLang="en-US" sz="2000" baseline="-25000" dirty="0">
              <a:latin typeface="+mn-ea"/>
              <a:ea typeface="+mn-ea"/>
            </a:endParaRPr>
          </a:p>
        </p:txBody>
      </p:sp>
      <p:graphicFrame>
        <p:nvGraphicFramePr>
          <p:cNvPr id="4" name="Object 2"/>
          <p:cNvGraphicFramePr>
            <a:graphicFrameLocks noChangeAspect="1"/>
          </p:cNvGraphicFramePr>
          <p:nvPr>
            <p:extLst>
              <p:ext uri="{D42A27DB-BD31-4B8C-83A1-F6EECF244321}">
                <p14:modId xmlns:p14="http://schemas.microsoft.com/office/powerpoint/2010/main" val="76141948"/>
              </p:ext>
            </p:extLst>
          </p:nvPr>
        </p:nvGraphicFramePr>
        <p:xfrm>
          <a:off x="3754438" y="1679575"/>
          <a:ext cx="4752975" cy="1471613"/>
        </p:xfrm>
        <a:graphic>
          <a:graphicData uri="http://schemas.openxmlformats.org/presentationml/2006/ole">
            <mc:AlternateContent xmlns:mc="http://schemas.openxmlformats.org/markup-compatibility/2006">
              <mc:Choice xmlns:v="urn:schemas-microsoft-com:vml" Requires="v">
                <p:oleObj spid="_x0000_s93224" r:id="rId3" imgW="2299017" imgH="711517" progId="Equation.3">
                  <p:embed/>
                </p:oleObj>
              </mc:Choice>
              <mc:Fallback>
                <p:oleObj r:id="rId3" imgW="2299017" imgH="711517" progId="Equation.3">
                  <p:embed/>
                  <p:pic>
                    <p:nvPicPr>
                      <p:cNvPr id="9318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4438" y="1679575"/>
                        <a:ext cx="4752975" cy="147161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3598375888"/>
              </p:ext>
            </p:extLst>
          </p:nvPr>
        </p:nvGraphicFramePr>
        <p:xfrm>
          <a:off x="3060700" y="4266407"/>
          <a:ext cx="5972175" cy="1411287"/>
        </p:xfrm>
        <a:graphic>
          <a:graphicData uri="http://schemas.openxmlformats.org/presentationml/2006/ole">
            <mc:AlternateContent xmlns:mc="http://schemas.openxmlformats.org/markup-compatibility/2006">
              <mc:Choice xmlns:v="urn:schemas-microsoft-com:vml" Requires="v">
                <p:oleObj spid="_x0000_s93225" r:id="rId5" imgW="3010217" imgH="711517" progId="Equation.3">
                  <p:embed/>
                </p:oleObj>
              </mc:Choice>
              <mc:Fallback>
                <p:oleObj r:id="rId5" imgW="3010217" imgH="711517" progId="Equation.3">
                  <p:embed/>
                  <p:pic>
                    <p:nvPicPr>
                      <p:cNvPr id="9318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60700" y="4266407"/>
                        <a:ext cx="5972175" cy="141128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10"/>
          <p:cNvSpPr txBox="1">
            <a:spLocks noChangeArrowheads="1"/>
          </p:cNvSpPr>
          <p:nvPr/>
        </p:nvSpPr>
        <p:spPr bwMode="auto">
          <a:xfrm>
            <a:off x="1897858" y="6074571"/>
            <a:ext cx="4748213"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所以，</a:t>
            </a:r>
            <a:r>
              <a:rPr lang="en-US" altLang="zh-CN" sz="2000" dirty="0">
                <a:latin typeface="+mn-ea"/>
                <a:ea typeface="+mn-ea"/>
              </a:rPr>
              <a:t>rand(Q</a:t>
            </a:r>
            <a:r>
              <a:rPr lang="en-US" altLang="zh-CN" sz="2000" baseline="-25000" dirty="0">
                <a:latin typeface="+mn-ea"/>
                <a:ea typeface="+mn-ea"/>
              </a:rPr>
              <a:t>c</a:t>
            </a:r>
            <a:r>
              <a:rPr lang="en-US" altLang="zh-CN" sz="2000" dirty="0">
                <a:latin typeface="+mn-ea"/>
                <a:ea typeface="+mn-ea"/>
              </a:rPr>
              <a:t>)=3</a:t>
            </a:r>
            <a:r>
              <a:rPr lang="zh-CN" altLang="en-US" sz="2000" dirty="0">
                <a:latin typeface="+mn-ea"/>
                <a:ea typeface="+mn-ea"/>
              </a:rPr>
              <a:t>，系统完全可控。</a:t>
            </a:r>
          </a:p>
        </p:txBody>
      </p:sp>
      <p:sp>
        <p:nvSpPr>
          <p:cNvPr id="7" name="TextBox 8"/>
          <p:cNvSpPr txBox="1">
            <a:spLocks noChangeArrowheads="1"/>
          </p:cNvSpPr>
          <p:nvPr/>
        </p:nvSpPr>
        <p:spPr bwMode="auto">
          <a:xfrm>
            <a:off x="1897858" y="4066382"/>
            <a:ext cx="65960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解：</a:t>
            </a:r>
          </a:p>
        </p:txBody>
      </p:sp>
      <p:cxnSp>
        <p:nvCxnSpPr>
          <p:cNvPr id="8" name="直接连接符 7"/>
          <p:cNvCxnSpPr/>
          <p:nvPr/>
        </p:nvCxnSpPr>
        <p:spPr>
          <a:xfrm>
            <a:off x="6046788" y="3977482"/>
            <a:ext cx="0" cy="187325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550025" y="3977482"/>
            <a:ext cx="0" cy="187325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197725" y="3906044"/>
            <a:ext cx="0" cy="187325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480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1054100" y="2454225"/>
            <a:ext cx="10153650" cy="387985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p:txBody>
          <a:bodyPr/>
          <a:lstStyle/>
          <a:p>
            <a:r>
              <a:rPr lang="en-US" altLang="zh-CN" dirty="0"/>
              <a:t>3.6 </a:t>
            </a:r>
            <a:r>
              <a:rPr lang="zh-CN" altLang="en-US" dirty="0"/>
              <a:t>控制系统的可控性和可观性</a:t>
            </a:r>
          </a:p>
        </p:txBody>
      </p:sp>
      <p:sp>
        <p:nvSpPr>
          <p:cNvPr id="3" name="Text Box 6"/>
          <p:cNvSpPr txBox="1">
            <a:spLocks noChangeArrowheads="1"/>
          </p:cNvSpPr>
          <p:nvPr/>
        </p:nvSpPr>
        <p:spPr bwMode="auto">
          <a:xfrm>
            <a:off x="1311275" y="2436459"/>
            <a:ext cx="9483725" cy="3674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939800" indent="-939800" eaLnBrk="1" hangingPunct="1">
              <a:lnSpc>
                <a:spcPct val="200000"/>
              </a:lnSpc>
              <a:spcBef>
                <a:spcPct val="50000"/>
              </a:spcBef>
            </a:pPr>
            <a:r>
              <a:rPr lang="zh-CN" altLang="en-US" sz="2400" b="1" dirty="0">
                <a:solidFill>
                  <a:srgbClr val="C00000"/>
                </a:solidFill>
                <a:latin typeface="+mj-ea"/>
                <a:ea typeface="+mj-ea"/>
              </a:rPr>
              <a:t>定义：</a:t>
            </a:r>
            <a:r>
              <a:rPr lang="zh-CN" altLang="en-US" sz="2400" dirty="0">
                <a:latin typeface="+mn-ea"/>
                <a:ea typeface="+mn-ea"/>
              </a:rPr>
              <a:t>系统在一定的控制输入作用下，如果能从有限时间（</a:t>
            </a:r>
            <a:r>
              <a:rPr lang="en-US" altLang="zh-CN" sz="2400" b="1" dirty="0">
                <a:latin typeface="+mj-ea"/>
                <a:ea typeface="+mj-ea"/>
              </a:rPr>
              <a:t>t</a:t>
            </a:r>
            <a:r>
              <a:rPr lang="en-US" altLang="zh-CN" sz="2400" b="1" baseline="-25000" dirty="0">
                <a:latin typeface="+mj-ea"/>
                <a:ea typeface="+mj-ea"/>
              </a:rPr>
              <a:t>0</a:t>
            </a:r>
            <a:r>
              <a:rPr lang="en-US" altLang="zh-CN" sz="2400" b="1" dirty="0">
                <a:latin typeface="+mj-ea"/>
                <a:ea typeface="+mj-ea"/>
              </a:rPr>
              <a:t>≤t≤t</a:t>
            </a:r>
            <a:r>
              <a:rPr lang="en-US" altLang="zh-CN" sz="2400" b="1" baseline="-25000" dirty="0">
                <a:latin typeface="+mj-ea"/>
                <a:ea typeface="+mj-ea"/>
              </a:rPr>
              <a:t>f</a:t>
            </a:r>
            <a:r>
              <a:rPr lang="zh-CN" altLang="en-US" sz="2400" dirty="0">
                <a:latin typeface="+mn-ea"/>
                <a:ea typeface="+mn-ea"/>
              </a:rPr>
              <a:t>）内的观测输出</a:t>
            </a:r>
            <a:r>
              <a:rPr lang="zh-CN" altLang="en-US" sz="2400" dirty="0" smtClean="0">
                <a:latin typeface="+mn-ea"/>
                <a:ea typeface="+mn-ea"/>
              </a:rPr>
              <a:t>值 </a:t>
            </a:r>
            <a:r>
              <a:rPr lang="en-US" altLang="zh-CN" sz="2400" b="1" dirty="0" smtClean="0">
                <a:latin typeface="+mj-ea"/>
                <a:ea typeface="+mj-ea"/>
              </a:rPr>
              <a:t>Y(t) </a:t>
            </a:r>
            <a:r>
              <a:rPr lang="zh-CN" altLang="en-US" sz="2400" dirty="0" smtClean="0">
                <a:latin typeface="+mn-ea"/>
                <a:ea typeface="+mn-ea"/>
              </a:rPr>
              <a:t>唯一</a:t>
            </a:r>
            <a:r>
              <a:rPr lang="zh-CN" altLang="en-US" sz="2400" dirty="0">
                <a:latin typeface="+mn-ea"/>
                <a:ea typeface="+mn-ea"/>
              </a:rPr>
              <a:t>地确定系统任意的</a:t>
            </a:r>
            <a:r>
              <a:rPr lang="zh-CN" altLang="en-US" sz="2400" dirty="0" smtClean="0">
                <a:latin typeface="+mn-ea"/>
                <a:ea typeface="+mn-ea"/>
              </a:rPr>
              <a:t>状态变量 </a:t>
            </a:r>
            <a:r>
              <a:rPr lang="en-US" altLang="zh-CN" sz="2400" b="1" dirty="0" smtClean="0">
                <a:latin typeface="+mj-ea"/>
                <a:ea typeface="+mj-ea"/>
              </a:rPr>
              <a:t>X(t</a:t>
            </a:r>
            <a:r>
              <a:rPr lang="en-US" altLang="zh-CN" sz="2400" b="1" baseline="-25000" dirty="0" smtClean="0">
                <a:latin typeface="+mj-ea"/>
                <a:ea typeface="+mj-ea"/>
              </a:rPr>
              <a:t>0</a:t>
            </a:r>
            <a:r>
              <a:rPr lang="en-US" altLang="zh-CN" sz="2400" b="1" dirty="0" smtClean="0">
                <a:latin typeface="+mj-ea"/>
                <a:ea typeface="+mj-ea"/>
              </a:rPr>
              <a:t>) </a:t>
            </a:r>
            <a:r>
              <a:rPr lang="zh-CN" altLang="en-US" sz="2400" dirty="0" smtClean="0">
                <a:latin typeface="+mn-ea"/>
                <a:ea typeface="+mn-ea"/>
              </a:rPr>
              <a:t>，</a:t>
            </a:r>
            <a:r>
              <a:rPr lang="zh-CN" altLang="en-US" sz="2400" dirty="0">
                <a:latin typeface="+mn-ea"/>
                <a:ea typeface="+mn-ea"/>
              </a:rPr>
              <a:t>则称系统是可观的，或称为完全可观测。如果由观测输出值只能确定出部分状态变量，则称系统是不可观的，或称系统是不完全可观的。</a:t>
            </a:r>
          </a:p>
        </p:txBody>
      </p:sp>
      <p:sp>
        <p:nvSpPr>
          <p:cNvPr id="4" name="Text Box 4"/>
          <p:cNvSpPr txBox="1">
            <a:spLocks noChangeArrowheads="1"/>
          </p:cNvSpPr>
          <p:nvPr/>
        </p:nvSpPr>
        <p:spPr bwMode="auto">
          <a:xfrm>
            <a:off x="515938" y="1089025"/>
            <a:ext cx="822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）系统的可观性（</a:t>
            </a:r>
            <a:r>
              <a:rPr lang="en-US" altLang="zh-CN" sz="2400" b="1" dirty="0">
                <a:solidFill>
                  <a:srgbClr val="C00000"/>
                </a:solidFill>
                <a:latin typeface="+mj-ea"/>
                <a:ea typeface="+mj-ea"/>
              </a:rPr>
              <a:t>Observability</a:t>
            </a:r>
            <a:r>
              <a:rPr lang="zh-CN" altLang="en-US" sz="2400" b="1" dirty="0">
                <a:solidFill>
                  <a:srgbClr val="C00000"/>
                </a:solidFill>
                <a:latin typeface="+mj-ea"/>
                <a:ea typeface="+mj-ea"/>
              </a:rPr>
              <a:t>）</a:t>
            </a:r>
          </a:p>
        </p:txBody>
      </p:sp>
      <p:sp>
        <p:nvSpPr>
          <p:cNvPr id="5" name="Text Box 4"/>
          <p:cNvSpPr txBox="1">
            <a:spLocks noChangeArrowheads="1"/>
          </p:cNvSpPr>
          <p:nvPr/>
        </p:nvSpPr>
        <p:spPr bwMode="auto">
          <a:xfrm>
            <a:off x="1311275" y="1771625"/>
            <a:ext cx="33702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可观性的概念</a:t>
            </a:r>
          </a:p>
        </p:txBody>
      </p:sp>
    </p:spTree>
    <p:extLst>
      <p:ext uri="{BB962C8B-B14F-4D97-AF65-F5344CB8AC3E}">
        <p14:creationId xmlns:p14="http://schemas.microsoft.com/office/powerpoint/2010/main" val="13330155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矩形 2"/>
          <p:cNvSpPr/>
          <p:nvPr/>
        </p:nvSpPr>
        <p:spPr>
          <a:xfrm>
            <a:off x="4472986" y="5514436"/>
            <a:ext cx="3024188" cy="720725"/>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 Box 50"/>
          <p:cNvSpPr txBox="1">
            <a:spLocks noChangeArrowheads="1"/>
          </p:cNvSpPr>
          <p:nvPr/>
        </p:nvSpPr>
        <p:spPr bwMode="auto">
          <a:xfrm>
            <a:off x="515938" y="1094607"/>
            <a:ext cx="7775575"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）状态方程的求解</a:t>
            </a:r>
          </a:p>
        </p:txBody>
      </p:sp>
      <p:graphicFrame>
        <p:nvGraphicFramePr>
          <p:cNvPr id="5" name="Object 1"/>
          <p:cNvGraphicFramePr>
            <a:graphicFrameLocks noChangeAspect="1"/>
          </p:cNvGraphicFramePr>
          <p:nvPr>
            <p:extLst>
              <p:ext uri="{D42A27DB-BD31-4B8C-83A1-F6EECF244321}">
                <p14:modId xmlns:p14="http://schemas.microsoft.com/office/powerpoint/2010/main" val="3446430522"/>
              </p:ext>
            </p:extLst>
          </p:nvPr>
        </p:nvGraphicFramePr>
        <p:xfrm>
          <a:off x="3116004" y="2110976"/>
          <a:ext cx="2359025" cy="941387"/>
        </p:xfrm>
        <a:graphic>
          <a:graphicData uri="http://schemas.openxmlformats.org/presentationml/2006/ole">
            <mc:AlternateContent xmlns:mc="http://schemas.openxmlformats.org/markup-compatibility/2006">
              <mc:Choice xmlns:v="urn:schemas-microsoft-com:vml" Requires="v">
                <p:oleObj spid="_x0000_s6616" r:id="rId3" imgW="1333817" imgH="533717" progId="Equations">
                  <p:embed/>
                </p:oleObj>
              </mc:Choice>
              <mc:Fallback>
                <p:oleObj r:id="rId3" imgW="1333817" imgH="533717" progId="Equations">
                  <p:embed/>
                  <p:pic>
                    <p:nvPicPr>
                      <p:cNvPr id="6146"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6004" y="2110976"/>
                        <a:ext cx="2359025"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Box 7"/>
          <p:cNvSpPr txBox="1">
            <a:spLocks noChangeArrowheads="1"/>
          </p:cNvSpPr>
          <p:nvPr/>
        </p:nvSpPr>
        <p:spPr bwMode="auto">
          <a:xfrm>
            <a:off x="1310871" y="3110780"/>
            <a:ext cx="1043810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50000"/>
              </a:lnSpc>
            </a:pPr>
            <a:r>
              <a:rPr lang="zh-CN" altLang="en-US" dirty="0">
                <a:latin typeface="+mn-ea"/>
                <a:ea typeface="+mn-ea"/>
              </a:rPr>
              <a:t>显然，</a:t>
            </a:r>
            <a:r>
              <a:rPr lang="zh-CN" altLang="zh-CN" dirty="0">
                <a:latin typeface="+mn-ea"/>
                <a:ea typeface="+mn-ea"/>
              </a:rPr>
              <a:t>要获得系统在</a:t>
            </a:r>
            <a:r>
              <a:rPr lang="zh-CN" altLang="zh-CN" dirty="0" smtClean="0">
                <a:latin typeface="+mn-ea"/>
                <a:ea typeface="+mn-ea"/>
              </a:rPr>
              <a:t>输入</a:t>
            </a:r>
            <a:r>
              <a:rPr lang="en-US" altLang="zh-CN" dirty="0" smtClean="0">
                <a:latin typeface="+mn-ea"/>
                <a:ea typeface="+mn-ea"/>
              </a:rPr>
              <a:t> </a:t>
            </a:r>
            <a:r>
              <a:rPr lang="en-US" altLang="zh-CN" b="1" dirty="0" smtClean="0">
                <a:latin typeface="+mj-ea"/>
                <a:ea typeface="+mj-ea"/>
              </a:rPr>
              <a:t>u(t) </a:t>
            </a:r>
            <a:r>
              <a:rPr lang="zh-CN" altLang="zh-CN" dirty="0" smtClean="0">
                <a:latin typeface="+mn-ea"/>
                <a:ea typeface="+mn-ea"/>
              </a:rPr>
              <a:t>信号</a:t>
            </a:r>
            <a:r>
              <a:rPr lang="zh-CN" altLang="zh-CN" dirty="0">
                <a:latin typeface="+mn-ea"/>
                <a:ea typeface="+mn-ea"/>
              </a:rPr>
              <a:t>作用下的时域输出</a:t>
            </a:r>
            <a:r>
              <a:rPr lang="zh-CN" altLang="zh-CN" dirty="0" smtClean="0">
                <a:latin typeface="+mn-ea"/>
                <a:ea typeface="+mn-ea"/>
              </a:rPr>
              <a:t>响应</a:t>
            </a:r>
            <a:r>
              <a:rPr lang="en-US" altLang="zh-CN" dirty="0" smtClean="0">
                <a:latin typeface="+mn-ea"/>
                <a:ea typeface="+mn-ea"/>
              </a:rPr>
              <a:t> </a:t>
            </a:r>
            <a:r>
              <a:rPr lang="en-US" altLang="zh-CN" b="1" dirty="0" smtClean="0">
                <a:latin typeface="+mj-ea"/>
                <a:ea typeface="+mj-ea"/>
              </a:rPr>
              <a:t>Y(t</a:t>
            </a:r>
            <a:r>
              <a:rPr lang="en-US" altLang="zh-CN" b="1" dirty="0">
                <a:latin typeface="+mj-ea"/>
                <a:ea typeface="+mj-ea"/>
              </a:rPr>
              <a:t>)</a:t>
            </a:r>
            <a:r>
              <a:rPr lang="zh-CN" altLang="zh-CN" dirty="0">
                <a:latin typeface="+mn-ea"/>
                <a:ea typeface="+mn-ea"/>
              </a:rPr>
              <a:t>，关键是求解状态方程的</a:t>
            </a:r>
            <a:r>
              <a:rPr lang="zh-CN" altLang="zh-CN" dirty="0" smtClean="0">
                <a:latin typeface="+mn-ea"/>
                <a:ea typeface="+mn-ea"/>
              </a:rPr>
              <a:t>状态变量</a:t>
            </a:r>
            <a:r>
              <a:rPr lang="en-US" altLang="zh-CN" dirty="0" smtClean="0">
                <a:latin typeface="+mn-ea"/>
                <a:ea typeface="+mn-ea"/>
              </a:rPr>
              <a:t> </a:t>
            </a:r>
            <a:r>
              <a:rPr lang="en-US" altLang="zh-CN" b="1" dirty="0" smtClean="0">
                <a:latin typeface="+mj-ea"/>
                <a:ea typeface="+mj-ea"/>
              </a:rPr>
              <a:t>X(t</a:t>
            </a:r>
            <a:r>
              <a:rPr lang="en-US" altLang="zh-CN" b="1" dirty="0">
                <a:latin typeface="+mj-ea"/>
                <a:ea typeface="+mj-ea"/>
              </a:rPr>
              <a:t>)</a:t>
            </a:r>
            <a:r>
              <a:rPr lang="zh-CN" altLang="zh-CN" dirty="0">
                <a:latin typeface="+mn-ea"/>
                <a:ea typeface="+mn-ea"/>
              </a:rPr>
              <a:t>。</a:t>
            </a:r>
            <a:r>
              <a:rPr lang="zh-CN" altLang="zh-CN" b="1" dirty="0">
                <a:solidFill>
                  <a:srgbClr val="0070C0"/>
                </a:solidFill>
                <a:latin typeface="+mj-ea"/>
                <a:ea typeface="+mj-ea"/>
              </a:rPr>
              <a:t>状态方程实际上是一阶线性微分方程组，其解仍然是由通解</a:t>
            </a:r>
            <a:r>
              <a:rPr lang="zh-CN" altLang="en-US" b="1" dirty="0">
                <a:solidFill>
                  <a:srgbClr val="0070C0"/>
                </a:solidFill>
                <a:latin typeface="+mj-ea"/>
                <a:ea typeface="+mj-ea"/>
              </a:rPr>
              <a:t>（自由解）</a:t>
            </a:r>
            <a:r>
              <a:rPr lang="zh-CN" altLang="zh-CN" b="1" dirty="0">
                <a:solidFill>
                  <a:srgbClr val="0070C0"/>
                </a:solidFill>
                <a:latin typeface="+mj-ea"/>
                <a:ea typeface="+mj-ea"/>
              </a:rPr>
              <a:t>和特解</a:t>
            </a:r>
            <a:r>
              <a:rPr lang="zh-CN" altLang="en-US" b="1" dirty="0">
                <a:solidFill>
                  <a:srgbClr val="0070C0"/>
                </a:solidFill>
                <a:latin typeface="+mj-ea"/>
                <a:ea typeface="+mj-ea"/>
              </a:rPr>
              <a:t>（激励解）</a:t>
            </a:r>
            <a:r>
              <a:rPr lang="zh-CN" altLang="zh-CN" b="1" dirty="0">
                <a:solidFill>
                  <a:srgbClr val="0070C0"/>
                </a:solidFill>
                <a:latin typeface="+mj-ea"/>
                <a:ea typeface="+mj-ea"/>
              </a:rPr>
              <a:t>组成</a:t>
            </a:r>
            <a:r>
              <a:rPr lang="zh-CN" altLang="zh-CN" dirty="0">
                <a:latin typeface="+mn-ea"/>
                <a:ea typeface="+mn-ea"/>
              </a:rPr>
              <a:t>。</a:t>
            </a:r>
            <a:endParaRPr lang="zh-CN" altLang="en-US" dirty="0">
              <a:latin typeface="+mn-ea"/>
              <a:ea typeface="+mn-ea"/>
            </a:endParaRPr>
          </a:p>
        </p:txBody>
      </p:sp>
      <p:sp>
        <p:nvSpPr>
          <p:cNvPr id="7" name="TextBox 8"/>
          <p:cNvSpPr txBox="1">
            <a:spLocks noChangeArrowheads="1"/>
          </p:cNvSpPr>
          <p:nvPr/>
        </p:nvSpPr>
        <p:spPr bwMode="auto">
          <a:xfrm>
            <a:off x="1310871" y="1689100"/>
            <a:ext cx="43881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设线性系统的状态空间表达式为</a:t>
            </a:r>
          </a:p>
        </p:txBody>
      </p:sp>
      <p:graphicFrame>
        <p:nvGraphicFramePr>
          <p:cNvPr id="8" name="Object 3"/>
          <p:cNvGraphicFramePr>
            <a:graphicFrameLocks noChangeAspect="1"/>
          </p:cNvGraphicFramePr>
          <p:nvPr>
            <p:extLst>
              <p:ext uri="{D42A27DB-BD31-4B8C-83A1-F6EECF244321}">
                <p14:modId xmlns:p14="http://schemas.microsoft.com/office/powerpoint/2010/main" val="4218880975"/>
              </p:ext>
            </p:extLst>
          </p:nvPr>
        </p:nvGraphicFramePr>
        <p:xfrm>
          <a:off x="6367204" y="2226863"/>
          <a:ext cx="2536825" cy="852488"/>
        </p:xfrm>
        <a:graphic>
          <a:graphicData uri="http://schemas.openxmlformats.org/presentationml/2006/ole">
            <mc:AlternateContent xmlns:mc="http://schemas.openxmlformats.org/markup-compatibility/2006">
              <mc:Choice xmlns:v="urn:schemas-microsoft-com:vml" Requires="v">
                <p:oleObj spid="_x0000_s6617" r:id="rId5" imgW="1435417" imgH="482917" progId="Equation.3">
                  <p:embed/>
                </p:oleObj>
              </mc:Choice>
              <mc:Fallback>
                <p:oleObj r:id="rId5" imgW="1435417" imgH="482917" progId="Equation.3">
                  <p:embed/>
                  <p:pic>
                    <p:nvPicPr>
                      <p:cNvPr id="614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7204" y="2226863"/>
                        <a:ext cx="2536825" cy="85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0"/>
          <p:cNvSpPr txBox="1">
            <a:spLocks noChangeArrowheads="1"/>
          </p:cNvSpPr>
          <p:nvPr/>
        </p:nvSpPr>
        <p:spPr bwMode="auto">
          <a:xfrm>
            <a:off x="515938" y="4027381"/>
            <a:ext cx="24495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rgbClr val="C00000"/>
                </a:solidFill>
                <a:latin typeface="+mj-ea"/>
                <a:ea typeface="+mj-ea"/>
              </a:rPr>
              <a:t>状态方程的自由解：</a:t>
            </a:r>
          </a:p>
        </p:txBody>
      </p:sp>
      <p:graphicFrame>
        <p:nvGraphicFramePr>
          <p:cNvPr id="10" name="Object 7"/>
          <p:cNvGraphicFramePr>
            <a:graphicFrameLocks noChangeAspect="1"/>
          </p:cNvGraphicFramePr>
          <p:nvPr>
            <p:extLst>
              <p:ext uri="{D42A27DB-BD31-4B8C-83A1-F6EECF244321}">
                <p14:modId xmlns:p14="http://schemas.microsoft.com/office/powerpoint/2010/main" val="1403022679"/>
              </p:ext>
            </p:extLst>
          </p:nvPr>
        </p:nvGraphicFramePr>
        <p:xfrm>
          <a:off x="1770913" y="4606386"/>
          <a:ext cx="1758950" cy="401637"/>
        </p:xfrm>
        <a:graphic>
          <a:graphicData uri="http://schemas.openxmlformats.org/presentationml/2006/ole">
            <mc:AlternateContent xmlns:mc="http://schemas.openxmlformats.org/markup-compatibility/2006">
              <mc:Choice xmlns:v="urn:schemas-microsoft-com:vml" Requires="v">
                <p:oleObj spid="_x0000_s6618" r:id="rId7" imgW="1333817" imgH="305117" progId="Equation.3">
                  <p:embed/>
                </p:oleObj>
              </mc:Choice>
              <mc:Fallback>
                <p:oleObj r:id="rId7" imgW="1333817" imgH="305117" progId="Equation.3">
                  <p:embed/>
                  <p:pic>
                    <p:nvPicPr>
                      <p:cNvPr id="6148"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0913" y="4606386"/>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3104379142"/>
              </p:ext>
            </p:extLst>
          </p:nvPr>
        </p:nvGraphicFramePr>
        <p:xfrm>
          <a:off x="3970007" y="4506373"/>
          <a:ext cx="741363" cy="296863"/>
        </p:xfrm>
        <a:graphic>
          <a:graphicData uri="http://schemas.openxmlformats.org/presentationml/2006/ole">
            <mc:AlternateContent xmlns:mc="http://schemas.openxmlformats.org/markup-compatibility/2006">
              <mc:Choice xmlns:v="urn:schemas-microsoft-com:vml" Requires="v">
                <p:oleObj spid="_x0000_s6619" r:id="rId9" imgW="508097" imgH="203429" progId="Equation.3">
                  <p:embed/>
                </p:oleObj>
              </mc:Choice>
              <mc:Fallback>
                <p:oleObj r:id="rId9" imgW="508097" imgH="203429" progId="Equation.3">
                  <p:embed/>
                  <p:pic>
                    <p:nvPicPr>
                      <p:cNvPr id="6149"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70007" y="4506373"/>
                        <a:ext cx="741363"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11"/>
          <p:cNvGraphicFramePr>
            <a:graphicFrameLocks noChangeAspect="1"/>
          </p:cNvGraphicFramePr>
          <p:nvPr>
            <p:extLst>
              <p:ext uri="{D42A27DB-BD31-4B8C-83A1-F6EECF244321}">
                <p14:modId xmlns:p14="http://schemas.microsoft.com/office/powerpoint/2010/main" val="2126915724"/>
              </p:ext>
            </p:extLst>
          </p:nvPr>
        </p:nvGraphicFramePr>
        <p:xfrm>
          <a:off x="5180087" y="4600036"/>
          <a:ext cx="1139825" cy="401637"/>
        </p:xfrm>
        <a:graphic>
          <a:graphicData uri="http://schemas.openxmlformats.org/presentationml/2006/ole">
            <mc:AlternateContent xmlns:mc="http://schemas.openxmlformats.org/markup-compatibility/2006">
              <mc:Choice xmlns:v="urn:schemas-microsoft-com:vml" Requires="v">
                <p:oleObj spid="_x0000_s6620" r:id="rId11" imgW="863542" imgH="304985" progId="Equation.3">
                  <p:embed/>
                </p:oleObj>
              </mc:Choice>
              <mc:Fallback>
                <p:oleObj r:id="rId11" imgW="863542" imgH="304985" progId="Equation.3">
                  <p:embed/>
                  <p:pic>
                    <p:nvPicPr>
                      <p:cNvPr id="6150"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80087" y="4600036"/>
                        <a:ext cx="11398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 Box 12"/>
          <p:cNvSpPr txBox="1">
            <a:spLocks noChangeArrowheads="1"/>
          </p:cNvSpPr>
          <p:nvPr/>
        </p:nvSpPr>
        <p:spPr bwMode="auto">
          <a:xfrm>
            <a:off x="3825545" y="4888961"/>
            <a:ext cx="10112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600"/>
              <a:t>X(0)=b</a:t>
            </a:r>
            <a:r>
              <a:rPr lang="en-US" altLang="zh-CN" sz="1600" baseline="-25000"/>
              <a:t>0</a:t>
            </a:r>
            <a:endParaRPr lang="en-US" altLang="zh-CN" sz="1600"/>
          </a:p>
        </p:txBody>
      </p:sp>
      <p:sp>
        <p:nvSpPr>
          <p:cNvPr id="14" name="AutoShape 13"/>
          <p:cNvSpPr>
            <a:spLocks noChangeArrowheads="1"/>
          </p:cNvSpPr>
          <p:nvPr/>
        </p:nvSpPr>
        <p:spPr bwMode="auto">
          <a:xfrm>
            <a:off x="9000571" y="5176298"/>
            <a:ext cx="228600" cy="381000"/>
          </a:xfrm>
          <a:prstGeom prst="downArrow">
            <a:avLst>
              <a:gd name="adj1" fmla="val 50000"/>
              <a:gd name="adj2" fmla="val 4165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AutoShape 14"/>
          <p:cNvSpPr>
            <a:spLocks noChangeArrowheads="1"/>
          </p:cNvSpPr>
          <p:nvPr/>
        </p:nvSpPr>
        <p:spPr bwMode="auto">
          <a:xfrm>
            <a:off x="6631539" y="4828636"/>
            <a:ext cx="1430338" cy="111125"/>
          </a:xfrm>
          <a:prstGeom prst="rightArrow">
            <a:avLst>
              <a:gd name="adj1" fmla="val 50000"/>
              <a:gd name="adj2" fmla="val 370471"/>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Text Box 15"/>
          <p:cNvSpPr txBox="1">
            <a:spLocks noChangeArrowheads="1"/>
          </p:cNvSpPr>
          <p:nvPr/>
        </p:nvSpPr>
        <p:spPr bwMode="auto">
          <a:xfrm>
            <a:off x="6555339" y="4363498"/>
            <a:ext cx="381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dirty="0">
                <a:latin typeface="+mn-ea"/>
                <a:ea typeface="+mn-ea"/>
              </a:rPr>
              <a:t>令</a:t>
            </a:r>
          </a:p>
        </p:txBody>
      </p:sp>
      <p:graphicFrame>
        <p:nvGraphicFramePr>
          <p:cNvPr id="17" name="Object 16"/>
          <p:cNvGraphicFramePr>
            <a:graphicFrameLocks noChangeAspect="1"/>
          </p:cNvGraphicFramePr>
          <p:nvPr>
            <p:extLst>
              <p:ext uri="{D42A27DB-BD31-4B8C-83A1-F6EECF244321}">
                <p14:modId xmlns:p14="http://schemas.microsoft.com/office/powerpoint/2010/main" val="4197188669"/>
              </p:ext>
            </p:extLst>
          </p:nvPr>
        </p:nvGraphicFramePr>
        <p:xfrm>
          <a:off x="6860139" y="4363498"/>
          <a:ext cx="1077913" cy="427038"/>
        </p:xfrm>
        <a:graphic>
          <a:graphicData uri="http://schemas.openxmlformats.org/presentationml/2006/ole">
            <mc:AlternateContent xmlns:mc="http://schemas.openxmlformats.org/markup-compatibility/2006">
              <mc:Choice xmlns:v="urn:schemas-microsoft-com:vml" Requires="v">
                <p:oleObj spid="_x0000_s6621" r:id="rId13" imgW="863542" imgH="343068" progId="Equation.3">
                  <p:embed/>
                </p:oleObj>
              </mc:Choice>
              <mc:Fallback>
                <p:oleObj r:id="rId13" imgW="863542" imgH="343068" progId="Equation.3">
                  <p:embed/>
                  <p:pic>
                    <p:nvPicPr>
                      <p:cNvPr id="6151" name="Object 1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60139" y="4363498"/>
                        <a:ext cx="1077913"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826422074"/>
              </p:ext>
            </p:extLst>
          </p:nvPr>
        </p:nvGraphicFramePr>
        <p:xfrm>
          <a:off x="8383033" y="4655598"/>
          <a:ext cx="2057400" cy="500063"/>
        </p:xfrm>
        <a:graphic>
          <a:graphicData uri="http://schemas.openxmlformats.org/presentationml/2006/ole">
            <mc:AlternateContent xmlns:mc="http://schemas.openxmlformats.org/markup-compatibility/2006">
              <mc:Choice xmlns:v="urn:schemas-microsoft-com:vml" Requires="v">
                <p:oleObj spid="_x0000_s6622" r:id="rId15" imgW="1409405" imgH="343068" progId="Equation.3">
                  <p:embed/>
                </p:oleObj>
              </mc:Choice>
              <mc:Fallback>
                <p:oleObj r:id="rId15" imgW="1409405" imgH="343068" progId="Equation.3">
                  <p:embed/>
                  <p:pic>
                    <p:nvPicPr>
                      <p:cNvPr id="6152" name="Object 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383033" y="4655598"/>
                        <a:ext cx="20574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Text Box 19"/>
          <p:cNvSpPr txBox="1">
            <a:spLocks noChangeArrowheads="1"/>
          </p:cNvSpPr>
          <p:nvPr/>
        </p:nvSpPr>
        <p:spPr bwMode="auto">
          <a:xfrm>
            <a:off x="9176929" y="5186930"/>
            <a:ext cx="108880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1400" dirty="0">
                <a:latin typeface="+mn-ea"/>
                <a:ea typeface="+mn-ea"/>
              </a:rPr>
              <a:t>待定系数法</a:t>
            </a:r>
          </a:p>
        </p:txBody>
      </p:sp>
      <p:graphicFrame>
        <p:nvGraphicFramePr>
          <p:cNvPr id="20" name="Object 20"/>
          <p:cNvGraphicFramePr>
            <a:graphicFrameLocks noChangeAspect="1"/>
          </p:cNvGraphicFramePr>
          <p:nvPr>
            <p:extLst>
              <p:ext uri="{D42A27DB-BD31-4B8C-83A1-F6EECF244321}">
                <p14:modId xmlns:p14="http://schemas.microsoft.com/office/powerpoint/2010/main" val="1064095585"/>
              </p:ext>
            </p:extLst>
          </p:nvPr>
        </p:nvGraphicFramePr>
        <p:xfrm>
          <a:off x="8597346" y="5601748"/>
          <a:ext cx="2197100" cy="511175"/>
        </p:xfrm>
        <a:graphic>
          <a:graphicData uri="http://schemas.openxmlformats.org/presentationml/2006/ole">
            <mc:AlternateContent xmlns:mc="http://schemas.openxmlformats.org/markup-compatibility/2006">
              <mc:Choice xmlns:v="urn:schemas-microsoft-com:vml" Requires="v">
                <p:oleObj spid="_x0000_s6623" r:id="rId17" imgW="1803717" imgH="419417" progId="Equation.3">
                  <p:embed/>
                </p:oleObj>
              </mc:Choice>
              <mc:Fallback>
                <p:oleObj r:id="rId17" imgW="1803717" imgH="419417" progId="Equation.3">
                  <p:embed/>
                  <p:pic>
                    <p:nvPicPr>
                      <p:cNvPr id="6153"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597346" y="5601748"/>
                        <a:ext cx="219710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1" name="Object 22"/>
          <p:cNvGraphicFramePr>
            <a:graphicFrameLocks noChangeAspect="1"/>
          </p:cNvGraphicFramePr>
          <p:nvPr>
            <p:extLst>
              <p:ext uri="{D42A27DB-BD31-4B8C-83A1-F6EECF244321}">
                <p14:modId xmlns:p14="http://schemas.microsoft.com/office/powerpoint/2010/main" val="2868515054"/>
              </p:ext>
            </p:extLst>
          </p:nvPr>
        </p:nvGraphicFramePr>
        <p:xfrm>
          <a:off x="4472986" y="5536661"/>
          <a:ext cx="2971800" cy="698500"/>
        </p:xfrm>
        <a:graphic>
          <a:graphicData uri="http://schemas.openxmlformats.org/presentationml/2006/ole">
            <mc:AlternateContent xmlns:mc="http://schemas.openxmlformats.org/markup-compatibility/2006">
              <mc:Choice xmlns:v="urn:schemas-microsoft-com:vml" Requires="v">
                <p:oleObj spid="_x0000_s6624" r:id="rId19" imgW="1892617" imgH="444817" progId="Equation.3">
                  <p:embed/>
                </p:oleObj>
              </mc:Choice>
              <mc:Fallback>
                <p:oleObj r:id="rId19" imgW="1892617" imgH="444817" progId="Equation.3">
                  <p:embed/>
                  <p:pic>
                    <p:nvPicPr>
                      <p:cNvPr id="6154" name="Object 2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72986" y="5536661"/>
                        <a:ext cx="29718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3012913989"/>
              </p:ext>
            </p:extLst>
          </p:nvPr>
        </p:nvGraphicFramePr>
        <p:xfrm>
          <a:off x="1770250" y="5536661"/>
          <a:ext cx="1435100" cy="663575"/>
        </p:xfrm>
        <a:graphic>
          <a:graphicData uri="http://schemas.openxmlformats.org/presentationml/2006/ole">
            <mc:AlternateContent xmlns:mc="http://schemas.openxmlformats.org/markup-compatibility/2006">
              <mc:Choice xmlns:v="urn:schemas-microsoft-com:vml" Requires="v">
                <p:oleObj spid="_x0000_s6625" r:id="rId21" imgW="863542" imgH="444624" progId="Equation.3">
                  <p:embed/>
                </p:oleObj>
              </mc:Choice>
              <mc:Fallback>
                <p:oleObj r:id="rId21" imgW="863542" imgH="444624" progId="Equation.3">
                  <p:embed/>
                  <p:pic>
                    <p:nvPicPr>
                      <p:cNvPr id="6155" name="Object 2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70250" y="5536661"/>
                        <a:ext cx="14351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AutoShape 14"/>
          <p:cNvSpPr>
            <a:spLocks noChangeArrowheads="1"/>
          </p:cNvSpPr>
          <p:nvPr/>
        </p:nvSpPr>
        <p:spPr bwMode="auto">
          <a:xfrm>
            <a:off x="3825545" y="4815936"/>
            <a:ext cx="1143000" cy="76200"/>
          </a:xfrm>
          <a:prstGeom prst="rightArrow">
            <a:avLst>
              <a:gd name="adj1" fmla="val 50000"/>
              <a:gd name="adj2" fmla="val 37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右箭头 23"/>
          <p:cNvSpPr/>
          <p:nvPr/>
        </p:nvSpPr>
        <p:spPr>
          <a:xfrm flipH="1">
            <a:off x="7855690" y="5741929"/>
            <a:ext cx="504825" cy="28892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25" name="右箭头 24"/>
          <p:cNvSpPr/>
          <p:nvPr/>
        </p:nvSpPr>
        <p:spPr>
          <a:xfrm flipH="1">
            <a:off x="3545847" y="5752561"/>
            <a:ext cx="504825" cy="28892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26" name="TextBox 30"/>
          <p:cNvSpPr txBox="1">
            <a:spLocks noChangeArrowheads="1"/>
          </p:cNvSpPr>
          <p:nvPr/>
        </p:nvSpPr>
        <p:spPr bwMode="auto">
          <a:xfrm>
            <a:off x="1659919" y="6185133"/>
            <a:ext cx="16361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rgbClr val="0070C0"/>
                </a:solidFill>
                <a:latin typeface="+mj-ea"/>
                <a:ea typeface="+mj-ea"/>
              </a:rPr>
              <a:t>状态转移矩阵</a:t>
            </a:r>
          </a:p>
        </p:txBody>
      </p:sp>
    </p:spTree>
    <p:extLst>
      <p:ext uri="{BB962C8B-B14F-4D97-AF65-F5344CB8AC3E}">
        <p14:creationId xmlns:p14="http://schemas.microsoft.com/office/powerpoint/2010/main" val="261826524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971550" y="3378376"/>
            <a:ext cx="10248900" cy="1184154"/>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40000"/>
              </a:lnSpc>
              <a:spcBef>
                <a:spcPct val="50000"/>
              </a:spcBef>
            </a:pPr>
            <a:r>
              <a:rPr lang="zh-CN" altLang="en-US" sz="2400" dirty="0" smtClean="0">
                <a:latin typeface="+mn-ea"/>
                <a:ea typeface="+mn-ea"/>
              </a:rPr>
              <a:t>因此</a:t>
            </a:r>
            <a:r>
              <a:rPr lang="zh-CN" altLang="en-US" sz="2400" dirty="0">
                <a:latin typeface="+mn-ea"/>
                <a:ea typeface="+mn-ea"/>
              </a:rPr>
              <a:t>，系统的可观性刻画的是系统</a:t>
            </a:r>
            <a:r>
              <a:rPr lang="zh-CN" altLang="en-US" sz="2400" dirty="0" smtClean="0">
                <a:latin typeface="+mn-ea"/>
                <a:ea typeface="+mn-ea"/>
              </a:rPr>
              <a:t>输出量 </a:t>
            </a:r>
            <a:r>
              <a:rPr lang="en-US" altLang="zh-CN" sz="2400" b="1" dirty="0" smtClean="0">
                <a:latin typeface="+mj-ea"/>
                <a:ea typeface="+mj-ea"/>
              </a:rPr>
              <a:t>Y(t) </a:t>
            </a:r>
            <a:r>
              <a:rPr lang="zh-CN" altLang="en-US" sz="2400" dirty="0" smtClean="0">
                <a:latin typeface="+mn-ea"/>
                <a:ea typeface="+mn-ea"/>
              </a:rPr>
              <a:t>与状态变量 </a:t>
            </a:r>
            <a:r>
              <a:rPr lang="en-US" altLang="zh-CN" sz="2400" b="1" dirty="0" smtClean="0">
                <a:latin typeface="+mj-ea"/>
                <a:ea typeface="+mj-ea"/>
              </a:rPr>
              <a:t>X(t) </a:t>
            </a:r>
            <a:r>
              <a:rPr lang="zh-CN" altLang="en-US" sz="2400" dirty="0" smtClean="0">
                <a:latin typeface="+mn-ea"/>
                <a:ea typeface="+mn-ea"/>
              </a:rPr>
              <a:t>之间</a:t>
            </a:r>
            <a:r>
              <a:rPr lang="zh-CN" altLang="en-US" sz="2400" dirty="0">
                <a:latin typeface="+mn-ea"/>
                <a:ea typeface="+mn-ea"/>
              </a:rPr>
              <a:t>的关系，反映系统内部的状态结构性质，与具体的输出、输入无关。</a:t>
            </a:r>
            <a:endParaRPr lang="zh-CN" altLang="en-US" dirty="0">
              <a:latin typeface="+mn-ea"/>
              <a:ea typeface="+mn-ea"/>
            </a:endParaRPr>
          </a:p>
        </p:txBody>
      </p:sp>
      <p:sp>
        <p:nvSpPr>
          <p:cNvPr id="4" name="Text Box 5"/>
          <p:cNvSpPr txBox="1">
            <a:spLocks noChangeArrowheads="1"/>
          </p:cNvSpPr>
          <p:nvPr/>
        </p:nvSpPr>
        <p:spPr bwMode="auto">
          <a:xfrm>
            <a:off x="584200" y="4953000"/>
            <a:ext cx="11091863"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41350" eaLnBrk="1" hangingPunct="1">
              <a:lnSpc>
                <a:spcPct val="140000"/>
              </a:lnSpc>
              <a:spcBef>
                <a:spcPct val="50000"/>
              </a:spcBef>
            </a:pPr>
            <a:r>
              <a:rPr lang="zh-CN" altLang="en-US" sz="2400" dirty="0" smtClean="0">
                <a:latin typeface="+mn-ea"/>
                <a:ea typeface="+mn-ea"/>
              </a:rPr>
              <a:t>系统</a:t>
            </a:r>
            <a:r>
              <a:rPr lang="zh-CN" altLang="en-US" sz="2400" dirty="0">
                <a:latin typeface="+mn-ea"/>
                <a:ea typeface="+mn-ea"/>
              </a:rPr>
              <a:t>的可观性与</a:t>
            </a:r>
            <a:r>
              <a:rPr lang="zh-CN" altLang="en-US" sz="2400" dirty="0" smtClean="0">
                <a:latin typeface="+mn-ea"/>
                <a:ea typeface="+mn-ea"/>
              </a:rPr>
              <a:t>矩阵 </a:t>
            </a:r>
            <a:r>
              <a:rPr lang="en-US" altLang="zh-CN" sz="2400" b="1" dirty="0" smtClean="0">
                <a:latin typeface="+mj-ea"/>
                <a:ea typeface="+mj-ea"/>
              </a:rPr>
              <a:t>A</a:t>
            </a:r>
            <a:r>
              <a:rPr lang="zh-CN" altLang="en-US" sz="2400" b="1" dirty="0">
                <a:latin typeface="+mj-ea"/>
                <a:ea typeface="+mj-ea"/>
              </a:rPr>
              <a:t>、</a:t>
            </a:r>
            <a:r>
              <a:rPr lang="en-US" altLang="zh-CN" sz="2400" b="1" dirty="0" smtClean="0">
                <a:latin typeface="+mj-ea"/>
                <a:ea typeface="+mj-ea"/>
              </a:rPr>
              <a:t>C </a:t>
            </a:r>
            <a:r>
              <a:rPr lang="zh-CN" altLang="en-US" sz="2400" dirty="0" smtClean="0">
                <a:latin typeface="+mn-ea"/>
                <a:ea typeface="+mn-ea"/>
              </a:rPr>
              <a:t>相关</a:t>
            </a:r>
            <a:r>
              <a:rPr lang="zh-CN" altLang="en-US" sz="2400" dirty="0">
                <a:latin typeface="+mn-ea"/>
                <a:ea typeface="+mn-ea"/>
              </a:rPr>
              <a:t>。因此，若系统可观，就</a:t>
            </a:r>
            <a:r>
              <a:rPr lang="zh-CN" altLang="en-US" sz="2400" dirty="0" smtClean="0">
                <a:latin typeface="+mn-ea"/>
                <a:ea typeface="+mn-ea"/>
              </a:rPr>
              <a:t>称 </a:t>
            </a:r>
            <a:r>
              <a:rPr lang="en-US" altLang="zh-CN" sz="2400" b="1" dirty="0" smtClean="0">
                <a:latin typeface="+mj-ea"/>
                <a:ea typeface="+mj-ea"/>
              </a:rPr>
              <a:t>(</a:t>
            </a:r>
            <a:r>
              <a:rPr lang="en-US" altLang="zh-CN" sz="2400" b="1" dirty="0">
                <a:latin typeface="+mj-ea"/>
                <a:ea typeface="+mj-ea"/>
              </a:rPr>
              <a:t>A,C</a:t>
            </a:r>
            <a:r>
              <a:rPr lang="en-US" altLang="zh-CN" sz="2400" b="1" dirty="0" smtClean="0">
                <a:latin typeface="+mj-ea"/>
                <a:ea typeface="+mj-ea"/>
              </a:rPr>
              <a:t>) </a:t>
            </a:r>
            <a:r>
              <a:rPr lang="zh-CN" altLang="en-US" sz="2400" dirty="0" smtClean="0">
                <a:latin typeface="+mn-ea"/>
                <a:ea typeface="+mn-ea"/>
              </a:rPr>
              <a:t>可观</a:t>
            </a:r>
            <a:r>
              <a:rPr lang="zh-CN" altLang="en-US" sz="2400" dirty="0">
                <a:latin typeface="+mn-ea"/>
                <a:ea typeface="+mn-ea"/>
              </a:rPr>
              <a:t>，或系统可观性可以表示</a:t>
            </a:r>
            <a:r>
              <a:rPr lang="zh-CN" altLang="en-US" sz="2400" dirty="0" smtClean="0">
                <a:latin typeface="+mn-ea"/>
                <a:ea typeface="+mn-ea"/>
              </a:rPr>
              <a:t>为 </a:t>
            </a:r>
            <a:r>
              <a:rPr lang="en-US" altLang="zh-CN" sz="2400" b="1" dirty="0" smtClean="0">
                <a:latin typeface="+mj-ea"/>
                <a:ea typeface="+mj-ea"/>
              </a:rPr>
              <a:t>(</a:t>
            </a:r>
            <a:r>
              <a:rPr lang="en-US" altLang="zh-CN" sz="2400" b="1" dirty="0">
                <a:latin typeface="+mj-ea"/>
                <a:ea typeface="+mj-ea"/>
              </a:rPr>
              <a:t>A,C</a:t>
            </a:r>
            <a:r>
              <a:rPr lang="en-US" altLang="zh-CN" sz="2400" b="1" dirty="0" smtClean="0">
                <a:latin typeface="+mj-ea"/>
                <a:ea typeface="+mj-ea"/>
              </a:rPr>
              <a:t>) </a:t>
            </a:r>
            <a:r>
              <a:rPr lang="zh-CN" altLang="en-US" sz="2400" dirty="0" smtClean="0">
                <a:latin typeface="+mn-ea"/>
                <a:ea typeface="+mn-ea"/>
              </a:rPr>
              <a:t>的</a:t>
            </a:r>
            <a:r>
              <a:rPr lang="zh-CN" altLang="en-US" sz="2400" dirty="0">
                <a:latin typeface="+mn-ea"/>
                <a:ea typeface="+mn-ea"/>
              </a:rPr>
              <a:t>可观性。</a:t>
            </a:r>
          </a:p>
        </p:txBody>
      </p:sp>
      <p:sp>
        <p:nvSpPr>
          <p:cNvPr id="5" name="Text Box 5"/>
          <p:cNvSpPr txBox="1">
            <a:spLocks noChangeArrowheads="1"/>
          </p:cNvSpPr>
          <p:nvPr/>
        </p:nvSpPr>
        <p:spPr bwMode="auto">
          <a:xfrm>
            <a:off x="515937" y="1406524"/>
            <a:ext cx="11160125"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40000"/>
              </a:lnSpc>
              <a:spcBef>
                <a:spcPct val="50000"/>
              </a:spcBef>
            </a:pPr>
            <a:r>
              <a:rPr lang="zh-CN" altLang="en-US" sz="2400" dirty="0" smtClean="0">
                <a:latin typeface="+mn-ea"/>
                <a:ea typeface="+mn-ea"/>
              </a:rPr>
              <a:t>系统</a:t>
            </a:r>
            <a:r>
              <a:rPr lang="zh-CN" altLang="en-US" sz="2400" dirty="0">
                <a:latin typeface="+mn-ea"/>
                <a:ea typeface="+mn-ea"/>
              </a:rPr>
              <a:t>内部的状态变化可否由输出反映出来，或者说若内部的全部状态变化包含于输出中，就表明系统内部状态是可观性的。不包含在输出中的内部状态，就是不可观测的状态。</a:t>
            </a:r>
          </a:p>
        </p:txBody>
      </p:sp>
    </p:spTree>
    <p:extLst>
      <p:ext uri="{BB962C8B-B14F-4D97-AF65-F5344CB8AC3E}">
        <p14:creationId xmlns:p14="http://schemas.microsoft.com/office/powerpoint/2010/main" val="134880106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8" y="1891263"/>
            <a:ext cx="11160125" cy="302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8650" eaLnBrk="1" hangingPunct="1">
              <a:lnSpc>
                <a:spcPct val="150000"/>
              </a:lnSpc>
              <a:spcBef>
                <a:spcPts val="1800"/>
              </a:spcBef>
            </a:pPr>
            <a:r>
              <a:rPr lang="zh-CN" altLang="en-US" sz="2400" dirty="0" smtClean="0">
                <a:latin typeface="+mn-ea"/>
                <a:ea typeface="+mn-ea"/>
              </a:rPr>
              <a:t>系统</a:t>
            </a:r>
            <a:r>
              <a:rPr lang="zh-CN" altLang="en-US" sz="2400" dirty="0">
                <a:latin typeface="+mn-ea"/>
                <a:ea typeface="+mn-ea"/>
              </a:rPr>
              <a:t>的</a:t>
            </a:r>
            <a:r>
              <a:rPr lang="zh-CN" altLang="en-US" sz="2400" dirty="0" smtClean="0">
                <a:latin typeface="+mn-ea"/>
                <a:ea typeface="+mn-ea"/>
              </a:rPr>
              <a:t>输出量 </a:t>
            </a:r>
            <a:r>
              <a:rPr lang="en-US" altLang="zh-CN" sz="2400" b="1" dirty="0" smtClean="0">
                <a:latin typeface="+mj-ea"/>
                <a:ea typeface="+mj-ea"/>
              </a:rPr>
              <a:t>Y(t) </a:t>
            </a:r>
            <a:r>
              <a:rPr lang="zh-CN" altLang="en-US" sz="2400" dirty="0" smtClean="0">
                <a:latin typeface="+mn-ea"/>
                <a:ea typeface="+mn-ea"/>
              </a:rPr>
              <a:t>是输入量 </a:t>
            </a:r>
            <a:r>
              <a:rPr lang="en-US" altLang="zh-CN" sz="2400" b="1" dirty="0" smtClean="0">
                <a:latin typeface="+mj-ea"/>
                <a:ea typeface="+mj-ea"/>
              </a:rPr>
              <a:t>U(t) </a:t>
            </a:r>
            <a:r>
              <a:rPr lang="zh-CN" altLang="en-US" sz="2400" dirty="0" smtClean="0">
                <a:latin typeface="+mn-ea"/>
                <a:ea typeface="+mn-ea"/>
              </a:rPr>
              <a:t>的</a:t>
            </a:r>
            <a:r>
              <a:rPr lang="zh-CN" altLang="en-US" sz="2400" dirty="0">
                <a:latin typeface="+mn-ea"/>
                <a:ea typeface="+mn-ea"/>
              </a:rPr>
              <a:t>响应，通过对</a:t>
            </a:r>
            <a:r>
              <a:rPr lang="zh-CN" altLang="en-US" sz="2400" dirty="0" smtClean="0">
                <a:latin typeface="+mn-ea"/>
                <a:ea typeface="+mn-ea"/>
              </a:rPr>
              <a:t>输出量 </a:t>
            </a:r>
            <a:r>
              <a:rPr lang="en-US" altLang="zh-CN" sz="2400" b="1" dirty="0" smtClean="0">
                <a:latin typeface="+mj-ea"/>
                <a:ea typeface="+mj-ea"/>
              </a:rPr>
              <a:t>Y(t) </a:t>
            </a:r>
            <a:r>
              <a:rPr lang="zh-CN" altLang="en-US" sz="2400" dirty="0" smtClean="0">
                <a:latin typeface="+mn-ea"/>
                <a:ea typeface="+mn-ea"/>
              </a:rPr>
              <a:t>的</a:t>
            </a:r>
            <a:r>
              <a:rPr lang="zh-CN" altLang="en-US" sz="2400" dirty="0">
                <a:latin typeface="+mn-ea"/>
                <a:ea typeface="+mn-ea"/>
              </a:rPr>
              <a:t>测量值来求解系统的</a:t>
            </a:r>
            <a:r>
              <a:rPr lang="zh-CN" altLang="en-US" sz="2400" dirty="0" smtClean="0">
                <a:latin typeface="+mn-ea"/>
                <a:ea typeface="+mn-ea"/>
              </a:rPr>
              <a:t>状态变量 </a:t>
            </a:r>
            <a:r>
              <a:rPr lang="en-US" altLang="zh-CN" sz="2400" b="1" dirty="0" smtClean="0">
                <a:latin typeface="+mj-ea"/>
                <a:ea typeface="+mj-ea"/>
              </a:rPr>
              <a:t>X(t) </a:t>
            </a:r>
            <a:r>
              <a:rPr lang="zh-CN" altLang="en-US" sz="2400" dirty="0" smtClean="0">
                <a:latin typeface="+mn-ea"/>
                <a:ea typeface="+mn-ea"/>
              </a:rPr>
              <a:t>。</a:t>
            </a:r>
            <a:r>
              <a:rPr lang="zh-CN" altLang="en-US" sz="2400" dirty="0">
                <a:latin typeface="+mn-ea"/>
                <a:ea typeface="+mn-ea"/>
              </a:rPr>
              <a:t>若能够将系统的所有状态变量求出，即该系统的所有</a:t>
            </a:r>
            <a:r>
              <a:rPr lang="zh-CN" altLang="en-US" sz="2400" dirty="0" smtClean="0">
                <a:latin typeface="+mn-ea"/>
                <a:ea typeface="+mn-ea"/>
              </a:rPr>
              <a:t>状态变量 </a:t>
            </a:r>
            <a:r>
              <a:rPr lang="en-US" altLang="zh-CN" sz="2400" b="1" dirty="0" smtClean="0">
                <a:latin typeface="+mj-ea"/>
                <a:ea typeface="+mj-ea"/>
              </a:rPr>
              <a:t>X(t) </a:t>
            </a:r>
            <a:r>
              <a:rPr lang="zh-CN" altLang="en-US" sz="2400" dirty="0" smtClean="0">
                <a:latin typeface="+mn-ea"/>
                <a:ea typeface="+mn-ea"/>
              </a:rPr>
              <a:t>与输出量 </a:t>
            </a:r>
            <a:r>
              <a:rPr lang="en-US" altLang="zh-CN" sz="2400" b="1" dirty="0" smtClean="0">
                <a:latin typeface="+mj-ea"/>
                <a:ea typeface="+mj-ea"/>
              </a:rPr>
              <a:t>Y(t) </a:t>
            </a:r>
            <a:r>
              <a:rPr lang="zh-CN" altLang="en-US" sz="2400" dirty="0" smtClean="0">
                <a:latin typeface="+mn-ea"/>
                <a:ea typeface="+mn-ea"/>
              </a:rPr>
              <a:t>有关系</a:t>
            </a:r>
            <a:r>
              <a:rPr lang="zh-CN" altLang="en-US" sz="2400" dirty="0">
                <a:latin typeface="+mn-ea"/>
                <a:ea typeface="+mn-ea"/>
              </a:rPr>
              <a:t>，则表明系统的状态是可观测的。</a:t>
            </a:r>
            <a:endParaRPr lang="en-US" altLang="zh-CN" sz="2400" dirty="0">
              <a:latin typeface="+mn-ea"/>
              <a:ea typeface="+mn-ea"/>
            </a:endParaRPr>
          </a:p>
          <a:p>
            <a:pPr indent="628650" eaLnBrk="1" hangingPunct="1">
              <a:lnSpc>
                <a:spcPct val="150000"/>
              </a:lnSpc>
              <a:spcBef>
                <a:spcPts val="1800"/>
              </a:spcBef>
            </a:pPr>
            <a:r>
              <a:rPr lang="zh-CN" altLang="en-US" sz="2400" dirty="0" smtClean="0">
                <a:latin typeface="+mn-ea"/>
                <a:ea typeface="+mn-ea"/>
              </a:rPr>
              <a:t>因此</a:t>
            </a:r>
            <a:r>
              <a:rPr lang="zh-CN" altLang="en-US" sz="2400" dirty="0">
                <a:latin typeface="+mn-ea"/>
                <a:ea typeface="+mn-ea"/>
              </a:rPr>
              <a:t>，分析系统的可观性问题涉及状态方程和输出方程。不失一般性，可在</a:t>
            </a:r>
            <a:r>
              <a:rPr lang="en-US" altLang="zh-CN" sz="2400" b="1" dirty="0">
                <a:latin typeface="+mj-ea"/>
                <a:ea typeface="+mj-ea"/>
              </a:rPr>
              <a:t>U(t)=</a:t>
            </a:r>
            <a:r>
              <a:rPr lang="en-US" altLang="zh-CN" sz="2400" b="1" dirty="0" smtClean="0">
                <a:latin typeface="+mj-ea"/>
                <a:ea typeface="+mj-ea"/>
              </a:rPr>
              <a:t>0 </a:t>
            </a:r>
            <a:r>
              <a:rPr lang="zh-CN" altLang="en-US" sz="2400" dirty="0" smtClean="0">
                <a:latin typeface="+mn-ea"/>
                <a:ea typeface="+mn-ea"/>
              </a:rPr>
              <a:t>的</a:t>
            </a:r>
            <a:r>
              <a:rPr lang="zh-CN" altLang="en-US" sz="2400" dirty="0">
                <a:latin typeface="+mn-ea"/>
                <a:ea typeface="+mn-ea"/>
              </a:rPr>
              <a:t>情况下来分析可观性，即</a:t>
            </a:r>
          </a:p>
        </p:txBody>
      </p:sp>
      <p:sp>
        <p:nvSpPr>
          <p:cNvPr id="4" name="Text Box 4"/>
          <p:cNvSpPr txBox="1">
            <a:spLocks noChangeArrowheads="1"/>
          </p:cNvSpPr>
          <p:nvPr/>
        </p:nvSpPr>
        <p:spPr bwMode="auto">
          <a:xfrm>
            <a:off x="522287" y="1259972"/>
            <a:ext cx="30273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可观性的判别方法</a:t>
            </a:r>
          </a:p>
        </p:txBody>
      </p:sp>
      <p:graphicFrame>
        <p:nvGraphicFramePr>
          <p:cNvPr id="5" name="Object 1"/>
          <p:cNvGraphicFramePr>
            <a:graphicFrameLocks noChangeAspect="1"/>
          </p:cNvGraphicFramePr>
          <p:nvPr>
            <p:extLst>
              <p:ext uri="{D42A27DB-BD31-4B8C-83A1-F6EECF244321}">
                <p14:modId xmlns:p14="http://schemas.microsoft.com/office/powerpoint/2010/main" val="2208343697"/>
              </p:ext>
            </p:extLst>
          </p:nvPr>
        </p:nvGraphicFramePr>
        <p:xfrm>
          <a:off x="2213768" y="5241925"/>
          <a:ext cx="2447925" cy="931863"/>
        </p:xfrm>
        <a:graphic>
          <a:graphicData uri="http://schemas.openxmlformats.org/presentationml/2006/ole">
            <mc:AlternateContent xmlns:mc="http://schemas.openxmlformats.org/markup-compatibility/2006">
              <mc:Choice xmlns:v="urn:schemas-microsoft-com:vml" Requires="v">
                <p:oleObj spid="_x0000_s94248" r:id="rId3" imgW="1397924" imgH="533949" progId="Equation.3">
                  <p:embed/>
                </p:oleObj>
              </mc:Choice>
              <mc:Fallback>
                <p:oleObj r:id="rId3" imgW="1397924" imgH="533949" progId="Equation.3">
                  <p:embed/>
                  <p:pic>
                    <p:nvPicPr>
                      <p:cNvPr id="9421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3768" y="5241925"/>
                        <a:ext cx="2447925"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右箭头 5"/>
          <p:cNvSpPr/>
          <p:nvPr/>
        </p:nvSpPr>
        <p:spPr>
          <a:xfrm>
            <a:off x="5619750" y="5597525"/>
            <a:ext cx="503238" cy="360363"/>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7" name="Object 3"/>
          <p:cNvGraphicFramePr>
            <a:graphicFrameLocks noChangeAspect="1"/>
          </p:cNvGraphicFramePr>
          <p:nvPr>
            <p:extLst>
              <p:ext uri="{D42A27DB-BD31-4B8C-83A1-F6EECF244321}">
                <p14:modId xmlns:p14="http://schemas.microsoft.com/office/powerpoint/2010/main" val="1617328701"/>
              </p:ext>
            </p:extLst>
          </p:nvPr>
        </p:nvGraphicFramePr>
        <p:xfrm>
          <a:off x="6861175" y="5453063"/>
          <a:ext cx="3081338" cy="590550"/>
        </p:xfrm>
        <a:graphic>
          <a:graphicData uri="http://schemas.openxmlformats.org/presentationml/2006/ole">
            <mc:AlternateContent xmlns:mc="http://schemas.openxmlformats.org/markup-compatibility/2006">
              <mc:Choice xmlns:v="urn:schemas-microsoft-com:vml" Requires="v">
                <p:oleObj spid="_x0000_s94249" r:id="rId5" imgW="1257617" imgH="241617" progId="Equation.3">
                  <p:embed/>
                </p:oleObj>
              </mc:Choice>
              <mc:Fallback>
                <p:oleObj r:id="rId5" imgW="1257617" imgH="241617" progId="Equation.3">
                  <p:embed/>
                  <p:pic>
                    <p:nvPicPr>
                      <p:cNvPr id="9421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1175" y="5453063"/>
                        <a:ext cx="3081338"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6928615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AutoShape 5"/>
          <p:cNvSpPr>
            <a:spLocks noChangeArrowheads="1"/>
          </p:cNvSpPr>
          <p:nvPr/>
        </p:nvSpPr>
        <p:spPr bwMode="auto">
          <a:xfrm>
            <a:off x="4875213" y="1641475"/>
            <a:ext cx="1928812" cy="311150"/>
          </a:xfrm>
          <a:prstGeom prst="rightArrow">
            <a:avLst>
              <a:gd name="adj1" fmla="val 50000"/>
              <a:gd name="adj2" fmla="val 3507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4" name="Object 5"/>
          <p:cNvGraphicFramePr>
            <a:graphicFrameLocks noChangeAspect="1"/>
          </p:cNvGraphicFramePr>
          <p:nvPr>
            <p:extLst>
              <p:ext uri="{D42A27DB-BD31-4B8C-83A1-F6EECF244321}">
                <p14:modId xmlns:p14="http://schemas.microsoft.com/office/powerpoint/2010/main" val="257780184"/>
              </p:ext>
            </p:extLst>
          </p:nvPr>
        </p:nvGraphicFramePr>
        <p:xfrm>
          <a:off x="8302625" y="3136900"/>
          <a:ext cx="1822450" cy="400050"/>
        </p:xfrm>
        <a:graphic>
          <a:graphicData uri="http://schemas.openxmlformats.org/presentationml/2006/ole">
            <mc:AlternateContent xmlns:mc="http://schemas.openxmlformats.org/markup-compatibility/2006">
              <mc:Choice xmlns:v="urn:schemas-microsoft-com:vml" Requires="v">
                <p:oleObj spid="_x0000_s95348" r:id="rId3" imgW="1041265" imgH="228818" progId="Equation.3">
                  <p:embed/>
                </p:oleObj>
              </mc:Choice>
              <mc:Fallback>
                <p:oleObj r:id="rId3" imgW="1041265" imgH="228818" progId="Equation.3">
                  <p:embed/>
                  <p:pic>
                    <p:nvPicPr>
                      <p:cNvPr id="95234"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2625" y="3136900"/>
                        <a:ext cx="1822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6"/>
          <p:cNvGraphicFramePr>
            <a:graphicFrameLocks noChangeAspect="1"/>
          </p:cNvGraphicFramePr>
          <p:nvPr>
            <p:extLst>
              <p:ext uri="{D42A27DB-BD31-4B8C-83A1-F6EECF244321}">
                <p14:modId xmlns:p14="http://schemas.microsoft.com/office/powerpoint/2010/main" val="1160936725"/>
              </p:ext>
            </p:extLst>
          </p:nvPr>
        </p:nvGraphicFramePr>
        <p:xfrm>
          <a:off x="1874838" y="2513012"/>
          <a:ext cx="4273550" cy="1647825"/>
        </p:xfrm>
        <a:graphic>
          <a:graphicData uri="http://schemas.openxmlformats.org/presentationml/2006/ole">
            <mc:AlternateContent xmlns:mc="http://schemas.openxmlformats.org/markup-compatibility/2006">
              <mc:Choice xmlns:v="urn:schemas-microsoft-com:vml" Requires="v">
                <p:oleObj spid="_x0000_s95349" r:id="rId5" imgW="2438717" imgH="940117" progId="Equation.3">
                  <p:embed/>
                </p:oleObj>
              </mc:Choice>
              <mc:Fallback>
                <p:oleObj r:id="rId5" imgW="2438717" imgH="940117" progId="Equation.3">
                  <p:embed/>
                  <p:pic>
                    <p:nvPicPr>
                      <p:cNvPr id="95235"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74838" y="2513012"/>
                        <a:ext cx="4273550"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13"/>
          <p:cNvSpPr txBox="1">
            <a:spLocks noChangeArrowheads="1"/>
          </p:cNvSpPr>
          <p:nvPr/>
        </p:nvSpPr>
        <p:spPr bwMode="auto">
          <a:xfrm>
            <a:off x="515938" y="4274337"/>
            <a:ext cx="104775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rPr>
              <a:t>有唯一解的充要条件是：</a:t>
            </a:r>
            <a:r>
              <a:rPr lang="zh-CN" altLang="en-US" sz="2000" dirty="0" smtClean="0">
                <a:latin typeface="+mn-ea"/>
                <a:ea typeface="+mn-ea"/>
              </a:rPr>
              <a:t>矩阵 </a:t>
            </a:r>
            <a:r>
              <a:rPr lang="en-US" altLang="zh-CN" sz="2000" b="1" dirty="0" err="1" smtClean="0">
                <a:latin typeface="+mj-ea"/>
                <a:ea typeface="+mj-ea"/>
              </a:rPr>
              <a:t>Q</a:t>
            </a:r>
            <a:r>
              <a:rPr lang="en-US" altLang="zh-CN" sz="2000" b="1" baseline="-25000" dirty="0" err="1" smtClean="0">
                <a:latin typeface="+mj-ea"/>
                <a:ea typeface="+mj-ea"/>
              </a:rPr>
              <a:t>o</a:t>
            </a:r>
            <a:r>
              <a:rPr lang="en-US" altLang="zh-CN" sz="2000" b="1" baseline="-25000" dirty="0" smtClean="0">
                <a:latin typeface="+mj-ea"/>
                <a:ea typeface="+mj-ea"/>
              </a:rPr>
              <a:t> </a:t>
            </a:r>
            <a:r>
              <a:rPr lang="zh-CN" altLang="en-US" sz="2000" dirty="0" smtClean="0">
                <a:latin typeface="+mn-ea"/>
                <a:ea typeface="+mn-ea"/>
              </a:rPr>
              <a:t>满</a:t>
            </a:r>
            <a:r>
              <a:rPr lang="zh-CN" altLang="en-US" sz="2000" dirty="0">
                <a:latin typeface="+mn-ea"/>
                <a:ea typeface="+mn-ea"/>
              </a:rPr>
              <a:t>秩，即</a:t>
            </a:r>
            <a:r>
              <a:rPr lang="zh-CN" altLang="en-US" sz="2000" dirty="0" smtClean="0">
                <a:latin typeface="+mn-ea"/>
                <a:ea typeface="+mn-ea"/>
              </a:rPr>
              <a:t>对于 </a:t>
            </a:r>
            <a:r>
              <a:rPr lang="en-US" altLang="zh-CN" sz="2000" b="1" dirty="0" err="1" smtClean="0">
                <a:latin typeface="+mj-ea"/>
                <a:ea typeface="+mj-ea"/>
                <a:cs typeface="Times New Roman" panose="02020603050405020304" pitchFamily="18" charset="0"/>
              </a:rPr>
              <a:t>Q</a:t>
            </a:r>
            <a:r>
              <a:rPr lang="en-US" altLang="zh-CN" sz="2000" b="1" baseline="-25000" dirty="0" err="1" smtClean="0">
                <a:latin typeface="+mj-ea"/>
                <a:ea typeface="+mj-ea"/>
                <a:cs typeface="Times New Roman" panose="02020603050405020304" pitchFamily="18" charset="0"/>
              </a:rPr>
              <a:t>o</a:t>
            </a:r>
            <a:r>
              <a:rPr lang="zh-CN" altLang="zh-CN"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R</a:t>
            </a:r>
            <a:r>
              <a:rPr lang="en-US" altLang="zh-CN" sz="2000" b="1" baseline="30000" dirty="0">
                <a:latin typeface="+mj-ea"/>
                <a:ea typeface="+mj-ea"/>
                <a:cs typeface="Times New Roman" panose="02020603050405020304" pitchFamily="18" charset="0"/>
              </a:rPr>
              <a:t>(</a:t>
            </a:r>
            <a:r>
              <a:rPr lang="en-US" altLang="zh-CN" sz="2000" b="1" baseline="30000" dirty="0" err="1">
                <a:latin typeface="+mj-ea"/>
                <a:ea typeface="+mj-ea"/>
                <a:cs typeface="Times New Roman" panose="02020603050405020304" pitchFamily="18" charset="0"/>
              </a:rPr>
              <a:t>mn</a:t>
            </a:r>
            <a:r>
              <a:rPr lang="en-US" altLang="zh-CN" sz="2000" b="1" baseline="30000" dirty="0">
                <a:latin typeface="+mj-ea"/>
                <a:ea typeface="+mj-ea"/>
                <a:cs typeface="Times New Roman" panose="02020603050405020304" pitchFamily="18" charset="0"/>
              </a:rPr>
              <a:t>)</a:t>
            </a:r>
            <a:r>
              <a:rPr lang="zh-CN" altLang="zh-CN" sz="2000" b="1" baseline="30000" dirty="0">
                <a:latin typeface="+mj-ea"/>
                <a:ea typeface="+mj-ea"/>
                <a:cs typeface="Times New Roman" panose="02020603050405020304" pitchFamily="18" charset="0"/>
              </a:rPr>
              <a:t>×</a:t>
            </a:r>
            <a:r>
              <a:rPr lang="en-US" altLang="zh-CN" sz="2000" b="1" baseline="30000" dirty="0" smtClean="0">
                <a:latin typeface="+mj-ea"/>
                <a:ea typeface="+mj-ea"/>
                <a:cs typeface="Times New Roman" panose="02020603050405020304" pitchFamily="18" charset="0"/>
              </a:rPr>
              <a:t>n </a:t>
            </a:r>
            <a:r>
              <a:rPr lang="zh-CN" altLang="en-US" sz="2000" dirty="0" smtClean="0">
                <a:latin typeface="+mn-ea"/>
                <a:ea typeface="+mn-ea"/>
              </a:rPr>
              <a:t>，</a:t>
            </a:r>
            <a:r>
              <a:rPr lang="zh-CN" altLang="en-US" sz="2000" dirty="0">
                <a:latin typeface="+mn-ea"/>
                <a:ea typeface="+mn-ea"/>
              </a:rPr>
              <a:t>或</a:t>
            </a:r>
            <a:r>
              <a:rPr lang="zh-CN" altLang="en-US" sz="2000" dirty="0" smtClean="0">
                <a:latin typeface="+mn-ea"/>
                <a:ea typeface="+mn-ea"/>
              </a:rPr>
              <a:t>在 </a:t>
            </a:r>
            <a:r>
              <a:rPr lang="en-US" altLang="zh-CN" sz="2000" b="1" dirty="0" smtClean="0">
                <a:latin typeface="+mj-ea"/>
                <a:ea typeface="+mj-ea"/>
              </a:rPr>
              <a:t>m=1 </a:t>
            </a:r>
            <a:r>
              <a:rPr lang="zh-CN" altLang="en-US" sz="2000" dirty="0" smtClean="0">
                <a:latin typeface="+mn-ea"/>
                <a:ea typeface="+mn-ea"/>
              </a:rPr>
              <a:t>时</a:t>
            </a:r>
            <a:r>
              <a:rPr lang="zh-CN" altLang="en-US" sz="2000" dirty="0">
                <a:latin typeface="+mn-ea"/>
                <a:ea typeface="+mn-ea"/>
              </a:rPr>
              <a:t>应有</a:t>
            </a:r>
            <a:endParaRPr lang="zh-CN" altLang="en-US" sz="2000" dirty="0">
              <a:latin typeface="+mn-ea"/>
              <a:ea typeface="+mn-ea"/>
              <a:cs typeface="Times New Roman" panose="02020603050405020304" pitchFamily="18" charset="0"/>
            </a:endParaRPr>
          </a:p>
        </p:txBody>
      </p:sp>
      <p:sp>
        <p:nvSpPr>
          <p:cNvPr id="7" name="AutoShape 14"/>
          <p:cNvSpPr>
            <a:spLocks noChangeArrowheads="1"/>
          </p:cNvSpPr>
          <p:nvPr/>
        </p:nvSpPr>
        <p:spPr bwMode="auto">
          <a:xfrm>
            <a:off x="8616156" y="2166937"/>
            <a:ext cx="287337" cy="720725"/>
          </a:xfrm>
          <a:prstGeom prst="downArrow">
            <a:avLst>
              <a:gd name="adj1" fmla="val 50000"/>
              <a:gd name="adj2" fmla="val 37682"/>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8" name="Object 7"/>
          <p:cNvGraphicFramePr>
            <a:graphicFrameLocks noChangeAspect="1"/>
          </p:cNvGraphicFramePr>
          <p:nvPr>
            <p:extLst>
              <p:ext uri="{D42A27DB-BD31-4B8C-83A1-F6EECF244321}">
                <p14:modId xmlns:p14="http://schemas.microsoft.com/office/powerpoint/2010/main" val="2453204479"/>
              </p:ext>
            </p:extLst>
          </p:nvPr>
        </p:nvGraphicFramePr>
        <p:xfrm>
          <a:off x="7402513" y="1447800"/>
          <a:ext cx="2722562" cy="644525"/>
        </p:xfrm>
        <a:graphic>
          <a:graphicData uri="http://schemas.openxmlformats.org/presentationml/2006/ole">
            <mc:AlternateContent xmlns:mc="http://schemas.openxmlformats.org/markup-compatibility/2006">
              <mc:Choice xmlns:v="urn:schemas-microsoft-com:vml" Requires="v">
                <p:oleObj spid="_x0000_s95350" r:id="rId7" imgW="1803717" imgH="432117" progId="Equation.3">
                  <p:embed/>
                </p:oleObj>
              </mc:Choice>
              <mc:Fallback>
                <p:oleObj r:id="rId7" imgW="1803717" imgH="432117" progId="Equation.3">
                  <p:embed/>
                  <p:pic>
                    <p:nvPicPr>
                      <p:cNvPr id="95236"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02513" y="1447800"/>
                        <a:ext cx="2722562"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9"/>
          <p:cNvGraphicFramePr>
            <a:graphicFrameLocks noChangeAspect="1"/>
          </p:cNvGraphicFramePr>
          <p:nvPr>
            <p:extLst>
              <p:ext uri="{D42A27DB-BD31-4B8C-83A1-F6EECF244321}">
                <p14:modId xmlns:p14="http://schemas.microsoft.com/office/powerpoint/2010/main" val="4130927602"/>
              </p:ext>
            </p:extLst>
          </p:nvPr>
        </p:nvGraphicFramePr>
        <p:xfrm>
          <a:off x="1874838" y="1590675"/>
          <a:ext cx="2305050" cy="441325"/>
        </p:xfrm>
        <a:graphic>
          <a:graphicData uri="http://schemas.openxmlformats.org/presentationml/2006/ole">
            <mc:AlternateContent xmlns:mc="http://schemas.openxmlformats.org/markup-compatibility/2006">
              <mc:Choice xmlns:v="urn:schemas-microsoft-com:vml" Requires="v">
                <p:oleObj spid="_x0000_s95351" r:id="rId9" imgW="1257617" imgH="241617" progId="Equation.3">
                  <p:embed/>
                </p:oleObj>
              </mc:Choice>
              <mc:Fallback>
                <p:oleObj r:id="rId9" imgW="1257617" imgH="241617" progId="Equation.3">
                  <p:embed/>
                  <p:pic>
                    <p:nvPicPr>
                      <p:cNvPr id="95237"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74838" y="1590675"/>
                        <a:ext cx="230505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10"/>
          <p:cNvGraphicFramePr>
            <a:graphicFrameLocks noChangeAspect="1"/>
          </p:cNvGraphicFramePr>
          <p:nvPr>
            <p:extLst>
              <p:ext uri="{D42A27DB-BD31-4B8C-83A1-F6EECF244321}">
                <p14:modId xmlns:p14="http://schemas.microsoft.com/office/powerpoint/2010/main" val="424505833"/>
              </p:ext>
            </p:extLst>
          </p:nvPr>
        </p:nvGraphicFramePr>
        <p:xfrm>
          <a:off x="4859338" y="1089025"/>
          <a:ext cx="1800225" cy="644525"/>
        </p:xfrm>
        <a:graphic>
          <a:graphicData uri="http://schemas.openxmlformats.org/presentationml/2006/ole">
            <mc:AlternateContent xmlns:mc="http://schemas.openxmlformats.org/markup-compatibility/2006">
              <mc:Choice xmlns:v="urn:schemas-microsoft-com:vml" Requires="v">
                <p:oleObj spid="_x0000_s95352" r:id="rId11" imgW="1206817" imgH="432117" progId="Equation.3">
                  <p:embed/>
                </p:oleObj>
              </mc:Choice>
              <mc:Fallback>
                <p:oleObj r:id="rId11" imgW="1206817" imgH="432117" progId="Equation.3">
                  <p:embed/>
                  <p:pic>
                    <p:nvPicPr>
                      <p:cNvPr id="95238"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59338" y="1089025"/>
                        <a:ext cx="1800225"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右箭头 10"/>
          <p:cNvSpPr/>
          <p:nvPr/>
        </p:nvSpPr>
        <p:spPr>
          <a:xfrm flipH="1">
            <a:off x="6829425" y="3167088"/>
            <a:ext cx="792163" cy="36195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12" name="Object 11"/>
          <p:cNvGraphicFramePr>
            <a:graphicFrameLocks noChangeAspect="1"/>
          </p:cNvGraphicFramePr>
          <p:nvPr>
            <p:extLst>
              <p:ext uri="{D42A27DB-BD31-4B8C-83A1-F6EECF244321}">
                <p14:modId xmlns:p14="http://schemas.microsoft.com/office/powerpoint/2010/main" val="1163001070"/>
              </p:ext>
            </p:extLst>
          </p:nvPr>
        </p:nvGraphicFramePr>
        <p:xfrm>
          <a:off x="4575175" y="4914899"/>
          <a:ext cx="2359025" cy="1603375"/>
        </p:xfrm>
        <a:graphic>
          <a:graphicData uri="http://schemas.openxmlformats.org/presentationml/2006/ole">
            <mc:AlternateContent xmlns:mc="http://schemas.openxmlformats.org/markup-compatibility/2006">
              <mc:Choice xmlns:v="urn:schemas-microsoft-com:vml" Requires="v">
                <p:oleObj spid="_x0000_s95353" r:id="rId13" imgW="1346517" imgH="914717" progId="Equation.3">
                  <p:embed/>
                </p:oleObj>
              </mc:Choice>
              <mc:Fallback>
                <p:oleObj r:id="rId13" imgW="1346517" imgH="914717" progId="Equation.3">
                  <p:embed/>
                  <p:pic>
                    <p:nvPicPr>
                      <p:cNvPr id="95239"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75175" y="4914899"/>
                        <a:ext cx="23590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79195692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124436233"/>
              </p:ext>
            </p:extLst>
          </p:nvPr>
        </p:nvGraphicFramePr>
        <p:xfrm>
          <a:off x="1617663" y="2530475"/>
          <a:ext cx="4240191" cy="2449513"/>
        </p:xfrm>
        <a:graphic>
          <a:graphicData uri="http://schemas.openxmlformats.org/presentationml/2006/ole">
            <mc:AlternateContent xmlns:mc="http://schemas.openxmlformats.org/markup-compatibility/2006">
              <mc:Choice xmlns:v="urn:schemas-microsoft-com:vml" Requires="v">
                <p:oleObj spid="_x0000_s96312" r:id="rId3" imgW="2464117" imgH="1422717" progId="Equation.3">
                  <p:embed/>
                </p:oleObj>
              </mc:Choice>
              <mc:Fallback>
                <p:oleObj r:id="rId3" imgW="2464117" imgH="1422717" progId="Equation.3">
                  <p:embed/>
                  <p:pic>
                    <p:nvPicPr>
                      <p:cNvPr id="96258"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7663" y="2530475"/>
                        <a:ext cx="4240191" cy="2449513"/>
                      </a:xfrm>
                      <a:prstGeom prst="rect">
                        <a:avLst/>
                      </a:prstGeom>
                      <a:ln>
                        <a:noFill/>
                      </a:ln>
                    </p:spPr>
                  </p:pic>
                </p:oleObj>
              </mc:Fallback>
            </mc:AlternateContent>
          </a:graphicData>
        </a:graphic>
      </p:graphicFrame>
      <p:sp>
        <p:nvSpPr>
          <p:cNvPr id="4" name="AutoShape 16"/>
          <p:cNvSpPr>
            <a:spLocks noChangeArrowheads="1"/>
          </p:cNvSpPr>
          <p:nvPr/>
        </p:nvSpPr>
        <p:spPr bwMode="auto">
          <a:xfrm>
            <a:off x="6583363" y="3529013"/>
            <a:ext cx="431800" cy="360362"/>
          </a:xfrm>
          <a:prstGeom prst="rightArrow">
            <a:avLst>
              <a:gd name="adj1" fmla="val 50000"/>
              <a:gd name="adj2" fmla="val 2995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5" name="Object 3"/>
          <p:cNvGraphicFramePr>
            <a:graphicFrameLocks noChangeAspect="1"/>
          </p:cNvGraphicFramePr>
          <p:nvPr>
            <p:extLst>
              <p:ext uri="{D42A27DB-BD31-4B8C-83A1-F6EECF244321}">
                <p14:modId xmlns:p14="http://schemas.microsoft.com/office/powerpoint/2010/main" val="1845965178"/>
              </p:ext>
            </p:extLst>
          </p:nvPr>
        </p:nvGraphicFramePr>
        <p:xfrm>
          <a:off x="7480300" y="1906588"/>
          <a:ext cx="2350521" cy="1622425"/>
        </p:xfrm>
        <a:graphic>
          <a:graphicData uri="http://schemas.openxmlformats.org/presentationml/2006/ole">
            <mc:AlternateContent xmlns:mc="http://schemas.openxmlformats.org/markup-compatibility/2006">
              <mc:Choice xmlns:v="urn:schemas-microsoft-com:vml" Requires="v">
                <p:oleObj spid="_x0000_s96313" r:id="rId5" imgW="1841817" imgH="1270317" progId="Equation.3">
                  <p:embed/>
                </p:oleObj>
              </mc:Choice>
              <mc:Fallback>
                <p:oleObj r:id="rId5" imgW="1841817" imgH="1270317" progId="Equation.3">
                  <p:embed/>
                  <p:pic>
                    <p:nvPicPr>
                      <p:cNvPr id="9625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80300" y="1906588"/>
                        <a:ext cx="2350521" cy="1622425"/>
                      </a:xfrm>
                      <a:prstGeom prst="rect">
                        <a:avLst/>
                      </a:prstGeom>
                      <a:noFill/>
                      <a:ln>
                        <a:noFill/>
                      </a:ln>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1019965592"/>
              </p:ext>
            </p:extLst>
          </p:nvPr>
        </p:nvGraphicFramePr>
        <p:xfrm>
          <a:off x="7467600" y="3849688"/>
          <a:ext cx="2389188" cy="1649412"/>
        </p:xfrm>
        <a:graphic>
          <a:graphicData uri="http://schemas.openxmlformats.org/presentationml/2006/ole">
            <mc:AlternateContent xmlns:mc="http://schemas.openxmlformats.org/markup-compatibility/2006">
              <mc:Choice xmlns:v="urn:schemas-microsoft-com:vml" Requires="v">
                <p:oleObj spid="_x0000_s96314" r:id="rId7" imgW="1841817" imgH="1270317" progId="Equation.3">
                  <p:embed/>
                </p:oleObj>
              </mc:Choice>
              <mc:Fallback>
                <p:oleObj r:id="rId7" imgW="1841817" imgH="1270317" progId="Equation.3">
                  <p:embed/>
                  <p:pic>
                    <p:nvPicPr>
                      <p:cNvPr id="9626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7600" y="3849688"/>
                        <a:ext cx="2389188" cy="164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7" name="直接连接符 6"/>
          <p:cNvCxnSpPr/>
          <p:nvPr/>
        </p:nvCxnSpPr>
        <p:spPr>
          <a:xfrm>
            <a:off x="8539163" y="2070100"/>
            <a:ext cx="16573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539163" y="2357438"/>
            <a:ext cx="16573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539163" y="2573338"/>
            <a:ext cx="1657350"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548688" y="4786313"/>
            <a:ext cx="16557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48688" y="5075238"/>
            <a:ext cx="16557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548688" y="5362575"/>
            <a:ext cx="1655762" cy="0"/>
          </a:xfrm>
          <a:prstGeom prst="line">
            <a:avLst/>
          </a:prstGeom>
          <a:ln w="1270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1215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3" presetClass="entr" presetSubtype="1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graphicFrame>
        <p:nvGraphicFramePr>
          <p:cNvPr id="3" name="Object 3"/>
          <p:cNvGraphicFramePr>
            <a:graphicFrameLocks noChangeAspect="1"/>
          </p:cNvGraphicFramePr>
          <p:nvPr>
            <p:extLst>
              <p:ext uri="{D42A27DB-BD31-4B8C-83A1-F6EECF244321}">
                <p14:modId xmlns:p14="http://schemas.microsoft.com/office/powerpoint/2010/main" val="461269604"/>
              </p:ext>
            </p:extLst>
          </p:nvPr>
        </p:nvGraphicFramePr>
        <p:xfrm>
          <a:off x="4007644" y="1547437"/>
          <a:ext cx="4605337" cy="1641475"/>
        </p:xfrm>
        <a:graphic>
          <a:graphicData uri="http://schemas.openxmlformats.org/presentationml/2006/ole">
            <mc:AlternateContent xmlns:mc="http://schemas.openxmlformats.org/markup-compatibility/2006">
              <mc:Choice xmlns:v="urn:schemas-microsoft-com:vml" Requires="v">
                <p:oleObj spid="_x0000_s97336" r:id="rId3" imgW="3276917" imgH="1168717" progId="Equation.3">
                  <p:embed/>
                </p:oleObj>
              </mc:Choice>
              <mc:Fallback>
                <p:oleObj r:id="rId3" imgW="3276917" imgH="1168717" progId="Equation.3">
                  <p:embed/>
                  <p:pic>
                    <p:nvPicPr>
                      <p:cNvPr id="97282"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07644" y="1547437"/>
                        <a:ext cx="4605337"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9"/>
          <p:cNvSpPr txBox="1">
            <a:spLocks noChangeArrowheads="1"/>
          </p:cNvSpPr>
          <p:nvPr/>
        </p:nvSpPr>
        <p:spPr bwMode="auto">
          <a:xfrm>
            <a:off x="1193799" y="2123887"/>
            <a:ext cx="1200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标准型：</a:t>
            </a:r>
          </a:p>
        </p:txBody>
      </p:sp>
      <p:sp>
        <p:nvSpPr>
          <p:cNvPr id="5" name="Text Box 4"/>
          <p:cNvSpPr txBox="1">
            <a:spLocks noChangeArrowheads="1"/>
          </p:cNvSpPr>
          <p:nvPr/>
        </p:nvSpPr>
        <p:spPr bwMode="auto">
          <a:xfrm>
            <a:off x="603250" y="1089025"/>
            <a:ext cx="3370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rPr>
              <a:t>可观性的标准型</a:t>
            </a:r>
          </a:p>
        </p:txBody>
      </p:sp>
      <p:sp>
        <p:nvSpPr>
          <p:cNvPr id="6" name="Text Box 5"/>
          <p:cNvSpPr txBox="1">
            <a:spLocks noChangeArrowheads="1"/>
          </p:cNvSpPr>
          <p:nvPr/>
        </p:nvSpPr>
        <p:spPr bwMode="auto">
          <a:xfrm>
            <a:off x="1125538" y="3314324"/>
            <a:ext cx="111601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smtClean="0">
                <a:latin typeface="+mn-ea"/>
                <a:ea typeface="+mn-ea"/>
              </a:rPr>
              <a:t>一</a:t>
            </a:r>
            <a:r>
              <a:rPr lang="zh-CN" altLang="en-US" sz="2000" dirty="0">
                <a:latin typeface="+mn-ea"/>
                <a:ea typeface="+mn-ea"/>
              </a:rPr>
              <a:t>个可观系统，在选择恰当的满秩</a:t>
            </a:r>
            <a:r>
              <a:rPr lang="zh-CN" altLang="en-US" sz="2000" dirty="0" smtClean="0">
                <a:latin typeface="+mn-ea"/>
                <a:ea typeface="+mn-ea"/>
              </a:rPr>
              <a:t>变换矩阵 </a:t>
            </a:r>
            <a:r>
              <a:rPr lang="en-US" altLang="zh-CN" sz="2000" b="1" dirty="0" smtClean="0">
                <a:latin typeface="+mj-ea"/>
                <a:ea typeface="+mj-ea"/>
              </a:rPr>
              <a:t>T </a:t>
            </a:r>
            <a:r>
              <a:rPr lang="zh-CN" altLang="en-US" sz="2000" dirty="0" smtClean="0">
                <a:latin typeface="+mn-ea"/>
                <a:ea typeface="+mn-ea"/>
              </a:rPr>
              <a:t>后</a:t>
            </a:r>
            <a:r>
              <a:rPr lang="zh-CN" altLang="en-US" sz="2000" dirty="0">
                <a:latin typeface="+mn-ea"/>
                <a:ea typeface="+mn-ea"/>
              </a:rPr>
              <a:t>，可以转换为可观标准型，即</a:t>
            </a:r>
          </a:p>
        </p:txBody>
      </p:sp>
      <p:sp>
        <p:nvSpPr>
          <p:cNvPr id="7" name="Text Box 5"/>
          <p:cNvSpPr txBox="1">
            <a:spLocks noChangeArrowheads="1"/>
          </p:cNvSpPr>
          <p:nvPr/>
        </p:nvSpPr>
        <p:spPr bwMode="auto">
          <a:xfrm>
            <a:off x="1125538" y="5466158"/>
            <a:ext cx="74168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40000"/>
              </a:lnSpc>
              <a:spcBef>
                <a:spcPct val="50000"/>
              </a:spcBef>
            </a:pPr>
            <a:r>
              <a:rPr lang="zh-CN" altLang="en-US" sz="2000" dirty="0">
                <a:latin typeface="+mn-ea"/>
                <a:ea typeface="+mn-ea"/>
              </a:rPr>
              <a:t>其中：</a:t>
            </a:r>
            <a:r>
              <a:rPr lang="en-US" altLang="zh-CN" sz="2000" b="1" dirty="0" smtClean="0">
                <a:latin typeface="+mj-ea"/>
                <a:ea typeface="+mj-ea"/>
              </a:rPr>
              <a:t>a</a:t>
            </a:r>
            <a:r>
              <a:rPr lang="en-US" altLang="zh-CN" sz="2000" b="1" baseline="-25000" dirty="0" smtClean="0">
                <a:latin typeface="+mj-ea"/>
                <a:ea typeface="+mj-ea"/>
              </a:rPr>
              <a:t>0 </a:t>
            </a:r>
            <a:r>
              <a:rPr lang="en-US" altLang="zh-CN" sz="2000" b="1" dirty="0" smtClean="0">
                <a:latin typeface="+mj-ea"/>
                <a:ea typeface="+mj-ea"/>
              </a:rPr>
              <a:t>, a</a:t>
            </a:r>
            <a:r>
              <a:rPr lang="en-US" altLang="zh-CN" sz="2000" b="1" baseline="-25000" dirty="0" smtClean="0">
                <a:latin typeface="+mj-ea"/>
                <a:ea typeface="+mj-ea"/>
              </a:rPr>
              <a:t>1 </a:t>
            </a:r>
            <a:r>
              <a:rPr lang="en-US" altLang="zh-CN" sz="2000" b="1" dirty="0" smtClean="0">
                <a:latin typeface="+mj-ea"/>
                <a:ea typeface="+mj-ea"/>
              </a:rPr>
              <a:t>, … , a</a:t>
            </a:r>
            <a:r>
              <a:rPr lang="en-US" altLang="zh-CN" sz="2000" b="1" baseline="-25000" dirty="0" smtClean="0">
                <a:latin typeface="+mj-ea"/>
                <a:ea typeface="+mj-ea"/>
              </a:rPr>
              <a:t>n-1 </a:t>
            </a:r>
            <a:r>
              <a:rPr lang="zh-CN" altLang="en-US" sz="2000" dirty="0" smtClean="0">
                <a:latin typeface="+mn-ea"/>
                <a:ea typeface="+mn-ea"/>
              </a:rPr>
              <a:t>是</a:t>
            </a:r>
            <a:r>
              <a:rPr lang="zh-CN" altLang="en-US" sz="2000" dirty="0">
                <a:latin typeface="+mn-ea"/>
                <a:ea typeface="+mn-ea"/>
              </a:rPr>
              <a:t>系统</a:t>
            </a:r>
            <a:r>
              <a:rPr lang="zh-CN" altLang="en-US" sz="2000" dirty="0" smtClean="0">
                <a:latin typeface="+mn-ea"/>
                <a:ea typeface="+mn-ea"/>
              </a:rPr>
              <a:t>特征多项式 </a:t>
            </a:r>
            <a:r>
              <a:rPr lang="en-US" altLang="zh-CN" sz="2000" b="1" dirty="0" smtClean="0">
                <a:latin typeface="+mj-ea"/>
                <a:ea typeface="+mj-ea"/>
              </a:rPr>
              <a:t>|</a:t>
            </a:r>
            <a:r>
              <a:rPr lang="en-US" altLang="zh-CN" sz="2000" b="1" dirty="0" err="1">
                <a:latin typeface="+mj-ea"/>
                <a:ea typeface="+mj-ea"/>
              </a:rPr>
              <a:t>sI</a:t>
            </a:r>
            <a:r>
              <a:rPr lang="en-US" altLang="zh-CN" sz="2000" b="1" dirty="0">
                <a:latin typeface="+mj-ea"/>
                <a:ea typeface="+mj-ea"/>
              </a:rPr>
              <a:t>-A</a:t>
            </a:r>
            <a:r>
              <a:rPr lang="en-US" altLang="zh-CN" sz="2000" b="1" dirty="0" smtClean="0">
                <a:latin typeface="+mj-ea"/>
                <a:ea typeface="+mj-ea"/>
              </a:rPr>
              <a:t>| </a:t>
            </a:r>
            <a:r>
              <a:rPr lang="zh-CN" altLang="en-US" sz="2000" dirty="0" smtClean="0">
                <a:latin typeface="+mn-ea"/>
                <a:ea typeface="+mn-ea"/>
              </a:rPr>
              <a:t>的</a:t>
            </a:r>
            <a:r>
              <a:rPr lang="zh-CN" altLang="en-US" sz="2000" dirty="0">
                <a:latin typeface="+mn-ea"/>
                <a:ea typeface="+mn-ea"/>
              </a:rPr>
              <a:t>系数，即</a:t>
            </a:r>
          </a:p>
        </p:txBody>
      </p:sp>
      <p:graphicFrame>
        <p:nvGraphicFramePr>
          <p:cNvPr id="8" name="Object 4"/>
          <p:cNvGraphicFramePr>
            <a:graphicFrameLocks noChangeAspect="1"/>
          </p:cNvGraphicFramePr>
          <p:nvPr>
            <p:extLst>
              <p:ext uri="{D42A27DB-BD31-4B8C-83A1-F6EECF244321}">
                <p14:modId xmlns:p14="http://schemas.microsoft.com/office/powerpoint/2010/main" val="1614943387"/>
              </p:ext>
            </p:extLst>
          </p:nvPr>
        </p:nvGraphicFramePr>
        <p:xfrm>
          <a:off x="4188618" y="6045200"/>
          <a:ext cx="4243388" cy="508000"/>
        </p:xfrm>
        <a:graphic>
          <a:graphicData uri="http://schemas.openxmlformats.org/presentationml/2006/ole">
            <mc:AlternateContent xmlns:mc="http://schemas.openxmlformats.org/markup-compatibility/2006">
              <mc:Choice xmlns:v="urn:schemas-microsoft-com:vml" Requires="v">
                <p:oleObj spid="_x0000_s97337" r:id="rId5" imgW="2121217" imgH="254317" progId="Equation.3">
                  <p:embed/>
                </p:oleObj>
              </mc:Choice>
              <mc:Fallback>
                <p:oleObj r:id="rId5" imgW="2121217" imgH="254317" progId="Equation.3">
                  <p:embed/>
                  <p:pic>
                    <p:nvPicPr>
                      <p:cNvPr id="97283"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88618" y="6045200"/>
                        <a:ext cx="42433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5"/>
          <p:cNvGraphicFramePr>
            <a:graphicFrameLocks noChangeAspect="1"/>
          </p:cNvGraphicFramePr>
          <p:nvPr>
            <p:extLst>
              <p:ext uri="{D42A27DB-BD31-4B8C-83A1-F6EECF244321}">
                <p14:modId xmlns:p14="http://schemas.microsoft.com/office/powerpoint/2010/main" val="1274706179"/>
              </p:ext>
            </p:extLst>
          </p:nvPr>
        </p:nvGraphicFramePr>
        <p:xfrm>
          <a:off x="4058177" y="3937395"/>
          <a:ext cx="2886075" cy="1458913"/>
        </p:xfrm>
        <a:graphic>
          <a:graphicData uri="http://schemas.openxmlformats.org/presentationml/2006/ole">
            <mc:AlternateContent xmlns:mc="http://schemas.openxmlformats.org/markup-compatibility/2006">
              <mc:Choice xmlns:v="urn:schemas-microsoft-com:vml" Requires="v">
                <p:oleObj spid="_x0000_s97338" r:id="rId7" imgW="2260917" imgH="1143317" progId="Equation.3">
                  <p:embed/>
                </p:oleObj>
              </mc:Choice>
              <mc:Fallback>
                <p:oleObj r:id="rId7" imgW="2260917" imgH="1143317" progId="Equation.3">
                  <p:embed/>
                  <p:pic>
                    <p:nvPicPr>
                      <p:cNvPr id="97284"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58177" y="3937395"/>
                        <a:ext cx="2886075" cy="14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50954954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8" y="1089025"/>
            <a:ext cx="111601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838200" indent="-838200" eaLnBrk="1" hangingPunct="1">
              <a:lnSpc>
                <a:spcPct val="120000"/>
              </a:lnSpc>
              <a:spcBef>
                <a:spcPct val="50000"/>
              </a:spcBef>
            </a:pPr>
            <a:r>
              <a:rPr lang="zh-CN" altLang="en-US" sz="2000" dirty="0">
                <a:latin typeface="+mn-ea"/>
                <a:ea typeface="+mn-ea"/>
              </a:rPr>
              <a:t>例</a:t>
            </a:r>
            <a:r>
              <a:rPr lang="en-US" altLang="zh-CN" sz="2000" b="1" dirty="0">
                <a:latin typeface="+mj-ea"/>
                <a:ea typeface="+mj-ea"/>
              </a:rPr>
              <a:t>20</a:t>
            </a:r>
            <a:r>
              <a:rPr lang="zh-CN" altLang="en-US" sz="2000" dirty="0">
                <a:latin typeface="+mn-ea"/>
                <a:ea typeface="+mn-ea"/>
              </a:rPr>
              <a:t>：由一并联电路，其中的</a:t>
            </a:r>
            <a:r>
              <a:rPr lang="en-US" altLang="zh-CN" sz="2000" b="1" dirty="0">
                <a:latin typeface="+mj-ea"/>
                <a:ea typeface="+mj-ea"/>
              </a:rPr>
              <a:t>u</a:t>
            </a:r>
            <a:r>
              <a:rPr lang="zh-CN" altLang="en-US" sz="2000" dirty="0">
                <a:latin typeface="+mn-ea"/>
                <a:ea typeface="+mn-ea"/>
              </a:rPr>
              <a:t>为外加电压，</a:t>
            </a:r>
            <a:r>
              <a:rPr lang="en-US" altLang="zh-CN" sz="2000" b="1" dirty="0">
                <a:latin typeface="+mj-ea"/>
                <a:ea typeface="+mj-ea"/>
              </a:rPr>
              <a:t>x</a:t>
            </a:r>
            <a:r>
              <a:rPr lang="en-US" altLang="zh-CN" sz="2000" b="1" baseline="-25000" dirty="0">
                <a:latin typeface="+mj-ea"/>
                <a:ea typeface="+mj-ea"/>
              </a:rPr>
              <a:t>1</a:t>
            </a:r>
            <a:r>
              <a:rPr lang="zh-CN" altLang="en-US" sz="2000" b="1" dirty="0">
                <a:latin typeface="+mj-ea"/>
                <a:ea typeface="+mj-ea"/>
              </a:rPr>
              <a:t>、</a:t>
            </a:r>
            <a:r>
              <a:rPr lang="en-US" altLang="zh-CN" sz="2000" b="1" dirty="0">
                <a:latin typeface="+mj-ea"/>
                <a:ea typeface="+mj-ea"/>
              </a:rPr>
              <a:t>x</a:t>
            </a:r>
            <a:r>
              <a:rPr lang="en-US" altLang="zh-CN" sz="2000" b="1" baseline="-25000" dirty="0">
                <a:latin typeface="+mj-ea"/>
                <a:ea typeface="+mj-ea"/>
              </a:rPr>
              <a:t>2</a:t>
            </a:r>
            <a:r>
              <a:rPr lang="zh-CN" altLang="en-US" sz="2000" dirty="0">
                <a:latin typeface="+mn-ea"/>
                <a:ea typeface="+mn-ea"/>
              </a:rPr>
              <a:t>分别是电容</a:t>
            </a:r>
            <a:r>
              <a:rPr lang="en-US" altLang="zh-CN" sz="2000" b="1" dirty="0">
                <a:latin typeface="+mj-ea"/>
                <a:ea typeface="+mj-ea"/>
              </a:rPr>
              <a:t>C</a:t>
            </a:r>
            <a:r>
              <a:rPr lang="zh-CN" altLang="en-US" sz="2000" dirty="0">
                <a:latin typeface="+mn-ea"/>
                <a:ea typeface="+mn-ea"/>
              </a:rPr>
              <a:t>两端的电压和通过电感</a:t>
            </a:r>
            <a:r>
              <a:rPr lang="en-US" altLang="zh-CN" sz="2000" dirty="0">
                <a:latin typeface="+mn-ea"/>
                <a:ea typeface="+mn-ea"/>
              </a:rPr>
              <a:t>L</a:t>
            </a:r>
            <a:r>
              <a:rPr lang="zh-CN" altLang="en-US" sz="2000" dirty="0">
                <a:latin typeface="+mn-ea"/>
                <a:ea typeface="+mn-ea"/>
              </a:rPr>
              <a:t>的电流。以</a:t>
            </a:r>
            <a:r>
              <a:rPr lang="en-US" altLang="zh-CN" sz="2000" b="1" dirty="0">
                <a:latin typeface="+mj-ea"/>
                <a:ea typeface="+mj-ea"/>
              </a:rPr>
              <a:t>x</a:t>
            </a:r>
            <a:r>
              <a:rPr lang="en-US" altLang="zh-CN" sz="2000" b="1" baseline="-25000" dirty="0">
                <a:latin typeface="+mj-ea"/>
                <a:ea typeface="+mj-ea"/>
              </a:rPr>
              <a:t>1</a:t>
            </a:r>
            <a:r>
              <a:rPr lang="zh-CN" altLang="en-US" sz="2000" b="1" dirty="0">
                <a:latin typeface="+mj-ea"/>
                <a:ea typeface="+mj-ea"/>
              </a:rPr>
              <a:t>、</a:t>
            </a:r>
            <a:r>
              <a:rPr lang="en-US" altLang="zh-CN" sz="2000" b="1" dirty="0">
                <a:latin typeface="+mj-ea"/>
                <a:ea typeface="+mj-ea"/>
              </a:rPr>
              <a:t>x</a:t>
            </a:r>
            <a:r>
              <a:rPr lang="en-US" altLang="zh-CN" sz="2000" b="1" baseline="-25000" dirty="0">
                <a:latin typeface="+mj-ea"/>
                <a:ea typeface="+mj-ea"/>
              </a:rPr>
              <a:t>2</a:t>
            </a:r>
            <a:r>
              <a:rPr lang="zh-CN" altLang="en-US" sz="2000" dirty="0">
                <a:latin typeface="+mn-ea"/>
                <a:ea typeface="+mn-ea"/>
              </a:rPr>
              <a:t>为系统的状态变量，</a:t>
            </a:r>
            <a:r>
              <a:rPr lang="en-US" altLang="zh-CN" sz="2000" b="1" dirty="0">
                <a:latin typeface="+mj-ea"/>
                <a:ea typeface="+mj-ea"/>
              </a:rPr>
              <a:t>u</a:t>
            </a:r>
            <a:r>
              <a:rPr lang="zh-CN" altLang="en-US" sz="2000" dirty="0">
                <a:latin typeface="+mn-ea"/>
                <a:ea typeface="+mn-ea"/>
              </a:rPr>
              <a:t>为输入，</a:t>
            </a:r>
            <a:r>
              <a:rPr lang="en-US" altLang="zh-CN" sz="2000" b="1" dirty="0">
                <a:latin typeface="+mj-ea"/>
                <a:ea typeface="+mj-ea"/>
              </a:rPr>
              <a:t>R</a:t>
            </a:r>
            <a:r>
              <a:rPr lang="en-US" altLang="zh-CN" sz="2000" b="1" baseline="-25000" dirty="0">
                <a:latin typeface="+mj-ea"/>
                <a:ea typeface="+mj-ea"/>
              </a:rPr>
              <a:t>2</a:t>
            </a:r>
            <a:r>
              <a:rPr lang="zh-CN" altLang="en-US" sz="2000" dirty="0">
                <a:latin typeface="+mn-ea"/>
                <a:ea typeface="+mn-ea"/>
              </a:rPr>
              <a:t>两端电压为输出时，确定系统的可观性。</a:t>
            </a:r>
            <a:endParaRPr lang="zh-CN" altLang="en-US" sz="2000" baseline="-25000" dirty="0">
              <a:latin typeface="+mn-ea"/>
              <a:ea typeface="+mn-ea"/>
            </a:endParaRPr>
          </a:p>
        </p:txBody>
      </p:sp>
      <p:sp>
        <p:nvSpPr>
          <p:cNvPr id="4" name="Text Box 24"/>
          <p:cNvSpPr txBox="1">
            <a:spLocks noChangeArrowheads="1"/>
          </p:cNvSpPr>
          <p:nvPr/>
        </p:nvSpPr>
        <p:spPr bwMode="auto">
          <a:xfrm>
            <a:off x="1360489" y="2278063"/>
            <a:ext cx="573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p>
        </p:txBody>
      </p:sp>
      <p:graphicFrame>
        <p:nvGraphicFramePr>
          <p:cNvPr id="5" name="Object 2"/>
          <p:cNvGraphicFramePr>
            <a:graphicFrameLocks noChangeAspect="1"/>
          </p:cNvGraphicFramePr>
          <p:nvPr>
            <p:extLst>
              <p:ext uri="{D42A27DB-BD31-4B8C-83A1-F6EECF244321}">
                <p14:modId xmlns:p14="http://schemas.microsoft.com/office/powerpoint/2010/main" val="2832593823"/>
              </p:ext>
            </p:extLst>
          </p:nvPr>
        </p:nvGraphicFramePr>
        <p:xfrm>
          <a:off x="2438400" y="2317750"/>
          <a:ext cx="2379663" cy="2001838"/>
        </p:xfrm>
        <a:graphic>
          <a:graphicData uri="http://schemas.openxmlformats.org/presentationml/2006/ole">
            <mc:AlternateContent xmlns:mc="http://schemas.openxmlformats.org/markup-compatibility/2006">
              <mc:Choice xmlns:v="urn:schemas-microsoft-com:vml" Requires="v">
                <p:oleObj spid="_x0000_s98374" r:id="rId3" imgW="1600517" imgH="1346517" progId="Equation.3">
                  <p:embed/>
                </p:oleObj>
              </mc:Choice>
              <mc:Fallback>
                <p:oleObj r:id="rId3" imgW="1600517" imgH="1346517" progId="Equation.3">
                  <p:embed/>
                  <p:pic>
                    <p:nvPicPr>
                      <p:cNvPr id="98306"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2317750"/>
                        <a:ext cx="2379663"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3"/>
          <p:cNvGraphicFramePr>
            <a:graphicFrameLocks noChangeAspect="1"/>
          </p:cNvGraphicFramePr>
          <p:nvPr>
            <p:extLst>
              <p:ext uri="{D42A27DB-BD31-4B8C-83A1-F6EECF244321}">
                <p14:modId xmlns:p14="http://schemas.microsoft.com/office/powerpoint/2010/main" val="2667042000"/>
              </p:ext>
            </p:extLst>
          </p:nvPr>
        </p:nvGraphicFramePr>
        <p:xfrm>
          <a:off x="5678488" y="4910138"/>
          <a:ext cx="2393950" cy="968375"/>
        </p:xfrm>
        <a:graphic>
          <a:graphicData uri="http://schemas.openxmlformats.org/presentationml/2006/ole">
            <mc:AlternateContent xmlns:mc="http://schemas.openxmlformats.org/markup-compatibility/2006">
              <mc:Choice xmlns:v="urn:schemas-microsoft-com:vml" Requires="v">
                <p:oleObj spid="_x0000_s98375" r:id="rId5" imgW="1511617" imgH="609917" progId="Equation.3">
                  <p:embed/>
                </p:oleObj>
              </mc:Choice>
              <mc:Fallback>
                <p:oleObj r:id="rId5" imgW="1511617" imgH="609917" progId="Equation.3">
                  <p:embed/>
                  <p:pic>
                    <p:nvPicPr>
                      <p:cNvPr id="98307"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78488" y="4910138"/>
                        <a:ext cx="239395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AutoShape 27"/>
          <p:cNvSpPr>
            <a:spLocks noChangeArrowheads="1"/>
          </p:cNvSpPr>
          <p:nvPr/>
        </p:nvSpPr>
        <p:spPr bwMode="auto">
          <a:xfrm>
            <a:off x="3375025" y="4260850"/>
            <a:ext cx="504825" cy="358775"/>
          </a:xfrm>
          <a:prstGeom prst="downArrow">
            <a:avLst>
              <a:gd name="adj1" fmla="val 50000"/>
              <a:gd name="adj2" fmla="val 2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AutoShape 28"/>
          <p:cNvSpPr>
            <a:spLocks noChangeArrowheads="1"/>
          </p:cNvSpPr>
          <p:nvPr/>
        </p:nvSpPr>
        <p:spPr bwMode="auto">
          <a:xfrm>
            <a:off x="8199438" y="5259388"/>
            <a:ext cx="433387" cy="288925"/>
          </a:xfrm>
          <a:prstGeom prst="rightArrow">
            <a:avLst>
              <a:gd name="adj1" fmla="val 50000"/>
              <a:gd name="adj2" fmla="val 5834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Text Box 29"/>
          <p:cNvSpPr txBox="1">
            <a:spLocks noChangeArrowheads="1"/>
          </p:cNvSpPr>
          <p:nvPr/>
        </p:nvSpPr>
        <p:spPr bwMode="auto">
          <a:xfrm>
            <a:off x="8699500" y="5187950"/>
            <a:ext cx="14795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rand(Q</a:t>
            </a:r>
            <a:r>
              <a:rPr lang="en-US" altLang="zh-CN" baseline="-25000"/>
              <a:t>O</a:t>
            </a:r>
            <a:r>
              <a:rPr lang="en-US" altLang="zh-CN"/>
              <a:t>)=1</a:t>
            </a:r>
          </a:p>
        </p:txBody>
      </p:sp>
      <p:sp>
        <p:nvSpPr>
          <p:cNvPr id="10" name="Line 5"/>
          <p:cNvSpPr>
            <a:spLocks noChangeShapeType="1"/>
          </p:cNvSpPr>
          <p:nvPr/>
        </p:nvSpPr>
        <p:spPr bwMode="auto">
          <a:xfrm>
            <a:off x="5967413" y="2355850"/>
            <a:ext cx="3168650"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6"/>
          <p:cNvSpPr>
            <a:spLocks noChangeShapeType="1"/>
          </p:cNvSpPr>
          <p:nvPr/>
        </p:nvSpPr>
        <p:spPr bwMode="auto">
          <a:xfrm>
            <a:off x="9136063" y="2355850"/>
            <a:ext cx="0" cy="36036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7"/>
          <p:cNvSpPr>
            <a:spLocks noChangeShapeType="1"/>
          </p:cNvSpPr>
          <p:nvPr/>
        </p:nvSpPr>
        <p:spPr bwMode="auto">
          <a:xfrm>
            <a:off x="7408863" y="2355850"/>
            <a:ext cx="0" cy="503238"/>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8"/>
          <p:cNvSpPr>
            <a:spLocks noChangeShapeType="1"/>
          </p:cNvSpPr>
          <p:nvPr/>
        </p:nvSpPr>
        <p:spPr bwMode="auto">
          <a:xfrm>
            <a:off x="7408863" y="3867150"/>
            <a:ext cx="0" cy="36036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9"/>
          <p:cNvSpPr>
            <a:spLocks noChangeShapeType="1"/>
          </p:cNvSpPr>
          <p:nvPr/>
        </p:nvSpPr>
        <p:spPr bwMode="auto">
          <a:xfrm>
            <a:off x="9136063" y="3867150"/>
            <a:ext cx="0" cy="360363"/>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Rectangle 10"/>
          <p:cNvSpPr>
            <a:spLocks noChangeArrowheads="1"/>
          </p:cNvSpPr>
          <p:nvPr/>
        </p:nvSpPr>
        <p:spPr bwMode="auto">
          <a:xfrm>
            <a:off x="7335838" y="3508375"/>
            <a:ext cx="144462" cy="358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Rectangle 11"/>
          <p:cNvSpPr>
            <a:spLocks noChangeArrowheads="1"/>
          </p:cNvSpPr>
          <p:nvPr/>
        </p:nvSpPr>
        <p:spPr bwMode="auto">
          <a:xfrm>
            <a:off x="9064625" y="3508375"/>
            <a:ext cx="144463" cy="3587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Line 12"/>
          <p:cNvSpPr>
            <a:spLocks noChangeShapeType="1"/>
          </p:cNvSpPr>
          <p:nvPr/>
        </p:nvSpPr>
        <p:spPr bwMode="auto">
          <a:xfrm>
            <a:off x="5967413" y="4227513"/>
            <a:ext cx="3168650"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13"/>
          <p:cNvSpPr>
            <a:spLocks noChangeShapeType="1"/>
          </p:cNvSpPr>
          <p:nvPr/>
        </p:nvSpPr>
        <p:spPr bwMode="auto">
          <a:xfrm>
            <a:off x="7264400" y="2860675"/>
            <a:ext cx="287338"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14"/>
          <p:cNvSpPr>
            <a:spLocks noChangeShapeType="1"/>
          </p:cNvSpPr>
          <p:nvPr/>
        </p:nvSpPr>
        <p:spPr bwMode="auto">
          <a:xfrm>
            <a:off x="7264400" y="3003550"/>
            <a:ext cx="287338"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15"/>
          <p:cNvSpPr>
            <a:spLocks noChangeShapeType="1"/>
          </p:cNvSpPr>
          <p:nvPr/>
        </p:nvSpPr>
        <p:spPr bwMode="auto">
          <a:xfrm>
            <a:off x="7408863" y="3003550"/>
            <a:ext cx="0" cy="504825"/>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16"/>
          <p:cNvSpPr>
            <a:spLocks noChangeShapeType="1"/>
          </p:cNvSpPr>
          <p:nvPr/>
        </p:nvSpPr>
        <p:spPr bwMode="auto">
          <a:xfrm>
            <a:off x="9136063" y="3148013"/>
            <a:ext cx="0" cy="360362"/>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Freeform 17"/>
          <p:cNvSpPr>
            <a:spLocks noChangeArrowheads="1"/>
          </p:cNvSpPr>
          <p:nvPr/>
        </p:nvSpPr>
        <p:spPr bwMode="auto">
          <a:xfrm>
            <a:off x="9136063" y="2716213"/>
            <a:ext cx="73025" cy="431800"/>
          </a:xfrm>
          <a:custGeom>
            <a:avLst/>
            <a:gdLst>
              <a:gd name="T0" fmla="*/ 0 w 46"/>
              <a:gd name="T1" fmla="*/ 0 h 272"/>
              <a:gd name="T2" fmla="*/ 2147483647 w 46"/>
              <a:gd name="T3" fmla="*/ 2147483647 h 272"/>
              <a:gd name="T4" fmla="*/ 0 w 46"/>
              <a:gd name="T5" fmla="*/ 2147483647 h 272"/>
              <a:gd name="T6" fmla="*/ 2147483647 w 46"/>
              <a:gd name="T7" fmla="*/ 2147483647 h 272"/>
              <a:gd name="T8" fmla="*/ 0 w 46"/>
              <a:gd name="T9" fmla="*/ 2147483647 h 272"/>
              <a:gd name="T10" fmla="*/ 2147483647 w 46"/>
              <a:gd name="T11" fmla="*/ 2147483647 h 272"/>
              <a:gd name="T12" fmla="*/ 0 w 46"/>
              <a:gd name="T13" fmla="*/ 2147483647 h 272"/>
              <a:gd name="T14" fmla="*/ 0 60000 65536"/>
              <a:gd name="T15" fmla="*/ 0 60000 65536"/>
              <a:gd name="T16" fmla="*/ 0 60000 65536"/>
              <a:gd name="T17" fmla="*/ 0 60000 65536"/>
              <a:gd name="T18" fmla="*/ 0 60000 65536"/>
              <a:gd name="T19" fmla="*/ 0 60000 65536"/>
              <a:gd name="T20" fmla="*/ 0 60000 65536"/>
              <a:gd name="T21" fmla="*/ 0 w 46"/>
              <a:gd name="T22" fmla="*/ 0 h 272"/>
              <a:gd name="T23" fmla="*/ 46 w 46"/>
              <a:gd name="T24" fmla="*/ 272 h 27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272">
                <a:moveTo>
                  <a:pt x="0" y="0"/>
                </a:moveTo>
                <a:cubicBezTo>
                  <a:pt x="23" y="15"/>
                  <a:pt x="46" y="30"/>
                  <a:pt x="46" y="45"/>
                </a:cubicBezTo>
                <a:cubicBezTo>
                  <a:pt x="46" y="60"/>
                  <a:pt x="0" y="75"/>
                  <a:pt x="0" y="90"/>
                </a:cubicBezTo>
                <a:cubicBezTo>
                  <a:pt x="0" y="105"/>
                  <a:pt x="46" y="121"/>
                  <a:pt x="46" y="136"/>
                </a:cubicBezTo>
                <a:cubicBezTo>
                  <a:pt x="46" y="151"/>
                  <a:pt x="0" y="166"/>
                  <a:pt x="0" y="181"/>
                </a:cubicBezTo>
                <a:cubicBezTo>
                  <a:pt x="0" y="196"/>
                  <a:pt x="46" y="211"/>
                  <a:pt x="46" y="226"/>
                </a:cubicBezTo>
                <a:cubicBezTo>
                  <a:pt x="46" y="241"/>
                  <a:pt x="15" y="257"/>
                  <a:pt x="0" y="272"/>
                </a:cubicBezTo>
              </a:path>
            </a:pathLst>
          </a:cu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Line 18"/>
          <p:cNvSpPr>
            <a:spLocks noChangeShapeType="1"/>
          </p:cNvSpPr>
          <p:nvPr/>
        </p:nvSpPr>
        <p:spPr bwMode="auto">
          <a:xfrm>
            <a:off x="6111875" y="2571750"/>
            <a:ext cx="0" cy="151130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Text Box 19"/>
          <p:cNvSpPr txBox="1">
            <a:spLocks noChangeArrowheads="1"/>
          </p:cNvSpPr>
          <p:nvPr/>
        </p:nvSpPr>
        <p:spPr bwMode="auto">
          <a:xfrm>
            <a:off x="5680075" y="2965450"/>
            <a:ext cx="719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a:t>
            </a:r>
          </a:p>
        </p:txBody>
      </p:sp>
      <p:sp>
        <p:nvSpPr>
          <p:cNvPr id="25" name="Text Box 20"/>
          <p:cNvSpPr txBox="1">
            <a:spLocks noChangeArrowheads="1"/>
          </p:cNvSpPr>
          <p:nvPr/>
        </p:nvSpPr>
        <p:spPr bwMode="auto">
          <a:xfrm>
            <a:off x="6904038" y="2778125"/>
            <a:ext cx="431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C</a:t>
            </a:r>
          </a:p>
        </p:txBody>
      </p:sp>
      <p:sp>
        <p:nvSpPr>
          <p:cNvPr id="26" name="Text Box 21"/>
          <p:cNvSpPr txBox="1">
            <a:spLocks noChangeArrowheads="1"/>
          </p:cNvSpPr>
          <p:nvPr/>
        </p:nvSpPr>
        <p:spPr bwMode="auto">
          <a:xfrm>
            <a:off x="6904038" y="3481388"/>
            <a:ext cx="576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R</a:t>
            </a:r>
            <a:r>
              <a:rPr lang="en-US" altLang="zh-CN" baseline="-25000"/>
              <a:t>1</a:t>
            </a:r>
            <a:endParaRPr lang="en-US" altLang="zh-CN"/>
          </a:p>
        </p:txBody>
      </p:sp>
      <p:sp>
        <p:nvSpPr>
          <p:cNvPr id="27" name="Text Box 22"/>
          <p:cNvSpPr txBox="1">
            <a:spLocks noChangeArrowheads="1"/>
          </p:cNvSpPr>
          <p:nvPr/>
        </p:nvSpPr>
        <p:spPr bwMode="auto">
          <a:xfrm>
            <a:off x="8632825" y="3481388"/>
            <a:ext cx="719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R</a:t>
            </a:r>
            <a:r>
              <a:rPr lang="en-US" altLang="zh-CN" baseline="-25000"/>
              <a:t>2</a:t>
            </a:r>
            <a:endParaRPr lang="en-US" altLang="zh-CN"/>
          </a:p>
        </p:txBody>
      </p:sp>
      <p:sp>
        <p:nvSpPr>
          <p:cNvPr id="28" name="Text Box 23"/>
          <p:cNvSpPr txBox="1">
            <a:spLocks noChangeArrowheads="1"/>
          </p:cNvSpPr>
          <p:nvPr/>
        </p:nvSpPr>
        <p:spPr bwMode="auto">
          <a:xfrm>
            <a:off x="8704263" y="2716213"/>
            <a:ext cx="50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L</a:t>
            </a:r>
          </a:p>
        </p:txBody>
      </p:sp>
      <p:cxnSp>
        <p:nvCxnSpPr>
          <p:cNvPr id="29" name="直接连接符 28"/>
          <p:cNvCxnSpPr/>
          <p:nvPr/>
        </p:nvCxnSpPr>
        <p:spPr>
          <a:xfrm>
            <a:off x="7551738" y="2643188"/>
            <a:ext cx="503237"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551738" y="3148013"/>
            <a:ext cx="503237"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7910513" y="2643188"/>
            <a:ext cx="0" cy="504825"/>
          </a:xfrm>
          <a:prstGeom prst="straightConnector1">
            <a:avLst/>
          </a:prstGeom>
          <a:ln>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a:off x="9351963" y="2498725"/>
            <a:ext cx="0" cy="504825"/>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33" name="TextBox 53"/>
          <p:cNvSpPr txBox="1">
            <a:spLocks noChangeArrowheads="1"/>
          </p:cNvSpPr>
          <p:nvPr/>
        </p:nvSpPr>
        <p:spPr bwMode="auto">
          <a:xfrm>
            <a:off x="7551738" y="2643188"/>
            <a:ext cx="5048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mj-ea"/>
                <a:ea typeface="+mj-ea"/>
              </a:rPr>
              <a:t>x</a:t>
            </a:r>
            <a:r>
              <a:rPr lang="en-US" altLang="zh-CN" b="1" baseline="-25000">
                <a:latin typeface="+mj-ea"/>
                <a:ea typeface="+mj-ea"/>
              </a:rPr>
              <a:t>1</a:t>
            </a:r>
            <a:endParaRPr lang="zh-CN" altLang="en-US" b="1">
              <a:latin typeface="+mj-ea"/>
              <a:ea typeface="+mj-ea"/>
            </a:endParaRPr>
          </a:p>
        </p:txBody>
      </p:sp>
      <p:sp>
        <p:nvSpPr>
          <p:cNvPr id="34" name="TextBox 54"/>
          <p:cNvSpPr txBox="1">
            <a:spLocks noChangeArrowheads="1"/>
          </p:cNvSpPr>
          <p:nvPr/>
        </p:nvSpPr>
        <p:spPr bwMode="auto">
          <a:xfrm>
            <a:off x="9351963" y="2498725"/>
            <a:ext cx="504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mj-ea"/>
                <a:ea typeface="+mj-ea"/>
              </a:rPr>
              <a:t>x</a:t>
            </a:r>
            <a:r>
              <a:rPr lang="en-US" altLang="zh-CN" b="1" baseline="-25000">
                <a:latin typeface="+mj-ea"/>
                <a:ea typeface="+mj-ea"/>
              </a:rPr>
              <a:t>2</a:t>
            </a:r>
            <a:endParaRPr lang="zh-CN" altLang="en-US" b="1">
              <a:latin typeface="+mj-ea"/>
              <a:ea typeface="+mj-ea"/>
            </a:endParaRPr>
          </a:p>
        </p:txBody>
      </p:sp>
      <p:cxnSp>
        <p:nvCxnSpPr>
          <p:cNvPr id="35" name="直接连接符 34"/>
          <p:cNvCxnSpPr/>
          <p:nvPr/>
        </p:nvCxnSpPr>
        <p:spPr>
          <a:xfrm>
            <a:off x="9278938" y="3435350"/>
            <a:ext cx="504825"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9278938" y="3940175"/>
            <a:ext cx="504825"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9639300" y="3435350"/>
            <a:ext cx="0" cy="504825"/>
          </a:xfrm>
          <a:prstGeom prst="straightConnector1">
            <a:avLst/>
          </a:prstGeom>
          <a:ln>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58"/>
          <p:cNvSpPr txBox="1">
            <a:spLocks noChangeArrowheads="1"/>
          </p:cNvSpPr>
          <p:nvPr/>
        </p:nvSpPr>
        <p:spPr bwMode="auto">
          <a:xfrm>
            <a:off x="9351963" y="3498850"/>
            <a:ext cx="358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y</a:t>
            </a:r>
            <a:endParaRPr lang="zh-CN" altLang="en-US"/>
          </a:p>
        </p:txBody>
      </p:sp>
      <p:graphicFrame>
        <p:nvGraphicFramePr>
          <p:cNvPr id="39" name="Object 41"/>
          <p:cNvGraphicFramePr>
            <a:graphicFrameLocks noChangeAspect="1"/>
          </p:cNvGraphicFramePr>
          <p:nvPr>
            <p:extLst>
              <p:ext uri="{D42A27DB-BD31-4B8C-83A1-F6EECF244321}">
                <p14:modId xmlns:p14="http://schemas.microsoft.com/office/powerpoint/2010/main" val="125975565"/>
              </p:ext>
            </p:extLst>
          </p:nvPr>
        </p:nvGraphicFramePr>
        <p:xfrm>
          <a:off x="2078038" y="4621213"/>
          <a:ext cx="2944812" cy="1047750"/>
        </p:xfrm>
        <a:graphic>
          <a:graphicData uri="http://schemas.openxmlformats.org/presentationml/2006/ole">
            <mc:AlternateContent xmlns:mc="http://schemas.openxmlformats.org/markup-compatibility/2006">
              <mc:Choice xmlns:v="urn:schemas-microsoft-com:vml" Requires="v">
                <p:oleObj spid="_x0000_s98376" r:id="rId7" imgW="2285325" imgH="812764" progId="Equations">
                  <p:embed/>
                </p:oleObj>
              </mc:Choice>
              <mc:Fallback>
                <p:oleObj r:id="rId7" imgW="2285325" imgH="812764" progId="Equations">
                  <p:embed/>
                  <p:pic>
                    <p:nvPicPr>
                      <p:cNvPr id="98308"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78038" y="4621213"/>
                        <a:ext cx="2944812"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 name="Object 42"/>
          <p:cNvGraphicFramePr>
            <a:graphicFrameLocks noChangeAspect="1"/>
          </p:cNvGraphicFramePr>
          <p:nvPr>
            <p:extLst>
              <p:ext uri="{D42A27DB-BD31-4B8C-83A1-F6EECF244321}">
                <p14:modId xmlns:p14="http://schemas.microsoft.com/office/powerpoint/2010/main" val="3240451822"/>
              </p:ext>
            </p:extLst>
          </p:nvPr>
        </p:nvGraphicFramePr>
        <p:xfrm>
          <a:off x="2654300" y="5702300"/>
          <a:ext cx="1719263" cy="717550"/>
        </p:xfrm>
        <a:graphic>
          <a:graphicData uri="http://schemas.openxmlformats.org/presentationml/2006/ole">
            <mc:AlternateContent xmlns:mc="http://schemas.openxmlformats.org/markup-compatibility/2006">
              <mc:Choice xmlns:v="urn:schemas-microsoft-com:vml" Requires="v">
                <p:oleObj spid="_x0000_s98377" r:id="rId9" imgW="1155516" imgH="482708" progId="Equations">
                  <p:embed/>
                </p:oleObj>
              </mc:Choice>
              <mc:Fallback>
                <p:oleObj r:id="rId9" imgW="1155516" imgH="482708" progId="Equations">
                  <p:embed/>
                  <p:pic>
                    <p:nvPicPr>
                      <p:cNvPr id="98309" name="Object 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54300" y="5702300"/>
                        <a:ext cx="1719263"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1" name="AutoShape 28"/>
          <p:cNvSpPr>
            <a:spLocks noChangeArrowheads="1"/>
          </p:cNvSpPr>
          <p:nvPr/>
        </p:nvSpPr>
        <p:spPr bwMode="auto">
          <a:xfrm>
            <a:off x="5102225" y="5341938"/>
            <a:ext cx="433388" cy="287337"/>
          </a:xfrm>
          <a:prstGeom prst="rightArrow">
            <a:avLst>
              <a:gd name="adj1" fmla="val 50000"/>
              <a:gd name="adj2" fmla="val 5867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9684727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15938" y="1235075"/>
            <a:ext cx="11160124"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zh-CN" altLang="en-US" sz="2400" dirty="0">
                <a:latin typeface="+mn-ea"/>
                <a:ea typeface="+mn-ea"/>
              </a:rPr>
              <a:t>应当指出：对于一个多输入多输出系统，</a:t>
            </a:r>
          </a:p>
          <a:p>
            <a:pPr marL="660400" indent="-660400" eaLnBrk="1" hangingPunct="1">
              <a:lnSpc>
                <a:spcPct val="150000"/>
              </a:lnSpc>
              <a:spcBef>
                <a:spcPts val="1800"/>
              </a:spcBef>
            </a:pPr>
            <a:r>
              <a:rPr lang="zh-CN" altLang="en-US" sz="2000" b="1" dirty="0">
                <a:latin typeface="+mj-ea"/>
                <a:ea typeface="+mj-ea"/>
              </a:rPr>
              <a:t>（</a:t>
            </a:r>
            <a:r>
              <a:rPr lang="en-US" altLang="zh-CN" sz="2000" b="1" dirty="0">
                <a:latin typeface="+mj-ea"/>
                <a:ea typeface="+mj-ea"/>
              </a:rPr>
              <a:t>1</a:t>
            </a:r>
            <a:r>
              <a:rPr lang="zh-CN" altLang="en-US" sz="2000" b="1" dirty="0">
                <a:latin typeface="+mj-ea"/>
                <a:ea typeface="+mj-ea"/>
              </a:rPr>
              <a:t>）</a:t>
            </a:r>
            <a:r>
              <a:rPr lang="zh-CN" altLang="en-US" sz="2000" dirty="0">
                <a:latin typeface="+mn-ea"/>
                <a:ea typeface="+mn-ea"/>
              </a:rPr>
              <a:t>判别其可控性实际上就是在</a:t>
            </a:r>
            <a:r>
              <a:rPr lang="zh-CN" altLang="en-US" sz="2000" dirty="0" smtClean="0">
                <a:latin typeface="+mn-ea"/>
                <a:ea typeface="+mn-ea"/>
              </a:rPr>
              <a:t>矩阵 </a:t>
            </a:r>
            <a:r>
              <a:rPr lang="en-US" altLang="zh-CN" sz="2000" b="1" dirty="0" smtClean="0">
                <a:latin typeface="+mj-ea"/>
                <a:ea typeface="+mj-ea"/>
              </a:rPr>
              <a:t>[</a:t>
            </a:r>
            <a:r>
              <a:rPr lang="en-US" altLang="zh-CN" sz="2000" b="1" dirty="0">
                <a:latin typeface="+mj-ea"/>
                <a:ea typeface="+mj-ea"/>
              </a:rPr>
              <a:t>B  AB  …  A</a:t>
            </a:r>
            <a:r>
              <a:rPr lang="en-US" altLang="zh-CN" sz="2000" b="1" baseline="30000" dirty="0">
                <a:latin typeface="+mj-ea"/>
                <a:ea typeface="+mj-ea"/>
              </a:rPr>
              <a:t>n-1</a:t>
            </a:r>
            <a:r>
              <a:rPr lang="en-US" altLang="zh-CN" sz="2000" b="1" dirty="0">
                <a:latin typeface="+mj-ea"/>
                <a:ea typeface="+mj-ea"/>
              </a:rPr>
              <a:t>B</a:t>
            </a:r>
            <a:r>
              <a:rPr lang="en-US" altLang="zh-CN" sz="2000" b="1" dirty="0" smtClean="0">
                <a:latin typeface="+mj-ea"/>
                <a:ea typeface="+mj-ea"/>
              </a:rPr>
              <a:t>] </a:t>
            </a:r>
            <a:r>
              <a:rPr lang="zh-CN" altLang="en-US" sz="2000" dirty="0" smtClean="0">
                <a:latin typeface="+mn-ea"/>
                <a:ea typeface="+mn-ea"/>
              </a:rPr>
              <a:t>的 </a:t>
            </a:r>
            <a:r>
              <a:rPr lang="en-US" altLang="zh-CN" sz="2000" b="1" dirty="0" smtClean="0">
                <a:latin typeface="+mj-ea"/>
                <a:ea typeface="+mj-ea"/>
              </a:rPr>
              <a:t>(</a:t>
            </a:r>
            <a:r>
              <a:rPr lang="en-US" altLang="zh-CN" sz="2000" b="1" dirty="0" err="1">
                <a:latin typeface="+mj-ea"/>
                <a:ea typeface="+mj-ea"/>
              </a:rPr>
              <a:t>nr</a:t>
            </a:r>
            <a:r>
              <a:rPr lang="en-US" altLang="zh-CN" sz="2000" b="1" dirty="0" smtClean="0">
                <a:latin typeface="+mj-ea"/>
                <a:ea typeface="+mj-ea"/>
              </a:rPr>
              <a:t>) </a:t>
            </a:r>
            <a:r>
              <a:rPr lang="zh-CN" altLang="en-US" sz="2000" dirty="0" smtClean="0">
                <a:latin typeface="+mn-ea"/>
                <a:ea typeface="+mn-ea"/>
              </a:rPr>
              <a:t>个</a:t>
            </a:r>
            <a:r>
              <a:rPr lang="zh-CN" altLang="en-US" sz="2000" dirty="0">
                <a:latin typeface="+mn-ea"/>
                <a:ea typeface="+mn-ea"/>
              </a:rPr>
              <a:t>列向量中</a:t>
            </a:r>
            <a:r>
              <a:rPr lang="zh-CN" altLang="en-US" sz="2000" dirty="0" smtClean="0">
                <a:latin typeface="+mn-ea"/>
                <a:ea typeface="+mn-ea"/>
              </a:rPr>
              <a:t>选出 </a:t>
            </a:r>
            <a:r>
              <a:rPr lang="en-US" altLang="zh-CN" sz="2000" b="1" dirty="0" smtClean="0">
                <a:latin typeface="+mj-ea"/>
                <a:ea typeface="+mj-ea"/>
              </a:rPr>
              <a:t>n </a:t>
            </a:r>
            <a:r>
              <a:rPr lang="zh-CN" altLang="en-US" sz="2000" dirty="0" smtClean="0">
                <a:latin typeface="+mn-ea"/>
                <a:ea typeface="+mn-ea"/>
              </a:rPr>
              <a:t>个</a:t>
            </a:r>
            <a:r>
              <a:rPr lang="zh-CN" altLang="en-US" sz="2000" dirty="0">
                <a:latin typeface="+mn-ea"/>
                <a:ea typeface="+mn-ea"/>
              </a:rPr>
              <a:t>线性无关的列向量。显然，这种选取方法不是唯一的。</a:t>
            </a:r>
          </a:p>
          <a:p>
            <a:pPr marL="666750" indent="520700" eaLnBrk="1" hangingPunct="1">
              <a:lnSpc>
                <a:spcPct val="150000"/>
              </a:lnSpc>
              <a:spcBef>
                <a:spcPts val="600"/>
              </a:spcBef>
            </a:pPr>
            <a:r>
              <a:rPr lang="zh-CN" altLang="en-US" sz="2000" dirty="0" smtClean="0">
                <a:latin typeface="+mn-ea"/>
                <a:ea typeface="+mn-ea"/>
              </a:rPr>
              <a:t>对于</a:t>
            </a:r>
            <a:r>
              <a:rPr lang="zh-CN" altLang="en-US" sz="2000" dirty="0">
                <a:latin typeface="+mn-ea"/>
                <a:ea typeface="+mn-ea"/>
              </a:rPr>
              <a:t>可观性判别也是这样，是</a:t>
            </a:r>
            <a:r>
              <a:rPr lang="zh-CN" altLang="en-US" sz="2000" dirty="0" smtClean="0">
                <a:latin typeface="+mn-ea"/>
                <a:ea typeface="+mn-ea"/>
              </a:rPr>
              <a:t>从 </a:t>
            </a:r>
            <a:r>
              <a:rPr lang="en-US" altLang="zh-CN" sz="2000" b="1" dirty="0" smtClean="0">
                <a:latin typeface="+mj-ea"/>
                <a:ea typeface="+mj-ea"/>
              </a:rPr>
              <a:t>[</a:t>
            </a:r>
            <a:r>
              <a:rPr lang="en-US" altLang="zh-CN" sz="2000" b="1" dirty="0">
                <a:latin typeface="+mj-ea"/>
                <a:ea typeface="+mj-ea"/>
              </a:rPr>
              <a:t>C  CA  …  </a:t>
            </a:r>
            <a:r>
              <a:rPr lang="en-US" altLang="zh-CN" sz="2000" b="1" dirty="0" smtClean="0">
                <a:latin typeface="+mj-ea"/>
                <a:ea typeface="+mj-ea"/>
              </a:rPr>
              <a:t>CA</a:t>
            </a:r>
            <a:r>
              <a:rPr lang="en-US" altLang="zh-CN" sz="2000" b="1" baseline="30000" dirty="0" smtClean="0">
                <a:latin typeface="+mj-ea"/>
                <a:ea typeface="+mj-ea"/>
              </a:rPr>
              <a:t>n-1</a:t>
            </a:r>
            <a:r>
              <a:rPr lang="en-US" altLang="zh-CN" sz="2000" b="1" dirty="0" smtClean="0">
                <a:latin typeface="+mj-ea"/>
                <a:ea typeface="+mj-ea"/>
              </a:rPr>
              <a:t>]</a:t>
            </a:r>
            <a:r>
              <a:rPr lang="en-US" altLang="zh-CN" sz="2000" b="1" baseline="30000" dirty="0" smtClean="0">
                <a:latin typeface="+mj-ea"/>
                <a:ea typeface="+mj-ea"/>
              </a:rPr>
              <a:t>T </a:t>
            </a:r>
            <a:r>
              <a:rPr lang="zh-CN" altLang="en-US" sz="2000" dirty="0" smtClean="0">
                <a:latin typeface="+mn-ea"/>
                <a:ea typeface="+mn-ea"/>
              </a:rPr>
              <a:t>矩阵的 </a:t>
            </a:r>
            <a:r>
              <a:rPr lang="en-US" altLang="zh-CN" sz="2000" b="1" dirty="0" smtClean="0">
                <a:latin typeface="+mj-ea"/>
                <a:ea typeface="+mj-ea"/>
              </a:rPr>
              <a:t>(</a:t>
            </a:r>
            <a:r>
              <a:rPr lang="en-US" altLang="zh-CN" sz="2000" b="1" dirty="0">
                <a:latin typeface="+mj-ea"/>
                <a:ea typeface="+mj-ea"/>
              </a:rPr>
              <a:t>nm</a:t>
            </a:r>
            <a:r>
              <a:rPr lang="en-US" altLang="zh-CN" sz="2000" b="1" dirty="0" smtClean="0">
                <a:latin typeface="+mj-ea"/>
                <a:ea typeface="+mj-ea"/>
              </a:rPr>
              <a:t>) </a:t>
            </a:r>
            <a:r>
              <a:rPr lang="zh-CN" altLang="en-US" sz="2000" dirty="0" smtClean="0">
                <a:latin typeface="+mn-ea"/>
                <a:ea typeface="+mn-ea"/>
              </a:rPr>
              <a:t>个</a:t>
            </a:r>
            <a:r>
              <a:rPr lang="zh-CN" altLang="en-US" sz="2000" dirty="0">
                <a:latin typeface="+mn-ea"/>
                <a:ea typeface="+mn-ea"/>
              </a:rPr>
              <a:t>行向量中</a:t>
            </a:r>
            <a:r>
              <a:rPr lang="zh-CN" altLang="en-US" sz="2000" dirty="0" smtClean="0">
                <a:latin typeface="+mn-ea"/>
                <a:ea typeface="+mn-ea"/>
              </a:rPr>
              <a:t>选出 </a:t>
            </a:r>
            <a:r>
              <a:rPr lang="en-US" altLang="zh-CN" sz="2000" b="1" dirty="0" smtClean="0">
                <a:latin typeface="+mj-ea"/>
                <a:ea typeface="+mj-ea"/>
              </a:rPr>
              <a:t>n </a:t>
            </a:r>
            <a:r>
              <a:rPr lang="zh-CN" altLang="en-US" sz="2000" dirty="0" smtClean="0">
                <a:latin typeface="+mn-ea"/>
                <a:ea typeface="+mn-ea"/>
              </a:rPr>
              <a:t>个</a:t>
            </a:r>
            <a:r>
              <a:rPr lang="zh-CN" altLang="en-US" sz="2000" dirty="0">
                <a:latin typeface="+mn-ea"/>
                <a:ea typeface="+mn-ea"/>
              </a:rPr>
              <a:t>线性无关的行向量。 </a:t>
            </a:r>
          </a:p>
          <a:p>
            <a:pPr marL="666750" indent="520700" eaLnBrk="1" hangingPunct="1">
              <a:lnSpc>
                <a:spcPct val="150000"/>
              </a:lnSpc>
              <a:spcBef>
                <a:spcPts val="600"/>
              </a:spcBef>
            </a:pPr>
            <a:r>
              <a:rPr lang="zh-CN" altLang="en-US" sz="2000" dirty="0" smtClean="0">
                <a:latin typeface="+mn-ea"/>
                <a:ea typeface="+mn-ea"/>
              </a:rPr>
              <a:t>因此</a:t>
            </a:r>
            <a:r>
              <a:rPr lang="zh-CN" altLang="en-US" sz="2000" dirty="0">
                <a:latin typeface="+mn-ea"/>
                <a:ea typeface="+mn-ea"/>
              </a:rPr>
              <a:t>，</a:t>
            </a:r>
            <a:r>
              <a:rPr lang="zh-CN" altLang="en-US" sz="2000" b="1" dirty="0">
                <a:solidFill>
                  <a:srgbClr val="0070C0"/>
                </a:solidFill>
                <a:latin typeface="+mj-ea"/>
                <a:ea typeface="+mj-ea"/>
              </a:rPr>
              <a:t>多输入多输出系统的可控标准型和可观标准型不是唯一的，单输入单输出系统的可控标准型和可观标准型是唯一的</a:t>
            </a:r>
            <a:r>
              <a:rPr lang="zh-CN" altLang="en-US" sz="2000" dirty="0">
                <a:latin typeface="+mn-ea"/>
                <a:ea typeface="+mn-ea"/>
              </a:rPr>
              <a:t>。</a:t>
            </a:r>
          </a:p>
          <a:p>
            <a:pPr marL="660400" indent="-660400" eaLnBrk="1" hangingPunct="1">
              <a:lnSpc>
                <a:spcPct val="150000"/>
              </a:lnSpc>
              <a:spcBef>
                <a:spcPts val="1800"/>
              </a:spcBef>
            </a:pPr>
            <a:r>
              <a:rPr lang="zh-CN" altLang="en-US" sz="2000" b="1" dirty="0">
                <a:latin typeface="+mj-ea"/>
                <a:ea typeface="+mj-ea"/>
              </a:rPr>
              <a:t>（</a:t>
            </a:r>
            <a:r>
              <a:rPr lang="en-US" altLang="zh-CN" sz="2000" b="1" dirty="0">
                <a:latin typeface="+mj-ea"/>
                <a:ea typeface="+mj-ea"/>
              </a:rPr>
              <a:t>2</a:t>
            </a:r>
            <a:r>
              <a:rPr lang="zh-CN" altLang="en-US" sz="2000" b="1" dirty="0">
                <a:latin typeface="+mj-ea"/>
                <a:ea typeface="+mj-ea"/>
              </a:rPr>
              <a:t>）</a:t>
            </a:r>
            <a:r>
              <a:rPr lang="zh-CN" altLang="en-US" sz="2000" dirty="0">
                <a:latin typeface="+mn-ea"/>
                <a:ea typeface="+mn-ea"/>
              </a:rPr>
              <a:t>将一个系统转换成可控标准型或可观标准型，从</a:t>
            </a:r>
            <a:r>
              <a:rPr lang="zh-CN" altLang="en-US" sz="2000" dirty="0" smtClean="0">
                <a:latin typeface="+mn-ea"/>
                <a:ea typeface="+mn-ea"/>
              </a:rPr>
              <a:t>选取 </a:t>
            </a:r>
            <a:r>
              <a:rPr lang="en-US" altLang="zh-CN" sz="2000" b="1" dirty="0" smtClean="0">
                <a:latin typeface="+mj-ea"/>
                <a:ea typeface="+mj-ea"/>
              </a:rPr>
              <a:t>n </a:t>
            </a:r>
            <a:r>
              <a:rPr lang="zh-CN" altLang="en-US" sz="2000" dirty="0" smtClean="0">
                <a:latin typeface="+mn-ea"/>
                <a:ea typeface="+mn-ea"/>
              </a:rPr>
              <a:t>个</a:t>
            </a:r>
            <a:r>
              <a:rPr lang="zh-CN" altLang="en-US" sz="2000" dirty="0">
                <a:latin typeface="+mn-ea"/>
                <a:ea typeface="+mn-ea"/>
              </a:rPr>
              <a:t>线性无关列向量或行向量的要求来看，该系统必须是完全可控的或完全可观的。</a:t>
            </a:r>
          </a:p>
        </p:txBody>
      </p:sp>
    </p:spTree>
    <p:extLst>
      <p:ext uri="{BB962C8B-B14F-4D97-AF65-F5344CB8AC3E}">
        <p14:creationId xmlns:p14="http://schemas.microsoft.com/office/powerpoint/2010/main" val="166348755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7"/>
          <p:cNvSpPr txBox="1">
            <a:spLocks noChangeArrowheads="1"/>
          </p:cNvSpPr>
          <p:nvPr/>
        </p:nvSpPr>
        <p:spPr bwMode="auto">
          <a:xfrm>
            <a:off x="515938" y="1716088"/>
            <a:ext cx="815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21</a:t>
            </a:r>
            <a:r>
              <a:rPr lang="zh-CN" altLang="en-US" sz="2000" dirty="0">
                <a:latin typeface="+mn-ea"/>
                <a:ea typeface="+mn-ea"/>
              </a:rPr>
              <a:t>：设系统的传递函数为</a:t>
            </a:r>
          </a:p>
        </p:txBody>
      </p:sp>
      <p:graphicFrame>
        <p:nvGraphicFramePr>
          <p:cNvPr id="4" name="Object 2"/>
          <p:cNvGraphicFramePr>
            <a:graphicFrameLocks noChangeAspect="1"/>
          </p:cNvGraphicFramePr>
          <p:nvPr>
            <p:extLst>
              <p:ext uri="{D42A27DB-BD31-4B8C-83A1-F6EECF244321}">
                <p14:modId xmlns:p14="http://schemas.microsoft.com/office/powerpoint/2010/main" val="1413145239"/>
              </p:ext>
            </p:extLst>
          </p:nvPr>
        </p:nvGraphicFramePr>
        <p:xfrm>
          <a:off x="5121275" y="2155825"/>
          <a:ext cx="2625725" cy="819150"/>
        </p:xfrm>
        <a:graphic>
          <a:graphicData uri="http://schemas.openxmlformats.org/presentationml/2006/ole">
            <mc:AlternateContent xmlns:mc="http://schemas.openxmlformats.org/markup-compatibility/2006">
              <mc:Choice xmlns:v="urn:schemas-microsoft-com:vml" Requires="v">
                <p:oleObj spid="_x0000_s99398" r:id="rId3" imgW="1346517" imgH="419417" progId="Equation.3">
                  <p:embed/>
                </p:oleObj>
              </mc:Choice>
              <mc:Fallback>
                <p:oleObj r:id="rId3" imgW="1346517" imgH="419417" progId="Equation.3">
                  <p:embed/>
                  <p:pic>
                    <p:nvPicPr>
                      <p:cNvPr id="9933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21275" y="2155825"/>
                        <a:ext cx="262572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3"/>
          <p:cNvGraphicFramePr>
            <a:graphicFrameLocks noChangeAspect="1"/>
          </p:cNvGraphicFramePr>
          <p:nvPr>
            <p:extLst>
              <p:ext uri="{D42A27DB-BD31-4B8C-83A1-F6EECF244321}">
                <p14:modId xmlns:p14="http://schemas.microsoft.com/office/powerpoint/2010/main" val="1773843500"/>
              </p:ext>
            </p:extLst>
          </p:nvPr>
        </p:nvGraphicFramePr>
        <p:xfrm>
          <a:off x="2147888" y="4152876"/>
          <a:ext cx="2311400" cy="1511300"/>
        </p:xfrm>
        <a:graphic>
          <a:graphicData uri="http://schemas.openxmlformats.org/presentationml/2006/ole">
            <mc:AlternateContent xmlns:mc="http://schemas.openxmlformats.org/markup-compatibility/2006">
              <mc:Choice xmlns:v="urn:schemas-microsoft-com:vml" Requires="v">
                <p:oleObj spid="_x0000_s99399" r:id="rId5" imgW="1320544" imgH="863542" progId="Equation.3">
                  <p:embed/>
                </p:oleObj>
              </mc:Choice>
              <mc:Fallback>
                <p:oleObj r:id="rId5" imgW="1320544" imgH="863542" progId="Equation.3">
                  <p:embed/>
                  <p:pic>
                    <p:nvPicPr>
                      <p:cNvPr id="99331"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47888" y="4152876"/>
                        <a:ext cx="23114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3129726015"/>
              </p:ext>
            </p:extLst>
          </p:nvPr>
        </p:nvGraphicFramePr>
        <p:xfrm>
          <a:off x="6299201" y="4731492"/>
          <a:ext cx="3668712" cy="592138"/>
        </p:xfrm>
        <a:graphic>
          <a:graphicData uri="http://schemas.openxmlformats.org/presentationml/2006/ole">
            <mc:AlternateContent xmlns:mc="http://schemas.openxmlformats.org/markup-compatibility/2006">
              <mc:Choice xmlns:v="urn:schemas-microsoft-com:vml" Requires="v">
                <p:oleObj spid="_x0000_s99400" r:id="rId7" imgW="2832417" imgH="457517" progId="Equation.3">
                  <p:embed/>
                </p:oleObj>
              </mc:Choice>
              <mc:Fallback>
                <p:oleObj r:id="rId7" imgW="2832417" imgH="457517" progId="Equation.3">
                  <p:embed/>
                  <p:pic>
                    <p:nvPicPr>
                      <p:cNvPr id="99332"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9201" y="4731492"/>
                        <a:ext cx="3668712"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5"/>
          <p:cNvGraphicFramePr>
            <a:graphicFrameLocks noChangeAspect="1"/>
          </p:cNvGraphicFramePr>
          <p:nvPr>
            <p:extLst>
              <p:ext uri="{D42A27DB-BD31-4B8C-83A1-F6EECF244321}">
                <p14:modId xmlns:p14="http://schemas.microsoft.com/office/powerpoint/2010/main" val="3380290416"/>
              </p:ext>
            </p:extLst>
          </p:nvPr>
        </p:nvGraphicFramePr>
        <p:xfrm>
          <a:off x="2147888" y="5814962"/>
          <a:ext cx="7820025" cy="673100"/>
        </p:xfrm>
        <a:graphic>
          <a:graphicData uri="http://schemas.openxmlformats.org/presentationml/2006/ole">
            <mc:AlternateContent xmlns:mc="http://schemas.openxmlformats.org/markup-compatibility/2006">
              <mc:Choice xmlns:v="urn:schemas-microsoft-com:vml" Requires="v">
                <p:oleObj spid="_x0000_s99401" name="Equation" r:id="rId9" imgW="5308917" imgH="457517" progId="Equation.DSMT4">
                  <p:embed/>
                </p:oleObj>
              </mc:Choice>
              <mc:Fallback>
                <p:oleObj name="Equation" r:id="rId9" imgW="5308917" imgH="457517" progId="Equation.DSMT4">
                  <p:embed/>
                  <p:pic>
                    <p:nvPicPr>
                      <p:cNvPr id="99333"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47888" y="5814962"/>
                        <a:ext cx="78200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AutoShape 20"/>
          <p:cNvSpPr>
            <a:spLocks noChangeArrowheads="1"/>
          </p:cNvSpPr>
          <p:nvPr/>
        </p:nvSpPr>
        <p:spPr bwMode="auto">
          <a:xfrm>
            <a:off x="5121275" y="4800576"/>
            <a:ext cx="879475" cy="488950"/>
          </a:xfrm>
          <a:prstGeom prst="rightArrow">
            <a:avLst>
              <a:gd name="adj1" fmla="val 50000"/>
              <a:gd name="adj2" fmla="val 2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9" name="Text Box 4"/>
          <p:cNvSpPr txBox="1">
            <a:spLocks noChangeArrowheads="1"/>
          </p:cNvSpPr>
          <p:nvPr/>
        </p:nvSpPr>
        <p:spPr bwMode="auto">
          <a:xfrm>
            <a:off x="515938" y="1095375"/>
            <a:ext cx="5795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3</a:t>
            </a:r>
            <a:r>
              <a:rPr lang="zh-CN" altLang="en-US" sz="2400" b="1" dirty="0">
                <a:solidFill>
                  <a:srgbClr val="C00000"/>
                </a:solidFill>
                <a:latin typeface="+mj-ea"/>
                <a:ea typeface="+mj-ea"/>
              </a:rPr>
              <a:t>）可控性、可观性与传递函数的关系</a:t>
            </a:r>
          </a:p>
        </p:txBody>
      </p:sp>
      <p:sp>
        <p:nvSpPr>
          <p:cNvPr id="10" name="Text Box 7"/>
          <p:cNvSpPr txBox="1">
            <a:spLocks noChangeArrowheads="1"/>
          </p:cNvSpPr>
          <p:nvPr/>
        </p:nvSpPr>
        <p:spPr bwMode="auto">
          <a:xfrm>
            <a:off x="1331913" y="3066257"/>
            <a:ext cx="8153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分析系统的可控性和可观性。</a:t>
            </a:r>
          </a:p>
        </p:txBody>
      </p:sp>
      <p:sp>
        <p:nvSpPr>
          <p:cNvPr id="11" name="Text Box 7"/>
          <p:cNvSpPr txBox="1">
            <a:spLocks noChangeArrowheads="1"/>
          </p:cNvSpPr>
          <p:nvPr/>
        </p:nvSpPr>
        <p:spPr bwMode="auto">
          <a:xfrm>
            <a:off x="1331913" y="3544888"/>
            <a:ext cx="74882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a:t>
            </a:r>
            <a:r>
              <a:rPr lang="zh-CN" altLang="en-US" sz="2000" dirty="0" smtClean="0">
                <a:latin typeface="+mn-ea"/>
                <a:ea typeface="+mn-ea"/>
              </a:rPr>
              <a:t>选取 </a:t>
            </a:r>
            <a:r>
              <a:rPr lang="en-US" altLang="zh-CN" sz="2000" b="1" dirty="0" smtClean="0">
                <a:latin typeface="+mj-ea"/>
                <a:ea typeface="+mj-ea"/>
              </a:rPr>
              <a:t>x</a:t>
            </a:r>
            <a:r>
              <a:rPr lang="en-US" altLang="zh-CN" sz="2000" b="1" baseline="-25000" dirty="0" smtClean="0">
                <a:latin typeface="+mj-ea"/>
                <a:ea typeface="+mj-ea"/>
              </a:rPr>
              <a:t>1</a:t>
            </a:r>
            <a:r>
              <a:rPr lang="zh-CN" altLang="en-US" sz="2000" b="1" dirty="0">
                <a:latin typeface="+mj-ea"/>
                <a:ea typeface="+mj-ea"/>
              </a:rPr>
              <a:t>、</a:t>
            </a:r>
            <a:r>
              <a:rPr lang="en-US" altLang="zh-CN" sz="2000" b="1" dirty="0" smtClean="0">
                <a:latin typeface="+mj-ea"/>
                <a:ea typeface="+mj-ea"/>
              </a:rPr>
              <a:t>x</a:t>
            </a:r>
            <a:r>
              <a:rPr lang="en-US" altLang="zh-CN" sz="2000" b="1" baseline="-25000" dirty="0" smtClean="0">
                <a:latin typeface="+mj-ea"/>
                <a:ea typeface="+mj-ea"/>
              </a:rPr>
              <a:t>2 </a:t>
            </a:r>
            <a:r>
              <a:rPr lang="zh-CN" altLang="en-US" sz="2000" dirty="0" smtClean="0">
                <a:latin typeface="+mn-ea"/>
                <a:ea typeface="+mn-ea"/>
              </a:rPr>
              <a:t>为</a:t>
            </a:r>
            <a:r>
              <a:rPr lang="zh-CN" altLang="en-US" sz="2000" dirty="0">
                <a:latin typeface="+mn-ea"/>
                <a:ea typeface="+mn-ea"/>
              </a:rPr>
              <a:t>状态变量时，系统的状态空间表达式为</a:t>
            </a:r>
          </a:p>
        </p:txBody>
      </p:sp>
    </p:spTree>
    <p:extLst>
      <p:ext uri="{BB962C8B-B14F-4D97-AF65-F5344CB8AC3E}">
        <p14:creationId xmlns:p14="http://schemas.microsoft.com/office/powerpoint/2010/main" val="412231553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graphicFrame>
        <p:nvGraphicFramePr>
          <p:cNvPr id="3" name="Object 2"/>
          <p:cNvGraphicFramePr>
            <a:graphicFrameLocks noChangeAspect="1"/>
          </p:cNvGraphicFramePr>
          <p:nvPr>
            <p:extLst>
              <p:ext uri="{D42A27DB-BD31-4B8C-83A1-F6EECF244321}">
                <p14:modId xmlns:p14="http://schemas.microsoft.com/office/powerpoint/2010/main" val="476172951"/>
              </p:ext>
            </p:extLst>
          </p:nvPr>
        </p:nvGraphicFramePr>
        <p:xfrm>
          <a:off x="2351088" y="1778396"/>
          <a:ext cx="1987550" cy="1312863"/>
        </p:xfrm>
        <a:graphic>
          <a:graphicData uri="http://schemas.openxmlformats.org/presentationml/2006/ole">
            <mc:AlternateContent xmlns:mc="http://schemas.openxmlformats.org/markup-compatibility/2006">
              <mc:Choice xmlns:v="urn:schemas-microsoft-com:vml" Requires="v">
                <p:oleObj spid="_x0000_s100422" r:id="rId3" imgW="1307849" imgH="863542" progId="Equation.3">
                  <p:embed/>
                </p:oleObj>
              </mc:Choice>
              <mc:Fallback>
                <p:oleObj r:id="rId3" imgW="1307849" imgH="863542" progId="Equation.3">
                  <p:embed/>
                  <p:pic>
                    <p:nvPicPr>
                      <p:cNvPr id="100354"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1088" y="1778396"/>
                        <a:ext cx="1987550"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086035380"/>
              </p:ext>
            </p:extLst>
          </p:nvPr>
        </p:nvGraphicFramePr>
        <p:xfrm>
          <a:off x="5602288" y="2254250"/>
          <a:ext cx="4070350" cy="627063"/>
        </p:xfrm>
        <a:graphic>
          <a:graphicData uri="http://schemas.openxmlformats.org/presentationml/2006/ole">
            <mc:AlternateContent xmlns:mc="http://schemas.openxmlformats.org/markup-compatibility/2006">
              <mc:Choice xmlns:v="urn:schemas-microsoft-com:vml" Requires="v">
                <p:oleObj spid="_x0000_s100423" r:id="rId5" imgW="2972117" imgH="457517" progId="Equation.3">
                  <p:embed/>
                </p:oleObj>
              </mc:Choice>
              <mc:Fallback>
                <p:oleObj r:id="rId5" imgW="2972117" imgH="457517" progId="Equation.3">
                  <p:embed/>
                  <p:pic>
                    <p:nvPicPr>
                      <p:cNvPr id="10035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288" y="2254250"/>
                        <a:ext cx="4070350"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AutoShape 11"/>
          <p:cNvSpPr>
            <a:spLocks noChangeArrowheads="1"/>
          </p:cNvSpPr>
          <p:nvPr/>
        </p:nvSpPr>
        <p:spPr bwMode="auto">
          <a:xfrm>
            <a:off x="4830763" y="2312193"/>
            <a:ext cx="503238" cy="473075"/>
          </a:xfrm>
          <a:prstGeom prst="rightArrow">
            <a:avLst>
              <a:gd name="adj1" fmla="val 50000"/>
              <a:gd name="adj2" fmla="val 2658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6" name="Object 4"/>
          <p:cNvGraphicFramePr>
            <a:graphicFrameLocks noChangeAspect="1"/>
          </p:cNvGraphicFramePr>
          <p:nvPr>
            <p:extLst>
              <p:ext uri="{D42A27DB-BD31-4B8C-83A1-F6EECF244321}">
                <p14:modId xmlns:p14="http://schemas.microsoft.com/office/powerpoint/2010/main" val="2002804530"/>
              </p:ext>
            </p:extLst>
          </p:nvPr>
        </p:nvGraphicFramePr>
        <p:xfrm>
          <a:off x="1879601" y="3404300"/>
          <a:ext cx="8420100" cy="687388"/>
        </p:xfrm>
        <a:graphic>
          <a:graphicData uri="http://schemas.openxmlformats.org/presentationml/2006/ole">
            <mc:AlternateContent xmlns:mc="http://schemas.openxmlformats.org/markup-compatibility/2006">
              <mc:Choice xmlns:v="urn:schemas-microsoft-com:vml" Requires="v">
                <p:oleObj spid="_x0000_s100424" r:id="rId7" imgW="5613717" imgH="457517" progId="Equation.3">
                  <p:embed/>
                </p:oleObj>
              </mc:Choice>
              <mc:Fallback>
                <p:oleObj r:id="rId7" imgW="5613717" imgH="457517" progId="Equation.3">
                  <p:embed/>
                  <p:pic>
                    <p:nvPicPr>
                      <p:cNvPr id="10035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79601" y="3404300"/>
                        <a:ext cx="842010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7"/>
          <p:cNvSpPr txBox="1">
            <a:spLocks noChangeArrowheads="1"/>
          </p:cNvSpPr>
          <p:nvPr/>
        </p:nvSpPr>
        <p:spPr bwMode="auto">
          <a:xfrm>
            <a:off x="515938" y="1120299"/>
            <a:ext cx="7488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smtClean="0">
                <a:latin typeface="+mn-ea"/>
                <a:ea typeface="+mn-ea"/>
              </a:rPr>
              <a:t>选取 </a:t>
            </a:r>
            <a:r>
              <a:rPr lang="en-US" altLang="zh-CN" sz="2400" b="1" dirty="0" smtClean="0">
                <a:latin typeface="+mj-ea"/>
                <a:ea typeface="+mj-ea"/>
              </a:rPr>
              <a:t>z</a:t>
            </a:r>
            <a:r>
              <a:rPr lang="en-US" altLang="zh-CN" sz="2400" b="1" baseline="-25000" dirty="0" smtClean="0">
                <a:latin typeface="+mj-ea"/>
                <a:ea typeface="+mj-ea"/>
              </a:rPr>
              <a:t>1</a:t>
            </a:r>
            <a:r>
              <a:rPr lang="zh-CN" altLang="en-US" sz="2400" b="1" dirty="0">
                <a:latin typeface="+mj-ea"/>
                <a:ea typeface="+mj-ea"/>
              </a:rPr>
              <a:t>、</a:t>
            </a:r>
            <a:r>
              <a:rPr lang="en-US" altLang="zh-CN" sz="2400" b="1" dirty="0" smtClean="0">
                <a:latin typeface="+mj-ea"/>
                <a:ea typeface="+mj-ea"/>
              </a:rPr>
              <a:t>z</a:t>
            </a:r>
            <a:r>
              <a:rPr lang="en-US" altLang="zh-CN" sz="2400" b="1" baseline="-25000" dirty="0" smtClean="0">
                <a:latin typeface="+mj-ea"/>
                <a:ea typeface="+mj-ea"/>
              </a:rPr>
              <a:t>2 </a:t>
            </a:r>
            <a:r>
              <a:rPr lang="zh-CN" altLang="en-US" sz="2400" dirty="0" smtClean="0">
                <a:latin typeface="+mn-ea"/>
                <a:ea typeface="+mn-ea"/>
              </a:rPr>
              <a:t>为</a:t>
            </a:r>
            <a:r>
              <a:rPr lang="zh-CN" altLang="en-US" sz="2400" dirty="0">
                <a:latin typeface="+mn-ea"/>
                <a:ea typeface="+mn-ea"/>
              </a:rPr>
              <a:t>状态变量时，系统的状态空间表达式为</a:t>
            </a:r>
          </a:p>
        </p:txBody>
      </p:sp>
      <p:sp>
        <p:nvSpPr>
          <p:cNvPr id="8" name="Text Box 4"/>
          <p:cNvSpPr txBox="1">
            <a:spLocks noChangeArrowheads="1"/>
          </p:cNvSpPr>
          <p:nvPr/>
        </p:nvSpPr>
        <p:spPr bwMode="auto">
          <a:xfrm>
            <a:off x="515938" y="4276026"/>
            <a:ext cx="11160125" cy="90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40000"/>
              </a:lnSpc>
              <a:spcBef>
                <a:spcPct val="50000"/>
              </a:spcBef>
            </a:pPr>
            <a:r>
              <a:rPr lang="zh-CN" altLang="en-US" sz="2000" dirty="0" smtClean="0">
                <a:latin typeface="+mn-ea"/>
                <a:ea typeface="+mn-ea"/>
              </a:rPr>
              <a:t>可见</a:t>
            </a:r>
            <a:r>
              <a:rPr lang="zh-CN" altLang="en-US" sz="2000" dirty="0">
                <a:latin typeface="+mn-ea"/>
                <a:ea typeface="+mn-ea"/>
              </a:rPr>
              <a:t>，同一个系统采用不同的状态向量时，其可控性和可观性可能会出现不同的情况。其原因就是传递函数存在零点与极点相消的现象。</a:t>
            </a:r>
          </a:p>
        </p:txBody>
      </p:sp>
      <p:graphicFrame>
        <p:nvGraphicFramePr>
          <p:cNvPr id="9" name="Object 6"/>
          <p:cNvGraphicFramePr>
            <a:graphicFrameLocks noChangeAspect="1"/>
          </p:cNvGraphicFramePr>
          <p:nvPr>
            <p:extLst>
              <p:ext uri="{D42A27DB-BD31-4B8C-83A1-F6EECF244321}">
                <p14:modId xmlns:p14="http://schemas.microsoft.com/office/powerpoint/2010/main" val="1749312254"/>
              </p:ext>
            </p:extLst>
          </p:nvPr>
        </p:nvGraphicFramePr>
        <p:xfrm>
          <a:off x="3270251" y="5486401"/>
          <a:ext cx="5638800" cy="846138"/>
        </p:xfrm>
        <a:graphic>
          <a:graphicData uri="http://schemas.openxmlformats.org/presentationml/2006/ole">
            <mc:AlternateContent xmlns:mc="http://schemas.openxmlformats.org/markup-compatibility/2006">
              <mc:Choice xmlns:v="urn:schemas-microsoft-com:vml" Requires="v">
                <p:oleObj spid="_x0000_s100425" name="Equation" r:id="rId9" imgW="2794317" imgH="419417" progId="Equation.DSMT4">
                  <p:embed/>
                </p:oleObj>
              </mc:Choice>
              <mc:Fallback>
                <p:oleObj name="Equation" r:id="rId9" imgW="2794317" imgH="419417" progId="Equation.DSMT4">
                  <p:embed/>
                  <p:pic>
                    <p:nvPicPr>
                      <p:cNvPr id="100357"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70251" y="5486401"/>
                        <a:ext cx="5638800"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2504963"/>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4"/>
          <p:cNvSpPr txBox="1">
            <a:spLocks noChangeArrowheads="1"/>
          </p:cNvSpPr>
          <p:nvPr/>
        </p:nvSpPr>
        <p:spPr bwMode="auto">
          <a:xfrm>
            <a:off x="522288" y="1089025"/>
            <a:ext cx="76327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对于单输入单输出系统，有结论</a:t>
            </a:r>
            <a:r>
              <a:rPr lang="zh-CN" altLang="en-US" sz="2000" dirty="0" smtClean="0">
                <a:latin typeface="+mn-ea"/>
                <a:ea typeface="+mn-ea"/>
              </a:rPr>
              <a:t>：</a:t>
            </a:r>
            <a:endParaRPr lang="zh-CN" altLang="en-US" sz="2000" dirty="0">
              <a:latin typeface="+mn-ea"/>
              <a:ea typeface="+mn-ea"/>
            </a:endParaRPr>
          </a:p>
        </p:txBody>
      </p:sp>
      <p:sp>
        <p:nvSpPr>
          <p:cNvPr id="4" name="TextBox 6"/>
          <p:cNvSpPr txBox="1">
            <a:spLocks noChangeArrowheads="1"/>
          </p:cNvSpPr>
          <p:nvPr/>
        </p:nvSpPr>
        <p:spPr bwMode="auto">
          <a:xfrm>
            <a:off x="515938" y="4319602"/>
            <a:ext cx="11153774" cy="2230398"/>
          </a:xfrm>
          <a:prstGeom prst="roundRect">
            <a:avLst/>
          </a:prstGeom>
          <a:solidFill>
            <a:schemeClr val="accent1">
              <a:lumMod val="10000"/>
              <a:lumOff val="90000"/>
            </a:schemeClr>
          </a:solidFill>
          <a:ln w="9525">
            <a:noFill/>
            <a:miter lim="800000"/>
            <a:headEnd/>
            <a:tailEnd/>
          </a:ln>
        </p:spPr>
        <p:txBody>
          <a:bodyPr wrap="square">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111500" indent="-3111500" eaLnBrk="1" hangingPunct="1">
              <a:lnSpc>
                <a:spcPct val="150000"/>
              </a:lnSpc>
              <a:spcBef>
                <a:spcPts val="600"/>
              </a:spcBef>
            </a:pPr>
            <a:r>
              <a:rPr lang="zh-CN" altLang="en-US" sz="2000" b="1" dirty="0">
                <a:solidFill>
                  <a:srgbClr val="C00000"/>
                </a:solidFill>
                <a:latin typeface="+mj-ea"/>
                <a:ea typeface="+mj-ea"/>
              </a:rPr>
              <a:t>系统的状态变量可以分成</a:t>
            </a:r>
            <a:r>
              <a:rPr lang="en-US" altLang="zh-CN" sz="2000" b="1" dirty="0">
                <a:solidFill>
                  <a:srgbClr val="C00000"/>
                </a:solidFill>
                <a:latin typeface="+mj-ea"/>
                <a:ea typeface="+mj-ea"/>
              </a:rPr>
              <a:t>4</a:t>
            </a:r>
            <a:r>
              <a:rPr lang="zh-CN" altLang="en-US" sz="2000" b="1" dirty="0">
                <a:solidFill>
                  <a:srgbClr val="C00000"/>
                </a:solidFill>
                <a:latin typeface="+mj-ea"/>
                <a:ea typeface="+mj-ea"/>
              </a:rPr>
              <a:t>类：</a:t>
            </a:r>
            <a:r>
              <a:rPr lang="zh-CN" altLang="en-US" sz="2000" dirty="0">
                <a:latin typeface="+mn-ea"/>
                <a:ea typeface="+mn-ea"/>
              </a:rPr>
              <a:t>可控不可观的状态变量；可观不可控的状态变量；不可控不可观的状态变量；可控可观的状态变量。</a:t>
            </a:r>
            <a:endParaRPr lang="en-US" altLang="zh-CN" sz="2000" dirty="0">
              <a:latin typeface="+mn-ea"/>
              <a:ea typeface="+mn-ea"/>
            </a:endParaRPr>
          </a:p>
          <a:p>
            <a:pPr marL="0" indent="0" eaLnBrk="1" hangingPunct="1">
              <a:lnSpc>
                <a:spcPct val="150000"/>
              </a:lnSpc>
              <a:spcBef>
                <a:spcPts val="600"/>
              </a:spcBef>
            </a:pPr>
            <a:r>
              <a:rPr lang="zh-CN" altLang="en-US" sz="2000" b="1" dirty="0">
                <a:solidFill>
                  <a:srgbClr val="0070C0"/>
                </a:solidFill>
                <a:latin typeface="+mj-ea"/>
                <a:ea typeface="+mj-ea"/>
              </a:rPr>
              <a:t>系统的可控可观状态变量与其传递特性相对应。</a:t>
            </a:r>
            <a:r>
              <a:rPr lang="zh-CN" altLang="en-US" sz="2000" dirty="0">
                <a:latin typeface="+mn-ea"/>
                <a:ea typeface="+mn-ea"/>
              </a:rPr>
              <a:t>不可控不可观状态变量均不影响系统的传递特性，或者说系统的传递特性仅描述系统可控可观的状态。</a:t>
            </a:r>
          </a:p>
        </p:txBody>
      </p:sp>
      <p:graphicFrame>
        <p:nvGraphicFramePr>
          <p:cNvPr id="7" name="图示 6"/>
          <p:cNvGraphicFramePr/>
          <p:nvPr>
            <p:extLst>
              <p:ext uri="{D42A27DB-BD31-4B8C-83A1-F6EECF244321}">
                <p14:modId xmlns:p14="http://schemas.microsoft.com/office/powerpoint/2010/main" val="615706952"/>
              </p:ext>
            </p:extLst>
          </p:nvPr>
        </p:nvGraphicFramePr>
        <p:xfrm>
          <a:off x="1104900" y="1709772"/>
          <a:ext cx="9867900" cy="18296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515938" y="3619565"/>
            <a:ext cx="11206162" cy="523220"/>
          </a:xfrm>
          <a:prstGeom prst="rect">
            <a:avLst/>
          </a:prstGeom>
        </p:spPr>
        <p:txBody>
          <a:bodyPr wrap="square">
            <a:spAutoFit/>
          </a:bodyPr>
          <a:lstStyle/>
          <a:p>
            <a:pPr>
              <a:lnSpc>
                <a:spcPct val="140000"/>
              </a:lnSpc>
            </a:pPr>
            <a:r>
              <a:rPr lang="zh-CN" altLang="en-US" sz="2000" dirty="0">
                <a:latin typeface="+mn-ea"/>
              </a:rPr>
              <a:t>因此，当二个单输入单输出系统串联时，原来的可控性和可观性在串联后可能会发生变化。</a:t>
            </a:r>
            <a:endParaRPr lang="en-US" altLang="zh-CN" sz="2000" dirty="0">
              <a:latin typeface="+mn-ea"/>
            </a:endParaRPr>
          </a:p>
        </p:txBody>
      </p:sp>
    </p:spTree>
    <p:extLst>
      <p:ext uri="{BB962C8B-B14F-4D97-AF65-F5344CB8AC3E}">
        <p14:creationId xmlns:p14="http://schemas.microsoft.com/office/powerpoint/2010/main" val="19033003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矩形 2"/>
          <p:cNvSpPr/>
          <p:nvPr/>
        </p:nvSpPr>
        <p:spPr>
          <a:xfrm>
            <a:off x="2479048" y="5183187"/>
            <a:ext cx="7272337" cy="1296988"/>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 Box 6"/>
          <p:cNvSpPr txBox="1">
            <a:spLocks noChangeArrowheads="1"/>
          </p:cNvSpPr>
          <p:nvPr/>
        </p:nvSpPr>
        <p:spPr bwMode="auto">
          <a:xfrm>
            <a:off x="468312" y="1103192"/>
            <a:ext cx="11339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0070C0"/>
                </a:solidFill>
                <a:latin typeface="+mj-ea"/>
                <a:ea typeface="+mj-ea"/>
              </a:rPr>
              <a:t>状态方程的激励解</a:t>
            </a:r>
            <a:r>
              <a:rPr lang="zh-CN" altLang="en-US" sz="2400" b="1" dirty="0" smtClean="0">
                <a:solidFill>
                  <a:srgbClr val="0070C0"/>
                </a:solidFill>
                <a:latin typeface="+mj-ea"/>
                <a:ea typeface="+mj-ea"/>
              </a:rPr>
              <a:t>：</a:t>
            </a:r>
            <a:r>
              <a:rPr lang="zh-CN" altLang="en-US" sz="2400" dirty="0" smtClean="0">
                <a:latin typeface="+mn-ea"/>
                <a:ea typeface="+mn-ea"/>
              </a:rPr>
              <a:t>系统</a:t>
            </a:r>
            <a:r>
              <a:rPr lang="zh-CN" altLang="en-US" sz="2400" dirty="0">
                <a:latin typeface="+mn-ea"/>
                <a:ea typeface="+mn-ea"/>
              </a:rPr>
              <a:t>的激励解是指系统在控制</a:t>
            </a:r>
            <a:r>
              <a:rPr lang="zh-CN" altLang="en-US" sz="2400" dirty="0" smtClean="0">
                <a:latin typeface="+mn-ea"/>
                <a:ea typeface="+mn-ea"/>
              </a:rPr>
              <a:t>输入 </a:t>
            </a:r>
            <a:r>
              <a:rPr lang="en-US" altLang="zh-CN" sz="2400" b="1" dirty="0" smtClean="0">
                <a:latin typeface="+mj-ea"/>
                <a:ea typeface="+mj-ea"/>
              </a:rPr>
              <a:t>u(t) </a:t>
            </a:r>
            <a:r>
              <a:rPr lang="zh-CN" altLang="en-US" sz="2400" dirty="0" smtClean="0">
                <a:latin typeface="+mn-ea"/>
                <a:ea typeface="+mn-ea"/>
              </a:rPr>
              <a:t>作用</a:t>
            </a:r>
            <a:r>
              <a:rPr lang="zh-CN" altLang="en-US" sz="2400" dirty="0">
                <a:latin typeface="+mn-ea"/>
                <a:ea typeface="+mn-ea"/>
              </a:rPr>
              <a:t>下的一种状态运动。</a:t>
            </a:r>
          </a:p>
        </p:txBody>
      </p:sp>
      <p:graphicFrame>
        <p:nvGraphicFramePr>
          <p:cNvPr id="5" name="Object 7"/>
          <p:cNvGraphicFramePr>
            <a:graphicFrameLocks noChangeAspect="1"/>
          </p:cNvGraphicFramePr>
          <p:nvPr>
            <p:extLst>
              <p:ext uri="{D42A27DB-BD31-4B8C-83A1-F6EECF244321}">
                <p14:modId xmlns:p14="http://schemas.microsoft.com/office/powerpoint/2010/main" val="4119626729"/>
              </p:ext>
            </p:extLst>
          </p:nvPr>
        </p:nvGraphicFramePr>
        <p:xfrm>
          <a:off x="4495173" y="1582737"/>
          <a:ext cx="2522537" cy="576263"/>
        </p:xfrm>
        <a:graphic>
          <a:graphicData uri="http://schemas.openxmlformats.org/presentationml/2006/ole">
            <mc:AlternateContent xmlns:mc="http://schemas.openxmlformats.org/markup-compatibility/2006">
              <mc:Choice xmlns:v="urn:schemas-microsoft-com:vml" Requires="v">
                <p:oleObj spid="_x0000_s7538" r:id="rId3" imgW="1333817" imgH="305117" progId="Equation.3">
                  <p:embed/>
                </p:oleObj>
              </mc:Choice>
              <mc:Fallback>
                <p:oleObj r:id="rId3" imgW="1333817" imgH="305117" progId="Equation.3">
                  <p:embed/>
                  <p:pic>
                    <p:nvPicPr>
                      <p:cNvPr id="717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173" y="1582737"/>
                        <a:ext cx="2522537"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0"/>
          <p:cNvGraphicFramePr>
            <a:graphicFrameLocks noChangeAspect="1"/>
          </p:cNvGraphicFramePr>
          <p:nvPr>
            <p:extLst>
              <p:ext uri="{D42A27DB-BD31-4B8C-83A1-F6EECF244321}">
                <p14:modId xmlns:p14="http://schemas.microsoft.com/office/powerpoint/2010/main" val="3872721275"/>
              </p:ext>
            </p:extLst>
          </p:nvPr>
        </p:nvGraphicFramePr>
        <p:xfrm>
          <a:off x="2682248" y="4103687"/>
          <a:ext cx="3397250" cy="792163"/>
        </p:xfrm>
        <a:graphic>
          <a:graphicData uri="http://schemas.openxmlformats.org/presentationml/2006/ole">
            <mc:AlternateContent xmlns:mc="http://schemas.openxmlformats.org/markup-compatibility/2006">
              <mc:Choice xmlns:v="urn:schemas-microsoft-com:vml" Requires="v">
                <p:oleObj spid="_x0000_s7539" r:id="rId5" imgW="2070417" imgH="482917" progId="Equation.3">
                  <p:embed/>
                </p:oleObj>
              </mc:Choice>
              <mc:Fallback>
                <p:oleObj r:id="rId5" imgW="2070417" imgH="482917" progId="Equation.3">
                  <p:embed/>
                  <p:pic>
                    <p:nvPicPr>
                      <p:cNvPr id="7171"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82248" y="4103687"/>
                        <a:ext cx="339725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AutoShape 11"/>
          <p:cNvSpPr>
            <a:spLocks noChangeArrowheads="1"/>
          </p:cNvSpPr>
          <p:nvPr/>
        </p:nvSpPr>
        <p:spPr bwMode="auto">
          <a:xfrm rot="5400000">
            <a:off x="5753267" y="2123281"/>
            <a:ext cx="215900" cy="287337"/>
          </a:xfrm>
          <a:prstGeom prst="rightArrow">
            <a:avLst>
              <a:gd name="adj1" fmla="val 50000"/>
              <a:gd name="adj2" fmla="val 3134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8" name="Object 12"/>
          <p:cNvGraphicFramePr>
            <a:graphicFrameLocks noChangeAspect="1"/>
          </p:cNvGraphicFramePr>
          <p:nvPr>
            <p:extLst>
              <p:ext uri="{D42A27DB-BD31-4B8C-83A1-F6EECF244321}">
                <p14:modId xmlns:p14="http://schemas.microsoft.com/office/powerpoint/2010/main" val="659199897"/>
              </p:ext>
            </p:extLst>
          </p:nvPr>
        </p:nvGraphicFramePr>
        <p:xfrm>
          <a:off x="3126748" y="2449512"/>
          <a:ext cx="1914525" cy="438150"/>
        </p:xfrm>
        <a:graphic>
          <a:graphicData uri="http://schemas.openxmlformats.org/presentationml/2006/ole">
            <mc:AlternateContent xmlns:mc="http://schemas.openxmlformats.org/markup-compatibility/2006">
              <mc:Choice xmlns:v="urn:schemas-microsoft-com:vml" Requires="v">
                <p:oleObj spid="_x0000_s7540" r:id="rId7" imgW="1333817" imgH="305117" progId="Equations">
                  <p:embed/>
                </p:oleObj>
              </mc:Choice>
              <mc:Fallback>
                <p:oleObj r:id="rId7" imgW="1333817" imgH="305117" progId="Equations">
                  <p:embed/>
                  <p:pic>
                    <p:nvPicPr>
                      <p:cNvPr id="7172"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26748" y="2449512"/>
                        <a:ext cx="19145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13"/>
          <p:cNvSpPr>
            <a:spLocks noChangeArrowheads="1"/>
          </p:cNvSpPr>
          <p:nvPr/>
        </p:nvSpPr>
        <p:spPr bwMode="auto">
          <a:xfrm flipV="1">
            <a:off x="5574673" y="2665412"/>
            <a:ext cx="792162" cy="144463"/>
          </a:xfrm>
          <a:prstGeom prst="rightArrow">
            <a:avLst>
              <a:gd name="adj1" fmla="val 50000"/>
              <a:gd name="adj2" fmla="val 46672"/>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p>
            <a:pPr>
              <a:buFontTx/>
              <a:buNone/>
              <a:defRPr/>
            </a:pPr>
            <a:endParaRPr lang="zh-CN" altLang="en-US">
              <a:latin typeface="Arial" charset="0"/>
            </a:endParaRPr>
          </a:p>
        </p:txBody>
      </p:sp>
      <p:sp>
        <p:nvSpPr>
          <p:cNvPr id="10" name="AutoShape 11"/>
          <p:cNvSpPr>
            <a:spLocks noChangeArrowheads="1"/>
          </p:cNvSpPr>
          <p:nvPr/>
        </p:nvSpPr>
        <p:spPr bwMode="auto">
          <a:xfrm rot="5400000">
            <a:off x="5754061" y="3706812"/>
            <a:ext cx="215900" cy="288925"/>
          </a:xfrm>
          <a:prstGeom prst="rightArrow">
            <a:avLst>
              <a:gd name="adj1" fmla="val 50000"/>
              <a:gd name="adj2" fmla="val 3134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1" name="Object 24"/>
          <p:cNvGraphicFramePr>
            <a:graphicFrameLocks noChangeAspect="1"/>
          </p:cNvGraphicFramePr>
          <p:nvPr>
            <p:extLst>
              <p:ext uri="{D42A27DB-BD31-4B8C-83A1-F6EECF244321}">
                <p14:modId xmlns:p14="http://schemas.microsoft.com/office/powerpoint/2010/main" val="3428138487"/>
              </p:ext>
            </p:extLst>
          </p:nvPr>
        </p:nvGraphicFramePr>
        <p:xfrm>
          <a:off x="2766385" y="3168650"/>
          <a:ext cx="2608263" cy="473075"/>
        </p:xfrm>
        <a:graphic>
          <a:graphicData uri="http://schemas.openxmlformats.org/presentationml/2006/ole">
            <mc:AlternateContent xmlns:mc="http://schemas.openxmlformats.org/markup-compatibility/2006">
              <mc:Choice xmlns:v="urn:schemas-microsoft-com:vml" Requires="v">
                <p:oleObj spid="_x0000_s7541" r:id="rId9" imgW="1816417" imgH="330517" progId="Equations">
                  <p:embed/>
                </p:oleObj>
              </mc:Choice>
              <mc:Fallback>
                <p:oleObj r:id="rId9" imgW="1816417" imgH="330517" progId="Equations">
                  <p:embed/>
                  <p:pic>
                    <p:nvPicPr>
                      <p:cNvPr id="7173"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66385" y="3168650"/>
                        <a:ext cx="2608263"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25"/>
          <p:cNvGraphicFramePr>
            <a:graphicFrameLocks noChangeAspect="1"/>
          </p:cNvGraphicFramePr>
          <p:nvPr>
            <p:extLst>
              <p:ext uri="{D42A27DB-BD31-4B8C-83A1-F6EECF244321}">
                <p14:modId xmlns:p14="http://schemas.microsoft.com/office/powerpoint/2010/main" val="2160345483"/>
              </p:ext>
            </p:extLst>
          </p:nvPr>
        </p:nvGraphicFramePr>
        <p:xfrm>
          <a:off x="6798635" y="2449512"/>
          <a:ext cx="2700338" cy="436563"/>
        </p:xfrm>
        <a:graphic>
          <a:graphicData uri="http://schemas.openxmlformats.org/presentationml/2006/ole">
            <mc:AlternateContent xmlns:mc="http://schemas.openxmlformats.org/markup-compatibility/2006">
              <mc:Choice xmlns:v="urn:schemas-microsoft-com:vml" Requires="v">
                <p:oleObj spid="_x0000_s7542" r:id="rId11" imgW="1879917" imgH="305117" progId="Equations">
                  <p:embed/>
                </p:oleObj>
              </mc:Choice>
              <mc:Fallback>
                <p:oleObj r:id="rId11" imgW="1879917" imgH="305117" progId="Equations">
                  <p:embed/>
                  <p:pic>
                    <p:nvPicPr>
                      <p:cNvPr id="7174"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98635" y="2449512"/>
                        <a:ext cx="2700338"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26"/>
          <p:cNvGraphicFramePr>
            <a:graphicFrameLocks noChangeAspect="1"/>
          </p:cNvGraphicFramePr>
          <p:nvPr>
            <p:extLst>
              <p:ext uri="{D42A27DB-BD31-4B8C-83A1-F6EECF244321}">
                <p14:modId xmlns:p14="http://schemas.microsoft.com/office/powerpoint/2010/main" val="3547066990"/>
              </p:ext>
            </p:extLst>
          </p:nvPr>
        </p:nvGraphicFramePr>
        <p:xfrm>
          <a:off x="7014535" y="3097212"/>
          <a:ext cx="2133600" cy="600075"/>
        </p:xfrm>
        <a:graphic>
          <a:graphicData uri="http://schemas.openxmlformats.org/presentationml/2006/ole">
            <mc:AlternateContent xmlns:mc="http://schemas.openxmlformats.org/markup-compatibility/2006">
              <mc:Choice xmlns:v="urn:schemas-microsoft-com:vml" Requires="v">
                <p:oleObj spid="_x0000_s7543" r:id="rId13" imgW="1486217" imgH="419417" progId="Equations">
                  <p:embed/>
                </p:oleObj>
              </mc:Choice>
              <mc:Fallback>
                <p:oleObj r:id="rId13" imgW="1486217" imgH="419417" progId="Equations">
                  <p:embed/>
                  <p:pic>
                    <p:nvPicPr>
                      <p:cNvPr id="7175" name="Object 2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14535" y="3097212"/>
                        <a:ext cx="21336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AutoShape 13"/>
          <p:cNvSpPr>
            <a:spLocks noChangeArrowheads="1"/>
          </p:cNvSpPr>
          <p:nvPr/>
        </p:nvSpPr>
        <p:spPr bwMode="auto">
          <a:xfrm rot="5400000" flipV="1">
            <a:off x="7933698" y="2935287"/>
            <a:ext cx="179387" cy="144463"/>
          </a:xfrm>
          <a:prstGeom prst="rightArrow">
            <a:avLst>
              <a:gd name="adj1" fmla="val 50000"/>
              <a:gd name="adj2" fmla="val 46672"/>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p>
            <a:pPr>
              <a:buFontTx/>
              <a:buNone/>
              <a:defRPr/>
            </a:pPr>
            <a:endParaRPr lang="zh-CN" altLang="en-US">
              <a:latin typeface="Arial" charset="0"/>
            </a:endParaRPr>
          </a:p>
        </p:txBody>
      </p:sp>
      <p:sp>
        <p:nvSpPr>
          <p:cNvPr id="15" name="AutoShape 13"/>
          <p:cNvSpPr>
            <a:spLocks noChangeArrowheads="1"/>
          </p:cNvSpPr>
          <p:nvPr/>
        </p:nvSpPr>
        <p:spPr bwMode="auto">
          <a:xfrm rot="10800000" flipV="1">
            <a:off x="5646110" y="3313112"/>
            <a:ext cx="792163" cy="144463"/>
          </a:xfrm>
          <a:prstGeom prst="rightArrow">
            <a:avLst>
              <a:gd name="adj1" fmla="val 50000"/>
              <a:gd name="adj2" fmla="val 46672"/>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p>
            <a:pPr>
              <a:buFontTx/>
              <a:buNone/>
              <a:defRPr/>
            </a:pPr>
            <a:endParaRPr lang="zh-CN" altLang="en-US">
              <a:latin typeface="Arial" charset="0"/>
            </a:endParaRPr>
          </a:p>
        </p:txBody>
      </p:sp>
      <p:sp>
        <p:nvSpPr>
          <p:cNvPr id="16" name="矩形 15"/>
          <p:cNvSpPr/>
          <p:nvPr/>
        </p:nvSpPr>
        <p:spPr>
          <a:xfrm>
            <a:off x="2479048" y="2449512"/>
            <a:ext cx="7272337" cy="1295400"/>
          </a:xfrm>
          <a:prstGeom prst="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cxnSp>
        <p:nvCxnSpPr>
          <p:cNvPr id="17" name="直接连接符 16"/>
          <p:cNvCxnSpPr/>
          <p:nvPr/>
        </p:nvCxnSpPr>
        <p:spPr>
          <a:xfrm>
            <a:off x="5358773" y="6119812"/>
            <a:ext cx="100806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6582735" y="6119812"/>
            <a:ext cx="29527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extBox 35"/>
          <p:cNvSpPr txBox="1">
            <a:spLocks noChangeArrowheads="1"/>
          </p:cNvSpPr>
          <p:nvPr/>
        </p:nvSpPr>
        <p:spPr bwMode="auto">
          <a:xfrm>
            <a:off x="5287335" y="6119812"/>
            <a:ext cx="1223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自由响应</a:t>
            </a:r>
          </a:p>
        </p:txBody>
      </p:sp>
      <p:sp>
        <p:nvSpPr>
          <p:cNvPr id="20" name="TextBox 36"/>
          <p:cNvSpPr txBox="1">
            <a:spLocks noChangeArrowheads="1"/>
          </p:cNvSpPr>
          <p:nvPr/>
        </p:nvSpPr>
        <p:spPr bwMode="auto">
          <a:xfrm>
            <a:off x="7447923" y="6119812"/>
            <a:ext cx="1223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mn-ea"/>
                <a:ea typeface="+mn-ea"/>
              </a:rPr>
              <a:t>激励响应</a:t>
            </a:r>
          </a:p>
        </p:txBody>
      </p:sp>
      <p:graphicFrame>
        <p:nvGraphicFramePr>
          <p:cNvPr id="21" name="Object 29"/>
          <p:cNvGraphicFramePr>
            <a:graphicFrameLocks noChangeAspect="1"/>
          </p:cNvGraphicFramePr>
          <p:nvPr>
            <p:extLst>
              <p:ext uri="{D42A27DB-BD31-4B8C-83A1-F6EECF244321}">
                <p14:modId xmlns:p14="http://schemas.microsoft.com/office/powerpoint/2010/main" val="274556622"/>
              </p:ext>
            </p:extLst>
          </p:nvPr>
        </p:nvGraphicFramePr>
        <p:xfrm>
          <a:off x="2837823" y="5111750"/>
          <a:ext cx="6842125" cy="1008062"/>
        </p:xfrm>
        <a:graphic>
          <a:graphicData uri="http://schemas.openxmlformats.org/presentationml/2006/ole">
            <mc:AlternateContent xmlns:mc="http://schemas.openxmlformats.org/markup-compatibility/2006">
              <mc:Choice xmlns:v="urn:schemas-microsoft-com:vml" Requires="v">
                <p:oleObj spid="_x0000_s7544" name="公式" r:id="rId15" imgW="2603160" imgH="457200" progId="Equations">
                  <p:embed/>
                </p:oleObj>
              </mc:Choice>
              <mc:Fallback>
                <p:oleObj name="公式" r:id="rId15" imgW="2603160" imgH="457200" progId="Equations">
                  <p:embed/>
                  <p:pic>
                    <p:nvPicPr>
                      <p:cNvPr id="7176" name="Object 2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37823" y="5111750"/>
                        <a:ext cx="6842125"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1"/>
          <p:cNvGraphicFramePr>
            <a:graphicFrameLocks noChangeAspect="1"/>
          </p:cNvGraphicFramePr>
          <p:nvPr>
            <p:extLst>
              <p:ext uri="{D42A27DB-BD31-4B8C-83A1-F6EECF244321}">
                <p14:modId xmlns:p14="http://schemas.microsoft.com/office/powerpoint/2010/main" val="1789617253"/>
              </p:ext>
            </p:extLst>
          </p:nvPr>
        </p:nvGraphicFramePr>
        <p:xfrm>
          <a:off x="7303460" y="4030662"/>
          <a:ext cx="2016125" cy="804863"/>
        </p:xfrm>
        <a:graphic>
          <a:graphicData uri="http://schemas.openxmlformats.org/presentationml/2006/ole">
            <mc:AlternateContent xmlns:mc="http://schemas.openxmlformats.org/markup-compatibility/2006">
              <mc:Choice xmlns:v="urn:schemas-microsoft-com:vml" Requires="v">
                <p:oleObj spid="_x0000_s7545" r:id="rId17" imgW="1333817" imgH="533717" progId="Equations">
                  <p:embed/>
                </p:oleObj>
              </mc:Choice>
              <mc:Fallback>
                <p:oleObj r:id="rId17" imgW="1333817" imgH="533717" progId="Equations">
                  <p:embed/>
                  <p:pic>
                    <p:nvPicPr>
                      <p:cNvPr id="7177" name="Object 1"/>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303460" y="4030662"/>
                        <a:ext cx="2016125"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矩形 22"/>
          <p:cNvSpPr/>
          <p:nvPr/>
        </p:nvSpPr>
        <p:spPr>
          <a:xfrm>
            <a:off x="2479048" y="4030662"/>
            <a:ext cx="7272337" cy="865188"/>
          </a:xfrm>
          <a:prstGeom prst="rect">
            <a:avLst/>
          </a:pr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4" name="AutoShape 11"/>
          <p:cNvSpPr>
            <a:spLocks noChangeArrowheads="1"/>
          </p:cNvSpPr>
          <p:nvPr/>
        </p:nvSpPr>
        <p:spPr bwMode="auto">
          <a:xfrm rot="5400000">
            <a:off x="5752473" y="4859338"/>
            <a:ext cx="215900" cy="288925"/>
          </a:xfrm>
          <a:prstGeom prst="rightArrow">
            <a:avLst>
              <a:gd name="adj1" fmla="val 50000"/>
              <a:gd name="adj2" fmla="val 3134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cxnSp>
        <p:nvCxnSpPr>
          <p:cNvPr id="25" name="直接箭头连接符 24"/>
          <p:cNvCxnSpPr/>
          <p:nvPr/>
        </p:nvCxnSpPr>
        <p:spPr>
          <a:xfrm>
            <a:off x="6295398" y="4462462"/>
            <a:ext cx="863600" cy="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751200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540543" y="1162050"/>
            <a:ext cx="11110913" cy="46609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zh-CN" altLang="en-US" dirty="0"/>
              <a:t>总  结</a:t>
            </a:r>
          </a:p>
        </p:txBody>
      </p:sp>
      <p:sp>
        <p:nvSpPr>
          <p:cNvPr id="3" name="TextBox 3"/>
          <p:cNvSpPr txBox="1">
            <a:spLocks noChangeArrowheads="1"/>
          </p:cNvSpPr>
          <p:nvPr/>
        </p:nvSpPr>
        <p:spPr bwMode="auto">
          <a:xfrm>
            <a:off x="1104899" y="1500188"/>
            <a:ext cx="10052051" cy="3877985"/>
          </a:xfrm>
          <a:prstGeom prst="rect">
            <a:avLst/>
          </a:prstGeom>
          <a:no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spcBef>
                <a:spcPts val="1200"/>
              </a:spcBef>
              <a:buFont typeface="Arial" panose="020B0604020202020204" pitchFamily="34" charset="0"/>
              <a:buChar char="•"/>
            </a:pPr>
            <a:r>
              <a:rPr lang="zh-CN" altLang="en-US" sz="2400" dirty="0" smtClean="0">
                <a:latin typeface="+mn-ea"/>
                <a:ea typeface="+mn-ea"/>
              </a:rPr>
              <a:t>时域分析</a:t>
            </a:r>
            <a:r>
              <a:rPr lang="zh-CN" altLang="en-US" sz="2400" dirty="0">
                <a:latin typeface="+mn-ea"/>
                <a:ea typeface="+mn-ea"/>
              </a:rPr>
              <a:t>是对系统输出时域信号的一种分析方法，获得系统时域输出信号是分析的前提。</a:t>
            </a:r>
            <a:endParaRPr lang="en-US" altLang="zh-CN" sz="2400" dirty="0">
              <a:latin typeface="+mn-ea"/>
              <a:ea typeface="+mn-ea"/>
            </a:endParaRPr>
          </a:p>
          <a:p>
            <a:pPr marL="342900" indent="-342900" eaLnBrk="1" hangingPunct="1">
              <a:lnSpc>
                <a:spcPct val="150000"/>
              </a:lnSpc>
              <a:spcBef>
                <a:spcPts val="1200"/>
              </a:spcBef>
              <a:buFont typeface="Arial" panose="020B0604020202020204" pitchFamily="34" charset="0"/>
              <a:buChar char="•"/>
            </a:pPr>
            <a:r>
              <a:rPr lang="zh-CN" altLang="en-US" sz="2400" dirty="0" smtClean="0">
                <a:latin typeface="+mn-ea"/>
                <a:ea typeface="+mn-ea"/>
              </a:rPr>
              <a:t>时域分析</a:t>
            </a:r>
            <a:r>
              <a:rPr lang="zh-CN" altLang="en-US" sz="2400" dirty="0">
                <a:latin typeface="+mn-ea"/>
                <a:ea typeface="+mn-ea"/>
              </a:rPr>
              <a:t>主要是对动态响应过程和稳态响应过程的分析，并规定了相应的评价指标。</a:t>
            </a:r>
            <a:endParaRPr lang="en-US" altLang="zh-CN" sz="2400" dirty="0">
              <a:latin typeface="+mn-ea"/>
              <a:ea typeface="+mn-ea"/>
            </a:endParaRPr>
          </a:p>
          <a:p>
            <a:pPr marL="342900" indent="-342900" eaLnBrk="1" hangingPunct="1">
              <a:lnSpc>
                <a:spcPct val="150000"/>
              </a:lnSpc>
              <a:spcBef>
                <a:spcPts val="1200"/>
              </a:spcBef>
              <a:buFont typeface="Arial" panose="020B0604020202020204" pitchFamily="34" charset="0"/>
              <a:buChar char="•"/>
            </a:pPr>
            <a:r>
              <a:rPr lang="zh-CN" altLang="en-US" sz="2400" dirty="0" smtClean="0">
                <a:latin typeface="+mn-ea"/>
                <a:ea typeface="+mn-ea"/>
              </a:rPr>
              <a:t>稳定性</a:t>
            </a:r>
            <a:r>
              <a:rPr lang="zh-CN" altLang="en-US" sz="2400" dirty="0">
                <a:latin typeface="+mn-ea"/>
                <a:ea typeface="+mn-ea"/>
              </a:rPr>
              <a:t>是控制系统的重要性能，分析系统稳定性主要是劳斯判据。</a:t>
            </a:r>
            <a:endParaRPr lang="en-US" altLang="zh-CN" sz="2400" dirty="0">
              <a:latin typeface="+mn-ea"/>
              <a:ea typeface="+mn-ea"/>
            </a:endParaRPr>
          </a:p>
          <a:p>
            <a:pPr marL="342900" indent="-342900" eaLnBrk="1" hangingPunct="1">
              <a:lnSpc>
                <a:spcPct val="150000"/>
              </a:lnSpc>
              <a:spcBef>
                <a:spcPts val="1200"/>
              </a:spcBef>
              <a:buFont typeface="Arial" panose="020B0604020202020204" pitchFamily="34" charset="0"/>
              <a:buChar char="•"/>
            </a:pPr>
            <a:r>
              <a:rPr lang="zh-CN" altLang="en-US" sz="2400" dirty="0" smtClean="0">
                <a:latin typeface="+mn-ea"/>
                <a:ea typeface="+mn-ea"/>
              </a:rPr>
              <a:t>可控性</a:t>
            </a:r>
            <a:r>
              <a:rPr lang="zh-CN" altLang="en-US" sz="2400" dirty="0">
                <a:latin typeface="+mn-ea"/>
                <a:ea typeface="+mn-ea"/>
              </a:rPr>
              <a:t>和可观性是控制系统的基本特性。</a:t>
            </a:r>
          </a:p>
        </p:txBody>
      </p:sp>
      <p:grpSp>
        <p:nvGrpSpPr>
          <p:cNvPr id="5" name="组合 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CBB6BC9-95FA-4C8A-8898-265BE6A59EAC}"/>
              </a:ext>
            </a:extLst>
          </p:cNvPr>
          <p:cNvGrpSpPr>
            <a:grpSpLocks noChangeAspect="1"/>
          </p:cNvGrpSpPr>
          <p:nvPr/>
        </p:nvGrpSpPr>
        <p:grpSpPr>
          <a:xfrm>
            <a:off x="8241870" y="4716186"/>
            <a:ext cx="1949880" cy="1936750"/>
            <a:chOff x="3736975" y="1089025"/>
            <a:chExt cx="4714875" cy="4683126"/>
          </a:xfrm>
        </p:grpSpPr>
        <p:sp>
          <p:nvSpPr>
            <p:cNvPr id="6" name="íṡliḑê">
              <a:extLst>
                <a:ext uri="{FF2B5EF4-FFF2-40B4-BE49-F238E27FC236}">
                  <a16:creationId xmlns:a16="http://schemas.microsoft.com/office/drawing/2014/main" id="{1EA14AF9-0456-4372-8CB0-BC3F42E43C97}"/>
                </a:ext>
              </a:extLst>
            </p:cNvPr>
            <p:cNvSpPr/>
            <p:nvPr/>
          </p:nvSpPr>
          <p:spPr bwMode="auto">
            <a:xfrm>
              <a:off x="3736975" y="1089025"/>
              <a:ext cx="2479675" cy="4352925"/>
            </a:xfrm>
            <a:custGeom>
              <a:avLst/>
              <a:gdLst>
                <a:gd name="T0" fmla="*/ 52 w 689"/>
                <a:gd name="T1" fmla="*/ 1204 h 1211"/>
                <a:gd name="T2" fmla="*/ 689 w 689"/>
                <a:gd name="T3" fmla="*/ 991 h 1211"/>
                <a:gd name="T4" fmla="*/ 656 w 689"/>
                <a:gd name="T5" fmla="*/ 0 h 1211"/>
                <a:gd name="T6" fmla="*/ 27 w 689"/>
                <a:gd name="T7" fmla="*/ 121 h 1211"/>
                <a:gd name="T8" fmla="*/ 0 w 689"/>
                <a:gd name="T9" fmla="*/ 153 h 1211"/>
                <a:gd name="T10" fmla="*/ 9 w 689"/>
                <a:gd name="T11" fmla="*/ 1173 h 1211"/>
                <a:gd name="T12" fmla="*/ 52 w 689"/>
                <a:gd name="T13" fmla="*/ 1204 h 1211"/>
              </a:gdLst>
              <a:ahLst/>
              <a:cxnLst>
                <a:cxn ang="0">
                  <a:pos x="T0" y="T1"/>
                </a:cxn>
                <a:cxn ang="0">
                  <a:pos x="T2" y="T3"/>
                </a:cxn>
                <a:cxn ang="0">
                  <a:pos x="T4" y="T5"/>
                </a:cxn>
                <a:cxn ang="0">
                  <a:pos x="T6" y="T7"/>
                </a:cxn>
                <a:cxn ang="0">
                  <a:pos x="T8" y="T9"/>
                </a:cxn>
                <a:cxn ang="0">
                  <a:pos x="T10" y="T11"/>
                </a:cxn>
                <a:cxn ang="0">
                  <a:pos x="T12" y="T13"/>
                </a:cxn>
              </a:cxnLst>
              <a:rect l="0" t="0" r="r" b="b"/>
              <a:pathLst>
                <a:path w="689" h="1211">
                  <a:moveTo>
                    <a:pt x="52" y="1204"/>
                  </a:moveTo>
                  <a:cubicBezTo>
                    <a:pt x="689" y="991"/>
                    <a:pt x="689" y="991"/>
                    <a:pt x="689" y="991"/>
                  </a:cubicBezTo>
                  <a:cubicBezTo>
                    <a:pt x="656" y="0"/>
                    <a:pt x="656" y="0"/>
                    <a:pt x="656" y="0"/>
                  </a:cubicBezTo>
                  <a:cubicBezTo>
                    <a:pt x="27" y="121"/>
                    <a:pt x="27" y="121"/>
                    <a:pt x="27" y="121"/>
                  </a:cubicBezTo>
                  <a:cubicBezTo>
                    <a:pt x="11" y="124"/>
                    <a:pt x="0" y="138"/>
                    <a:pt x="0" y="153"/>
                  </a:cubicBezTo>
                  <a:cubicBezTo>
                    <a:pt x="9" y="1173"/>
                    <a:pt x="9" y="1173"/>
                    <a:pt x="9" y="1173"/>
                  </a:cubicBezTo>
                  <a:cubicBezTo>
                    <a:pt x="9" y="1196"/>
                    <a:pt x="31" y="1211"/>
                    <a:pt x="52" y="1204"/>
                  </a:cubicBezTo>
                </a:path>
              </a:pathLst>
            </a:custGeom>
            <a:solidFill>
              <a:srgbClr val="C12F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íṥļîḓè">
              <a:extLst>
                <a:ext uri="{FF2B5EF4-FFF2-40B4-BE49-F238E27FC236}">
                  <a16:creationId xmlns:a16="http://schemas.microsoft.com/office/drawing/2014/main" id="{348A2418-E04B-4907-8772-B428E01D8ADA}"/>
                </a:ext>
              </a:extLst>
            </p:cNvPr>
            <p:cNvSpPr/>
            <p:nvPr/>
          </p:nvSpPr>
          <p:spPr bwMode="auto">
            <a:xfrm>
              <a:off x="3833813" y="1179513"/>
              <a:ext cx="2238375" cy="4129088"/>
            </a:xfrm>
            <a:custGeom>
              <a:avLst/>
              <a:gdLst>
                <a:gd name="T0" fmla="*/ 49 w 622"/>
                <a:gd name="T1" fmla="*/ 1142 h 1149"/>
                <a:gd name="T2" fmla="*/ 596 w 622"/>
                <a:gd name="T3" fmla="*/ 965 h 1149"/>
                <a:gd name="T4" fmla="*/ 622 w 622"/>
                <a:gd name="T5" fmla="*/ 0 h 1149"/>
                <a:gd name="T6" fmla="*/ 26 w 622"/>
                <a:gd name="T7" fmla="*/ 115 h 1149"/>
                <a:gd name="T8" fmla="*/ 1 w 622"/>
                <a:gd name="T9" fmla="*/ 146 h 1149"/>
                <a:gd name="T10" fmla="*/ 8 w 622"/>
                <a:gd name="T11" fmla="*/ 1113 h 1149"/>
                <a:gd name="T12" fmla="*/ 49 w 622"/>
                <a:gd name="T13" fmla="*/ 1142 h 1149"/>
              </a:gdLst>
              <a:ahLst/>
              <a:cxnLst>
                <a:cxn ang="0">
                  <a:pos x="T0" y="T1"/>
                </a:cxn>
                <a:cxn ang="0">
                  <a:pos x="T2" y="T3"/>
                </a:cxn>
                <a:cxn ang="0">
                  <a:pos x="T4" y="T5"/>
                </a:cxn>
                <a:cxn ang="0">
                  <a:pos x="T6" y="T7"/>
                </a:cxn>
                <a:cxn ang="0">
                  <a:pos x="T8" y="T9"/>
                </a:cxn>
                <a:cxn ang="0">
                  <a:pos x="T10" y="T11"/>
                </a:cxn>
                <a:cxn ang="0">
                  <a:pos x="T12" y="T13"/>
                </a:cxn>
              </a:cxnLst>
              <a:rect l="0" t="0" r="r" b="b"/>
              <a:pathLst>
                <a:path w="622" h="1149">
                  <a:moveTo>
                    <a:pt x="49" y="1142"/>
                  </a:moveTo>
                  <a:cubicBezTo>
                    <a:pt x="596" y="965"/>
                    <a:pt x="596" y="965"/>
                    <a:pt x="596" y="965"/>
                  </a:cubicBezTo>
                  <a:cubicBezTo>
                    <a:pt x="622" y="0"/>
                    <a:pt x="622" y="0"/>
                    <a:pt x="622" y="0"/>
                  </a:cubicBezTo>
                  <a:cubicBezTo>
                    <a:pt x="26" y="115"/>
                    <a:pt x="26" y="115"/>
                    <a:pt x="26" y="115"/>
                  </a:cubicBezTo>
                  <a:cubicBezTo>
                    <a:pt x="11" y="118"/>
                    <a:pt x="0" y="131"/>
                    <a:pt x="1" y="146"/>
                  </a:cubicBezTo>
                  <a:cubicBezTo>
                    <a:pt x="8" y="1113"/>
                    <a:pt x="8" y="1113"/>
                    <a:pt x="8" y="1113"/>
                  </a:cubicBezTo>
                  <a:cubicBezTo>
                    <a:pt x="9" y="1134"/>
                    <a:pt x="29" y="1149"/>
                    <a:pt x="49" y="11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ïšlíḍé">
              <a:extLst>
                <a:ext uri="{FF2B5EF4-FFF2-40B4-BE49-F238E27FC236}">
                  <a16:creationId xmlns:a16="http://schemas.microsoft.com/office/drawing/2014/main" id="{EC040150-E273-40D9-865A-1E47ADA441A7}"/>
                </a:ext>
              </a:extLst>
            </p:cNvPr>
            <p:cNvSpPr/>
            <p:nvPr/>
          </p:nvSpPr>
          <p:spPr bwMode="auto">
            <a:xfrm>
              <a:off x="4064000" y="1171575"/>
              <a:ext cx="2189163" cy="4259263"/>
            </a:xfrm>
            <a:custGeom>
              <a:avLst/>
              <a:gdLst>
                <a:gd name="T0" fmla="*/ 1283 w 1379"/>
                <a:gd name="T1" fmla="*/ 0 h 2683"/>
                <a:gd name="T2" fmla="*/ 0 w 1379"/>
                <a:gd name="T3" fmla="*/ 290 h 2683"/>
                <a:gd name="T4" fmla="*/ 48 w 1379"/>
                <a:gd name="T5" fmla="*/ 2683 h 2683"/>
                <a:gd name="T6" fmla="*/ 1379 w 1379"/>
                <a:gd name="T7" fmla="*/ 2192 h 2683"/>
                <a:gd name="T8" fmla="*/ 1283 w 1379"/>
                <a:gd name="T9" fmla="*/ 0 h 2683"/>
              </a:gdLst>
              <a:ahLst/>
              <a:cxnLst>
                <a:cxn ang="0">
                  <a:pos x="T0" y="T1"/>
                </a:cxn>
                <a:cxn ang="0">
                  <a:pos x="T2" y="T3"/>
                </a:cxn>
                <a:cxn ang="0">
                  <a:pos x="T4" y="T5"/>
                </a:cxn>
                <a:cxn ang="0">
                  <a:pos x="T6" y="T7"/>
                </a:cxn>
                <a:cxn ang="0">
                  <a:pos x="T8" y="T9"/>
                </a:cxn>
              </a:cxnLst>
              <a:rect l="0" t="0" r="r" b="b"/>
              <a:pathLst>
                <a:path w="1379" h="2683">
                  <a:moveTo>
                    <a:pt x="1283" y="0"/>
                  </a:moveTo>
                  <a:lnTo>
                    <a:pt x="0" y="290"/>
                  </a:lnTo>
                  <a:lnTo>
                    <a:pt x="48" y="2683"/>
                  </a:lnTo>
                  <a:lnTo>
                    <a:pt x="1379" y="2192"/>
                  </a:lnTo>
                  <a:lnTo>
                    <a:pt x="1283"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ṧlîdè">
              <a:extLst>
                <a:ext uri="{FF2B5EF4-FFF2-40B4-BE49-F238E27FC236}">
                  <a16:creationId xmlns:a16="http://schemas.microsoft.com/office/drawing/2014/main" id="{E75A91B8-6E60-4B63-A01A-A4732B592E07}"/>
                </a:ext>
              </a:extLst>
            </p:cNvPr>
            <p:cNvSpPr/>
            <p:nvPr/>
          </p:nvSpPr>
          <p:spPr bwMode="auto">
            <a:xfrm>
              <a:off x="4064000" y="1171575"/>
              <a:ext cx="2189163" cy="4259263"/>
            </a:xfrm>
            <a:custGeom>
              <a:avLst/>
              <a:gdLst>
                <a:gd name="T0" fmla="*/ 1283 w 1379"/>
                <a:gd name="T1" fmla="*/ 0 h 2683"/>
                <a:gd name="T2" fmla="*/ 0 w 1379"/>
                <a:gd name="T3" fmla="*/ 290 h 2683"/>
                <a:gd name="T4" fmla="*/ 48 w 1379"/>
                <a:gd name="T5" fmla="*/ 2683 h 2683"/>
                <a:gd name="T6" fmla="*/ 1379 w 1379"/>
                <a:gd name="T7" fmla="*/ 2192 h 2683"/>
                <a:gd name="T8" fmla="*/ 1283 w 1379"/>
                <a:gd name="T9" fmla="*/ 0 h 2683"/>
              </a:gdLst>
              <a:ahLst/>
              <a:cxnLst>
                <a:cxn ang="0">
                  <a:pos x="T0" y="T1"/>
                </a:cxn>
                <a:cxn ang="0">
                  <a:pos x="T2" y="T3"/>
                </a:cxn>
                <a:cxn ang="0">
                  <a:pos x="T4" y="T5"/>
                </a:cxn>
                <a:cxn ang="0">
                  <a:pos x="T6" y="T7"/>
                </a:cxn>
                <a:cxn ang="0">
                  <a:pos x="T8" y="T9"/>
                </a:cxn>
              </a:cxnLst>
              <a:rect l="0" t="0" r="r" b="b"/>
              <a:pathLst>
                <a:path w="1379" h="2683">
                  <a:moveTo>
                    <a:pt x="1283" y="0"/>
                  </a:moveTo>
                  <a:lnTo>
                    <a:pt x="0" y="290"/>
                  </a:lnTo>
                  <a:lnTo>
                    <a:pt x="48" y="2683"/>
                  </a:lnTo>
                  <a:lnTo>
                    <a:pt x="1379" y="2192"/>
                  </a:lnTo>
                  <a:lnTo>
                    <a:pt x="128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îṩḻidé">
              <a:extLst>
                <a:ext uri="{FF2B5EF4-FFF2-40B4-BE49-F238E27FC236}">
                  <a16:creationId xmlns:a16="http://schemas.microsoft.com/office/drawing/2014/main" id="{D3BFD089-1457-49CD-B4F9-769A6A202E2F}"/>
                </a:ext>
              </a:extLst>
            </p:cNvPr>
            <p:cNvSpPr/>
            <p:nvPr/>
          </p:nvSpPr>
          <p:spPr bwMode="auto">
            <a:xfrm>
              <a:off x="5975350" y="1089025"/>
              <a:ext cx="2476500" cy="4352925"/>
            </a:xfrm>
            <a:custGeom>
              <a:avLst/>
              <a:gdLst>
                <a:gd name="T0" fmla="*/ 636 w 688"/>
                <a:gd name="T1" fmla="*/ 1204 h 1211"/>
                <a:gd name="T2" fmla="*/ 0 w 688"/>
                <a:gd name="T3" fmla="*/ 991 h 1211"/>
                <a:gd name="T4" fmla="*/ 32 w 688"/>
                <a:gd name="T5" fmla="*/ 0 h 1211"/>
                <a:gd name="T6" fmla="*/ 661 w 688"/>
                <a:gd name="T7" fmla="*/ 121 h 1211"/>
                <a:gd name="T8" fmla="*/ 688 w 688"/>
                <a:gd name="T9" fmla="*/ 153 h 1211"/>
                <a:gd name="T10" fmla="*/ 680 w 688"/>
                <a:gd name="T11" fmla="*/ 1173 h 1211"/>
                <a:gd name="T12" fmla="*/ 636 w 688"/>
                <a:gd name="T13" fmla="*/ 1204 h 1211"/>
              </a:gdLst>
              <a:ahLst/>
              <a:cxnLst>
                <a:cxn ang="0">
                  <a:pos x="T0" y="T1"/>
                </a:cxn>
                <a:cxn ang="0">
                  <a:pos x="T2" y="T3"/>
                </a:cxn>
                <a:cxn ang="0">
                  <a:pos x="T4" y="T5"/>
                </a:cxn>
                <a:cxn ang="0">
                  <a:pos x="T6" y="T7"/>
                </a:cxn>
                <a:cxn ang="0">
                  <a:pos x="T8" y="T9"/>
                </a:cxn>
                <a:cxn ang="0">
                  <a:pos x="T10" y="T11"/>
                </a:cxn>
                <a:cxn ang="0">
                  <a:pos x="T12" y="T13"/>
                </a:cxn>
              </a:cxnLst>
              <a:rect l="0" t="0" r="r" b="b"/>
              <a:pathLst>
                <a:path w="688" h="1211">
                  <a:moveTo>
                    <a:pt x="636" y="1204"/>
                  </a:moveTo>
                  <a:cubicBezTo>
                    <a:pt x="0" y="991"/>
                    <a:pt x="0" y="991"/>
                    <a:pt x="0" y="991"/>
                  </a:cubicBezTo>
                  <a:cubicBezTo>
                    <a:pt x="32" y="0"/>
                    <a:pt x="32" y="0"/>
                    <a:pt x="32" y="0"/>
                  </a:cubicBezTo>
                  <a:cubicBezTo>
                    <a:pt x="661" y="121"/>
                    <a:pt x="661" y="121"/>
                    <a:pt x="661" y="121"/>
                  </a:cubicBezTo>
                  <a:cubicBezTo>
                    <a:pt x="677" y="124"/>
                    <a:pt x="688" y="138"/>
                    <a:pt x="688" y="153"/>
                  </a:cubicBezTo>
                  <a:cubicBezTo>
                    <a:pt x="680" y="1173"/>
                    <a:pt x="680" y="1173"/>
                    <a:pt x="680" y="1173"/>
                  </a:cubicBezTo>
                  <a:cubicBezTo>
                    <a:pt x="680" y="1196"/>
                    <a:pt x="658" y="1211"/>
                    <a:pt x="636" y="1204"/>
                  </a:cubicBezTo>
                  <a:close/>
                </a:path>
              </a:pathLst>
            </a:custGeom>
            <a:solidFill>
              <a:srgbClr val="C12F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íšlîde">
              <a:extLst>
                <a:ext uri="{FF2B5EF4-FFF2-40B4-BE49-F238E27FC236}">
                  <a16:creationId xmlns:a16="http://schemas.microsoft.com/office/drawing/2014/main" id="{2C204055-864F-426F-A96B-209D22F53C4B}"/>
                </a:ext>
              </a:extLst>
            </p:cNvPr>
            <p:cNvSpPr/>
            <p:nvPr/>
          </p:nvSpPr>
          <p:spPr bwMode="auto">
            <a:xfrm>
              <a:off x="6116638" y="1179513"/>
              <a:ext cx="2238375" cy="4129088"/>
            </a:xfrm>
            <a:custGeom>
              <a:avLst/>
              <a:gdLst>
                <a:gd name="T0" fmla="*/ 573 w 622"/>
                <a:gd name="T1" fmla="*/ 1142 h 1149"/>
                <a:gd name="T2" fmla="*/ 26 w 622"/>
                <a:gd name="T3" fmla="*/ 965 h 1149"/>
                <a:gd name="T4" fmla="*/ 0 w 622"/>
                <a:gd name="T5" fmla="*/ 0 h 1149"/>
                <a:gd name="T6" fmla="*/ 596 w 622"/>
                <a:gd name="T7" fmla="*/ 115 h 1149"/>
                <a:gd name="T8" fmla="*/ 622 w 622"/>
                <a:gd name="T9" fmla="*/ 146 h 1149"/>
                <a:gd name="T10" fmla="*/ 614 w 622"/>
                <a:gd name="T11" fmla="*/ 1113 h 1149"/>
                <a:gd name="T12" fmla="*/ 573 w 622"/>
                <a:gd name="T13" fmla="*/ 1142 h 1149"/>
              </a:gdLst>
              <a:ahLst/>
              <a:cxnLst>
                <a:cxn ang="0">
                  <a:pos x="T0" y="T1"/>
                </a:cxn>
                <a:cxn ang="0">
                  <a:pos x="T2" y="T3"/>
                </a:cxn>
                <a:cxn ang="0">
                  <a:pos x="T4" y="T5"/>
                </a:cxn>
                <a:cxn ang="0">
                  <a:pos x="T6" y="T7"/>
                </a:cxn>
                <a:cxn ang="0">
                  <a:pos x="T8" y="T9"/>
                </a:cxn>
                <a:cxn ang="0">
                  <a:pos x="T10" y="T11"/>
                </a:cxn>
                <a:cxn ang="0">
                  <a:pos x="T12" y="T13"/>
                </a:cxn>
              </a:cxnLst>
              <a:rect l="0" t="0" r="r" b="b"/>
              <a:pathLst>
                <a:path w="622" h="1149">
                  <a:moveTo>
                    <a:pt x="573" y="1142"/>
                  </a:moveTo>
                  <a:cubicBezTo>
                    <a:pt x="26" y="965"/>
                    <a:pt x="26" y="965"/>
                    <a:pt x="26" y="965"/>
                  </a:cubicBezTo>
                  <a:cubicBezTo>
                    <a:pt x="0" y="0"/>
                    <a:pt x="0" y="0"/>
                    <a:pt x="0" y="0"/>
                  </a:cubicBezTo>
                  <a:cubicBezTo>
                    <a:pt x="596" y="115"/>
                    <a:pt x="596" y="115"/>
                    <a:pt x="596" y="115"/>
                  </a:cubicBezTo>
                  <a:cubicBezTo>
                    <a:pt x="611" y="118"/>
                    <a:pt x="622" y="131"/>
                    <a:pt x="622" y="146"/>
                  </a:cubicBezTo>
                  <a:cubicBezTo>
                    <a:pt x="614" y="1113"/>
                    <a:pt x="614" y="1113"/>
                    <a:pt x="614" y="1113"/>
                  </a:cubicBezTo>
                  <a:cubicBezTo>
                    <a:pt x="614" y="1134"/>
                    <a:pt x="593" y="1149"/>
                    <a:pt x="573" y="1142"/>
                  </a:cubicBez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ïṩḻíḍè">
              <a:extLst>
                <a:ext uri="{FF2B5EF4-FFF2-40B4-BE49-F238E27FC236}">
                  <a16:creationId xmlns:a16="http://schemas.microsoft.com/office/drawing/2014/main" id="{0020F921-AAE2-421F-A06A-28C4B3A3D3F4}"/>
                </a:ext>
              </a:extLst>
            </p:cNvPr>
            <p:cNvSpPr/>
            <p:nvPr/>
          </p:nvSpPr>
          <p:spPr bwMode="auto">
            <a:xfrm>
              <a:off x="5935663" y="1171575"/>
              <a:ext cx="2189163" cy="4259263"/>
            </a:xfrm>
            <a:custGeom>
              <a:avLst/>
              <a:gdLst>
                <a:gd name="T0" fmla="*/ 95 w 1379"/>
                <a:gd name="T1" fmla="*/ 0 h 2683"/>
                <a:gd name="T2" fmla="*/ 1379 w 1379"/>
                <a:gd name="T3" fmla="*/ 290 h 2683"/>
                <a:gd name="T4" fmla="*/ 1331 w 1379"/>
                <a:gd name="T5" fmla="*/ 2683 h 2683"/>
                <a:gd name="T6" fmla="*/ 0 w 1379"/>
                <a:gd name="T7" fmla="*/ 2192 h 2683"/>
                <a:gd name="T8" fmla="*/ 95 w 1379"/>
                <a:gd name="T9" fmla="*/ 0 h 2683"/>
              </a:gdLst>
              <a:ahLst/>
              <a:cxnLst>
                <a:cxn ang="0">
                  <a:pos x="T0" y="T1"/>
                </a:cxn>
                <a:cxn ang="0">
                  <a:pos x="T2" y="T3"/>
                </a:cxn>
                <a:cxn ang="0">
                  <a:pos x="T4" y="T5"/>
                </a:cxn>
                <a:cxn ang="0">
                  <a:pos x="T6" y="T7"/>
                </a:cxn>
                <a:cxn ang="0">
                  <a:pos x="T8" y="T9"/>
                </a:cxn>
              </a:cxnLst>
              <a:rect l="0" t="0" r="r" b="b"/>
              <a:pathLst>
                <a:path w="1379" h="2683">
                  <a:moveTo>
                    <a:pt x="95" y="0"/>
                  </a:moveTo>
                  <a:lnTo>
                    <a:pt x="1379" y="290"/>
                  </a:lnTo>
                  <a:lnTo>
                    <a:pt x="1331" y="2683"/>
                  </a:lnTo>
                  <a:lnTo>
                    <a:pt x="0" y="2192"/>
                  </a:lnTo>
                  <a:lnTo>
                    <a:pt x="9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ïŝlïḑe">
              <a:extLst>
                <a:ext uri="{FF2B5EF4-FFF2-40B4-BE49-F238E27FC236}">
                  <a16:creationId xmlns:a16="http://schemas.microsoft.com/office/drawing/2014/main" id="{6CB17FD6-2B76-45E4-8633-A5F1A07A9F85}"/>
                </a:ext>
              </a:extLst>
            </p:cNvPr>
            <p:cNvSpPr/>
            <p:nvPr/>
          </p:nvSpPr>
          <p:spPr bwMode="auto">
            <a:xfrm>
              <a:off x="6403975" y="1617663"/>
              <a:ext cx="1133475" cy="3543300"/>
            </a:xfrm>
            <a:custGeom>
              <a:avLst/>
              <a:gdLst>
                <a:gd name="T0" fmla="*/ 152 w 315"/>
                <a:gd name="T1" fmla="*/ 12 h 986"/>
                <a:gd name="T2" fmla="*/ 225 w 315"/>
                <a:gd name="T3" fmla="*/ 25 h 986"/>
                <a:gd name="T4" fmla="*/ 313 w 315"/>
                <a:gd name="T5" fmla="*/ 135 h 986"/>
                <a:gd name="T6" fmla="*/ 282 w 315"/>
                <a:gd name="T7" fmla="*/ 986 h 986"/>
                <a:gd name="T8" fmla="*/ 0 w 315"/>
                <a:gd name="T9" fmla="*/ 882 h 986"/>
                <a:gd name="T10" fmla="*/ 25 w 315"/>
                <a:gd name="T11" fmla="*/ 114 h 986"/>
                <a:gd name="T12" fmla="*/ 152 w 315"/>
                <a:gd name="T13" fmla="*/ 12 h 986"/>
              </a:gdLst>
              <a:ahLst/>
              <a:cxnLst>
                <a:cxn ang="0">
                  <a:pos x="T0" y="T1"/>
                </a:cxn>
                <a:cxn ang="0">
                  <a:pos x="T2" y="T3"/>
                </a:cxn>
                <a:cxn ang="0">
                  <a:pos x="T4" y="T5"/>
                </a:cxn>
                <a:cxn ang="0">
                  <a:pos x="T6" y="T7"/>
                </a:cxn>
                <a:cxn ang="0">
                  <a:pos x="T8" y="T9"/>
                </a:cxn>
                <a:cxn ang="0">
                  <a:pos x="T10" y="T11"/>
                </a:cxn>
                <a:cxn ang="0">
                  <a:pos x="T12" y="T13"/>
                </a:cxn>
              </a:cxnLst>
              <a:rect l="0" t="0" r="r" b="b"/>
              <a:pathLst>
                <a:path w="315" h="986">
                  <a:moveTo>
                    <a:pt x="152" y="12"/>
                  </a:moveTo>
                  <a:cubicBezTo>
                    <a:pt x="225" y="25"/>
                    <a:pt x="225" y="25"/>
                    <a:pt x="225" y="25"/>
                  </a:cubicBezTo>
                  <a:cubicBezTo>
                    <a:pt x="278" y="35"/>
                    <a:pt x="315" y="82"/>
                    <a:pt x="313" y="135"/>
                  </a:cubicBezTo>
                  <a:cubicBezTo>
                    <a:pt x="282" y="986"/>
                    <a:pt x="282" y="986"/>
                    <a:pt x="282" y="986"/>
                  </a:cubicBezTo>
                  <a:cubicBezTo>
                    <a:pt x="0" y="882"/>
                    <a:pt x="0" y="882"/>
                    <a:pt x="0" y="882"/>
                  </a:cubicBezTo>
                  <a:cubicBezTo>
                    <a:pt x="25" y="114"/>
                    <a:pt x="25" y="114"/>
                    <a:pt x="25" y="114"/>
                  </a:cubicBezTo>
                  <a:cubicBezTo>
                    <a:pt x="28" y="49"/>
                    <a:pt x="88" y="0"/>
                    <a:pt x="152" y="12"/>
                  </a:cubicBezTo>
                  <a:close/>
                </a:path>
              </a:pathLst>
            </a:custGeom>
            <a:solidFill>
              <a:srgbClr val="DE9C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śľíďe">
              <a:extLst>
                <a:ext uri="{FF2B5EF4-FFF2-40B4-BE49-F238E27FC236}">
                  <a16:creationId xmlns:a16="http://schemas.microsoft.com/office/drawing/2014/main" id="{D9EA7A54-51D7-4FB7-951E-DFA350F6BCA0}"/>
                </a:ext>
              </a:extLst>
            </p:cNvPr>
            <p:cNvSpPr/>
            <p:nvPr/>
          </p:nvSpPr>
          <p:spPr bwMode="auto">
            <a:xfrm>
              <a:off x="6543675" y="3084513"/>
              <a:ext cx="141288" cy="136525"/>
            </a:xfrm>
            <a:prstGeom prst="ellipse">
              <a:avLst/>
            </a:prstGeom>
            <a:solidFill>
              <a:srgbClr val="AF77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ïŝlïḍe">
              <a:extLst>
                <a:ext uri="{FF2B5EF4-FFF2-40B4-BE49-F238E27FC236}">
                  <a16:creationId xmlns:a16="http://schemas.microsoft.com/office/drawing/2014/main" id="{A759F009-ED31-4522-A77A-087AF889B2FA}"/>
                </a:ext>
              </a:extLst>
            </p:cNvPr>
            <p:cNvSpPr/>
            <p:nvPr/>
          </p:nvSpPr>
          <p:spPr bwMode="auto">
            <a:xfrm>
              <a:off x="4665663" y="1171575"/>
              <a:ext cx="1465263" cy="4392613"/>
            </a:xfrm>
            <a:custGeom>
              <a:avLst/>
              <a:gdLst>
                <a:gd name="T0" fmla="*/ 895 w 923"/>
                <a:gd name="T1" fmla="*/ 0 h 2767"/>
                <a:gd name="T2" fmla="*/ 0 w 923"/>
                <a:gd name="T3" fmla="*/ 475 h 2767"/>
                <a:gd name="T4" fmla="*/ 0 w 923"/>
                <a:gd name="T5" fmla="*/ 2767 h 2767"/>
                <a:gd name="T6" fmla="*/ 923 w 923"/>
                <a:gd name="T7" fmla="*/ 2203 h 2767"/>
                <a:gd name="T8" fmla="*/ 895 w 923"/>
                <a:gd name="T9" fmla="*/ 0 h 2767"/>
              </a:gdLst>
              <a:ahLst/>
              <a:cxnLst>
                <a:cxn ang="0">
                  <a:pos x="T0" y="T1"/>
                </a:cxn>
                <a:cxn ang="0">
                  <a:pos x="T2" y="T3"/>
                </a:cxn>
                <a:cxn ang="0">
                  <a:pos x="T4" y="T5"/>
                </a:cxn>
                <a:cxn ang="0">
                  <a:pos x="T6" y="T7"/>
                </a:cxn>
                <a:cxn ang="0">
                  <a:pos x="T8" y="T9"/>
                </a:cxn>
              </a:cxnLst>
              <a:rect l="0" t="0" r="r" b="b"/>
              <a:pathLst>
                <a:path w="923" h="2767">
                  <a:moveTo>
                    <a:pt x="895" y="0"/>
                  </a:moveTo>
                  <a:lnTo>
                    <a:pt x="0" y="475"/>
                  </a:lnTo>
                  <a:lnTo>
                    <a:pt x="0" y="2767"/>
                  </a:lnTo>
                  <a:lnTo>
                    <a:pt x="923" y="2203"/>
                  </a:lnTo>
                  <a:lnTo>
                    <a:pt x="895"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isľïḋê">
              <a:extLst>
                <a:ext uri="{FF2B5EF4-FFF2-40B4-BE49-F238E27FC236}">
                  <a16:creationId xmlns:a16="http://schemas.microsoft.com/office/drawing/2014/main" id="{BE84FD1B-ED74-4CE8-8E3D-FE775C65ACE0}"/>
                </a:ext>
              </a:extLst>
            </p:cNvPr>
            <p:cNvSpPr/>
            <p:nvPr/>
          </p:nvSpPr>
          <p:spPr bwMode="auto">
            <a:xfrm>
              <a:off x="4665663" y="1171575"/>
              <a:ext cx="1465263" cy="4392613"/>
            </a:xfrm>
            <a:custGeom>
              <a:avLst/>
              <a:gdLst>
                <a:gd name="T0" fmla="*/ 895 w 923"/>
                <a:gd name="T1" fmla="*/ 0 h 2767"/>
                <a:gd name="T2" fmla="*/ 0 w 923"/>
                <a:gd name="T3" fmla="*/ 475 h 2767"/>
                <a:gd name="T4" fmla="*/ 0 w 923"/>
                <a:gd name="T5" fmla="*/ 2767 h 2767"/>
                <a:gd name="T6" fmla="*/ 923 w 923"/>
                <a:gd name="T7" fmla="*/ 2203 h 2767"/>
                <a:gd name="T8" fmla="*/ 895 w 923"/>
                <a:gd name="T9" fmla="*/ 0 h 2767"/>
              </a:gdLst>
              <a:ahLst/>
              <a:cxnLst>
                <a:cxn ang="0">
                  <a:pos x="T0" y="T1"/>
                </a:cxn>
                <a:cxn ang="0">
                  <a:pos x="T2" y="T3"/>
                </a:cxn>
                <a:cxn ang="0">
                  <a:pos x="T4" y="T5"/>
                </a:cxn>
                <a:cxn ang="0">
                  <a:pos x="T6" y="T7"/>
                </a:cxn>
                <a:cxn ang="0">
                  <a:pos x="T8" y="T9"/>
                </a:cxn>
              </a:cxnLst>
              <a:rect l="0" t="0" r="r" b="b"/>
              <a:pathLst>
                <a:path w="923" h="2767">
                  <a:moveTo>
                    <a:pt x="895" y="0"/>
                  </a:moveTo>
                  <a:lnTo>
                    <a:pt x="0" y="475"/>
                  </a:lnTo>
                  <a:lnTo>
                    <a:pt x="0" y="2767"/>
                  </a:lnTo>
                  <a:lnTo>
                    <a:pt x="923" y="2203"/>
                  </a:lnTo>
                  <a:lnTo>
                    <a:pt x="89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ïśḻíḍê">
              <a:extLst>
                <a:ext uri="{FF2B5EF4-FFF2-40B4-BE49-F238E27FC236}">
                  <a16:creationId xmlns:a16="http://schemas.microsoft.com/office/drawing/2014/main" id="{2318EA41-D0AF-4C90-BBAC-CE565BC575D1}"/>
                </a:ext>
              </a:extLst>
            </p:cNvPr>
            <p:cNvSpPr/>
            <p:nvPr/>
          </p:nvSpPr>
          <p:spPr bwMode="auto">
            <a:xfrm>
              <a:off x="4711700" y="5370513"/>
              <a:ext cx="2444750" cy="401638"/>
            </a:xfrm>
            <a:prstGeom prst="ellipse">
              <a:avLst/>
            </a:pr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Slïḓè">
              <a:extLst>
                <a:ext uri="{FF2B5EF4-FFF2-40B4-BE49-F238E27FC236}">
                  <a16:creationId xmlns:a16="http://schemas.microsoft.com/office/drawing/2014/main" id="{FD9F7C02-B756-445B-BAC7-52D1D806E3D1}"/>
                </a:ext>
              </a:extLst>
            </p:cNvPr>
            <p:cNvSpPr/>
            <p:nvPr/>
          </p:nvSpPr>
          <p:spPr bwMode="auto">
            <a:xfrm>
              <a:off x="5165725" y="4097338"/>
              <a:ext cx="727075" cy="1512888"/>
            </a:xfrm>
            <a:custGeom>
              <a:avLst/>
              <a:gdLst>
                <a:gd name="T0" fmla="*/ 202 w 202"/>
                <a:gd name="T1" fmla="*/ 40 h 421"/>
                <a:gd name="T2" fmla="*/ 12 w 202"/>
                <a:gd name="T3" fmla="*/ 421 h 421"/>
                <a:gd name="T4" fmla="*/ 0 w 202"/>
                <a:gd name="T5" fmla="*/ 417 h 421"/>
                <a:gd name="T6" fmla="*/ 133 w 202"/>
                <a:gd name="T7" fmla="*/ 16 h 421"/>
                <a:gd name="T8" fmla="*/ 202 w 202"/>
                <a:gd name="T9" fmla="*/ 40 h 421"/>
              </a:gdLst>
              <a:ahLst/>
              <a:cxnLst>
                <a:cxn ang="0">
                  <a:pos x="T0" y="T1"/>
                </a:cxn>
                <a:cxn ang="0">
                  <a:pos x="T2" y="T3"/>
                </a:cxn>
                <a:cxn ang="0">
                  <a:pos x="T4" y="T5"/>
                </a:cxn>
                <a:cxn ang="0">
                  <a:pos x="T6" y="T7"/>
                </a:cxn>
                <a:cxn ang="0">
                  <a:pos x="T8" y="T9"/>
                </a:cxn>
              </a:cxnLst>
              <a:rect l="0" t="0" r="r" b="b"/>
              <a:pathLst>
                <a:path w="202" h="421">
                  <a:moveTo>
                    <a:pt x="202" y="40"/>
                  </a:moveTo>
                  <a:cubicBezTo>
                    <a:pt x="12" y="421"/>
                    <a:pt x="12" y="421"/>
                    <a:pt x="12" y="421"/>
                  </a:cubicBezTo>
                  <a:cubicBezTo>
                    <a:pt x="0" y="417"/>
                    <a:pt x="0" y="417"/>
                    <a:pt x="0" y="417"/>
                  </a:cubicBezTo>
                  <a:cubicBezTo>
                    <a:pt x="133" y="16"/>
                    <a:pt x="133" y="16"/>
                    <a:pt x="133" y="16"/>
                  </a:cubicBezTo>
                  <a:cubicBezTo>
                    <a:pt x="133" y="16"/>
                    <a:pt x="180" y="0"/>
                    <a:pt x="202" y="40"/>
                  </a:cubicBezTo>
                  <a:close/>
                </a:path>
              </a:pathLst>
            </a:custGeom>
            <a:solidFill>
              <a:srgbClr val="AF77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işḻïḍê">
              <a:extLst>
                <a:ext uri="{FF2B5EF4-FFF2-40B4-BE49-F238E27FC236}">
                  <a16:creationId xmlns:a16="http://schemas.microsoft.com/office/drawing/2014/main" id="{BFB90E75-1C3B-4E9A-9909-B4576AFF306F}"/>
                </a:ext>
              </a:extLst>
            </p:cNvPr>
            <p:cNvSpPr/>
            <p:nvPr/>
          </p:nvSpPr>
          <p:spPr bwMode="auto">
            <a:xfrm>
              <a:off x="5151438" y="5595938"/>
              <a:ext cx="133350" cy="79375"/>
            </a:xfrm>
            <a:custGeom>
              <a:avLst/>
              <a:gdLst>
                <a:gd name="T0" fmla="*/ 15 w 37"/>
                <a:gd name="T1" fmla="*/ 4 h 22"/>
                <a:gd name="T2" fmla="*/ 37 w 37"/>
                <a:gd name="T3" fmla="*/ 22 h 22"/>
                <a:gd name="T4" fmla="*/ 0 w 37"/>
                <a:gd name="T5" fmla="*/ 9 h 22"/>
                <a:gd name="T6" fmla="*/ 4 w 37"/>
                <a:gd name="T7" fmla="*/ 0 h 22"/>
                <a:gd name="T8" fmla="*/ 15 w 37"/>
                <a:gd name="T9" fmla="*/ 4 h 22"/>
              </a:gdLst>
              <a:ahLst/>
              <a:cxnLst>
                <a:cxn ang="0">
                  <a:pos x="T0" y="T1"/>
                </a:cxn>
                <a:cxn ang="0">
                  <a:pos x="T2" y="T3"/>
                </a:cxn>
                <a:cxn ang="0">
                  <a:pos x="T4" y="T5"/>
                </a:cxn>
                <a:cxn ang="0">
                  <a:pos x="T6" y="T7"/>
                </a:cxn>
                <a:cxn ang="0">
                  <a:pos x="T8" y="T9"/>
                </a:cxn>
              </a:cxnLst>
              <a:rect l="0" t="0" r="r" b="b"/>
              <a:pathLst>
                <a:path w="37" h="22">
                  <a:moveTo>
                    <a:pt x="15" y="4"/>
                  </a:moveTo>
                  <a:cubicBezTo>
                    <a:pt x="15" y="4"/>
                    <a:pt x="33" y="9"/>
                    <a:pt x="37" y="22"/>
                  </a:cubicBezTo>
                  <a:cubicBezTo>
                    <a:pt x="0" y="9"/>
                    <a:pt x="0" y="9"/>
                    <a:pt x="0" y="9"/>
                  </a:cubicBezTo>
                  <a:cubicBezTo>
                    <a:pt x="4" y="0"/>
                    <a:pt x="4" y="0"/>
                    <a:pt x="4" y="0"/>
                  </a:cubicBezTo>
                  <a:lnTo>
                    <a:pt x="15" y="4"/>
                  </a:lnTo>
                  <a:close/>
                </a:path>
              </a:pathLst>
            </a:custGeom>
            <a:solidFill>
              <a:srgbClr val="1316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ḻiḓè">
              <a:extLst>
                <a:ext uri="{FF2B5EF4-FFF2-40B4-BE49-F238E27FC236}">
                  <a16:creationId xmlns:a16="http://schemas.microsoft.com/office/drawing/2014/main" id="{DB742106-0026-482D-A91B-20C9ACCD7F1F}"/>
                </a:ext>
              </a:extLst>
            </p:cNvPr>
            <p:cNvSpPr/>
            <p:nvPr/>
          </p:nvSpPr>
          <p:spPr bwMode="auto">
            <a:xfrm>
              <a:off x="5424488" y="4151313"/>
              <a:ext cx="914400" cy="1398588"/>
            </a:xfrm>
            <a:custGeom>
              <a:avLst/>
              <a:gdLst>
                <a:gd name="T0" fmla="*/ 59 w 254"/>
                <a:gd name="T1" fmla="*/ 7 h 389"/>
                <a:gd name="T2" fmla="*/ 254 w 254"/>
                <a:gd name="T3" fmla="*/ 382 h 389"/>
                <a:gd name="T4" fmla="*/ 244 w 254"/>
                <a:gd name="T5" fmla="*/ 389 h 389"/>
                <a:gd name="T6" fmla="*/ 0 w 254"/>
                <a:gd name="T7" fmla="*/ 47 h 389"/>
                <a:gd name="T8" fmla="*/ 59 w 254"/>
                <a:gd name="T9" fmla="*/ 7 h 389"/>
              </a:gdLst>
              <a:ahLst/>
              <a:cxnLst>
                <a:cxn ang="0">
                  <a:pos x="T0" y="T1"/>
                </a:cxn>
                <a:cxn ang="0">
                  <a:pos x="T2" y="T3"/>
                </a:cxn>
                <a:cxn ang="0">
                  <a:pos x="T4" y="T5"/>
                </a:cxn>
                <a:cxn ang="0">
                  <a:pos x="T6" y="T7"/>
                </a:cxn>
                <a:cxn ang="0">
                  <a:pos x="T8" y="T9"/>
                </a:cxn>
              </a:cxnLst>
              <a:rect l="0" t="0" r="r" b="b"/>
              <a:pathLst>
                <a:path w="254" h="389">
                  <a:moveTo>
                    <a:pt x="59" y="7"/>
                  </a:moveTo>
                  <a:cubicBezTo>
                    <a:pt x="254" y="382"/>
                    <a:pt x="254" y="382"/>
                    <a:pt x="254" y="382"/>
                  </a:cubicBezTo>
                  <a:cubicBezTo>
                    <a:pt x="244" y="389"/>
                    <a:pt x="244" y="389"/>
                    <a:pt x="244" y="389"/>
                  </a:cubicBezTo>
                  <a:cubicBezTo>
                    <a:pt x="0" y="47"/>
                    <a:pt x="0" y="47"/>
                    <a:pt x="0" y="47"/>
                  </a:cubicBezTo>
                  <a:cubicBezTo>
                    <a:pt x="0" y="47"/>
                    <a:pt x="15" y="0"/>
                    <a:pt x="59" y="7"/>
                  </a:cubicBezTo>
                  <a:close/>
                </a:path>
              </a:pathLst>
            </a:custGeom>
            <a:solidFill>
              <a:srgbClr val="DE9C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ïS1îḍè">
              <a:extLst>
                <a:ext uri="{FF2B5EF4-FFF2-40B4-BE49-F238E27FC236}">
                  <a16:creationId xmlns:a16="http://schemas.microsoft.com/office/drawing/2014/main" id="{3329894D-C842-4642-A23C-DE590B568101}"/>
                </a:ext>
              </a:extLst>
            </p:cNvPr>
            <p:cNvSpPr/>
            <p:nvPr/>
          </p:nvSpPr>
          <p:spPr bwMode="auto">
            <a:xfrm>
              <a:off x="5003800" y="3486150"/>
              <a:ext cx="463550" cy="938213"/>
            </a:xfrm>
            <a:custGeom>
              <a:avLst/>
              <a:gdLst>
                <a:gd name="T0" fmla="*/ 118 w 129"/>
                <a:gd name="T1" fmla="*/ 1 h 261"/>
                <a:gd name="T2" fmla="*/ 80 w 129"/>
                <a:gd name="T3" fmla="*/ 28 h 261"/>
                <a:gd name="T4" fmla="*/ 24 w 129"/>
                <a:gd name="T5" fmla="*/ 135 h 261"/>
                <a:gd name="T6" fmla="*/ 78 w 129"/>
                <a:gd name="T7" fmla="*/ 253 h 261"/>
                <a:gd name="T8" fmla="*/ 92 w 129"/>
                <a:gd name="T9" fmla="*/ 255 h 261"/>
                <a:gd name="T10" fmla="*/ 83 w 129"/>
                <a:gd name="T11" fmla="*/ 235 h 261"/>
                <a:gd name="T12" fmla="*/ 129 w 129"/>
                <a:gd name="T13" fmla="*/ 20 h 261"/>
                <a:gd name="T14" fmla="*/ 118 w 129"/>
                <a:gd name="T15" fmla="*/ 1 h 2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261">
                  <a:moveTo>
                    <a:pt x="118" y="1"/>
                  </a:moveTo>
                  <a:cubicBezTo>
                    <a:pt x="117" y="0"/>
                    <a:pt x="82" y="26"/>
                    <a:pt x="80" y="28"/>
                  </a:cubicBezTo>
                  <a:cubicBezTo>
                    <a:pt x="49" y="55"/>
                    <a:pt x="27" y="94"/>
                    <a:pt x="24" y="135"/>
                  </a:cubicBezTo>
                  <a:cubicBezTo>
                    <a:pt x="22" y="177"/>
                    <a:pt x="44" y="228"/>
                    <a:pt x="78" y="253"/>
                  </a:cubicBezTo>
                  <a:cubicBezTo>
                    <a:pt x="82" y="256"/>
                    <a:pt x="90" y="261"/>
                    <a:pt x="92" y="255"/>
                  </a:cubicBezTo>
                  <a:cubicBezTo>
                    <a:pt x="94" y="250"/>
                    <a:pt x="85" y="238"/>
                    <a:pt x="83" y="235"/>
                  </a:cubicBezTo>
                  <a:cubicBezTo>
                    <a:pt x="61" y="200"/>
                    <a:pt x="0" y="109"/>
                    <a:pt x="129" y="20"/>
                  </a:cubicBezTo>
                  <a:lnTo>
                    <a:pt x="118" y="1"/>
                  </a:lnTo>
                  <a:close/>
                </a:path>
              </a:pathLst>
            </a:custGeom>
            <a:solidFill>
              <a:srgbClr val="DA8B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iSľíḓè">
              <a:extLst>
                <a:ext uri="{FF2B5EF4-FFF2-40B4-BE49-F238E27FC236}">
                  <a16:creationId xmlns:a16="http://schemas.microsoft.com/office/drawing/2014/main" id="{FA2E620F-3D67-497E-B9B3-16B3D1DD79AB}"/>
                </a:ext>
              </a:extLst>
            </p:cNvPr>
            <p:cNvSpPr/>
            <p:nvPr/>
          </p:nvSpPr>
          <p:spPr bwMode="auto">
            <a:xfrm>
              <a:off x="5816600" y="3040063"/>
              <a:ext cx="817563" cy="590550"/>
            </a:xfrm>
            <a:custGeom>
              <a:avLst/>
              <a:gdLst>
                <a:gd name="T0" fmla="*/ 1 w 227"/>
                <a:gd name="T1" fmla="*/ 134 h 164"/>
                <a:gd name="T2" fmla="*/ 45 w 227"/>
                <a:gd name="T3" fmla="*/ 148 h 164"/>
                <a:gd name="T4" fmla="*/ 164 w 227"/>
                <a:gd name="T5" fmla="*/ 128 h 164"/>
                <a:gd name="T6" fmla="*/ 226 w 227"/>
                <a:gd name="T7" fmla="*/ 14 h 164"/>
                <a:gd name="T8" fmla="*/ 219 w 227"/>
                <a:gd name="T9" fmla="*/ 2 h 164"/>
                <a:gd name="T10" fmla="*/ 209 w 227"/>
                <a:gd name="T11" fmla="*/ 22 h 164"/>
                <a:gd name="T12" fmla="*/ 9 w 227"/>
                <a:gd name="T13" fmla="*/ 114 h 164"/>
                <a:gd name="T14" fmla="*/ 1 w 227"/>
                <a:gd name="T15" fmla="*/ 134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7" h="164">
                  <a:moveTo>
                    <a:pt x="1" y="134"/>
                  </a:moveTo>
                  <a:cubicBezTo>
                    <a:pt x="0" y="135"/>
                    <a:pt x="43" y="148"/>
                    <a:pt x="45" y="148"/>
                  </a:cubicBezTo>
                  <a:cubicBezTo>
                    <a:pt x="85" y="157"/>
                    <a:pt x="130" y="151"/>
                    <a:pt x="164" y="128"/>
                  </a:cubicBezTo>
                  <a:cubicBezTo>
                    <a:pt x="199" y="105"/>
                    <a:pt x="227" y="57"/>
                    <a:pt x="226" y="14"/>
                  </a:cubicBezTo>
                  <a:cubicBezTo>
                    <a:pt x="226" y="9"/>
                    <a:pt x="225" y="0"/>
                    <a:pt x="219" y="2"/>
                  </a:cubicBezTo>
                  <a:cubicBezTo>
                    <a:pt x="214" y="3"/>
                    <a:pt x="210" y="18"/>
                    <a:pt x="209" y="22"/>
                  </a:cubicBezTo>
                  <a:cubicBezTo>
                    <a:pt x="194" y="60"/>
                    <a:pt x="158" y="164"/>
                    <a:pt x="9" y="114"/>
                  </a:cubicBezTo>
                  <a:lnTo>
                    <a:pt x="1" y="134"/>
                  </a:lnTo>
                  <a:close/>
                </a:path>
              </a:pathLst>
            </a:custGeom>
            <a:solidFill>
              <a:srgbClr val="DA8B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ṥḻîḑê">
              <a:extLst>
                <a:ext uri="{FF2B5EF4-FFF2-40B4-BE49-F238E27FC236}">
                  <a16:creationId xmlns:a16="http://schemas.microsoft.com/office/drawing/2014/main" id="{ECA17557-A76C-4200-B1BD-1200D1D7287B}"/>
                </a:ext>
              </a:extLst>
            </p:cNvPr>
            <p:cNvSpPr/>
            <p:nvPr/>
          </p:nvSpPr>
          <p:spPr bwMode="auto">
            <a:xfrm>
              <a:off x="5202238" y="3400425"/>
              <a:ext cx="830263" cy="1111250"/>
            </a:xfrm>
            <a:custGeom>
              <a:avLst/>
              <a:gdLst>
                <a:gd name="T0" fmla="*/ 206 w 231"/>
                <a:gd name="T1" fmla="*/ 78 h 309"/>
                <a:gd name="T2" fmla="*/ 229 w 231"/>
                <a:gd name="T3" fmla="*/ 18 h 309"/>
                <a:gd name="T4" fmla="*/ 229 w 231"/>
                <a:gd name="T5" fmla="*/ 16 h 309"/>
                <a:gd name="T6" fmla="*/ 227 w 231"/>
                <a:gd name="T7" fmla="*/ 15 h 309"/>
                <a:gd name="T8" fmla="*/ 196 w 231"/>
                <a:gd name="T9" fmla="*/ 9 h 309"/>
                <a:gd name="T10" fmla="*/ 130 w 231"/>
                <a:gd name="T11" fmla="*/ 3 h 309"/>
                <a:gd name="T12" fmla="*/ 92 w 231"/>
                <a:gd name="T13" fmla="*/ 9 h 309"/>
                <a:gd name="T14" fmla="*/ 44 w 231"/>
                <a:gd name="T15" fmla="*/ 18 h 309"/>
                <a:gd name="T16" fmla="*/ 2 w 231"/>
                <a:gd name="T17" fmla="*/ 45 h 309"/>
                <a:gd name="T18" fmla="*/ 0 w 231"/>
                <a:gd name="T19" fmla="*/ 47 h 309"/>
                <a:gd name="T20" fmla="*/ 1 w 231"/>
                <a:gd name="T21" fmla="*/ 49 h 309"/>
                <a:gd name="T22" fmla="*/ 17 w 231"/>
                <a:gd name="T23" fmla="*/ 77 h 309"/>
                <a:gd name="T24" fmla="*/ 41 w 231"/>
                <a:gd name="T25" fmla="*/ 98 h 309"/>
                <a:gd name="T26" fmla="*/ 65 w 231"/>
                <a:gd name="T27" fmla="*/ 81 h 309"/>
                <a:gd name="T28" fmla="*/ 65 w 231"/>
                <a:gd name="T29" fmla="*/ 80 h 309"/>
                <a:gd name="T30" fmla="*/ 53 w 231"/>
                <a:gd name="T31" fmla="*/ 292 h 309"/>
                <a:gd name="T32" fmla="*/ 56 w 231"/>
                <a:gd name="T33" fmla="*/ 299 h 309"/>
                <a:gd name="T34" fmla="*/ 64 w 231"/>
                <a:gd name="T35" fmla="*/ 302 h 309"/>
                <a:gd name="T36" fmla="*/ 207 w 231"/>
                <a:gd name="T37" fmla="*/ 266 h 309"/>
                <a:gd name="T38" fmla="*/ 225 w 231"/>
                <a:gd name="T39" fmla="*/ 252 h 309"/>
                <a:gd name="T40" fmla="*/ 225 w 231"/>
                <a:gd name="T41" fmla="*/ 250 h 309"/>
                <a:gd name="T42" fmla="*/ 151 w 231"/>
                <a:gd name="T43" fmla="*/ 69 h 309"/>
                <a:gd name="T44" fmla="*/ 151 w 231"/>
                <a:gd name="T45" fmla="*/ 64 h 309"/>
                <a:gd name="T46" fmla="*/ 203 w 231"/>
                <a:gd name="T47" fmla="*/ 83 h 309"/>
                <a:gd name="T48" fmla="*/ 206 w 231"/>
                <a:gd name="T49" fmla="*/ 7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1" h="309">
                  <a:moveTo>
                    <a:pt x="206" y="78"/>
                  </a:moveTo>
                  <a:cubicBezTo>
                    <a:pt x="219" y="60"/>
                    <a:pt x="231" y="40"/>
                    <a:pt x="229" y="18"/>
                  </a:cubicBezTo>
                  <a:cubicBezTo>
                    <a:pt x="229" y="17"/>
                    <a:pt x="229" y="16"/>
                    <a:pt x="229" y="16"/>
                  </a:cubicBezTo>
                  <a:cubicBezTo>
                    <a:pt x="228" y="15"/>
                    <a:pt x="227" y="15"/>
                    <a:pt x="227" y="15"/>
                  </a:cubicBezTo>
                  <a:cubicBezTo>
                    <a:pt x="217" y="13"/>
                    <a:pt x="206" y="11"/>
                    <a:pt x="196" y="9"/>
                  </a:cubicBezTo>
                  <a:cubicBezTo>
                    <a:pt x="174" y="4"/>
                    <a:pt x="152" y="0"/>
                    <a:pt x="130" y="3"/>
                  </a:cubicBezTo>
                  <a:cubicBezTo>
                    <a:pt x="92" y="9"/>
                    <a:pt x="92" y="9"/>
                    <a:pt x="92" y="9"/>
                  </a:cubicBezTo>
                  <a:cubicBezTo>
                    <a:pt x="76" y="7"/>
                    <a:pt x="59" y="11"/>
                    <a:pt x="44" y="18"/>
                  </a:cubicBezTo>
                  <a:cubicBezTo>
                    <a:pt x="29" y="25"/>
                    <a:pt x="15" y="35"/>
                    <a:pt x="2" y="45"/>
                  </a:cubicBezTo>
                  <a:cubicBezTo>
                    <a:pt x="1" y="45"/>
                    <a:pt x="1" y="46"/>
                    <a:pt x="0" y="47"/>
                  </a:cubicBezTo>
                  <a:cubicBezTo>
                    <a:pt x="0" y="48"/>
                    <a:pt x="0" y="48"/>
                    <a:pt x="1" y="49"/>
                  </a:cubicBezTo>
                  <a:cubicBezTo>
                    <a:pt x="5" y="59"/>
                    <a:pt x="10" y="69"/>
                    <a:pt x="17" y="77"/>
                  </a:cubicBezTo>
                  <a:cubicBezTo>
                    <a:pt x="23" y="85"/>
                    <a:pt x="41" y="98"/>
                    <a:pt x="41" y="98"/>
                  </a:cubicBezTo>
                  <a:cubicBezTo>
                    <a:pt x="47" y="92"/>
                    <a:pt x="57" y="85"/>
                    <a:pt x="65" y="81"/>
                  </a:cubicBezTo>
                  <a:cubicBezTo>
                    <a:pt x="65" y="80"/>
                    <a:pt x="65" y="80"/>
                    <a:pt x="65" y="80"/>
                  </a:cubicBezTo>
                  <a:cubicBezTo>
                    <a:pt x="51" y="150"/>
                    <a:pt x="38" y="222"/>
                    <a:pt x="53" y="292"/>
                  </a:cubicBezTo>
                  <a:cubicBezTo>
                    <a:pt x="53" y="294"/>
                    <a:pt x="54" y="297"/>
                    <a:pt x="56" y="299"/>
                  </a:cubicBezTo>
                  <a:cubicBezTo>
                    <a:pt x="58" y="301"/>
                    <a:pt x="61" y="301"/>
                    <a:pt x="64" y="302"/>
                  </a:cubicBezTo>
                  <a:cubicBezTo>
                    <a:pt x="114" y="309"/>
                    <a:pt x="166" y="296"/>
                    <a:pt x="207" y="266"/>
                  </a:cubicBezTo>
                  <a:cubicBezTo>
                    <a:pt x="213" y="261"/>
                    <a:pt x="219" y="256"/>
                    <a:pt x="225" y="252"/>
                  </a:cubicBezTo>
                  <a:cubicBezTo>
                    <a:pt x="225" y="250"/>
                    <a:pt x="225" y="250"/>
                    <a:pt x="225" y="250"/>
                  </a:cubicBezTo>
                  <a:cubicBezTo>
                    <a:pt x="182" y="199"/>
                    <a:pt x="156" y="135"/>
                    <a:pt x="151" y="69"/>
                  </a:cubicBezTo>
                  <a:cubicBezTo>
                    <a:pt x="151" y="64"/>
                    <a:pt x="151" y="64"/>
                    <a:pt x="151" y="64"/>
                  </a:cubicBezTo>
                  <a:cubicBezTo>
                    <a:pt x="165" y="73"/>
                    <a:pt x="187" y="82"/>
                    <a:pt x="203" y="83"/>
                  </a:cubicBezTo>
                  <a:cubicBezTo>
                    <a:pt x="206" y="78"/>
                    <a:pt x="206" y="78"/>
                    <a:pt x="206" y="78"/>
                  </a:cubicBezTo>
                </a:path>
              </a:pathLst>
            </a:custGeom>
            <a:solidFill>
              <a:srgbClr val="6B58A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Sḻïḓé">
              <a:extLst>
                <a:ext uri="{FF2B5EF4-FFF2-40B4-BE49-F238E27FC236}">
                  <a16:creationId xmlns:a16="http://schemas.microsoft.com/office/drawing/2014/main" id="{F75E726A-C867-473E-A6EC-073EBB5F8065}"/>
                </a:ext>
              </a:extLst>
            </p:cNvPr>
            <p:cNvSpPr/>
            <p:nvPr/>
          </p:nvSpPr>
          <p:spPr bwMode="auto">
            <a:xfrm>
              <a:off x="5424488" y="2976563"/>
              <a:ext cx="277813" cy="344488"/>
            </a:xfrm>
            <a:custGeom>
              <a:avLst/>
              <a:gdLst>
                <a:gd name="T0" fmla="*/ 72 w 77"/>
                <a:gd name="T1" fmla="*/ 41 h 96"/>
                <a:gd name="T2" fmla="*/ 48 w 77"/>
                <a:gd name="T3" fmla="*/ 92 h 96"/>
                <a:gd name="T4" fmla="*/ 5 w 77"/>
                <a:gd name="T5" fmla="*/ 55 h 96"/>
                <a:gd name="T6" fmla="*/ 29 w 77"/>
                <a:gd name="T7" fmla="*/ 4 h 96"/>
                <a:gd name="T8" fmla="*/ 72 w 77"/>
                <a:gd name="T9" fmla="*/ 41 h 96"/>
              </a:gdLst>
              <a:ahLst/>
              <a:cxnLst>
                <a:cxn ang="0">
                  <a:pos x="T0" y="T1"/>
                </a:cxn>
                <a:cxn ang="0">
                  <a:pos x="T2" y="T3"/>
                </a:cxn>
                <a:cxn ang="0">
                  <a:pos x="T4" y="T5"/>
                </a:cxn>
                <a:cxn ang="0">
                  <a:pos x="T6" y="T7"/>
                </a:cxn>
                <a:cxn ang="0">
                  <a:pos x="T8" y="T9"/>
                </a:cxn>
              </a:cxnLst>
              <a:rect l="0" t="0" r="r" b="b"/>
              <a:pathLst>
                <a:path w="77" h="96">
                  <a:moveTo>
                    <a:pt x="72" y="41"/>
                  </a:moveTo>
                  <a:cubicBezTo>
                    <a:pt x="77" y="65"/>
                    <a:pt x="67" y="88"/>
                    <a:pt x="48" y="92"/>
                  </a:cubicBezTo>
                  <a:cubicBezTo>
                    <a:pt x="30" y="96"/>
                    <a:pt x="11" y="80"/>
                    <a:pt x="5" y="55"/>
                  </a:cubicBezTo>
                  <a:cubicBezTo>
                    <a:pt x="0" y="31"/>
                    <a:pt x="11" y="8"/>
                    <a:pt x="29" y="4"/>
                  </a:cubicBezTo>
                  <a:cubicBezTo>
                    <a:pt x="48" y="0"/>
                    <a:pt x="67" y="16"/>
                    <a:pt x="72" y="41"/>
                  </a:cubicBezTo>
                </a:path>
              </a:pathLst>
            </a:custGeom>
            <a:solidFill>
              <a:srgbClr val="DA8B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iṡḷîḑe">
              <a:extLst>
                <a:ext uri="{FF2B5EF4-FFF2-40B4-BE49-F238E27FC236}">
                  <a16:creationId xmlns:a16="http://schemas.microsoft.com/office/drawing/2014/main" id="{BE0B214B-C3BB-4BC0-B2BA-70AFADAC464E}"/>
                </a:ext>
              </a:extLst>
            </p:cNvPr>
            <p:cNvSpPr/>
            <p:nvPr/>
          </p:nvSpPr>
          <p:spPr bwMode="auto">
            <a:xfrm>
              <a:off x="5529263" y="3213100"/>
              <a:ext cx="130175" cy="258763"/>
            </a:xfrm>
            <a:custGeom>
              <a:avLst/>
              <a:gdLst>
                <a:gd name="T0" fmla="*/ 0 w 36"/>
                <a:gd name="T1" fmla="*/ 22 h 72"/>
                <a:gd name="T2" fmla="*/ 4 w 36"/>
                <a:gd name="T3" fmla="*/ 62 h 72"/>
                <a:gd name="T4" fmla="*/ 36 w 36"/>
                <a:gd name="T5" fmla="*/ 56 h 72"/>
                <a:gd name="T6" fmla="*/ 27 w 36"/>
                <a:gd name="T7" fmla="*/ 14 h 72"/>
                <a:gd name="T8" fmla="*/ 0 w 36"/>
                <a:gd name="T9" fmla="*/ 22 h 72"/>
              </a:gdLst>
              <a:ahLst/>
              <a:cxnLst>
                <a:cxn ang="0">
                  <a:pos x="T0" y="T1"/>
                </a:cxn>
                <a:cxn ang="0">
                  <a:pos x="T2" y="T3"/>
                </a:cxn>
                <a:cxn ang="0">
                  <a:pos x="T4" y="T5"/>
                </a:cxn>
                <a:cxn ang="0">
                  <a:pos x="T6" y="T7"/>
                </a:cxn>
                <a:cxn ang="0">
                  <a:pos x="T8" y="T9"/>
                </a:cxn>
              </a:cxnLst>
              <a:rect l="0" t="0" r="r" b="b"/>
              <a:pathLst>
                <a:path w="36" h="72">
                  <a:moveTo>
                    <a:pt x="0" y="22"/>
                  </a:moveTo>
                  <a:cubicBezTo>
                    <a:pt x="0" y="22"/>
                    <a:pt x="7" y="41"/>
                    <a:pt x="4" y="62"/>
                  </a:cubicBezTo>
                  <a:cubicBezTo>
                    <a:pt x="4" y="62"/>
                    <a:pt x="24" y="72"/>
                    <a:pt x="36" y="56"/>
                  </a:cubicBezTo>
                  <a:cubicBezTo>
                    <a:pt x="36" y="56"/>
                    <a:pt x="25" y="39"/>
                    <a:pt x="27" y="14"/>
                  </a:cubicBezTo>
                  <a:cubicBezTo>
                    <a:pt x="27" y="14"/>
                    <a:pt x="1" y="0"/>
                    <a:pt x="0" y="22"/>
                  </a:cubicBezTo>
                </a:path>
              </a:pathLst>
            </a:custGeom>
            <a:solidFill>
              <a:srgbClr val="DA8B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ïšľîḍè">
              <a:extLst>
                <a:ext uri="{FF2B5EF4-FFF2-40B4-BE49-F238E27FC236}">
                  <a16:creationId xmlns:a16="http://schemas.microsoft.com/office/drawing/2014/main" id="{3F8AFE72-EFBF-4D05-8ED3-5DDC04E3DA56}"/>
                </a:ext>
              </a:extLst>
            </p:cNvPr>
            <p:cNvSpPr/>
            <p:nvPr/>
          </p:nvSpPr>
          <p:spPr bwMode="auto">
            <a:xfrm>
              <a:off x="6307138" y="5484813"/>
              <a:ext cx="133350" cy="93663"/>
            </a:xfrm>
            <a:custGeom>
              <a:avLst/>
              <a:gdLst>
                <a:gd name="T0" fmla="*/ 9 w 37"/>
                <a:gd name="T1" fmla="*/ 11 h 26"/>
                <a:gd name="T2" fmla="*/ 37 w 37"/>
                <a:gd name="T3" fmla="*/ 4 h 26"/>
                <a:gd name="T4" fmla="*/ 5 w 37"/>
                <a:gd name="T5" fmla="*/ 26 h 26"/>
                <a:gd name="T6" fmla="*/ 0 w 37"/>
                <a:gd name="T7" fmla="*/ 18 h 26"/>
                <a:gd name="T8" fmla="*/ 9 w 37"/>
                <a:gd name="T9" fmla="*/ 11 h 26"/>
              </a:gdLst>
              <a:ahLst/>
              <a:cxnLst>
                <a:cxn ang="0">
                  <a:pos x="T0" y="T1"/>
                </a:cxn>
                <a:cxn ang="0">
                  <a:pos x="T2" y="T3"/>
                </a:cxn>
                <a:cxn ang="0">
                  <a:pos x="T4" y="T5"/>
                </a:cxn>
                <a:cxn ang="0">
                  <a:pos x="T6" y="T7"/>
                </a:cxn>
                <a:cxn ang="0">
                  <a:pos x="T8" y="T9"/>
                </a:cxn>
              </a:cxnLst>
              <a:rect l="0" t="0" r="r" b="b"/>
              <a:pathLst>
                <a:path w="37" h="26">
                  <a:moveTo>
                    <a:pt x="9" y="11"/>
                  </a:moveTo>
                  <a:cubicBezTo>
                    <a:pt x="9" y="11"/>
                    <a:pt x="24" y="0"/>
                    <a:pt x="37" y="4"/>
                  </a:cubicBezTo>
                  <a:cubicBezTo>
                    <a:pt x="5" y="26"/>
                    <a:pt x="5" y="26"/>
                    <a:pt x="5" y="26"/>
                  </a:cubicBezTo>
                  <a:cubicBezTo>
                    <a:pt x="0" y="18"/>
                    <a:pt x="0" y="18"/>
                    <a:pt x="0" y="18"/>
                  </a:cubicBezTo>
                  <a:lnTo>
                    <a:pt x="9" y="11"/>
                  </a:lnTo>
                  <a:close/>
                </a:path>
              </a:pathLst>
            </a:custGeom>
            <a:solidFill>
              <a:srgbClr val="1316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šļïḓé">
              <a:extLst>
                <a:ext uri="{FF2B5EF4-FFF2-40B4-BE49-F238E27FC236}">
                  <a16:creationId xmlns:a16="http://schemas.microsoft.com/office/drawing/2014/main" id="{B16038C0-E0A0-4FD1-B3A1-B1FB386735DE}"/>
                </a:ext>
              </a:extLst>
            </p:cNvPr>
            <p:cNvSpPr/>
            <p:nvPr/>
          </p:nvSpPr>
          <p:spPr bwMode="auto">
            <a:xfrm>
              <a:off x="5384800" y="2814638"/>
              <a:ext cx="360363" cy="333375"/>
            </a:xfrm>
            <a:custGeom>
              <a:avLst/>
              <a:gdLst>
                <a:gd name="T0" fmla="*/ 0 w 100"/>
                <a:gd name="T1" fmla="*/ 74 h 93"/>
                <a:gd name="T2" fmla="*/ 21 w 100"/>
                <a:gd name="T3" fmla="*/ 31 h 93"/>
                <a:gd name="T4" fmla="*/ 61 w 100"/>
                <a:gd name="T5" fmla="*/ 19 h 93"/>
                <a:gd name="T6" fmla="*/ 87 w 100"/>
                <a:gd name="T7" fmla="*/ 0 h 93"/>
                <a:gd name="T8" fmla="*/ 87 w 100"/>
                <a:gd name="T9" fmla="*/ 16 h 93"/>
                <a:gd name="T10" fmla="*/ 94 w 100"/>
                <a:gd name="T11" fmla="*/ 17 h 93"/>
                <a:gd name="T12" fmla="*/ 91 w 100"/>
                <a:gd name="T13" fmla="*/ 26 h 93"/>
                <a:gd name="T14" fmla="*/ 98 w 100"/>
                <a:gd name="T15" fmla="*/ 24 h 93"/>
                <a:gd name="T16" fmla="*/ 93 w 100"/>
                <a:gd name="T17" fmla="*/ 45 h 93"/>
                <a:gd name="T18" fmla="*/ 55 w 100"/>
                <a:gd name="T19" fmla="*/ 82 h 93"/>
                <a:gd name="T20" fmla="*/ 24 w 100"/>
                <a:gd name="T21" fmla="*/ 93 h 93"/>
                <a:gd name="T22" fmla="*/ 2 w 100"/>
                <a:gd name="T23" fmla="*/ 73 h 93"/>
                <a:gd name="T24" fmla="*/ 0 w 100"/>
                <a:gd name="T25" fmla="*/ 7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93">
                  <a:moveTo>
                    <a:pt x="0" y="74"/>
                  </a:moveTo>
                  <a:cubicBezTo>
                    <a:pt x="3" y="58"/>
                    <a:pt x="8" y="41"/>
                    <a:pt x="21" y="31"/>
                  </a:cubicBezTo>
                  <a:cubicBezTo>
                    <a:pt x="33" y="24"/>
                    <a:pt x="48" y="23"/>
                    <a:pt x="61" y="19"/>
                  </a:cubicBezTo>
                  <a:cubicBezTo>
                    <a:pt x="71" y="15"/>
                    <a:pt x="80" y="9"/>
                    <a:pt x="87" y="0"/>
                  </a:cubicBezTo>
                  <a:cubicBezTo>
                    <a:pt x="89" y="5"/>
                    <a:pt x="89" y="11"/>
                    <a:pt x="87" y="16"/>
                  </a:cubicBezTo>
                  <a:cubicBezTo>
                    <a:pt x="88" y="12"/>
                    <a:pt x="94" y="14"/>
                    <a:pt x="94" y="17"/>
                  </a:cubicBezTo>
                  <a:cubicBezTo>
                    <a:pt x="95" y="20"/>
                    <a:pt x="93" y="24"/>
                    <a:pt x="91" y="26"/>
                  </a:cubicBezTo>
                  <a:cubicBezTo>
                    <a:pt x="93" y="25"/>
                    <a:pt x="96" y="24"/>
                    <a:pt x="98" y="24"/>
                  </a:cubicBezTo>
                  <a:cubicBezTo>
                    <a:pt x="100" y="31"/>
                    <a:pt x="97" y="38"/>
                    <a:pt x="93" y="45"/>
                  </a:cubicBezTo>
                  <a:cubicBezTo>
                    <a:pt x="84" y="60"/>
                    <a:pt x="70" y="72"/>
                    <a:pt x="55" y="82"/>
                  </a:cubicBezTo>
                  <a:cubicBezTo>
                    <a:pt x="46" y="88"/>
                    <a:pt x="35" y="93"/>
                    <a:pt x="24" y="93"/>
                  </a:cubicBezTo>
                  <a:cubicBezTo>
                    <a:pt x="13" y="92"/>
                    <a:pt x="2" y="84"/>
                    <a:pt x="2" y="73"/>
                  </a:cubicBezTo>
                  <a:lnTo>
                    <a:pt x="0" y="74"/>
                  </a:lnTo>
                  <a:close/>
                </a:path>
              </a:pathLst>
            </a:custGeom>
            <a:solidFill>
              <a:srgbClr val="1316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ṣ1îḑê">
              <a:extLst>
                <a:ext uri="{FF2B5EF4-FFF2-40B4-BE49-F238E27FC236}">
                  <a16:creationId xmlns:a16="http://schemas.microsoft.com/office/drawing/2014/main" id="{6FB5F6F2-DA47-4942-BF38-957C14576276}"/>
                </a:ext>
              </a:extLst>
            </p:cNvPr>
            <p:cNvSpPr/>
            <p:nvPr/>
          </p:nvSpPr>
          <p:spPr bwMode="auto">
            <a:xfrm>
              <a:off x="5375275" y="3033713"/>
              <a:ext cx="122238" cy="230188"/>
            </a:xfrm>
            <a:custGeom>
              <a:avLst/>
              <a:gdLst>
                <a:gd name="T0" fmla="*/ 2 w 34"/>
                <a:gd name="T1" fmla="*/ 7 h 64"/>
                <a:gd name="T2" fmla="*/ 1 w 34"/>
                <a:gd name="T3" fmla="*/ 21 h 64"/>
                <a:gd name="T4" fmla="*/ 23 w 34"/>
                <a:gd name="T5" fmla="*/ 61 h 64"/>
                <a:gd name="T6" fmla="*/ 28 w 34"/>
                <a:gd name="T7" fmla="*/ 63 h 64"/>
                <a:gd name="T8" fmla="*/ 31 w 34"/>
                <a:gd name="T9" fmla="*/ 58 h 64"/>
                <a:gd name="T10" fmla="*/ 29 w 34"/>
                <a:gd name="T11" fmla="*/ 18 h 64"/>
                <a:gd name="T12" fmla="*/ 20 w 34"/>
                <a:gd name="T13" fmla="*/ 4 h 64"/>
                <a:gd name="T14" fmla="*/ 5 w 34"/>
                <a:gd name="T15" fmla="*/ 4 h 64"/>
                <a:gd name="T16" fmla="*/ 2 w 34"/>
                <a:gd name="T17" fmla="*/ 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64">
                  <a:moveTo>
                    <a:pt x="2" y="7"/>
                  </a:moveTo>
                  <a:cubicBezTo>
                    <a:pt x="0" y="11"/>
                    <a:pt x="0" y="17"/>
                    <a:pt x="1" y="21"/>
                  </a:cubicBezTo>
                  <a:cubicBezTo>
                    <a:pt x="5" y="36"/>
                    <a:pt x="12" y="50"/>
                    <a:pt x="23" y="61"/>
                  </a:cubicBezTo>
                  <a:cubicBezTo>
                    <a:pt x="24" y="62"/>
                    <a:pt x="26" y="64"/>
                    <a:pt x="28" y="63"/>
                  </a:cubicBezTo>
                  <a:cubicBezTo>
                    <a:pt x="30" y="63"/>
                    <a:pt x="31" y="60"/>
                    <a:pt x="31" y="58"/>
                  </a:cubicBezTo>
                  <a:cubicBezTo>
                    <a:pt x="34" y="45"/>
                    <a:pt x="33" y="31"/>
                    <a:pt x="29" y="18"/>
                  </a:cubicBezTo>
                  <a:cubicBezTo>
                    <a:pt x="27" y="12"/>
                    <a:pt x="25" y="7"/>
                    <a:pt x="20" y="4"/>
                  </a:cubicBezTo>
                  <a:cubicBezTo>
                    <a:pt x="16" y="0"/>
                    <a:pt x="9" y="0"/>
                    <a:pt x="5" y="4"/>
                  </a:cubicBezTo>
                  <a:cubicBezTo>
                    <a:pt x="4" y="5"/>
                    <a:pt x="3" y="6"/>
                    <a:pt x="2" y="7"/>
                  </a:cubicBezTo>
                  <a:close/>
                </a:path>
              </a:pathLst>
            </a:custGeom>
            <a:solidFill>
              <a:srgbClr val="1316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ŝļidê">
              <a:extLst>
                <a:ext uri="{FF2B5EF4-FFF2-40B4-BE49-F238E27FC236}">
                  <a16:creationId xmlns:a16="http://schemas.microsoft.com/office/drawing/2014/main" id="{722B3795-263B-435E-93D0-B501D9A762C9}"/>
                </a:ext>
              </a:extLst>
            </p:cNvPr>
            <p:cNvSpPr/>
            <p:nvPr/>
          </p:nvSpPr>
          <p:spPr bwMode="auto">
            <a:xfrm>
              <a:off x="5551488" y="3167063"/>
              <a:ext cx="117475" cy="82550"/>
            </a:xfrm>
            <a:custGeom>
              <a:avLst/>
              <a:gdLst>
                <a:gd name="T0" fmla="*/ 31 w 33"/>
                <a:gd name="T1" fmla="*/ 0 h 23"/>
                <a:gd name="T2" fmla="*/ 20 w 33"/>
                <a:gd name="T3" fmla="*/ 20 h 23"/>
                <a:gd name="T4" fmla="*/ 0 w 33"/>
                <a:gd name="T5" fmla="*/ 9 h 23"/>
                <a:gd name="T6" fmla="*/ 31 w 33"/>
                <a:gd name="T7" fmla="*/ 0 h 23"/>
              </a:gdLst>
              <a:ahLst/>
              <a:cxnLst>
                <a:cxn ang="0">
                  <a:pos x="T0" y="T1"/>
                </a:cxn>
                <a:cxn ang="0">
                  <a:pos x="T2" y="T3"/>
                </a:cxn>
                <a:cxn ang="0">
                  <a:pos x="T4" y="T5"/>
                </a:cxn>
                <a:cxn ang="0">
                  <a:pos x="T6" y="T7"/>
                </a:cxn>
              </a:cxnLst>
              <a:rect l="0" t="0" r="r" b="b"/>
              <a:pathLst>
                <a:path w="33" h="23">
                  <a:moveTo>
                    <a:pt x="31" y="0"/>
                  </a:moveTo>
                  <a:cubicBezTo>
                    <a:pt x="33" y="9"/>
                    <a:pt x="29" y="18"/>
                    <a:pt x="20" y="20"/>
                  </a:cubicBezTo>
                  <a:cubicBezTo>
                    <a:pt x="11" y="23"/>
                    <a:pt x="2" y="18"/>
                    <a:pt x="0" y="9"/>
                  </a:cubicBezTo>
                  <a:lnTo>
                    <a:pt x="3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šlîḍe">
              <a:extLst>
                <a:ext uri="{FF2B5EF4-FFF2-40B4-BE49-F238E27FC236}">
                  <a16:creationId xmlns:a16="http://schemas.microsoft.com/office/drawing/2014/main" id="{673DAFF1-6B9E-4399-84B1-F4F2F7345B39}"/>
                </a:ext>
              </a:extLst>
            </p:cNvPr>
            <p:cNvSpPr/>
            <p:nvPr/>
          </p:nvSpPr>
          <p:spPr bwMode="auto">
            <a:xfrm>
              <a:off x="5464175" y="3170238"/>
              <a:ext cx="53975" cy="57150"/>
            </a:xfrm>
            <a:prstGeom prst="ellipse">
              <a:avLst/>
            </a:prstGeom>
            <a:solidFill>
              <a:srgbClr val="DA8B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îṩľíḍê">
              <a:extLst>
                <a:ext uri="{FF2B5EF4-FFF2-40B4-BE49-F238E27FC236}">
                  <a16:creationId xmlns:a16="http://schemas.microsoft.com/office/drawing/2014/main" id="{B8890239-8BAE-4144-B8D7-8142A226E7E7}"/>
                </a:ext>
              </a:extLst>
            </p:cNvPr>
            <p:cNvSpPr/>
            <p:nvPr/>
          </p:nvSpPr>
          <p:spPr bwMode="auto">
            <a:xfrm>
              <a:off x="5626100" y="3317875"/>
              <a:ext cx="11113" cy="49213"/>
            </a:xfrm>
            <a:custGeom>
              <a:avLst/>
              <a:gdLst>
                <a:gd name="T0" fmla="*/ 0 w 3"/>
                <a:gd name="T1" fmla="*/ 0 h 14"/>
                <a:gd name="T2" fmla="*/ 3 w 3"/>
                <a:gd name="T3" fmla="*/ 14 h 14"/>
                <a:gd name="T4" fmla="*/ 3 w 3"/>
                <a:gd name="T5" fmla="*/ 14 h 14"/>
                <a:gd name="T6" fmla="*/ 0 w 3"/>
                <a:gd name="T7" fmla="*/ 0 h 14"/>
              </a:gdLst>
              <a:ahLst/>
              <a:cxnLst>
                <a:cxn ang="0">
                  <a:pos x="T0" y="T1"/>
                </a:cxn>
                <a:cxn ang="0">
                  <a:pos x="T2" y="T3"/>
                </a:cxn>
                <a:cxn ang="0">
                  <a:pos x="T4" y="T5"/>
                </a:cxn>
                <a:cxn ang="0">
                  <a:pos x="T6" y="T7"/>
                </a:cxn>
              </a:cxnLst>
              <a:rect l="0" t="0" r="r" b="b"/>
              <a:pathLst>
                <a:path w="3" h="14">
                  <a:moveTo>
                    <a:pt x="0" y="0"/>
                  </a:moveTo>
                  <a:cubicBezTo>
                    <a:pt x="1" y="6"/>
                    <a:pt x="2" y="10"/>
                    <a:pt x="3" y="14"/>
                  </a:cubicBezTo>
                  <a:cubicBezTo>
                    <a:pt x="3" y="14"/>
                    <a:pt x="3" y="14"/>
                    <a:pt x="3" y="14"/>
                  </a:cubicBezTo>
                  <a:cubicBezTo>
                    <a:pt x="0" y="0"/>
                    <a:pt x="0" y="0"/>
                    <a:pt x="0"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ṣ1íḓê">
              <a:extLst>
                <a:ext uri="{FF2B5EF4-FFF2-40B4-BE49-F238E27FC236}">
                  <a16:creationId xmlns:a16="http://schemas.microsoft.com/office/drawing/2014/main" id="{2AE1E4FA-7CEB-4099-806C-64E8BD035821}"/>
                </a:ext>
              </a:extLst>
            </p:cNvPr>
            <p:cNvSpPr/>
            <p:nvPr/>
          </p:nvSpPr>
          <p:spPr bwMode="auto">
            <a:xfrm>
              <a:off x="5537200" y="3298825"/>
              <a:ext cx="100013" cy="68263"/>
            </a:xfrm>
            <a:custGeom>
              <a:avLst/>
              <a:gdLst>
                <a:gd name="T0" fmla="*/ 24 w 28"/>
                <a:gd name="T1" fmla="*/ 0 h 19"/>
                <a:gd name="T2" fmla="*/ 11 w 28"/>
                <a:gd name="T3" fmla="*/ 3 h 19"/>
                <a:gd name="T4" fmla="*/ 0 w 28"/>
                <a:gd name="T5" fmla="*/ 0 h 19"/>
                <a:gd name="T6" fmla="*/ 28 w 28"/>
                <a:gd name="T7" fmla="*/ 19 h 19"/>
                <a:gd name="T8" fmla="*/ 25 w 28"/>
                <a:gd name="T9" fmla="*/ 5 h 19"/>
                <a:gd name="T10" fmla="*/ 24 w 28"/>
                <a:gd name="T11" fmla="*/ 0 h 19"/>
              </a:gdLst>
              <a:ahLst/>
              <a:cxnLst>
                <a:cxn ang="0">
                  <a:pos x="T0" y="T1"/>
                </a:cxn>
                <a:cxn ang="0">
                  <a:pos x="T2" y="T3"/>
                </a:cxn>
                <a:cxn ang="0">
                  <a:pos x="T4" y="T5"/>
                </a:cxn>
                <a:cxn ang="0">
                  <a:pos x="T6" y="T7"/>
                </a:cxn>
                <a:cxn ang="0">
                  <a:pos x="T8" y="T9"/>
                </a:cxn>
                <a:cxn ang="0">
                  <a:pos x="T10" y="T11"/>
                </a:cxn>
              </a:cxnLst>
              <a:rect l="0" t="0" r="r" b="b"/>
              <a:pathLst>
                <a:path w="28" h="19">
                  <a:moveTo>
                    <a:pt x="24" y="0"/>
                  </a:moveTo>
                  <a:cubicBezTo>
                    <a:pt x="20" y="2"/>
                    <a:pt x="15" y="3"/>
                    <a:pt x="11" y="3"/>
                  </a:cubicBezTo>
                  <a:cubicBezTo>
                    <a:pt x="4" y="3"/>
                    <a:pt x="0" y="0"/>
                    <a:pt x="0" y="0"/>
                  </a:cubicBezTo>
                  <a:cubicBezTo>
                    <a:pt x="28" y="19"/>
                    <a:pt x="28" y="19"/>
                    <a:pt x="28" y="19"/>
                  </a:cubicBezTo>
                  <a:cubicBezTo>
                    <a:pt x="27" y="15"/>
                    <a:pt x="26" y="11"/>
                    <a:pt x="25" y="5"/>
                  </a:cubicBezTo>
                  <a:cubicBezTo>
                    <a:pt x="24" y="0"/>
                    <a:pt x="24" y="0"/>
                    <a:pt x="24" y="0"/>
                  </a:cubicBezTo>
                </a:path>
              </a:pathLst>
            </a:custGeom>
            <a:solidFill>
              <a:srgbClr val="AE6F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Slíďe">
              <a:extLst>
                <a:ext uri="{FF2B5EF4-FFF2-40B4-BE49-F238E27FC236}">
                  <a16:creationId xmlns:a16="http://schemas.microsoft.com/office/drawing/2014/main" id="{7B9F533A-9EC2-46DC-B2E9-A85AC5B2E107}"/>
                </a:ext>
              </a:extLst>
            </p:cNvPr>
            <p:cNvSpPr/>
            <p:nvPr/>
          </p:nvSpPr>
          <p:spPr bwMode="auto">
            <a:xfrm>
              <a:off x="5407025" y="3622675"/>
              <a:ext cx="50800" cy="204788"/>
            </a:xfrm>
            <a:custGeom>
              <a:avLst/>
              <a:gdLst>
                <a:gd name="T0" fmla="*/ 32 w 32"/>
                <a:gd name="T1" fmla="*/ 0 h 129"/>
                <a:gd name="T2" fmla="*/ 18 w 32"/>
                <a:gd name="T3" fmla="*/ 41 h 129"/>
                <a:gd name="T4" fmla="*/ 0 w 32"/>
                <a:gd name="T5" fmla="*/ 129 h 129"/>
                <a:gd name="T6" fmla="*/ 32 w 32"/>
                <a:gd name="T7" fmla="*/ 0 h 129"/>
              </a:gdLst>
              <a:ahLst/>
              <a:cxnLst>
                <a:cxn ang="0">
                  <a:pos x="T0" y="T1"/>
                </a:cxn>
                <a:cxn ang="0">
                  <a:pos x="T2" y="T3"/>
                </a:cxn>
                <a:cxn ang="0">
                  <a:pos x="T4" y="T5"/>
                </a:cxn>
                <a:cxn ang="0">
                  <a:pos x="T6" y="T7"/>
                </a:cxn>
              </a:cxnLst>
              <a:rect l="0" t="0" r="r" b="b"/>
              <a:pathLst>
                <a:path w="32" h="129">
                  <a:moveTo>
                    <a:pt x="32" y="0"/>
                  </a:moveTo>
                  <a:lnTo>
                    <a:pt x="18" y="41"/>
                  </a:lnTo>
                  <a:lnTo>
                    <a:pt x="0" y="129"/>
                  </a:lnTo>
                  <a:lnTo>
                    <a:pt x="32" y="0"/>
                  </a:lnTo>
                  <a:close/>
                </a:path>
              </a:pathLst>
            </a:custGeom>
            <a:solidFill>
              <a:srgbClr val="5646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ṣḷïḑê">
              <a:extLst>
                <a:ext uri="{FF2B5EF4-FFF2-40B4-BE49-F238E27FC236}">
                  <a16:creationId xmlns:a16="http://schemas.microsoft.com/office/drawing/2014/main" id="{BA24C87C-0C83-42B7-988F-935E3C51CAE6}"/>
                </a:ext>
              </a:extLst>
            </p:cNvPr>
            <p:cNvSpPr/>
            <p:nvPr/>
          </p:nvSpPr>
          <p:spPr bwMode="auto">
            <a:xfrm>
              <a:off x="5407025" y="3622675"/>
              <a:ext cx="50800" cy="204788"/>
            </a:xfrm>
            <a:custGeom>
              <a:avLst/>
              <a:gdLst>
                <a:gd name="T0" fmla="*/ 32 w 32"/>
                <a:gd name="T1" fmla="*/ 0 h 129"/>
                <a:gd name="T2" fmla="*/ 18 w 32"/>
                <a:gd name="T3" fmla="*/ 41 h 129"/>
                <a:gd name="T4" fmla="*/ 0 w 32"/>
                <a:gd name="T5" fmla="*/ 129 h 129"/>
                <a:gd name="T6" fmla="*/ 32 w 32"/>
                <a:gd name="T7" fmla="*/ 0 h 129"/>
              </a:gdLst>
              <a:ahLst/>
              <a:cxnLst>
                <a:cxn ang="0">
                  <a:pos x="T0" y="T1"/>
                </a:cxn>
                <a:cxn ang="0">
                  <a:pos x="T2" y="T3"/>
                </a:cxn>
                <a:cxn ang="0">
                  <a:pos x="T4" y="T5"/>
                </a:cxn>
                <a:cxn ang="0">
                  <a:pos x="T6" y="T7"/>
                </a:cxn>
              </a:cxnLst>
              <a:rect l="0" t="0" r="r" b="b"/>
              <a:pathLst>
                <a:path w="32" h="129">
                  <a:moveTo>
                    <a:pt x="32" y="0"/>
                  </a:moveTo>
                  <a:lnTo>
                    <a:pt x="18" y="41"/>
                  </a:lnTo>
                  <a:lnTo>
                    <a:pt x="0" y="129"/>
                  </a:lnTo>
                  <a:lnTo>
                    <a:pt x="3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îşḷîḋé">
              <a:extLst>
                <a:ext uri="{FF2B5EF4-FFF2-40B4-BE49-F238E27FC236}">
                  <a16:creationId xmlns:a16="http://schemas.microsoft.com/office/drawing/2014/main" id="{27623555-1A9D-48FC-A36B-B2F4D775036C}"/>
                </a:ext>
              </a:extLst>
            </p:cNvPr>
            <p:cNvSpPr/>
            <p:nvPr/>
          </p:nvSpPr>
          <p:spPr bwMode="auto">
            <a:xfrm>
              <a:off x="5753100" y="3719513"/>
              <a:ext cx="14288" cy="82550"/>
            </a:xfrm>
            <a:custGeom>
              <a:avLst/>
              <a:gdLst>
                <a:gd name="T0" fmla="*/ 0 w 4"/>
                <a:gd name="T1" fmla="*/ 0 h 23"/>
                <a:gd name="T2" fmla="*/ 4 w 4"/>
                <a:gd name="T3" fmla="*/ 23 h 23"/>
                <a:gd name="T4" fmla="*/ 4 w 4"/>
                <a:gd name="T5" fmla="*/ 23 h 23"/>
                <a:gd name="T6" fmla="*/ 0 w 4"/>
                <a:gd name="T7" fmla="*/ 0 h 23"/>
              </a:gdLst>
              <a:ahLst/>
              <a:cxnLst>
                <a:cxn ang="0">
                  <a:pos x="T0" y="T1"/>
                </a:cxn>
                <a:cxn ang="0">
                  <a:pos x="T2" y="T3"/>
                </a:cxn>
                <a:cxn ang="0">
                  <a:pos x="T4" y="T5"/>
                </a:cxn>
                <a:cxn ang="0">
                  <a:pos x="T6" y="T7"/>
                </a:cxn>
              </a:cxnLst>
              <a:rect l="0" t="0" r="r" b="b"/>
              <a:pathLst>
                <a:path w="4" h="23">
                  <a:moveTo>
                    <a:pt x="0" y="0"/>
                  </a:moveTo>
                  <a:cubicBezTo>
                    <a:pt x="1" y="8"/>
                    <a:pt x="3" y="16"/>
                    <a:pt x="4" y="23"/>
                  </a:cubicBezTo>
                  <a:cubicBezTo>
                    <a:pt x="4" y="23"/>
                    <a:pt x="4" y="23"/>
                    <a:pt x="4" y="23"/>
                  </a:cubicBezTo>
                  <a:cubicBezTo>
                    <a:pt x="4" y="23"/>
                    <a:pt x="2" y="12"/>
                    <a:pt x="0" y="0"/>
                  </a:cubicBezTo>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śľîḋè">
              <a:extLst>
                <a:ext uri="{FF2B5EF4-FFF2-40B4-BE49-F238E27FC236}">
                  <a16:creationId xmlns:a16="http://schemas.microsoft.com/office/drawing/2014/main" id="{AD8CEA3B-1907-4E72-B700-18443CDF9850}"/>
                </a:ext>
              </a:extLst>
            </p:cNvPr>
            <p:cNvSpPr/>
            <p:nvPr/>
          </p:nvSpPr>
          <p:spPr bwMode="auto">
            <a:xfrm>
              <a:off x="5727700" y="3608388"/>
              <a:ext cx="39688" cy="193675"/>
            </a:xfrm>
            <a:custGeom>
              <a:avLst/>
              <a:gdLst>
                <a:gd name="T0" fmla="*/ 0 w 11"/>
                <a:gd name="T1" fmla="*/ 0 h 54"/>
                <a:gd name="T2" fmla="*/ 11 w 11"/>
                <a:gd name="T3" fmla="*/ 54 h 54"/>
                <a:gd name="T4" fmla="*/ 7 w 11"/>
                <a:gd name="T5" fmla="*/ 31 h 54"/>
                <a:gd name="T6" fmla="*/ 5 w 11"/>
                <a:gd name="T7" fmla="*/ 6 h 54"/>
                <a:gd name="T8" fmla="*/ 0 w 11"/>
                <a:gd name="T9" fmla="*/ 0 h 54"/>
              </a:gdLst>
              <a:ahLst/>
              <a:cxnLst>
                <a:cxn ang="0">
                  <a:pos x="T0" y="T1"/>
                </a:cxn>
                <a:cxn ang="0">
                  <a:pos x="T2" y="T3"/>
                </a:cxn>
                <a:cxn ang="0">
                  <a:pos x="T4" y="T5"/>
                </a:cxn>
                <a:cxn ang="0">
                  <a:pos x="T6" y="T7"/>
                </a:cxn>
                <a:cxn ang="0">
                  <a:pos x="T8" y="T9"/>
                </a:cxn>
              </a:cxnLst>
              <a:rect l="0" t="0" r="r" b="b"/>
              <a:pathLst>
                <a:path w="11" h="54">
                  <a:moveTo>
                    <a:pt x="0" y="0"/>
                  </a:moveTo>
                  <a:cubicBezTo>
                    <a:pt x="0" y="0"/>
                    <a:pt x="6" y="42"/>
                    <a:pt x="11" y="54"/>
                  </a:cubicBezTo>
                  <a:cubicBezTo>
                    <a:pt x="10" y="47"/>
                    <a:pt x="8" y="39"/>
                    <a:pt x="7" y="31"/>
                  </a:cubicBezTo>
                  <a:cubicBezTo>
                    <a:pt x="5" y="21"/>
                    <a:pt x="4" y="10"/>
                    <a:pt x="5" y="6"/>
                  </a:cubicBezTo>
                  <a:cubicBezTo>
                    <a:pt x="0" y="0"/>
                    <a:pt x="0" y="0"/>
                    <a:pt x="0" y="0"/>
                  </a:cubicBezTo>
                </a:path>
              </a:pathLst>
            </a:custGeom>
            <a:solidFill>
              <a:srgbClr val="5646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121575043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21190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矩形 2"/>
          <p:cNvSpPr/>
          <p:nvPr/>
        </p:nvSpPr>
        <p:spPr>
          <a:xfrm>
            <a:off x="3144837" y="4941888"/>
            <a:ext cx="5688013" cy="790575"/>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 Box 5"/>
          <p:cNvSpPr txBox="1">
            <a:spLocks noChangeArrowheads="1"/>
          </p:cNvSpPr>
          <p:nvPr/>
        </p:nvSpPr>
        <p:spPr bwMode="auto">
          <a:xfrm>
            <a:off x="1090354" y="1628775"/>
            <a:ext cx="1058570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smtClean="0">
                <a:latin typeface="+mn-ea"/>
                <a:ea typeface="+mn-ea"/>
              </a:rPr>
              <a:t>为了</a:t>
            </a:r>
            <a:r>
              <a:rPr lang="zh-CN" altLang="en-US" sz="2000" dirty="0">
                <a:latin typeface="+mn-ea"/>
                <a:ea typeface="+mn-ea"/>
              </a:rPr>
              <a:t>便于计算机编程计算，取离散周期</a:t>
            </a:r>
            <a:r>
              <a:rPr lang="zh-CN" altLang="en-US" sz="2000" dirty="0" smtClean="0">
                <a:latin typeface="+mn-ea"/>
                <a:ea typeface="+mn-ea"/>
              </a:rPr>
              <a:t>为 </a:t>
            </a:r>
            <a:r>
              <a:rPr lang="en-US" altLang="zh-CN" sz="2000" b="1" dirty="0" smtClean="0">
                <a:latin typeface="+mj-ea"/>
                <a:ea typeface="+mj-ea"/>
              </a:rPr>
              <a:t>T </a:t>
            </a:r>
            <a:r>
              <a:rPr lang="zh-CN" altLang="en-US" sz="2000" dirty="0" smtClean="0">
                <a:latin typeface="+mn-ea"/>
                <a:ea typeface="+mn-ea"/>
              </a:rPr>
              <a:t>，有 </a:t>
            </a:r>
            <a:r>
              <a:rPr lang="en-US" altLang="zh-CN" sz="2000" b="1" dirty="0" smtClean="0">
                <a:latin typeface="+mj-ea"/>
                <a:ea typeface="+mj-ea"/>
              </a:rPr>
              <a:t>t=</a:t>
            </a:r>
            <a:r>
              <a:rPr lang="en-US" altLang="zh-CN" sz="2000" b="1" dirty="0" err="1" smtClean="0">
                <a:latin typeface="+mj-ea"/>
                <a:ea typeface="+mj-ea"/>
              </a:rPr>
              <a:t>kT</a:t>
            </a:r>
            <a:r>
              <a:rPr lang="en-US" altLang="zh-CN" sz="2000" b="1" dirty="0" smtClean="0">
                <a:latin typeface="+mj-ea"/>
                <a:ea typeface="+mj-ea"/>
              </a:rPr>
              <a:t> </a:t>
            </a:r>
            <a:r>
              <a:rPr lang="zh-CN" altLang="en-US" sz="2000" dirty="0" smtClean="0">
                <a:latin typeface="+mn-ea"/>
                <a:ea typeface="+mn-ea"/>
              </a:rPr>
              <a:t>。</a:t>
            </a:r>
            <a:r>
              <a:rPr lang="zh-CN" altLang="en-US" sz="2000" dirty="0">
                <a:latin typeface="+mn-ea"/>
                <a:ea typeface="+mn-ea"/>
              </a:rPr>
              <a:t>考虑</a:t>
            </a:r>
            <a:r>
              <a:rPr lang="zh-CN" altLang="en-US" sz="2000" dirty="0" smtClean="0">
                <a:latin typeface="+mn-ea"/>
                <a:ea typeface="+mn-ea"/>
              </a:rPr>
              <a:t>从 </a:t>
            </a:r>
            <a:r>
              <a:rPr lang="en-US" altLang="zh-CN" sz="2000" b="1" dirty="0" err="1" smtClean="0">
                <a:latin typeface="+mj-ea"/>
                <a:ea typeface="+mj-ea"/>
              </a:rPr>
              <a:t>kT</a:t>
            </a:r>
            <a:r>
              <a:rPr lang="en-US" altLang="zh-CN" sz="2000" b="1" dirty="0" smtClean="0">
                <a:latin typeface="+mj-ea"/>
                <a:ea typeface="+mj-ea"/>
              </a:rPr>
              <a:t> </a:t>
            </a:r>
            <a:r>
              <a:rPr lang="zh-CN" altLang="en-US" sz="2000" dirty="0" smtClean="0">
                <a:latin typeface="+mn-ea"/>
                <a:ea typeface="+mn-ea"/>
              </a:rPr>
              <a:t>到 </a:t>
            </a:r>
            <a:r>
              <a:rPr lang="en-US" altLang="zh-CN" sz="2000" b="1" dirty="0" smtClean="0">
                <a:latin typeface="+mj-ea"/>
                <a:ea typeface="+mj-ea"/>
              </a:rPr>
              <a:t>(k+1)T </a:t>
            </a:r>
            <a:r>
              <a:rPr lang="zh-CN" altLang="en-US" sz="2000" dirty="0" smtClean="0">
                <a:latin typeface="+mn-ea"/>
                <a:ea typeface="+mn-ea"/>
              </a:rPr>
              <a:t>的</a:t>
            </a:r>
            <a:r>
              <a:rPr lang="zh-CN" altLang="en-US" sz="2000" dirty="0">
                <a:latin typeface="+mn-ea"/>
                <a:ea typeface="+mn-ea"/>
              </a:rPr>
              <a:t>积分</a:t>
            </a:r>
          </a:p>
        </p:txBody>
      </p:sp>
      <p:graphicFrame>
        <p:nvGraphicFramePr>
          <p:cNvPr id="5" name="Object 14"/>
          <p:cNvGraphicFramePr>
            <a:graphicFrameLocks noChangeAspect="1"/>
          </p:cNvGraphicFramePr>
          <p:nvPr>
            <p:extLst>
              <p:ext uri="{D42A27DB-BD31-4B8C-83A1-F6EECF244321}">
                <p14:modId xmlns:p14="http://schemas.microsoft.com/office/powerpoint/2010/main" val="2033290273"/>
              </p:ext>
            </p:extLst>
          </p:nvPr>
        </p:nvGraphicFramePr>
        <p:xfrm>
          <a:off x="4164662" y="3091656"/>
          <a:ext cx="3563937" cy="647700"/>
        </p:xfrm>
        <a:graphic>
          <a:graphicData uri="http://schemas.openxmlformats.org/presentationml/2006/ole">
            <mc:AlternateContent xmlns:mc="http://schemas.openxmlformats.org/markup-compatibility/2006">
              <mc:Choice xmlns:v="urn:schemas-microsoft-com:vml" Requires="v">
                <p:oleObj spid="_x0000_s8624" r:id="rId3" imgW="2654617" imgH="482917" progId="Equation.3">
                  <p:embed/>
                </p:oleObj>
              </mc:Choice>
              <mc:Fallback>
                <p:oleObj r:id="rId3" imgW="2654617" imgH="482917" progId="Equation.3">
                  <p:embed/>
                  <p:pic>
                    <p:nvPicPr>
                      <p:cNvPr id="4" name="Object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4662" y="3091656"/>
                        <a:ext cx="35639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6"/>
          <p:cNvGraphicFramePr>
            <a:graphicFrameLocks noChangeAspect="1"/>
          </p:cNvGraphicFramePr>
          <p:nvPr>
            <p:extLst>
              <p:ext uri="{D42A27DB-BD31-4B8C-83A1-F6EECF244321}">
                <p14:modId xmlns:p14="http://schemas.microsoft.com/office/powerpoint/2010/main" val="369369441"/>
              </p:ext>
            </p:extLst>
          </p:nvPr>
        </p:nvGraphicFramePr>
        <p:xfrm>
          <a:off x="1704974" y="3933825"/>
          <a:ext cx="1501775" cy="287338"/>
        </p:xfrm>
        <a:graphic>
          <a:graphicData uri="http://schemas.openxmlformats.org/presentationml/2006/ole">
            <mc:AlternateContent xmlns:mc="http://schemas.openxmlformats.org/markup-compatibility/2006">
              <mc:Choice xmlns:v="urn:schemas-microsoft-com:vml" Requires="v">
                <p:oleObj spid="_x0000_s8625" r:id="rId5" imgW="1054417" imgH="203517" progId="Equations">
                  <p:embed/>
                </p:oleObj>
              </mc:Choice>
              <mc:Fallback>
                <p:oleObj r:id="rId5" imgW="1054417" imgH="203517" progId="Equations">
                  <p:embed/>
                  <p:pic>
                    <p:nvPicPr>
                      <p:cNvPr id="5" name="Object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4974" y="3933825"/>
                        <a:ext cx="150177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7"/>
          <p:cNvGraphicFramePr>
            <a:graphicFrameLocks noChangeAspect="1"/>
          </p:cNvGraphicFramePr>
          <p:nvPr>
            <p:extLst>
              <p:ext uri="{D42A27DB-BD31-4B8C-83A1-F6EECF244321}">
                <p14:modId xmlns:p14="http://schemas.microsoft.com/office/powerpoint/2010/main" val="3109645757"/>
              </p:ext>
            </p:extLst>
          </p:nvPr>
        </p:nvGraphicFramePr>
        <p:xfrm>
          <a:off x="4164662" y="4292600"/>
          <a:ext cx="3121025" cy="649288"/>
        </p:xfrm>
        <a:graphic>
          <a:graphicData uri="http://schemas.openxmlformats.org/presentationml/2006/ole">
            <mc:AlternateContent xmlns:mc="http://schemas.openxmlformats.org/markup-compatibility/2006">
              <mc:Choice xmlns:v="urn:schemas-microsoft-com:vml" Requires="v">
                <p:oleObj spid="_x0000_s8626" r:id="rId7" imgW="2324417" imgH="482917" progId="Equation.3">
                  <p:embed/>
                </p:oleObj>
              </mc:Choice>
              <mc:Fallback>
                <p:oleObj r:id="rId7" imgW="2324417" imgH="482917" progId="Equation.3">
                  <p:embed/>
                  <p:pic>
                    <p:nvPicPr>
                      <p:cNvPr id="6" name="Object 1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64662" y="4292600"/>
                        <a:ext cx="31210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8"/>
          <p:cNvGraphicFramePr>
            <a:graphicFrameLocks noChangeAspect="1"/>
          </p:cNvGraphicFramePr>
          <p:nvPr>
            <p:extLst>
              <p:ext uri="{D42A27DB-BD31-4B8C-83A1-F6EECF244321}">
                <p14:modId xmlns:p14="http://schemas.microsoft.com/office/powerpoint/2010/main" val="2191807570"/>
              </p:ext>
            </p:extLst>
          </p:nvPr>
        </p:nvGraphicFramePr>
        <p:xfrm>
          <a:off x="6372874" y="2474118"/>
          <a:ext cx="3551238" cy="503238"/>
        </p:xfrm>
        <a:graphic>
          <a:graphicData uri="http://schemas.openxmlformats.org/presentationml/2006/ole">
            <mc:AlternateContent xmlns:mc="http://schemas.openxmlformats.org/markup-compatibility/2006">
              <mc:Choice xmlns:v="urn:schemas-microsoft-com:vml" Requires="v">
                <p:oleObj spid="_x0000_s8627" r:id="rId9" imgW="2324417" imgH="330517" progId="Equation.3">
                  <p:embed/>
                </p:oleObj>
              </mc:Choice>
              <mc:Fallback>
                <p:oleObj r:id="rId9" imgW="2324417" imgH="330517" progId="Equation.3">
                  <p:embed/>
                  <p:pic>
                    <p:nvPicPr>
                      <p:cNvPr id="7" name="Object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72874" y="2474118"/>
                        <a:ext cx="355123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20"/>
          <p:cNvGraphicFramePr>
            <a:graphicFrameLocks noChangeAspect="1"/>
          </p:cNvGraphicFramePr>
          <p:nvPr>
            <p:extLst>
              <p:ext uri="{D42A27DB-BD31-4B8C-83A1-F6EECF244321}">
                <p14:modId xmlns:p14="http://schemas.microsoft.com/office/powerpoint/2010/main" val="2986389022"/>
              </p:ext>
            </p:extLst>
          </p:nvPr>
        </p:nvGraphicFramePr>
        <p:xfrm>
          <a:off x="3995851" y="5805488"/>
          <a:ext cx="5694362" cy="614362"/>
        </p:xfrm>
        <a:graphic>
          <a:graphicData uri="http://schemas.openxmlformats.org/presentationml/2006/ole">
            <mc:AlternateContent xmlns:mc="http://schemas.openxmlformats.org/markup-compatibility/2006">
              <mc:Choice xmlns:v="urn:schemas-microsoft-com:vml" Requires="v">
                <p:oleObj spid="_x0000_s8628" r:id="rId11" imgW="4470717" imgH="482917" progId="Equations">
                  <p:embed/>
                </p:oleObj>
              </mc:Choice>
              <mc:Fallback>
                <p:oleObj r:id="rId11" imgW="4470717" imgH="482917" progId="Equations">
                  <p:embed/>
                  <p:pic>
                    <p:nvPicPr>
                      <p:cNvPr id="9"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95851" y="5805488"/>
                        <a:ext cx="5694362"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22"/>
          <p:cNvSpPr txBox="1">
            <a:spLocks noChangeArrowheads="1"/>
          </p:cNvSpPr>
          <p:nvPr/>
        </p:nvSpPr>
        <p:spPr bwMode="auto">
          <a:xfrm>
            <a:off x="1136133" y="5908268"/>
            <a:ext cx="7199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若取</a:t>
            </a:r>
          </a:p>
        </p:txBody>
      </p:sp>
      <p:graphicFrame>
        <p:nvGraphicFramePr>
          <p:cNvPr id="11" name="Object 23"/>
          <p:cNvGraphicFramePr>
            <a:graphicFrameLocks noChangeAspect="1"/>
          </p:cNvGraphicFramePr>
          <p:nvPr>
            <p:extLst>
              <p:ext uri="{D42A27DB-BD31-4B8C-83A1-F6EECF244321}">
                <p14:modId xmlns:p14="http://schemas.microsoft.com/office/powerpoint/2010/main" val="3787051525"/>
              </p:ext>
            </p:extLst>
          </p:nvPr>
        </p:nvGraphicFramePr>
        <p:xfrm>
          <a:off x="1856045" y="5969794"/>
          <a:ext cx="1143000" cy="280987"/>
        </p:xfrm>
        <a:graphic>
          <a:graphicData uri="http://schemas.openxmlformats.org/presentationml/2006/ole">
            <mc:AlternateContent xmlns:mc="http://schemas.openxmlformats.org/markup-compatibility/2006">
              <mc:Choice xmlns:v="urn:schemas-microsoft-com:vml" Requires="v">
                <p:oleObj spid="_x0000_s8629" r:id="rId13" imgW="825817" imgH="203517" progId="Equation.3">
                  <p:embed/>
                </p:oleObj>
              </mc:Choice>
              <mc:Fallback>
                <p:oleObj r:id="rId13" imgW="825817" imgH="203517" progId="Equation.3">
                  <p:embed/>
                  <p:pic>
                    <p:nvPicPr>
                      <p:cNvPr id="12" name="Object 2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56045" y="5969794"/>
                        <a:ext cx="1143000" cy="28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AutoShape 24"/>
          <p:cNvSpPr>
            <a:spLocks noChangeArrowheads="1"/>
          </p:cNvSpPr>
          <p:nvPr/>
        </p:nvSpPr>
        <p:spPr bwMode="auto">
          <a:xfrm>
            <a:off x="3206749" y="6034088"/>
            <a:ext cx="533400" cy="152400"/>
          </a:xfrm>
          <a:prstGeom prst="rightArrow">
            <a:avLst>
              <a:gd name="adj1" fmla="val 50000"/>
              <a:gd name="adj2" fmla="val 875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Text Box 25"/>
          <p:cNvSpPr txBox="1">
            <a:spLocks noChangeArrowheads="1"/>
          </p:cNvSpPr>
          <p:nvPr/>
        </p:nvSpPr>
        <p:spPr bwMode="auto">
          <a:xfrm>
            <a:off x="3216275" y="5157788"/>
            <a:ext cx="2736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latin typeface="+mj-ea"/>
                <a:ea typeface="+mj-ea"/>
              </a:rPr>
              <a:t>X(k+1)=</a:t>
            </a:r>
            <a:r>
              <a:rPr lang="en-US" altLang="zh-CN" b="1" dirty="0" err="1">
                <a:latin typeface="+mj-ea"/>
                <a:ea typeface="+mj-ea"/>
              </a:rPr>
              <a:t>A</a:t>
            </a:r>
            <a:r>
              <a:rPr lang="en-US" altLang="zh-CN" b="1" baseline="-25000" dirty="0" err="1">
                <a:latin typeface="+mj-ea"/>
                <a:ea typeface="+mj-ea"/>
              </a:rPr>
              <a:t>c</a:t>
            </a:r>
            <a:r>
              <a:rPr lang="en-US" altLang="zh-CN" b="1" dirty="0" err="1">
                <a:latin typeface="+mj-ea"/>
                <a:ea typeface="+mj-ea"/>
              </a:rPr>
              <a:t>X</a:t>
            </a:r>
            <a:r>
              <a:rPr lang="en-US" altLang="zh-CN" b="1" dirty="0">
                <a:latin typeface="+mj-ea"/>
                <a:ea typeface="+mj-ea"/>
              </a:rPr>
              <a:t>(k)+</a:t>
            </a:r>
            <a:r>
              <a:rPr lang="en-US" altLang="zh-CN" b="1" dirty="0" err="1">
                <a:latin typeface="+mj-ea"/>
                <a:ea typeface="+mj-ea"/>
              </a:rPr>
              <a:t>B</a:t>
            </a:r>
            <a:r>
              <a:rPr lang="en-US" altLang="zh-CN" b="1" baseline="-25000" dirty="0" err="1">
                <a:latin typeface="+mj-ea"/>
                <a:ea typeface="+mj-ea"/>
              </a:rPr>
              <a:t>c</a:t>
            </a:r>
            <a:r>
              <a:rPr lang="en-US" altLang="zh-CN" b="1" dirty="0" err="1">
                <a:latin typeface="+mj-ea"/>
                <a:ea typeface="+mj-ea"/>
              </a:rPr>
              <a:t>u</a:t>
            </a:r>
            <a:r>
              <a:rPr lang="en-US" altLang="zh-CN" b="1" dirty="0">
                <a:latin typeface="+mj-ea"/>
                <a:ea typeface="+mj-ea"/>
              </a:rPr>
              <a:t>(k)</a:t>
            </a:r>
          </a:p>
        </p:txBody>
      </p:sp>
      <p:sp>
        <p:nvSpPr>
          <p:cNvPr id="14" name="Text Box 6"/>
          <p:cNvSpPr txBox="1">
            <a:spLocks noChangeArrowheads="1"/>
          </p:cNvSpPr>
          <p:nvPr/>
        </p:nvSpPr>
        <p:spPr bwMode="auto">
          <a:xfrm>
            <a:off x="515938" y="1099512"/>
            <a:ext cx="36487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rPr>
              <a:t>状态方程的计算机求解</a:t>
            </a:r>
          </a:p>
        </p:txBody>
      </p:sp>
      <p:graphicFrame>
        <p:nvGraphicFramePr>
          <p:cNvPr id="15" name="Object 8"/>
          <p:cNvGraphicFramePr>
            <a:graphicFrameLocks noChangeAspect="1"/>
          </p:cNvGraphicFramePr>
          <p:nvPr>
            <p:extLst>
              <p:ext uri="{D42A27DB-BD31-4B8C-83A1-F6EECF244321}">
                <p14:modId xmlns:p14="http://schemas.microsoft.com/office/powerpoint/2010/main" val="3999531307"/>
              </p:ext>
            </p:extLst>
          </p:nvPr>
        </p:nvGraphicFramePr>
        <p:xfrm>
          <a:off x="2196162" y="2545556"/>
          <a:ext cx="2608262" cy="473075"/>
        </p:xfrm>
        <a:graphic>
          <a:graphicData uri="http://schemas.openxmlformats.org/presentationml/2006/ole">
            <mc:AlternateContent xmlns:mc="http://schemas.openxmlformats.org/markup-compatibility/2006">
              <mc:Choice xmlns:v="urn:schemas-microsoft-com:vml" Requires="v">
                <p:oleObj spid="_x0000_s8630" r:id="rId15" imgW="1816417" imgH="330517" progId="Equations">
                  <p:embed/>
                </p:oleObj>
              </mc:Choice>
              <mc:Fallback>
                <p:oleObj r:id="rId15" imgW="1816417" imgH="330517" progId="Equations">
                  <p:embed/>
                  <p:pic>
                    <p:nvPicPr>
                      <p:cNvPr id="820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96162" y="2545556"/>
                        <a:ext cx="26082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6" name="直接箭头连接符 15"/>
          <p:cNvCxnSpPr/>
          <p:nvPr/>
        </p:nvCxnSpPr>
        <p:spPr>
          <a:xfrm>
            <a:off x="4933012" y="2761456"/>
            <a:ext cx="122396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TextBox 21"/>
          <p:cNvSpPr txBox="1">
            <a:spLocks noChangeArrowheads="1"/>
          </p:cNvSpPr>
          <p:nvPr/>
        </p:nvSpPr>
        <p:spPr bwMode="auto">
          <a:xfrm>
            <a:off x="4933012" y="2401093"/>
            <a:ext cx="12954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600"/>
              <a:t>[kT, (k+1)T]</a:t>
            </a:r>
            <a:endParaRPr lang="zh-CN" altLang="en-US" sz="1600"/>
          </a:p>
        </p:txBody>
      </p:sp>
      <p:sp>
        <p:nvSpPr>
          <p:cNvPr id="18" name="TextBox 22"/>
          <p:cNvSpPr txBox="1">
            <a:spLocks noChangeArrowheads="1"/>
          </p:cNvSpPr>
          <p:nvPr/>
        </p:nvSpPr>
        <p:spPr bwMode="auto">
          <a:xfrm>
            <a:off x="1130299" y="3860800"/>
            <a:ext cx="7921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考虑</a:t>
            </a:r>
          </a:p>
        </p:txBody>
      </p:sp>
      <p:graphicFrame>
        <p:nvGraphicFramePr>
          <p:cNvPr id="19" name="Object 9"/>
          <p:cNvGraphicFramePr>
            <a:graphicFrameLocks noChangeAspect="1"/>
          </p:cNvGraphicFramePr>
          <p:nvPr>
            <p:extLst>
              <p:ext uri="{D42A27DB-BD31-4B8C-83A1-F6EECF244321}">
                <p14:modId xmlns:p14="http://schemas.microsoft.com/office/powerpoint/2010/main" val="1578062783"/>
              </p:ext>
            </p:extLst>
          </p:nvPr>
        </p:nvGraphicFramePr>
        <p:xfrm>
          <a:off x="5881686" y="3933825"/>
          <a:ext cx="1392238" cy="287338"/>
        </p:xfrm>
        <a:graphic>
          <a:graphicData uri="http://schemas.openxmlformats.org/presentationml/2006/ole">
            <mc:AlternateContent xmlns:mc="http://schemas.openxmlformats.org/markup-compatibility/2006">
              <mc:Choice xmlns:v="urn:schemas-microsoft-com:vml" Requires="v">
                <p:oleObj spid="_x0000_s8631" r:id="rId17" imgW="977793" imgH="203429" progId="Equations">
                  <p:embed/>
                </p:oleObj>
              </mc:Choice>
              <mc:Fallback>
                <p:oleObj r:id="rId17" imgW="977793" imgH="203429" progId="Equations">
                  <p:embed/>
                  <p:pic>
                    <p:nvPicPr>
                      <p:cNvPr id="24"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881686" y="3933825"/>
                        <a:ext cx="139223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0" name="TextBox 25"/>
          <p:cNvSpPr txBox="1">
            <a:spLocks noChangeArrowheads="1"/>
          </p:cNvSpPr>
          <p:nvPr/>
        </p:nvSpPr>
        <p:spPr bwMode="auto">
          <a:xfrm>
            <a:off x="3146424" y="3860800"/>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时，有</a:t>
            </a:r>
          </a:p>
        </p:txBody>
      </p:sp>
      <p:graphicFrame>
        <p:nvGraphicFramePr>
          <p:cNvPr id="21" name="Object 11"/>
          <p:cNvGraphicFramePr>
            <a:graphicFrameLocks noChangeAspect="1"/>
          </p:cNvGraphicFramePr>
          <p:nvPr>
            <p:extLst>
              <p:ext uri="{D42A27DB-BD31-4B8C-83A1-F6EECF244321}">
                <p14:modId xmlns:p14="http://schemas.microsoft.com/office/powerpoint/2010/main" val="3785427762"/>
              </p:ext>
            </p:extLst>
          </p:nvPr>
        </p:nvGraphicFramePr>
        <p:xfrm>
          <a:off x="3938586" y="3911600"/>
          <a:ext cx="1196975" cy="309563"/>
        </p:xfrm>
        <a:graphic>
          <a:graphicData uri="http://schemas.openxmlformats.org/presentationml/2006/ole">
            <mc:AlternateContent xmlns:mc="http://schemas.openxmlformats.org/markup-compatibility/2006">
              <mc:Choice xmlns:v="urn:schemas-microsoft-com:vml" Requires="v">
                <p:oleObj spid="_x0000_s8632" r:id="rId19" imgW="787375" imgH="203429" progId="Equations">
                  <p:embed/>
                </p:oleObj>
              </mc:Choice>
              <mc:Fallback>
                <p:oleObj r:id="rId19" imgW="787375" imgH="203429" progId="Equations">
                  <p:embed/>
                  <p:pic>
                    <p:nvPicPr>
                      <p:cNvPr id="27" name="Object 11"/>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938586" y="3911600"/>
                        <a:ext cx="1196975"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2" name="TextBox 27"/>
          <p:cNvSpPr txBox="1">
            <a:spLocks noChangeArrowheads="1"/>
          </p:cNvSpPr>
          <p:nvPr/>
        </p:nvSpPr>
        <p:spPr bwMode="auto">
          <a:xfrm>
            <a:off x="5089524" y="3860800"/>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t>。又令</a:t>
            </a:r>
          </a:p>
        </p:txBody>
      </p:sp>
      <p:graphicFrame>
        <p:nvGraphicFramePr>
          <p:cNvPr id="23" name="Object 12"/>
          <p:cNvGraphicFramePr>
            <a:graphicFrameLocks noChangeAspect="1"/>
          </p:cNvGraphicFramePr>
          <p:nvPr>
            <p:extLst>
              <p:ext uri="{D42A27DB-BD31-4B8C-83A1-F6EECF244321}">
                <p14:modId xmlns:p14="http://schemas.microsoft.com/office/powerpoint/2010/main" val="1078511023"/>
              </p:ext>
            </p:extLst>
          </p:nvPr>
        </p:nvGraphicFramePr>
        <p:xfrm>
          <a:off x="6378575" y="5013325"/>
          <a:ext cx="2336800" cy="647700"/>
        </p:xfrm>
        <a:graphic>
          <a:graphicData uri="http://schemas.openxmlformats.org/presentationml/2006/ole">
            <mc:AlternateContent xmlns:mc="http://schemas.openxmlformats.org/markup-compatibility/2006">
              <mc:Choice xmlns:v="urn:schemas-microsoft-com:vml" Requires="v">
                <p:oleObj spid="_x0000_s8633" r:id="rId21" imgW="1740217" imgH="482917" progId="Equations">
                  <p:embed/>
                </p:oleObj>
              </mc:Choice>
              <mc:Fallback>
                <p:oleObj r:id="rId21" imgW="1740217" imgH="482917" progId="Equations">
                  <p:embed/>
                  <p:pic>
                    <p:nvPicPr>
                      <p:cNvPr id="8203" name="Object 1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378575" y="5013325"/>
                        <a:ext cx="23368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117179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par>
                                <p:cTn id="41" presetID="22" presetClass="entr" presetSubtype="4"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down)">
                                      <p:cBhvr>
                                        <p:cTn id="43" dur="500"/>
                                        <p:tgtEl>
                                          <p:spTgt spid="16"/>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down)">
                                      <p:cBhvr>
                                        <p:cTn id="49" dur="500"/>
                                        <p:tgtEl>
                                          <p:spTgt spid="18"/>
                                        </p:tgtEl>
                                      </p:cBhvr>
                                    </p:animEffect>
                                  </p:childTnLst>
                                </p:cTn>
                              </p:par>
                              <p:par>
                                <p:cTn id="50" presetID="22" presetClass="entr" presetSubtype="4"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down)">
                                      <p:cBhvr>
                                        <p:cTn id="52" dur="500"/>
                                        <p:tgtEl>
                                          <p:spTgt spid="19"/>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down)">
                                      <p:cBhvr>
                                        <p:cTn id="58" dur="500"/>
                                        <p:tgtEl>
                                          <p:spTgt spid="2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down)">
                                      <p:cBhvr>
                                        <p:cTn id="61" dur="500"/>
                                        <p:tgtEl>
                                          <p:spTgt spid="22"/>
                                        </p:tgtEl>
                                      </p:cBhvr>
                                    </p:animEffect>
                                  </p:childTnLst>
                                </p:cTn>
                              </p:par>
                              <p:par>
                                <p:cTn id="62" presetID="22" presetClass="entr" presetSubtype="4"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down)">
                                      <p:cBhvr>
                                        <p:cTn id="6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p:bldP spid="12" grpId="0" animBg="1"/>
      <p:bldP spid="13" grpId="0"/>
      <p:bldP spid="17" grpId="0"/>
      <p:bldP spid="18" grpId="0"/>
      <p:bldP spid="20"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圆角矩形 2"/>
          <p:cNvSpPr/>
          <p:nvPr/>
        </p:nvSpPr>
        <p:spPr>
          <a:xfrm>
            <a:off x="7881938" y="5842000"/>
            <a:ext cx="2447925" cy="6477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 name="Text Box 5"/>
          <p:cNvSpPr txBox="1">
            <a:spLocks noChangeArrowheads="1"/>
          </p:cNvSpPr>
          <p:nvPr/>
        </p:nvSpPr>
        <p:spPr bwMode="auto">
          <a:xfrm>
            <a:off x="515937" y="1106512"/>
            <a:ext cx="1116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smtClean="0">
                <a:latin typeface="+mn-ea"/>
                <a:ea typeface="+mn-ea"/>
              </a:rPr>
              <a:t>可见</a:t>
            </a:r>
            <a:r>
              <a:rPr lang="zh-CN" altLang="en-US" sz="2400" dirty="0">
                <a:latin typeface="+mn-ea"/>
                <a:ea typeface="+mn-ea"/>
              </a:rPr>
              <a:t>，系统状态方程求解的关键是</a:t>
            </a:r>
            <a:r>
              <a:rPr lang="zh-CN" altLang="en-US" sz="2400" b="1" dirty="0">
                <a:solidFill>
                  <a:srgbClr val="C00000"/>
                </a:solidFill>
                <a:latin typeface="+mj-ea"/>
                <a:ea typeface="+mj-ea"/>
              </a:rPr>
              <a:t>状态转移矩阵</a:t>
            </a:r>
            <a:r>
              <a:rPr lang="en-US" altLang="zh-CN" sz="2400" b="1" dirty="0" err="1">
                <a:solidFill>
                  <a:srgbClr val="C00000"/>
                </a:solidFill>
                <a:latin typeface="+mj-ea"/>
                <a:ea typeface="+mj-ea"/>
              </a:rPr>
              <a:t>e</a:t>
            </a:r>
            <a:r>
              <a:rPr lang="en-US" altLang="zh-CN" sz="2400" b="1" baseline="30000" dirty="0" err="1">
                <a:solidFill>
                  <a:srgbClr val="C00000"/>
                </a:solidFill>
                <a:latin typeface="+mj-ea"/>
                <a:ea typeface="+mj-ea"/>
              </a:rPr>
              <a:t>At</a:t>
            </a:r>
            <a:r>
              <a:rPr lang="zh-CN" altLang="en-US" sz="2400" b="1" dirty="0">
                <a:solidFill>
                  <a:srgbClr val="C00000"/>
                </a:solidFill>
                <a:latin typeface="+mj-ea"/>
                <a:ea typeface="+mj-ea"/>
              </a:rPr>
              <a:t>（也称矩阵指数）</a:t>
            </a:r>
            <a:r>
              <a:rPr lang="zh-CN" altLang="en-US" sz="2400" dirty="0">
                <a:latin typeface="+mn-ea"/>
                <a:ea typeface="+mn-ea"/>
              </a:rPr>
              <a:t>的计算。</a:t>
            </a:r>
          </a:p>
        </p:txBody>
      </p:sp>
      <p:graphicFrame>
        <p:nvGraphicFramePr>
          <p:cNvPr id="5" name="Object 7"/>
          <p:cNvGraphicFramePr>
            <a:graphicFrameLocks noChangeAspect="1"/>
          </p:cNvGraphicFramePr>
          <p:nvPr>
            <p:extLst>
              <p:ext uri="{D42A27DB-BD31-4B8C-83A1-F6EECF244321}">
                <p14:modId xmlns:p14="http://schemas.microsoft.com/office/powerpoint/2010/main" val="3480965719"/>
              </p:ext>
            </p:extLst>
          </p:nvPr>
        </p:nvGraphicFramePr>
        <p:xfrm>
          <a:off x="4377531" y="2165333"/>
          <a:ext cx="3384550" cy="692150"/>
        </p:xfrm>
        <a:graphic>
          <a:graphicData uri="http://schemas.openxmlformats.org/presentationml/2006/ole">
            <mc:AlternateContent xmlns:mc="http://schemas.openxmlformats.org/markup-compatibility/2006">
              <mc:Choice xmlns:v="urn:schemas-microsoft-com:vml" Requires="v">
                <p:oleObj spid="_x0000_s9482" r:id="rId3" imgW="2172017" imgH="444817" progId="Equation.3">
                  <p:embed/>
                </p:oleObj>
              </mc:Choice>
              <mc:Fallback>
                <p:oleObj r:id="rId3" imgW="2172017" imgH="444817" progId="Equation.3">
                  <p:embed/>
                  <p:pic>
                    <p:nvPicPr>
                      <p:cNvPr id="921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77531" y="2165333"/>
                        <a:ext cx="33845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8"/>
          <p:cNvSpPr txBox="1">
            <a:spLocks noChangeArrowheads="1"/>
          </p:cNvSpPr>
          <p:nvPr/>
        </p:nvSpPr>
        <p:spPr bwMode="auto">
          <a:xfrm>
            <a:off x="1008063" y="1690688"/>
            <a:ext cx="815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dirty="0" smtClean="0">
                <a:latin typeface="+mn-ea"/>
                <a:ea typeface="+mn-ea"/>
                <a:cs typeface="Times New Roman" panose="02020603050405020304" pitchFamily="18" charset="0"/>
              </a:rPr>
              <a:t>① </a:t>
            </a:r>
            <a:r>
              <a:rPr lang="zh-CN" altLang="en-US" sz="2000" dirty="0" smtClean="0">
                <a:latin typeface="+mn-ea"/>
                <a:ea typeface="+mn-ea"/>
              </a:rPr>
              <a:t>按</a:t>
            </a:r>
            <a:r>
              <a:rPr lang="zh-CN" altLang="en-US" sz="2000" dirty="0">
                <a:latin typeface="+mn-ea"/>
                <a:ea typeface="+mn-ea"/>
              </a:rPr>
              <a:t>定义直接计算：这种计算法易于计算机计算，但难于获得解析解</a:t>
            </a:r>
          </a:p>
        </p:txBody>
      </p:sp>
      <p:sp>
        <p:nvSpPr>
          <p:cNvPr id="7" name="Text Box 9"/>
          <p:cNvSpPr txBox="1">
            <a:spLocks noChangeArrowheads="1"/>
          </p:cNvSpPr>
          <p:nvPr/>
        </p:nvSpPr>
        <p:spPr bwMode="auto">
          <a:xfrm>
            <a:off x="1008063" y="3756025"/>
            <a:ext cx="1099343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000" dirty="0" smtClean="0">
                <a:latin typeface="+mn-ea"/>
                <a:ea typeface="+mn-ea"/>
                <a:cs typeface="Times New Roman" panose="02020603050405020304" pitchFamily="18" charset="0"/>
              </a:rPr>
              <a:t>② </a:t>
            </a:r>
            <a:r>
              <a:rPr lang="zh-CN" altLang="en-US" sz="2000" dirty="0" smtClean="0">
                <a:latin typeface="+mn-ea"/>
                <a:ea typeface="+mn-ea"/>
              </a:rPr>
              <a:t>拉普拉斯</a:t>
            </a:r>
            <a:r>
              <a:rPr lang="zh-CN" altLang="en-US" sz="2000" dirty="0">
                <a:latin typeface="+mn-ea"/>
                <a:ea typeface="+mn-ea"/>
              </a:rPr>
              <a:t>反变换计算：</a:t>
            </a:r>
          </a:p>
          <a:p>
            <a:pPr indent="304800" eaLnBrk="1" hangingPunct="1">
              <a:lnSpc>
                <a:spcPct val="150000"/>
              </a:lnSpc>
            </a:pPr>
            <a:r>
              <a:rPr lang="zh-CN" altLang="en-US" sz="2000" dirty="0" smtClean="0">
                <a:latin typeface="+mn-ea"/>
                <a:ea typeface="+mn-ea"/>
              </a:rPr>
              <a:t>这种</a:t>
            </a:r>
            <a:r>
              <a:rPr lang="zh-CN" altLang="en-US" sz="2000" dirty="0">
                <a:latin typeface="+mn-ea"/>
                <a:ea typeface="+mn-ea"/>
              </a:rPr>
              <a:t>计算方法可以得到解析结果，但当矩阵</a:t>
            </a:r>
            <a:r>
              <a:rPr lang="en-US" altLang="zh-CN" sz="2000" dirty="0">
                <a:latin typeface="+mn-ea"/>
                <a:ea typeface="+mn-ea"/>
              </a:rPr>
              <a:t>A</a:t>
            </a:r>
            <a:r>
              <a:rPr lang="zh-CN" altLang="en-US" sz="2000" dirty="0">
                <a:latin typeface="+mn-ea"/>
                <a:ea typeface="+mn-ea"/>
              </a:rPr>
              <a:t>的阶数较高时，其计算复杂。</a:t>
            </a:r>
          </a:p>
        </p:txBody>
      </p:sp>
      <p:sp>
        <p:nvSpPr>
          <p:cNvPr id="8" name="Text Box 17"/>
          <p:cNvSpPr txBox="1">
            <a:spLocks noChangeArrowheads="1"/>
          </p:cNvSpPr>
          <p:nvPr/>
        </p:nvSpPr>
        <p:spPr bwMode="auto">
          <a:xfrm>
            <a:off x="1320800" y="2927350"/>
            <a:ext cx="10355262" cy="72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0850" eaLnBrk="1" hangingPunct="1">
              <a:lnSpc>
                <a:spcPct val="120000"/>
              </a:lnSpc>
            </a:pPr>
            <a:r>
              <a:rPr lang="zh-CN" altLang="en-US" b="1" dirty="0" smtClean="0">
                <a:solidFill>
                  <a:srgbClr val="0070C0"/>
                </a:solidFill>
                <a:latin typeface="+mj-ea"/>
                <a:ea typeface="+mj-ea"/>
              </a:rPr>
              <a:t>当</a:t>
            </a:r>
            <a:r>
              <a:rPr lang="zh-CN" altLang="en-US" b="1" dirty="0">
                <a:solidFill>
                  <a:srgbClr val="0070C0"/>
                </a:solidFill>
                <a:latin typeface="+mj-ea"/>
                <a:ea typeface="+mj-ea"/>
              </a:rPr>
              <a:t>系统稳定时，矩阵指数的计算是收敛的。</a:t>
            </a:r>
            <a:r>
              <a:rPr lang="zh-CN" altLang="en-US" dirty="0">
                <a:latin typeface="+mn-ea"/>
                <a:ea typeface="+mn-ea"/>
              </a:rPr>
              <a:t>那么，在用计算机编程计算时，需按一定计算精度要求来确定计算项数。</a:t>
            </a:r>
          </a:p>
        </p:txBody>
      </p:sp>
      <p:graphicFrame>
        <p:nvGraphicFramePr>
          <p:cNvPr id="9" name="Object 11"/>
          <p:cNvGraphicFramePr>
            <a:graphicFrameLocks noChangeAspect="1"/>
          </p:cNvGraphicFramePr>
          <p:nvPr>
            <p:extLst>
              <p:ext uri="{D42A27DB-BD31-4B8C-83A1-F6EECF244321}">
                <p14:modId xmlns:p14="http://schemas.microsoft.com/office/powerpoint/2010/main" val="3550969406"/>
              </p:ext>
            </p:extLst>
          </p:nvPr>
        </p:nvGraphicFramePr>
        <p:xfrm>
          <a:off x="1785938" y="5011738"/>
          <a:ext cx="1487487" cy="601662"/>
        </p:xfrm>
        <a:graphic>
          <a:graphicData uri="http://schemas.openxmlformats.org/presentationml/2006/ole">
            <mc:AlternateContent xmlns:mc="http://schemas.openxmlformats.org/markup-compatibility/2006">
              <mc:Choice xmlns:v="urn:schemas-microsoft-com:vml" Requires="v">
                <p:oleObj spid="_x0000_s9483" name="公式" r:id="rId5" imgW="596880" imgH="241200" progId="Equations">
                  <p:embed/>
                </p:oleObj>
              </mc:Choice>
              <mc:Fallback>
                <p:oleObj name="公式" r:id="rId5" imgW="596880" imgH="241200" progId="Equations">
                  <p:embed/>
                  <p:pic>
                    <p:nvPicPr>
                      <p:cNvPr id="9219"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85938" y="5011738"/>
                        <a:ext cx="1487487" cy="601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0" name="直接箭头连接符 9"/>
          <p:cNvCxnSpPr/>
          <p:nvPr/>
        </p:nvCxnSpPr>
        <p:spPr>
          <a:xfrm>
            <a:off x="3344863" y="5443538"/>
            <a:ext cx="792162" cy="0"/>
          </a:xfrm>
          <a:prstGeom prst="straightConnector1">
            <a:avLst/>
          </a:prstGeom>
          <a:ln w="28575">
            <a:tailEnd type="arrow"/>
          </a:ln>
        </p:spPr>
        <p:style>
          <a:lnRef idx="3">
            <a:schemeClr val="accent4"/>
          </a:lnRef>
          <a:fillRef idx="0">
            <a:schemeClr val="accent4"/>
          </a:fillRef>
          <a:effectRef idx="2">
            <a:schemeClr val="accent4"/>
          </a:effectRef>
          <a:fontRef idx="minor">
            <a:schemeClr val="tx1"/>
          </a:fontRef>
        </p:style>
      </p:cxnSp>
      <p:sp>
        <p:nvSpPr>
          <p:cNvPr id="11" name="TextBox 13"/>
          <p:cNvSpPr txBox="1">
            <a:spLocks noChangeArrowheads="1"/>
          </p:cNvSpPr>
          <p:nvPr/>
        </p:nvSpPr>
        <p:spPr bwMode="auto">
          <a:xfrm>
            <a:off x="3376613" y="4795838"/>
            <a:ext cx="647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拉氏变换</a:t>
            </a:r>
          </a:p>
        </p:txBody>
      </p:sp>
      <p:graphicFrame>
        <p:nvGraphicFramePr>
          <p:cNvPr id="12" name="Object 4"/>
          <p:cNvGraphicFramePr>
            <a:graphicFrameLocks noChangeAspect="1"/>
          </p:cNvGraphicFramePr>
          <p:nvPr>
            <p:extLst>
              <p:ext uri="{D42A27DB-BD31-4B8C-83A1-F6EECF244321}">
                <p14:modId xmlns:p14="http://schemas.microsoft.com/office/powerpoint/2010/main" val="166828482"/>
              </p:ext>
            </p:extLst>
          </p:nvPr>
        </p:nvGraphicFramePr>
        <p:xfrm>
          <a:off x="4260850" y="5227638"/>
          <a:ext cx="2540000" cy="407987"/>
        </p:xfrm>
        <a:graphic>
          <a:graphicData uri="http://schemas.openxmlformats.org/presentationml/2006/ole">
            <mc:AlternateContent xmlns:mc="http://schemas.openxmlformats.org/markup-compatibility/2006">
              <mc:Choice xmlns:v="urn:schemas-microsoft-com:vml" Requires="v">
                <p:oleObj spid="_x0000_s9484" name="公式" r:id="rId7" imgW="952200" imgH="152280" progId="Equations">
                  <p:embed/>
                </p:oleObj>
              </mc:Choice>
              <mc:Fallback>
                <p:oleObj name="公式" r:id="rId7" imgW="952200" imgH="152280" progId="Equations">
                  <p:embed/>
                  <p:pic>
                    <p:nvPicPr>
                      <p:cNvPr id="922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0850" y="5227638"/>
                        <a:ext cx="2540000" cy="407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3" name="直接箭头连接符 12"/>
          <p:cNvCxnSpPr/>
          <p:nvPr/>
        </p:nvCxnSpPr>
        <p:spPr>
          <a:xfrm>
            <a:off x="6873875" y="5443538"/>
            <a:ext cx="576263" cy="0"/>
          </a:xfrm>
          <a:prstGeom prst="straightConnector1">
            <a:avLst/>
          </a:prstGeom>
          <a:ln w="28575">
            <a:tailEnd type="arrow"/>
          </a:ln>
        </p:spPr>
        <p:style>
          <a:lnRef idx="3">
            <a:schemeClr val="accent4"/>
          </a:lnRef>
          <a:fillRef idx="0">
            <a:schemeClr val="accent4"/>
          </a:fillRef>
          <a:effectRef idx="2">
            <a:schemeClr val="accent4"/>
          </a:effectRef>
          <a:fontRef idx="minor">
            <a:schemeClr val="tx1"/>
          </a:fontRef>
        </p:style>
      </p:cxnSp>
      <p:sp>
        <p:nvSpPr>
          <p:cNvPr id="14" name="TextBox 19"/>
          <p:cNvSpPr txBox="1">
            <a:spLocks noChangeArrowheads="1"/>
          </p:cNvSpPr>
          <p:nvPr/>
        </p:nvSpPr>
        <p:spPr bwMode="auto">
          <a:xfrm>
            <a:off x="1760538" y="5986463"/>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拉氏反变换</a:t>
            </a:r>
          </a:p>
        </p:txBody>
      </p:sp>
      <p:graphicFrame>
        <p:nvGraphicFramePr>
          <p:cNvPr id="15" name="Object 13"/>
          <p:cNvGraphicFramePr>
            <a:graphicFrameLocks noChangeAspect="1"/>
          </p:cNvGraphicFramePr>
          <p:nvPr>
            <p:extLst>
              <p:ext uri="{D42A27DB-BD31-4B8C-83A1-F6EECF244321}">
                <p14:modId xmlns:p14="http://schemas.microsoft.com/office/powerpoint/2010/main" val="2118447776"/>
              </p:ext>
            </p:extLst>
          </p:nvPr>
        </p:nvGraphicFramePr>
        <p:xfrm>
          <a:off x="7521575" y="5156200"/>
          <a:ext cx="2559050" cy="503238"/>
        </p:xfrm>
        <a:graphic>
          <a:graphicData uri="http://schemas.openxmlformats.org/presentationml/2006/ole">
            <mc:AlternateContent xmlns:mc="http://schemas.openxmlformats.org/markup-compatibility/2006">
              <mc:Choice xmlns:v="urn:schemas-microsoft-com:vml" Requires="v">
                <p:oleObj spid="_x0000_s9485" name="公式" r:id="rId9" imgW="965160" imgH="190440" progId="Equations">
                  <p:embed/>
                </p:oleObj>
              </mc:Choice>
              <mc:Fallback>
                <p:oleObj name="公式" r:id="rId9" imgW="965160" imgH="190440" progId="Equations">
                  <p:embed/>
                  <p:pic>
                    <p:nvPicPr>
                      <p:cNvPr id="9221" name="Object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521575" y="5156200"/>
                        <a:ext cx="2559050"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6" name="Object 14"/>
          <p:cNvGraphicFramePr>
            <a:graphicFrameLocks noChangeAspect="1"/>
          </p:cNvGraphicFramePr>
          <p:nvPr>
            <p:extLst>
              <p:ext uri="{D42A27DB-BD31-4B8C-83A1-F6EECF244321}">
                <p14:modId xmlns:p14="http://schemas.microsoft.com/office/powerpoint/2010/main" val="345542007"/>
              </p:ext>
            </p:extLst>
          </p:nvPr>
        </p:nvGraphicFramePr>
        <p:xfrm>
          <a:off x="2984500" y="5915025"/>
          <a:ext cx="4208463" cy="503238"/>
        </p:xfrm>
        <a:graphic>
          <a:graphicData uri="http://schemas.openxmlformats.org/presentationml/2006/ole">
            <mc:AlternateContent xmlns:mc="http://schemas.openxmlformats.org/markup-compatibility/2006">
              <mc:Choice xmlns:v="urn:schemas-microsoft-com:vml" Requires="v">
                <p:oleObj spid="_x0000_s9486" name="公式" r:id="rId11" imgW="1587240" imgH="190440" progId="Equations">
                  <p:embed/>
                </p:oleObj>
              </mc:Choice>
              <mc:Fallback>
                <p:oleObj name="公式" r:id="rId11" imgW="1587240" imgH="190440" progId="Equations">
                  <p:embed/>
                  <p:pic>
                    <p:nvPicPr>
                      <p:cNvPr id="9222"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84500" y="5915025"/>
                        <a:ext cx="4208463"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17" name="直接箭头连接符 16"/>
          <p:cNvCxnSpPr/>
          <p:nvPr/>
        </p:nvCxnSpPr>
        <p:spPr>
          <a:xfrm>
            <a:off x="7232650" y="6202363"/>
            <a:ext cx="576263" cy="0"/>
          </a:xfrm>
          <a:prstGeom prst="straightConnector1">
            <a:avLst/>
          </a:prstGeom>
          <a:ln w="28575">
            <a:tailEnd type="arrow"/>
          </a:ln>
        </p:spPr>
        <p:style>
          <a:lnRef idx="3">
            <a:schemeClr val="accent4"/>
          </a:lnRef>
          <a:fillRef idx="0">
            <a:schemeClr val="accent4"/>
          </a:fillRef>
          <a:effectRef idx="2">
            <a:schemeClr val="accent4"/>
          </a:effectRef>
          <a:fontRef idx="minor">
            <a:schemeClr val="tx1"/>
          </a:fontRef>
        </p:style>
      </p:cxnSp>
      <p:graphicFrame>
        <p:nvGraphicFramePr>
          <p:cNvPr id="18" name="Object 15"/>
          <p:cNvGraphicFramePr>
            <a:graphicFrameLocks noChangeAspect="1"/>
          </p:cNvGraphicFramePr>
          <p:nvPr>
            <p:extLst>
              <p:ext uri="{D42A27DB-BD31-4B8C-83A1-F6EECF244321}">
                <p14:modId xmlns:p14="http://schemas.microsoft.com/office/powerpoint/2010/main" val="928126370"/>
              </p:ext>
            </p:extLst>
          </p:nvPr>
        </p:nvGraphicFramePr>
        <p:xfrm>
          <a:off x="7953375" y="5915025"/>
          <a:ext cx="2355850" cy="503238"/>
        </p:xfrm>
        <a:graphic>
          <a:graphicData uri="http://schemas.openxmlformats.org/presentationml/2006/ole">
            <mc:AlternateContent xmlns:mc="http://schemas.openxmlformats.org/markup-compatibility/2006">
              <mc:Choice xmlns:v="urn:schemas-microsoft-com:vml" Requires="v">
                <p:oleObj spid="_x0000_s9487" name="公式" r:id="rId13" imgW="888840" imgH="190440" progId="Equations">
                  <p:embed/>
                </p:oleObj>
              </mc:Choice>
              <mc:Fallback>
                <p:oleObj name="公式" r:id="rId13" imgW="888840" imgH="190440" progId="Equations">
                  <p:embed/>
                  <p:pic>
                    <p:nvPicPr>
                      <p:cNvPr id="9223"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953375" y="5915025"/>
                        <a:ext cx="2355850"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8046194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20"/>
          <p:cNvSpPr txBox="1">
            <a:spLocks noChangeArrowheads="1"/>
          </p:cNvSpPr>
          <p:nvPr/>
        </p:nvSpPr>
        <p:spPr bwMode="auto">
          <a:xfrm>
            <a:off x="515938" y="1089025"/>
            <a:ext cx="8610220" cy="4955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状态转移矩阵的主要性质有</a:t>
            </a:r>
            <a:r>
              <a:rPr lang="en-US" altLang="zh-CN" sz="2400" dirty="0">
                <a:latin typeface="+mn-ea"/>
                <a:ea typeface="+mn-ea"/>
              </a:rPr>
              <a:t>(                         )</a:t>
            </a:r>
          </a:p>
          <a:p>
            <a:pPr indent="628650" eaLnBrk="1" hangingPunct="1">
              <a:lnSpc>
                <a:spcPct val="150000"/>
              </a:lnSpc>
              <a:spcBef>
                <a:spcPct val="50000"/>
              </a:spcBef>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a)t=0</a:t>
            </a:r>
            <a:r>
              <a:rPr lang="zh-CN" altLang="en-US" sz="2000" dirty="0">
                <a:latin typeface="+mn-ea"/>
                <a:ea typeface="+mn-ea"/>
                <a:cs typeface="Times New Roman" panose="02020603050405020304" pitchFamily="18" charset="0"/>
              </a:rPr>
              <a:t>时，</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At</a:t>
            </a:r>
            <a:r>
              <a:rPr lang="en-US" altLang="zh-CN" sz="2000" b="1" dirty="0">
                <a:latin typeface="+mj-ea"/>
                <a:ea typeface="+mj-ea"/>
                <a:cs typeface="Times New Roman" panose="02020603050405020304" pitchFamily="18" charset="0"/>
              </a:rPr>
              <a:t>=I</a:t>
            </a:r>
          </a:p>
          <a:p>
            <a:pPr indent="628650" eaLnBrk="1" hangingPunct="1">
              <a:lnSpc>
                <a:spcPct val="150000"/>
              </a:lnSpc>
              <a:spcBef>
                <a:spcPct val="50000"/>
              </a:spcBef>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b) </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At</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Aτ</a:t>
            </a:r>
            <a:r>
              <a:rPr lang="en-US" altLang="zh-CN" sz="2000" b="1" dirty="0">
                <a:latin typeface="+mj-ea"/>
                <a:ea typeface="+mj-ea"/>
                <a:cs typeface="Times New Roman" panose="02020603050405020304" pitchFamily="18" charset="0"/>
              </a:rPr>
              <a:t>=</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a:t>
            </a:r>
            <a:r>
              <a:rPr lang="en-US" altLang="zh-CN" sz="2000" b="1" baseline="30000" dirty="0">
                <a:latin typeface="+mj-ea"/>
                <a:ea typeface="+mj-ea"/>
                <a:cs typeface="Times New Roman" panose="02020603050405020304" pitchFamily="18" charset="0"/>
              </a:rPr>
              <a:t>(t +τ) </a:t>
            </a:r>
          </a:p>
          <a:p>
            <a:pPr indent="628650" eaLnBrk="1" hangingPunct="1">
              <a:lnSpc>
                <a:spcPct val="150000"/>
              </a:lnSpc>
              <a:spcBef>
                <a:spcPct val="50000"/>
              </a:spcBef>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c) (</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At</a:t>
            </a:r>
            <a:r>
              <a:rPr lang="en-US" altLang="zh-CN" sz="2000" b="1" dirty="0">
                <a:latin typeface="+mj-ea"/>
                <a:ea typeface="+mj-ea"/>
                <a:cs typeface="Times New Roman" panose="02020603050405020304" pitchFamily="18" charset="0"/>
              </a:rPr>
              <a:t>)</a:t>
            </a:r>
            <a:r>
              <a:rPr lang="en-US" altLang="zh-CN" sz="2000" b="1" baseline="30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=e</a:t>
            </a:r>
            <a:r>
              <a:rPr lang="en-US" altLang="zh-CN" sz="2000" b="1" baseline="30000" dirty="0">
                <a:latin typeface="+mj-ea"/>
                <a:ea typeface="+mj-ea"/>
                <a:cs typeface="Times New Roman" panose="02020603050405020304" pitchFamily="18" charset="0"/>
              </a:rPr>
              <a:t>-At</a:t>
            </a:r>
          </a:p>
          <a:p>
            <a:pPr indent="628650" eaLnBrk="1" hangingPunct="1">
              <a:lnSpc>
                <a:spcPct val="150000"/>
              </a:lnSpc>
              <a:spcBef>
                <a:spcPct val="50000"/>
              </a:spcBef>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d</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若</a:t>
            </a:r>
            <a:r>
              <a:rPr lang="en-US" altLang="zh-CN" sz="2000" b="1" dirty="0">
                <a:latin typeface="+mj-ea"/>
                <a:ea typeface="+mj-ea"/>
                <a:cs typeface="Times New Roman" panose="02020603050405020304" pitchFamily="18" charset="0"/>
              </a:rPr>
              <a:t>A=</a:t>
            </a:r>
            <a:r>
              <a:rPr lang="en-US" altLang="zh-CN" sz="2000" b="1" dirty="0" err="1">
                <a:latin typeface="+mj-ea"/>
                <a:ea typeface="+mj-ea"/>
                <a:cs typeface="Times New Roman" panose="02020603050405020304" pitchFamily="18" charset="0"/>
              </a:rPr>
              <a:t>diag</a:t>
            </a:r>
            <a:r>
              <a:rPr lang="en-US" altLang="zh-CN" sz="2000" b="1" dirty="0">
                <a:latin typeface="+mj-ea"/>
                <a:ea typeface="+mj-ea"/>
                <a:cs typeface="Times New Roman" panose="02020603050405020304" pitchFamily="18" charset="0"/>
              </a:rPr>
              <a:t>(λ</a:t>
            </a:r>
            <a:r>
              <a:rPr lang="en-US" altLang="zh-CN" sz="2000" b="1" baseline="-25000" dirty="0">
                <a:latin typeface="+mj-ea"/>
                <a:ea typeface="+mj-ea"/>
                <a:cs typeface="Times New Roman" panose="02020603050405020304" pitchFamily="18" charset="0"/>
              </a:rPr>
              <a:t>1</a:t>
            </a:r>
            <a:r>
              <a:rPr lang="en-US" altLang="zh-CN" sz="2000" b="1" dirty="0">
                <a:latin typeface="+mj-ea"/>
                <a:ea typeface="+mj-ea"/>
                <a:cs typeface="Times New Roman" panose="02020603050405020304" pitchFamily="18" charset="0"/>
              </a:rPr>
              <a:t>  λ</a:t>
            </a:r>
            <a:r>
              <a:rPr lang="en-US" altLang="zh-CN" sz="2000" b="1" baseline="-25000" dirty="0">
                <a:latin typeface="+mj-ea"/>
                <a:ea typeface="+mj-ea"/>
                <a:cs typeface="Times New Roman" panose="02020603050405020304" pitchFamily="18" charset="0"/>
              </a:rPr>
              <a:t>2</a:t>
            </a:r>
            <a:r>
              <a:rPr lang="en-US" altLang="zh-CN" sz="2000" b="1" dirty="0">
                <a:latin typeface="+mj-ea"/>
                <a:ea typeface="+mj-ea"/>
                <a:cs typeface="Times New Roman" panose="02020603050405020304" pitchFamily="18" charset="0"/>
              </a:rPr>
              <a:t> ⋯  </a:t>
            </a:r>
            <a:r>
              <a:rPr lang="en-US" altLang="zh-CN" sz="2000" b="1" dirty="0" err="1">
                <a:latin typeface="+mj-ea"/>
                <a:ea typeface="+mj-ea"/>
                <a:cs typeface="Times New Roman" panose="02020603050405020304" pitchFamily="18" charset="0"/>
              </a:rPr>
              <a:t>λ</a:t>
            </a:r>
            <a:r>
              <a:rPr lang="en-US" altLang="zh-CN" sz="2000" b="1" baseline="-25000" dirty="0" err="1">
                <a:latin typeface="+mj-ea"/>
                <a:ea typeface="+mj-ea"/>
                <a:cs typeface="Times New Roman" panose="02020603050405020304" pitchFamily="18" charset="0"/>
              </a:rPr>
              <a:t>n</a:t>
            </a:r>
            <a:r>
              <a:rPr lang="en-US" altLang="zh-CN" sz="2000" b="1" dirty="0">
                <a:latin typeface="+mj-ea"/>
                <a:ea typeface="+mj-ea"/>
                <a:cs typeface="Times New Roman" panose="02020603050405020304" pitchFamily="18" charset="0"/>
              </a:rPr>
              <a:t>)</a:t>
            </a:r>
            <a:r>
              <a:rPr lang="zh-CN" altLang="en-US" sz="2000" b="1" dirty="0">
                <a:latin typeface="+mj-ea"/>
                <a:ea typeface="+mj-ea"/>
                <a:cs typeface="Times New Roman" panose="02020603050405020304" pitchFamily="18" charset="0"/>
              </a:rPr>
              <a:t>，</a:t>
            </a:r>
            <a:r>
              <a:rPr lang="zh-CN" altLang="en-US" sz="2000" dirty="0">
                <a:latin typeface="+mn-ea"/>
                <a:ea typeface="+mn-ea"/>
                <a:cs typeface="Times New Roman" panose="02020603050405020304" pitchFamily="18" charset="0"/>
              </a:rPr>
              <a:t>则</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At</a:t>
            </a:r>
            <a:r>
              <a:rPr lang="en-US" altLang="zh-CN" sz="2000" b="1" dirty="0">
                <a:latin typeface="+mj-ea"/>
                <a:ea typeface="+mj-ea"/>
                <a:cs typeface="Times New Roman" panose="02020603050405020304" pitchFamily="18" charset="0"/>
              </a:rPr>
              <a:t>=</a:t>
            </a:r>
            <a:r>
              <a:rPr lang="en-US" altLang="zh-CN" sz="2000" b="1" i="1" dirty="0" err="1">
                <a:latin typeface="+mj-ea"/>
                <a:ea typeface="+mj-ea"/>
                <a:cs typeface="Times New Roman" panose="02020603050405020304" pitchFamily="18" charset="0"/>
              </a:rPr>
              <a:t>diag</a:t>
            </a:r>
            <a:r>
              <a:rPr lang="en-US" altLang="zh-CN" sz="2000" b="1" dirty="0">
                <a:latin typeface="+mj-ea"/>
                <a:ea typeface="+mj-ea"/>
                <a:cs typeface="Times New Roman" panose="02020603050405020304" pitchFamily="18" charset="0"/>
              </a:rPr>
              <a:t>(e</a:t>
            </a:r>
            <a:r>
              <a:rPr lang="en-US" altLang="zh-CN" sz="2000" b="1" baseline="30000" dirty="0">
                <a:latin typeface="+mj-ea"/>
                <a:ea typeface="+mj-ea"/>
                <a:cs typeface="Times New Roman" panose="02020603050405020304" pitchFamily="18" charset="0"/>
              </a:rPr>
              <a:t>λ1t</a:t>
            </a:r>
            <a:r>
              <a:rPr lang="en-US" altLang="zh-CN" sz="2000" b="1" dirty="0">
                <a:latin typeface="+mj-ea"/>
                <a:ea typeface="+mj-ea"/>
                <a:cs typeface="Times New Roman" panose="02020603050405020304" pitchFamily="18" charset="0"/>
              </a:rPr>
              <a:t>  e</a:t>
            </a:r>
            <a:r>
              <a:rPr lang="en-US" altLang="zh-CN" sz="2000" b="1" baseline="30000" dirty="0">
                <a:latin typeface="+mj-ea"/>
                <a:ea typeface="+mj-ea"/>
                <a:cs typeface="Times New Roman" panose="02020603050405020304" pitchFamily="18" charset="0"/>
              </a:rPr>
              <a:t>λ2t</a:t>
            </a:r>
            <a:r>
              <a:rPr lang="en-US" altLang="zh-CN" sz="2000" b="1" dirty="0">
                <a:latin typeface="+mj-ea"/>
                <a:ea typeface="+mj-ea"/>
                <a:cs typeface="Times New Roman" panose="02020603050405020304" pitchFamily="18" charset="0"/>
              </a:rPr>
              <a:t>  </a:t>
            </a:r>
            <a:r>
              <a:rPr lang="en-US" altLang="zh-CN" sz="2000" b="1" dirty="0">
                <a:latin typeface="+mj-ea"/>
                <a:ea typeface="+mj-ea"/>
              </a:rPr>
              <a:t>⋯  </a:t>
            </a:r>
            <a:r>
              <a:rPr lang="en-US" altLang="zh-CN" sz="2000" b="1" dirty="0" err="1">
                <a:latin typeface="+mj-ea"/>
                <a:ea typeface="+mj-ea"/>
              </a:rPr>
              <a:t>e</a:t>
            </a:r>
            <a:r>
              <a:rPr lang="en-US" altLang="zh-CN" sz="2000" b="1" baseline="30000" dirty="0" err="1">
                <a:latin typeface="+mj-ea"/>
                <a:ea typeface="+mj-ea"/>
                <a:cs typeface="Times New Roman" panose="02020603050405020304" pitchFamily="18" charset="0"/>
              </a:rPr>
              <a:t>λnt</a:t>
            </a:r>
            <a:r>
              <a:rPr lang="en-US" altLang="zh-CN" sz="2000" b="1" dirty="0">
                <a:latin typeface="+mj-ea"/>
                <a:ea typeface="+mj-ea"/>
                <a:cs typeface="Times New Roman" panose="02020603050405020304" pitchFamily="18" charset="0"/>
              </a:rPr>
              <a:t>)</a:t>
            </a:r>
          </a:p>
          <a:p>
            <a:pPr indent="628650" eaLnBrk="1" hangingPunct="1">
              <a:lnSpc>
                <a:spcPct val="150000"/>
              </a:lnSpc>
              <a:spcBef>
                <a:spcPct val="50000"/>
              </a:spcBef>
            </a:pPr>
            <a:endParaRPr lang="en-US" altLang="zh-CN" sz="2000" dirty="0">
              <a:latin typeface="+mn-ea"/>
              <a:ea typeface="+mn-ea"/>
              <a:cs typeface="Times New Roman" panose="02020603050405020304" pitchFamily="18" charset="0"/>
            </a:endParaRPr>
          </a:p>
          <a:p>
            <a:pPr indent="628650" eaLnBrk="1" hangingPunct="1">
              <a:lnSpc>
                <a:spcPct val="150000"/>
              </a:lnSpc>
              <a:spcBef>
                <a:spcPts val="3600"/>
              </a:spcBef>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e</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若</a:t>
            </a:r>
            <a:r>
              <a:rPr lang="zh-CN" altLang="en-US" sz="2000" dirty="0">
                <a:latin typeface="+mn-ea"/>
                <a:ea typeface="+mn-ea"/>
                <a:cs typeface="Times New Roman" panose="02020603050405020304" pitchFamily="18" charset="0"/>
              </a:rPr>
              <a:t>存在满秩变换矩阵</a:t>
            </a:r>
            <a:r>
              <a:rPr lang="en-US" altLang="zh-CN" sz="2000" b="1" dirty="0">
                <a:latin typeface="+mj-ea"/>
                <a:ea typeface="+mj-ea"/>
                <a:cs typeface="Times New Roman" panose="02020603050405020304" pitchFamily="18" charset="0"/>
              </a:rPr>
              <a:t>P</a:t>
            </a:r>
            <a:r>
              <a:rPr lang="zh-CN" altLang="en-US" sz="2000" dirty="0">
                <a:latin typeface="+mn-ea"/>
                <a:ea typeface="+mn-ea"/>
                <a:cs typeface="Times New Roman" panose="02020603050405020304" pitchFamily="18" charset="0"/>
              </a:rPr>
              <a:t>，可使系统矩阵</a:t>
            </a:r>
            <a:r>
              <a:rPr lang="en-US" altLang="zh-CN" sz="2000" b="1" dirty="0">
                <a:latin typeface="+mj-ea"/>
                <a:ea typeface="+mj-ea"/>
                <a:cs typeface="Times New Roman" panose="02020603050405020304" pitchFamily="18" charset="0"/>
              </a:rPr>
              <a:t>A</a:t>
            </a:r>
            <a:r>
              <a:rPr lang="zh-CN" altLang="en-US" sz="2000" dirty="0">
                <a:latin typeface="+mn-ea"/>
                <a:ea typeface="+mn-ea"/>
                <a:cs typeface="Times New Roman" panose="02020603050405020304" pitchFamily="18" charset="0"/>
              </a:rPr>
              <a:t>变换成对角线矩阵</a:t>
            </a:r>
            <a:r>
              <a:rPr lang="en-US" altLang="zh-CN" sz="2000" b="1" dirty="0">
                <a:latin typeface="+mj-ea"/>
                <a:ea typeface="+mj-ea"/>
                <a:cs typeface="Times New Roman" panose="02020603050405020304" pitchFamily="18" charset="0"/>
              </a:rPr>
              <a:t>Λ</a:t>
            </a:r>
            <a:r>
              <a:rPr lang="zh-CN" altLang="en-US" sz="2000" dirty="0">
                <a:latin typeface="+mn-ea"/>
                <a:ea typeface="+mn-ea"/>
                <a:cs typeface="Times New Roman" panose="02020603050405020304" pitchFamily="18" charset="0"/>
              </a:rPr>
              <a:t>，即</a:t>
            </a:r>
          </a:p>
          <a:p>
            <a:pPr eaLnBrk="1" hangingPunct="1">
              <a:lnSpc>
                <a:spcPct val="150000"/>
              </a:lnSpc>
              <a:spcBef>
                <a:spcPct val="50000"/>
              </a:spcBef>
            </a:pPr>
            <a:r>
              <a:rPr lang="zh-CN" altLang="en-US" sz="1600" dirty="0">
                <a:latin typeface="+mn-ea"/>
                <a:ea typeface="+mn-ea"/>
                <a:cs typeface="Times New Roman" panose="02020603050405020304" pitchFamily="18" charset="0"/>
              </a:rPr>
              <a:t>    </a:t>
            </a:r>
          </a:p>
        </p:txBody>
      </p:sp>
      <p:graphicFrame>
        <p:nvGraphicFramePr>
          <p:cNvPr id="4" name="Object 21"/>
          <p:cNvGraphicFramePr>
            <a:graphicFrameLocks noChangeAspect="1"/>
          </p:cNvGraphicFramePr>
          <p:nvPr>
            <p:extLst>
              <p:ext uri="{D42A27DB-BD31-4B8C-83A1-F6EECF244321}">
                <p14:modId xmlns:p14="http://schemas.microsoft.com/office/powerpoint/2010/main" val="1176705857"/>
              </p:ext>
            </p:extLst>
          </p:nvPr>
        </p:nvGraphicFramePr>
        <p:xfrm>
          <a:off x="4815415" y="1033828"/>
          <a:ext cx="1435100" cy="663575"/>
        </p:xfrm>
        <a:graphic>
          <a:graphicData uri="http://schemas.openxmlformats.org/presentationml/2006/ole">
            <mc:AlternateContent xmlns:mc="http://schemas.openxmlformats.org/markup-compatibility/2006">
              <mc:Choice xmlns:v="urn:schemas-microsoft-com:vml" Requires="v">
                <p:oleObj spid="_x0000_s10500" r:id="rId3" imgW="863542" imgH="444624" progId="Equation.3">
                  <p:embed/>
                </p:oleObj>
              </mc:Choice>
              <mc:Fallback>
                <p:oleObj r:id="rId3" imgW="863542" imgH="444624" progId="Equation.3">
                  <p:embed/>
                  <p:pic>
                    <p:nvPicPr>
                      <p:cNvPr id="10242" name="Object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5415" y="1033828"/>
                        <a:ext cx="14351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23"/>
          <p:cNvGraphicFramePr>
            <a:graphicFrameLocks noChangeAspect="1"/>
          </p:cNvGraphicFramePr>
          <p:nvPr>
            <p:extLst>
              <p:ext uri="{D42A27DB-BD31-4B8C-83A1-F6EECF244321}">
                <p14:modId xmlns:p14="http://schemas.microsoft.com/office/powerpoint/2010/main" val="992780173"/>
              </p:ext>
            </p:extLst>
          </p:nvPr>
        </p:nvGraphicFramePr>
        <p:xfrm>
          <a:off x="2755901" y="5594312"/>
          <a:ext cx="1951037" cy="839787"/>
        </p:xfrm>
        <a:graphic>
          <a:graphicData uri="http://schemas.openxmlformats.org/presentationml/2006/ole">
            <mc:AlternateContent xmlns:mc="http://schemas.openxmlformats.org/markup-compatibility/2006">
              <mc:Choice xmlns:v="urn:schemas-microsoft-com:vml" Requires="v">
                <p:oleObj spid="_x0000_s10501" r:id="rId5" imgW="1651317" imgH="711517" progId="Equation.3">
                  <p:embed/>
                </p:oleObj>
              </mc:Choice>
              <mc:Fallback>
                <p:oleObj r:id="rId5" imgW="1651317" imgH="711517" progId="Equation.3">
                  <p:embed/>
                  <p:pic>
                    <p:nvPicPr>
                      <p:cNvPr id="10243" name="Object 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5901" y="5594312"/>
                        <a:ext cx="1951037"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24"/>
          <p:cNvGraphicFramePr>
            <a:graphicFrameLocks noChangeAspect="1"/>
          </p:cNvGraphicFramePr>
          <p:nvPr>
            <p:extLst>
              <p:ext uri="{D42A27DB-BD31-4B8C-83A1-F6EECF244321}">
                <p14:modId xmlns:p14="http://schemas.microsoft.com/office/powerpoint/2010/main" val="549186418"/>
              </p:ext>
            </p:extLst>
          </p:nvPr>
        </p:nvGraphicFramePr>
        <p:xfrm>
          <a:off x="6400800" y="5455503"/>
          <a:ext cx="3295650" cy="1093788"/>
        </p:xfrm>
        <a:graphic>
          <a:graphicData uri="http://schemas.openxmlformats.org/presentationml/2006/ole">
            <mc:AlternateContent xmlns:mc="http://schemas.openxmlformats.org/markup-compatibility/2006">
              <mc:Choice xmlns:v="urn:schemas-microsoft-com:vml" Requires="v">
                <p:oleObj spid="_x0000_s10502" r:id="rId7" imgW="2222817" imgH="736917" progId="Equation.3">
                  <p:embed/>
                </p:oleObj>
              </mc:Choice>
              <mc:Fallback>
                <p:oleObj r:id="rId7" imgW="2222817" imgH="736917" progId="Equation.3">
                  <p:embed/>
                  <p:pic>
                    <p:nvPicPr>
                      <p:cNvPr id="10244"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00800" y="5455503"/>
                        <a:ext cx="3295650" cy="109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AutoShape 25"/>
          <p:cNvSpPr>
            <a:spLocks noChangeArrowheads="1"/>
          </p:cNvSpPr>
          <p:nvPr/>
        </p:nvSpPr>
        <p:spPr bwMode="auto">
          <a:xfrm>
            <a:off x="5221288" y="5888097"/>
            <a:ext cx="762000" cy="228600"/>
          </a:xfrm>
          <a:prstGeom prst="rightArrow">
            <a:avLst>
              <a:gd name="adj1" fmla="val 50000"/>
              <a:gd name="adj2" fmla="val 83318"/>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8" name="Object 26"/>
          <p:cNvGraphicFramePr>
            <a:graphicFrameLocks noChangeAspect="1"/>
          </p:cNvGraphicFramePr>
          <p:nvPr>
            <p:extLst>
              <p:ext uri="{D42A27DB-BD31-4B8C-83A1-F6EECF244321}">
                <p14:modId xmlns:p14="http://schemas.microsoft.com/office/powerpoint/2010/main" val="3896282535"/>
              </p:ext>
            </p:extLst>
          </p:nvPr>
        </p:nvGraphicFramePr>
        <p:xfrm>
          <a:off x="4284662" y="1997868"/>
          <a:ext cx="3603625" cy="903287"/>
        </p:xfrm>
        <a:graphic>
          <a:graphicData uri="http://schemas.openxmlformats.org/presentationml/2006/ole">
            <mc:AlternateContent xmlns:mc="http://schemas.openxmlformats.org/markup-compatibility/2006">
              <mc:Choice xmlns:v="urn:schemas-microsoft-com:vml" Requires="v">
                <p:oleObj spid="_x0000_s10503" r:id="rId9" imgW="3251517" imgH="813117" progId="Equation.3">
                  <p:embed/>
                </p:oleObj>
              </mc:Choice>
              <mc:Fallback>
                <p:oleObj r:id="rId9" imgW="3251517" imgH="813117" progId="Equation.3">
                  <p:embed/>
                  <p:pic>
                    <p:nvPicPr>
                      <p:cNvPr id="10245" name="Object 2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4662" y="1997868"/>
                        <a:ext cx="3603625" cy="90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27"/>
          <p:cNvSpPr>
            <a:spLocks noChangeArrowheads="1"/>
          </p:cNvSpPr>
          <p:nvPr/>
        </p:nvSpPr>
        <p:spPr bwMode="auto">
          <a:xfrm>
            <a:off x="3827462" y="2376540"/>
            <a:ext cx="381000" cy="228600"/>
          </a:xfrm>
          <a:prstGeom prst="leftArrow">
            <a:avLst>
              <a:gd name="adj1" fmla="val 50000"/>
              <a:gd name="adj2" fmla="val 4165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AutoShape 28"/>
          <p:cNvSpPr>
            <a:spLocks noChangeArrowheads="1"/>
          </p:cNvSpPr>
          <p:nvPr/>
        </p:nvSpPr>
        <p:spPr bwMode="auto">
          <a:xfrm>
            <a:off x="3418681" y="2985691"/>
            <a:ext cx="381000" cy="228600"/>
          </a:xfrm>
          <a:prstGeom prst="leftArrow">
            <a:avLst>
              <a:gd name="adj1" fmla="val 50000"/>
              <a:gd name="adj2" fmla="val 41659"/>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1" name="Object 29"/>
          <p:cNvGraphicFramePr>
            <a:graphicFrameLocks noChangeAspect="1"/>
          </p:cNvGraphicFramePr>
          <p:nvPr>
            <p:extLst>
              <p:ext uri="{D42A27DB-BD31-4B8C-83A1-F6EECF244321}">
                <p14:modId xmlns:p14="http://schemas.microsoft.com/office/powerpoint/2010/main" val="1636028527"/>
              </p:ext>
            </p:extLst>
          </p:nvPr>
        </p:nvGraphicFramePr>
        <p:xfrm>
          <a:off x="4268788" y="2937272"/>
          <a:ext cx="3054350" cy="325437"/>
        </p:xfrm>
        <a:graphic>
          <a:graphicData uri="http://schemas.openxmlformats.org/presentationml/2006/ole">
            <mc:AlternateContent xmlns:mc="http://schemas.openxmlformats.org/markup-compatibility/2006">
              <mc:Choice xmlns:v="urn:schemas-microsoft-com:vml" Requires="v">
                <p:oleObj spid="_x0000_s10504" r:id="rId11" imgW="2146617" imgH="228917" progId="Equation.3">
                  <p:embed/>
                </p:oleObj>
              </mc:Choice>
              <mc:Fallback>
                <p:oleObj r:id="rId11" imgW="2146617" imgH="228917" progId="Equation.3">
                  <p:embed/>
                  <p:pic>
                    <p:nvPicPr>
                      <p:cNvPr id="10246" name="Object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68788" y="2937272"/>
                        <a:ext cx="3054350"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30"/>
          <p:cNvGraphicFramePr>
            <a:graphicFrameLocks noChangeAspect="1"/>
          </p:cNvGraphicFramePr>
          <p:nvPr>
            <p:extLst>
              <p:ext uri="{D42A27DB-BD31-4B8C-83A1-F6EECF244321}">
                <p14:modId xmlns:p14="http://schemas.microsoft.com/office/powerpoint/2010/main" val="1249019762"/>
              </p:ext>
            </p:extLst>
          </p:nvPr>
        </p:nvGraphicFramePr>
        <p:xfrm>
          <a:off x="2778124" y="3932479"/>
          <a:ext cx="6616700" cy="1090613"/>
        </p:xfrm>
        <a:graphic>
          <a:graphicData uri="http://schemas.openxmlformats.org/presentationml/2006/ole">
            <mc:AlternateContent xmlns:mc="http://schemas.openxmlformats.org/markup-compatibility/2006">
              <mc:Choice xmlns:v="urn:schemas-microsoft-com:vml" Requires="v">
                <p:oleObj spid="_x0000_s10505" r:id="rId13" imgW="6007417" imgH="990917" progId="Equation.3">
                  <p:embed/>
                </p:oleObj>
              </mc:Choice>
              <mc:Fallback>
                <p:oleObj r:id="rId13" imgW="6007417" imgH="990917" progId="Equation.3">
                  <p:embed/>
                  <p:pic>
                    <p:nvPicPr>
                      <p:cNvPr id="10247" name="Object 3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78124" y="3932479"/>
                        <a:ext cx="6616700"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786849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4"/>
          <p:cNvSpPr txBox="1">
            <a:spLocks noChangeArrowheads="1"/>
          </p:cNvSpPr>
          <p:nvPr/>
        </p:nvSpPr>
        <p:spPr bwMode="auto">
          <a:xfrm>
            <a:off x="515938" y="1089025"/>
            <a:ext cx="7848600" cy="463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en-US" altLang="zh-CN" sz="2000" b="1" dirty="0">
                <a:latin typeface="+mj-ea"/>
                <a:ea typeface="+mj-ea"/>
                <a:cs typeface="Times New Roman" panose="02020603050405020304" pitchFamily="18" charset="0"/>
              </a:rPr>
              <a:t>(f) </a:t>
            </a:r>
            <a:r>
              <a:rPr lang="en-US" altLang="zh-CN" sz="2000" b="1" dirty="0" smtClean="0">
                <a:latin typeface="+mj-ea"/>
                <a:ea typeface="+mj-ea"/>
                <a:cs typeface="Times New Roman" panose="02020603050405020304" pitchFamily="18" charset="0"/>
              </a:rPr>
              <a:t> </a:t>
            </a:r>
            <a:r>
              <a:rPr lang="en-US" altLang="zh-CN" sz="2000" b="1" dirty="0" err="1" smtClean="0">
                <a:latin typeface="+mj-ea"/>
                <a:ea typeface="+mj-ea"/>
                <a:cs typeface="Times New Roman" panose="02020603050405020304" pitchFamily="18" charset="0"/>
              </a:rPr>
              <a:t>de</a:t>
            </a:r>
            <a:r>
              <a:rPr lang="en-US" altLang="zh-CN" sz="2000" b="1" baseline="30000" dirty="0" err="1" smtClean="0">
                <a:latin typeface="+mj-ea"/>
                <a:ea typeface="+mj-ea"/>
                <a:cs typeface="Times New Roman" panose="02020603050405020304" pitchFamily="18" charset="0"/>
              </a:rPr>
              <a:t>At</a:t>
            </a:r>
            <a:r>
              <a:rPr lang="en-US" altLang="zh-CN" sz="2000" b="1" dirty="0" smtClean="0">
                <a:latin typeface="+mj-ea"/>
                <a:ea typeface="+mj-ea"/>
                <a:cs typeface="Times New Roman" panose="02020603050405020304" pitchFamily="18" charset="0"/>
              </a:rPr>
              <a:t>/</a:t>
            </a:r>
            <a:r>
              <a:rPr lang="en-US" altLang="zh-CN" sz="2000" b="1" dirty="0" err="1" smtClean="0">
                <a:latin typeface="+mj-ea"/>
                <a:ea typeface="+mj-ea"/>
                <a:cs typeface="Times New Roman" panose="02020603050405020304" pitchFamily="18" charset="0"/>
              </a:rPr>
              <a:t>dt</a:t>
            </a:r>
            <a:r>
              <a:rPr lang="en-US" altLang="zh-CN" sz="2000" b="1" dirty="0" smtClean="0">
                <a:latin typeface="+mj-ea"/>
                <a:ea typeface="+mj-ea"/>
                <a:cs typeface="Times New Roman" panose="02020603050405020304" pitchFamily="18" charset="0"/>
              </a:rPr>
              <a:t>=</a:t>
            </a:r>
            <a:r>
              <a:rPr lang="en-US" altLang="zh-CN" sz="2000" b="1" dirty="0" err="1" smtClean="0">
                <a:latin typeface="+mj-ea"/>
                <a:ea typeface="+mj-ea"/>
                <a:cs typeface="Times New Roman" panose="02020603050405020304" pitchFamily="18" charset="0"/>
              </a:rPr>
              <a:t>Ae</a:t>
            </a:r>
            <a:r>
              <a:rPr lang="en-US" altLang="zh-CN" sz="2000" b="1" baseline="30000" dirty="0" err="1" smtClean="0">
                <a:latin typeface="+mj-ea"/>
                <a:ea typeface="+mj-ea"/>
                <a:cs typeface="Times New Roman" panose="02020603050405020304" pitchFamily="18" charset="0"/>
              </a:rPr>
              <a:t>At</a:t>
            </a:r>
            <a:r>
              <a:rPr lang="en-US" altLang="zh-CN" sz="2000" b="1" dirty="0" smtClean="0">
                <a:latin typeface="+mj-ea"/>
                <a:ea typeface="+mj-ea"/>
                <a:cs typeface="Times New Roman" panose="02020603050405020304" pitchFamily="18" charset="0"/>
              </a:rPr>
              <a:t>=</a:t>
            </a:r>
            <a:r>
              <a:rPr lang="en-US" altLang="zh-CN" sz="2000" b="1" dirty="0" err="1" smtClean="0">
                <a:latin typeface="+mj-ea"/>
                <a:ea typeface="+mj-ea"/>
                <a:cs typeface="Times New Roman" panose="02020603050405020304" pitchFamily="18" charset="0"/>
              </a:rPr>
              <a:t>e</a:t>
            </a:r>
            <a:r>
              <a:rPr lang="en-US" altLang="zh-CN" sz="2000" b="1" baseline="30000" dirty="0" err="1" smtClean="0">
                <a:latin typeface="+mj-ea"/>
                <a:ea typeface="+mj-ea"/>
                <a:cs typeface="Times New Roman" panose="02020603050405020304" pitchFamily="18" charset="0"/>
              </a:rPr>
              <a:t>At</a:t>
            </a:r>
            <a:r>
              <a:rPr lang="en-US" altLang="zh-CN" sz="2000" b="1" dirty="0" err="1" smtClean="0">
                <a:latin typeface="+mj-ea"/>
                <a:ea typeface="+mj-ea"/>
                <a:cs typeface="Times New Roman" panose="02020603050405020304" pitchFamily="18" charset="0"/>
              </a:rPr>
              <a:t>A</a:t>
            </a:r>
            <a:endParaRPr lang="en-US" altLang="zh-CN" sz="2000" b="1" dirty="0">
              <a:latin typeface="+mj-ea"/>
              <a:ea typeface="+mj-ea"/>
              <a:cs typeface="Times New Roman" panose="02020603050405020304" pitchFamily="18" charset="0"/>
            </a:endParaRPr>
          </a:p>
          <a:p>
            <a:pPr eaLnBrk="1" hangingPunct="1">
              <a:lnSpc>
                <a:spcPct val="150000"/>
              </a:lnSpc>
              <a:spcBef>
                <a:spcPts val="1800"/>
              </a:spcBef>
            </a:pPr>
            <a:r>
              <a:rPr lang="en-US" altLang="zh-CN" sz="2000" b="1" dirty="0">
                <a:latin typeface="+mj-ea"/>
                <a:ea typeface="+mj-ea"/>
                <a:cs typeface="Times New Roman" panose="02020603050405020304" pitchFamily="18" charset="0"/>
              </a:rPr>
              <a:t>(g</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当</a:t>
            </a:r>
            <a:r>
              <a:rPr lang="en-US" altLang="zh-CN" sz="2000" b="1" dirty="0">
                <a:latin typeface="+mj-ea"/>
                <a:ea typeface="+mj-ea"/>
                <a:cs typeface="Times New Roman" panose="02020603050405020304" pitchFamily="18" charset="0"/>
              </a:rPr>
              <a:t>AB=BA</a:t>
            </a:r>
            <a:r>
              <a:rPr lang="zh-CN" altLang="en-US" sz="2000" dirty="0">
                <a:latin typeface="+mn-ea"/>
                <a:ea typeface="+mn-ea"/>
                <a:cs typeface="Times New Roman" panose="02020603050405020304" pitchFamily="18" charset="0"/>
              </a:rPr>
              <a:t>时，</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At</a:t>
            </a:r>
            <a:r>
              <a:rPr lang="en-US" altLang="zh-CN" sz="2000" b="1" dirty="0" err="1">
                <a:latin typeface="+mj-ea"/>
                <a:ea typeface="+mj-ea"/>
                <a:cs typeface="Times New Roman" panose="02020603050405020304" pitchFamily="18" charset="0"/>
              </a:rPr>
              <a:t>·e</a:t>
            </a:r>
            <a:r>
              <a:rPr lang="en-US" altLang="zh-CN" sz="2000" b="1" baseline="30000" dirty="0" err="1">
                <a:latin typeface="+mj-ea"/>
                <a:ea typeface="+mj-ea"/>
                <a:cs typeface="Times New Roman" panose="02020603050405020304" pitchFamily="18" charset="0"/>
              </a:rPr>
              <a:t>Bt</a:t>
            </a:r>
            <a:r>
              <a:rPr lang="en-US" altLang="zh-CN" sz="2000" b="1" dirty="0">
                <a:latin typeface="+mj-ea"/>
                <a:ea typeface="+mj-ea"/>
                <a:cs typeface="Times New Roman" panose="02020603050405020304" pitchFamily="18" charset="0"/>
              </a:rPr>
              <a:t>=e</a:t>
            </a:r>
            <a:r>
              <a:rPr lang="en-US" altLang="zh-CN" sz="2000" b="1" baseline="30000" dirty="0">
                <a:latin typeface="+mj-ea"/>
                <a:ea typeface="+mj-ea"/>
                <a:cs typeface="Times New Roman" panose="02020603050405020304" pitchFamily="18" charset="0"/>
              </a:rPr>
              <a:t>(A+B)t</a:t>
            </a:r>
            <a:r>
              <a:rPr lang="zh-CN" altLang="en-US" sz="2000" dirty="0">
                <a:latin typeface="+mn-ea"/>
                <a:ea typeface="+mn-ea"/>
                <a:cs typeface="Times New Roman" panose="02020603050405020304" pitchFamily="18" charset="0"/>
              </a:rPr>
              <a:t>。因为</a:t>
            </a:r>
          </a:p>
          <a:p>
            <a:pPr eaLnBrk="1" hangingPunct="1">
              <a:lnSpc>
                <a:spcPct val="150000"/>
              </a:lnSpc>
              <a:spcBef>
                <a:spcPts val="600"/>
              </a:spcBef>
            </a:pPr>
            <a:endParaRPr lang="zh-CN" altLang="en-US" sz="2000" dirty="0">
              <a:latin typeface="+mn-ea"/>
              <a:ea typeface="+mn-ea"/>
              <a:cs typeface="Times New Roman" panose="02020603050405020304" pitchFamily="18" charset="0"/>
            </a:endParaRPr>
          </a:p>
          <a:p>
            <a:pPr eaLnBrk="1" hangingPunct="1">
              <a:lnSpc>
                <a:spcPct val="150000"/>
              </a:lnSpc>
              <a:spcBef>
                <a:spcPts val="600"/>
              </a:spcBef>
            </a:pPr>
            <a:endParaRPr lang="zh-CN" altLang="en-US" sz="2000" dirty="0">
              <a:latin typeface="+mn-ea"/>
              <a:ea typeface="+mn-ea"/>
              <a:cs typeface="Times New Roman" panose="02020603050405020304" pitchFamily="18" charset="0"/>
            </a:endParaRPr>
          </a:p>
          <a:p>
            <a:pPr eaLnBrk="1" hangingPunct="1">
              <a:lnSpc>
                <a:spcPct val="150000"/>
              </a:lnSpc>
              <a:spcBef>
                <a:spcPts val="600"/>
              </a:spcBef>
            </a:pPr>
            <a:endParaRPr lang="zh-CN" altLang="en-US" sz="2000" baseline="30000" dirty="0">
              <a:latin typeface="+mn-ea"/>
              <a:ea typeface="+mn-ea"/>
              <a:cs typeface="Times New Roman" panose="02020603050405020304" pitchFamily="18" charset="0"/>
            </a:endParaRPr>
          </a:p>
          <a:p>
            <a:pPr eaLnBrk="1" hangingPunct="1">
              <a:lnSpc>
                <a:spcPct val="150000"/>
              </a:lnSpc>
              <a:spcBef>
                <a:spcPts val="1800"/>
              </a:spcBef>
            </a:pPr>
            <a:r>
              <a:rPr lang="en-US" altLang="zh-CN" sz="2000" b="1" dirty="0">
                <a:latin typeface="+mj-ea"/>
                <a:ea typeface="+mj-ea"/>
                <a:cs typeface="Times New Roman" panose="02020603050405020304" pitchFamily="18" charset="0"/>
              </a:rPr>
              <a:t>(h) </a:t>
            </a:r>
            <a:r>
              <a:rPr lang="zh-CN" altLang="en-US" sz="2000" dirty="0">
                <a:latin typeface="+mn-ea"/>
                <a:ea typeface="+mn-ea"/>
                <a:cs typeface="Times New Roman" panose="02020603050405020304" pitchFamily="18" charset="0"/>
              </a:rPr>
              <a:t>若</a:t>
            </a:r>
            <a:r>
              <a:rPr lang="en-US" altLang="zh-CN" sz="2000" b="1" dirty="0" err="1">
                <a:latin typeface="+mj-ea"/>
                <a:ea typeface="+mj-ea"/>
                <a:cs typeface="Times New Roman" panose="02020603050405020304" pitchFamily="18" charset="0"/>
              </a:rPr>
              <a:t>λ</a:t>
            </a:r>
            <a:r>
              <a:rPr lang="en-US" altLang="zh-CN" sz="2000" b="1" baseline="-25000" dirty="0" err="1">
                <a:latin typeface="+mj-ea"/>
                <a:ea typeface="+mj-ea"/>
                <a:cs typeface="Times New Roman" panose="02020603050405020304" pitchFamily="18" charset="0"/>
              </a:rPr>
              <a:t>i</a:t>
            </a:r>
            <a:r>
              <a:rPr lang="en-US" altLang="zh-CN" sz="2000" b="1" dirty="0">
                <a:latin typeface="+mj-ea"/>
                <a:ea typeface="+mj-ea"/>
                <a:cs typeface="Times New Roman" panose="02020603050405020304" pitchFamily="18" charset="0"/>
              </a:rPr>
              <a:t>(</a:t>
            </a:r>
            <a:r>
              <a:rPr lang="en-US" altLang="zh-CN" sz="2000" b="1" dirty="0" err="1">
                <a:latin typeface="+mj-ea"/>
                <a:ea typeface="+mj-ea"/>
                <a:cs typeface="Times New Roman" panose="02020603050405020304" pitchFamily="18" charset="0"/>
              </a:rPr>
              <a:t>i</a:t>
            </a:r>
            <a:r>
              <a:rPr lang="en-US" altLang="zh-CN" sz="2000" b="1" dirty="0">
                <a:latin typeface="+mj-ea"/>
                <a:ea typeface="+mj-ea"/>
                <a:cs typeface="Times New Roman" panose="02020603050405020304" pitchFamily="18" charset="0"/>
              </a:rPr>
              <a:t>=1,⋯,n)</a:t>
            </a:r>
            <a:r>
              <a:rPr lang="en-US" altLang="zh-CN" sz="2000" dirty="0">
                <a:latin typeface="+mn-ea"/>
                <a:ea typeface="+mn-ea"/>
                <a:cs typeface="Times New Roman" panose="02020603050405020304" pitchFamily="18" charset="0"/>
              </a:rPr>
              <a:t> </a:t>
            </a:r>
            <a:r>
              <a:rPr lang="zh-CN" altLang="en-US" sz="2000" dirty="0">
                <a:latin typeface="+mn-ea"/>
                <a:ea typeface="+mn-ea"/>
                <a:cs typeface="Times New Roman" panose="02020603050405020304" pitchFamily="18" charset="0"/>
              </a:rPr>
              <a:t>是</a:t>
            </a:r>
            <a:r>
              <a:rPr lang="en-US" altLang="zh-CN" sz="2000" b="1" dirty="0">
                <a:latin typeface="+mj-ea"/>
                <a:ea typeface="+mj-ea"/>
                <a:cs typeface="Times New Roman" panose="02020603050405020304" pitchFamily="18" charset="0"/>
              </a:rPr>
              <a:t>n</a:t>
            </a:r>
            <a:r>
              <a:rPr lang="zh-CN" altLang="en-US" sz="2000" dirty="0">
                <a:latin typeface="+mn-ea"/>
                <a:ea typeface="+mn-ea"/>
                <a:cs typeface="Times New Roman" panose="02020603050405020304" pitchFamily="18" charset="0"/>
              </a:rPr>
              <a:t>阶矩阵</a:t>
            </a:r>
            <a:r>
              <a:rPr lang="en-US" altLang="zh-CN" sz="2000" b="1" dirty="0">
                <a:latin typeface="+mj-ea"/>
                <a:ea typeface="+mj-ea"/>
                <a:cs typeface="Times New Roman" panose="02020603050405020304" pitchFamily="18" charset="0"/>
              </a:rPr>
              <a:t>A</a:t>
            </a:r>
            <a:r>
              <a:rPr lang="zh-CN" altLang="en-US" sz="2000" dirty="0">
                <a:latin typeface="+mn-ea"/>
                <a:ea typeface="+mn-ea"/>
                <a:cs typeface="Times New Roman" panose="02020603050405020304" pitchFamily="18" charset="0"/>
              </a:rPr>
              <a:t>的</a:t>
            </a:r>
            <a:r>
              <a:rPr lang="en-US" altLang="zh-CN" sz="2000" b="1" dirty="0">
                <a:latin typeface="+mj-ea"/>
                <a:ea typeface="+mj-ea"/>
                <a:cs typeface="Times New Roman" panose="02020603050405020304" pitchFamily="18" charset="0"/>
              </a:rPr>
              <a:t>n</a:t>
            </a:r>
            <a:r>
              <a:rPr lang="zh-CN" altLang="en-US" sz="2000" dirty="0">
                <a:latin typeface="+mn-ea"/>
                <a:ea typeface="+mn-ea"/>
                <a:cs typeface="Times New Roman" panose="02020603050405020304" pitchFamily="18" charset="0"/>
              </a:rPr>
              <a:t>个特征值，则</a:t>
            </a:r>
            <a:r>
              <a:rPr lang="zh-CN" altLang="en-US" sz="2000" dirty="0" smtClean="0">
                <a:latin typeface="+mn-ea"/>
                <a:ea typeface="+mn-ea"/>
                <a:cs typeface="Times New Roman" panose="02020603050405020304" pitchFamily="18" charset="0"/>
              </a:rPr>
              <a:t>有</a:t>
            </a:r>
            <a:endParaRPr lang="zh-CN" altLang="en-US" sz="2000" dirty="0">
              <a:latin typeface="+mn-ea"/>
              <a:ea typeface="+mn-ea"/>
              <a:cs typeface="Times New Roman" panose="02020603050405020304" pitchFamily="18" charset="0"/>
            </a:endParaRPr>
          </a:p>
          <a:p>
            <a:pPr indent="933450" eaLnBrk="1" hangingPunct="1">
              <a:lnSpc>
                <a:spcPct val="150000"/>
              </a:lnSpc>
              <a:spcBef>
                <a:spcPts val="1800"/>
              </a:spcBef>
            </a:pPr>
            <a:r>
              <a:rPr lang="zh-CN" altLang="en-US" sz="2000" dirty="0" smtClean="0">
                <a:latin typeface="+mn-ea"/>
                <a:ea typeface="+mn-ea"/>
                <a:cs typeface="Times New Roman" panose="02020603050405020304" pitchFamily="18" charset="0"/>
              </a:rPr>
              <a:t>其中</a:t>
            </a:r>
            <a:r>
              <a:rPr lang="en-US" altLang="zh-CN" sz="2000" b="1" dirty="0">
                <a:latin typeface="+mj-ea"/>
                <a:ea typeface="+mj-ea"/>
                <a:cs typeface="Times New Roman" panose="02020603050405020304" pitchFamily="18" charset="0"/>
              </a:rPr>
              <a:t>α</a:t>
            </a:r>
            <a:r>
              <a:rPr lang="en-US" altLang="zh-CN" sz="2000" b="1" baseline="-25000" dirty="0" err="1">
                <a:latin typeface="+mj-ea"/>
                <a:ea typeface="+mj-ea"/>
                <a:cs typeface="Times New Roman" panose="02020603050405020304" pitchFamily="18" charset="0"/>
              </a:rPr>
              <a:t>i</a:t>
            </a:r>
            <a:r>
              <a:rPr lang="en-US" altLang="zh-CN" sz="2000" b="1" dirty="0">
                <a:latin typeface="+mj-ea"/>
                <a:ea typeface="+mj-ea"/>
                <a:cs typeface="Times New Roman" panose="02020603050405020304" pitchFamily="18" charset="0"/>
              </a:rPr>
              <a:t>(t)</a:t>
            </a:r>
            <a:r>
              <a:rPr lang="zh-CN" altLang="en-US" sz="2000" dirty="0">
                <a:latin typeface="+mn-ea"/>
                <a:ea typeface="+mn-ea"/>
                <a:cs typeface="Times New Roman" panose="02020603050405020304" pitchFamily="18" charset="0"/>
              </a:rPr>
              <a:t>满足</a:t>
            </a:r>
          </a:p>
          <a:p>
            <a:pPr eaLnBrk="1" hangingPunct="1">
              <a:lnSpc>
                <a:spcPct val="150000"/>
              </a:lnSpc>
              <a:spcBef>
                <a:spcPts val="600"/>
              </a:spcBef>
            </a:pPr>
            <a:endParaRPr lang="en-US" altLang="zh-CN" sz="2000" dirty="0">
              <a:latin typeface="+mn-ea"/>
              <a:ea typeface="+mn-ea"/>
              <a:cs typeface="Times New Roman" panose="02020603050405020304" pitchFamily="18" charset="0"/>
            </a:endParaRPr>
          </a:p>
        </p:txBody>
      </p:sp>
      <p:graphicFrame>
        <p:nvGraphicFramePr>
          <p:cNvPr id="4" name="Object 5"/>
          <p:cNvGraphicFramePr>
            <a:graphicFrameLocks noChangeAspect="1"/>
          </p:cNvGraphicFramePr>
          <p:nvPr>
            <p:extLst>
              <p:ext uri="{D42A27DB-BD31-4B8C-83A1-F6EECF244321}">
                <p14:modId xmlns:p14="http://schemas.microsoft.com/office/powerpoint/2010/main" val="2738257540"/>
              </p:ext>
            </p:extLst>
          </p:nvPr>
        </p:nvGraphicFramePr>
        <p:xfrm>
          <a:off x="6453676" y="3938552"/>
          <a:ext cx="1860062" cy="666750"/>
        </p:xfrm>
        <a:graphic>
          <a:graphicData uri="http://schemas.openxmlformats.org/presentationml/2006/ole">
            <mc:AlternateContent xmlns:mc="http://schemas.openxmlformats.org/markup-compatibility/2006">
              <mc:Choice xmlns:v="urn:schemas-microsoft-com:vml" Requires="v">
                <p:oleObj spid="_x0000_s11395" r:id="rId3" imgW="1206817" imgH="432117" progId="Equation.3">
                  <p:embed/>
                </p:oleObj>
              </mc:Choice>
              <mc:Fallback>
                <p:oleObj r:id="rId3" imgW="1206817" imgH="432117" progId="Equation.3">
                  <p:embed/>
                  <p:pic>
                    <p:nvPicPr>
                      <p:cNvPr id="1126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3676" y="3938552"/>
                        <a:ext cx="1860062" cy="666750"/>
                      </a:xfrm>
                      <a:prstGeom prst="rect">
                        <a:avLst/>
                      </a:prstGeom>
                      <a:noFill/>
                      <a:ln>
                        <a:noFill/>
                      </a:ln>
                    </p:spPr>
                  </p:pic>
                </p:oleObj>
              </mc:Fallback>
            </mc:AlternateContent>
          </a:graphicData>
        </a:graphic>
      </p:graphicFrame>
      <p:graphicFrame>
        <p:nvGraphicFramePr>
          <p:cNvPr id="5" name="Object 6"/>
          <p:cNvGraphicFramePr>
            <a:graphicFrameLocks noChangeAspect="1"/>
          </p:cNvGraphicFramePr>
          <p:nvPr>
            <p:extLst>
              <p:ext uri="{D42A27DB-BD31-4B8C-83A1-F6EECF244321}">
                <p14:modId xmlns:p14="http://schemas.microsoft.com/office/powerpoint/2010/main" val="1644346274"/>
              </p:ext>
            </p:extLst>
          </p:nvPr>
        </p:nvGraphicFramePr>
        <p:xfrm>
          <a:off x="2459037" y="2470150"/>
          <a:ext cx="7278077" cy="1171575"/>
        </p:xfrm>
        <a:graphic>
          <a:graphicData uri="http://schemas.openxmlformats.org/presentationml/2006/ole">
            <mc:AlternateContent xmlns:mc="http://schemas.openxmlformats.org/markup-compatibility/2006">
              <mc:Choice xmlns:v="urn:schemas-microsoft-com:vml" Requires="v">
                <p:oleObj spid="_x0000_s11396" r:id="rId5" imgW="5207317" imgH="838517" progId="Equation.3">
                  <p:embed/>
                </p:oleObj>
              </mc:Choice>
              <mc:Fallback>
                <p:oleObj r:id="rId5" imgW="5207317" imgH="838517" progId="Equation.3">
                  <p:embed/>
                  <p:pic>
                    <p:nvPicPr>
                      <p:cNvPr id="11267"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9037" y="2470150"/>
                        <a:ext cx="7278077" cy="1171575"/>
                      </a:xfrm>
                      <a:prstGeom prst="rect">
                        <a:avLst/>
                      </a:prstGeom>
                      <a:noFill/>
                      <a:ln>
                        <a:noFill/>
                      </a:ln>
                    </p:spPr>
                  </p:pic>
                </p:oleObj>
              </mc:Fallback>
            </mc:AlternateContent>
          </a:graphicData>
        </a:graphic>
      </p:graphicFrame>
      <p:graphicFrame>
        <p:nvGraphicFramePr>
          <p:cNvPr id="6" name="Object 7"/>
          <p:cNvGraphicFramePr>
            <a:graphicFrameLocks noChangeAspect="1"/>
          </p:cNvGraphicFramePr>
          <p:nvPr>
            <p:extLst>
              <p:ext uri="{D42A27DB-BD31-4B8C-83A1-F6EECF244321}">
                <p14:modId xmlns:p14="http://schemas.microsoft.com/office/powerpoint/2010/main" val="1496989095"/>
              </p:ext>
            </p:extLst>
          </p:nvPr>
        </p:nvGraphicFramePr>
        <p:xfrm>
          <a:off x="4357382" y="5092412"/>
          <a:ext cx="3191598" cy="1270000"/>
        </p:xfrm>
        <a:graphic>
          <a:graphicData uri="http://schemas.openxmlformats.org/presentationml/2006/ole">
            <mc:AlternateContent xmlns:mc="http://schemas.openxmlformats.org/markup-compatibility/2006">
              <mc:Choice xmlns:v="urn:schemas-microsoft-com:vml" Requires="v">
                <p:oleObj spid="_x0000_s11397" r:id="rId7" imgW="2362517" imgH="940117" progId="Equation.3">
                  <p:embed/>
                </p:oleObj>
              </mc:Choice>
              <mc:Fallback>
                <p:oleObj r:id="rId7" imgW="2362517" imgH="940117" progId="Equation.3">
                  <p:embed/>
                  <p:pic>
                    <p:nvPicPr>
                      <p:cNvPr id="11268"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57382" y="5092412"/>
                        <a:ext cx="3191598" cy="12700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0609206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4"/>
          <p:cNvSpPr txBox="1">
            <a:spLocks noChangeArrowheads="1"/>
          </p:cNvSpPr>
          <p:nvPr/>
        </p:nvSpPr>
        <p:spPr bwMode="auto">
          <a:xfrm>
            <a:off x="1123950" y="1290638"/>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4" name="Text Box 5"/>
          <p:cNvSpPr txBox="1">
            <a:spLocks noChangeArrowheads="1"/>
          </p:cNvSpPr>
          <p:nvPr/>
        </p:nvSpPr>
        <p:spPr bwMode="auto">
          <a:xfrm>
            <a:off x="515938" y="1086644"/>
            <a:ext cx="815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2</a:t>
            </a:r>
            <a:r>
              <a:rPr lang="zh-CN" altLang="en-US" sz="2000" dirty="0">
                <a:latin typeface="+mn-ea"/>
                <a:ea typeface="+mn-ea"/>
              </a:rPr>
              <a:t>：已知控制系统的状态空间表达式为</a:t>
            </a:r>
          </a:p>
        </p:txBody>
      </p:sp>
      <p:graphicFrame>
        <p:nvGraphicFramePr>
          <p:cNvPr id="5" name="Object 6"/>
          <p:cNvGraphicFramePr>
            <a:graphicFrameLocks noChangeAspect="1"/>
          </p:cNvGraphicFramePr>
          <p:nvPr>
            <p:extLst>
              <p:ext uri="{D42A27DB-BD31-4B8C-83A1-F6EECF244321}">
                <p14:modId xmlns:p14="http://schemas.microsoft.com/office/powerpoint/2010/main" val="1059203573"/>
              </p:ext>
            </p:extLst>
          </p:nvPr>
        </p:nvGraphicFramePr>
        <p:xfrm>
          <a:off x="3057543" y="1568784"/>
          <a:ext cx="1905517" cy="734347"/>
        </p:xfrm>
        <a:graphic>
          <a:graphicData uri="http://schemas.openxmlformats.org/presentationml/2006/ole">
            <mc:AlternateContent xmlns:mc="http://schemas.openxmlformats.org/markup-compatibility/2006">
              <mc:Choice xmlns:v="urn:schemas-microsoft-com:vml" Requires="v">
                <p:oleObj spid="_x0000_s12500" r:id="rId3" imgW="1384617" imgH="533717" progId="Equation.3">
                  <p:embed/>
                </p:oleObj>
              </mc:Choice>
              <mc:Fallback>
                <p:oleObj r:id="rId3" imgW="1384617" imgH="533717" progId="Equation.3">
                  <p:embed/>
                  <p:pic>
                    <p:nvPicPr>
                      <p:cNvPr id="1229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7543" y="1568784"/>
                        <a:ext cx="1905517" cy="734347"/>
                      </a:xfrm>
                      <a:prstGeom prst="rect">
                        <a:avLst/>
                      </a:prstGeom>
                      <a:noFill/>
                      <a:ln>
                        <a:noFill/>
                      </a:ln>
                    </p:spPr>
                  </p:pic>
                </p:oleObj>
              </mc:Fallback>
            </mc:AlternateContent>
          </a:graphicData>
        </a:graphic>
      </p:graphicFrame>
      <p:graphicFrame>
        <p:nvGraphicFramePr>
          <p:cNvPr id="6" name="Object 8"/>
          <p:cNvGraphicFramePr>
            <a:graphicFrameLocks noChangeAspect="1"/>
          </p:cNvGraphicFramePr>
          <p:nvPr>
            <p:extLst>
              <p:ext uri="{D42A27DB-BD31-4B8C-83A1-F6EECF244321}">
                <p14:modId xmlns:p14="http://schemas.microsoft.com/office/powerpoint/2010/main" val="2706714672"/>
              </p:ext>
            </p:extLst>
          </p:nvPr>
        </p:nvGraphicFramePr>
        <p:xfrm>
          <a:off x="6010293" y="1640222"/>
          <a:ext cx="3095607" cy="598484"/>
        </p:xfrm>
        <a:graphic>
          <a:graphicData uri="http://schemas.openxmlformats.org/presentationml/2006/ole">
            <mc:AlternateContent xmlns:mc="http://schemas.openxmlformats.org/markup-compatibility/2006">
              <mc:Choice xmlns:v="urn:schemas-microsoft-com:vml" Requires="v">
                <p:oleObj spid="_x0000_s12501" r:id="rId5" imgW="2362517" imgH="457517" progId="Equation.3">
                  <p:embed/>
                </p:oleObj>
              </mc:Choice>
              <mc:Fallback>
                <p:oleObj r:id="rId5" imgW="2362517" imgH="457517" progId="Equation.3">
                  <p:embed/>
                  <p:pic>
                    <p:nvPicPr>
                      <p:cNvPr id="12291"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0293" y="1640222"/>
                        <a:ext cx="3095607" cy="598484"/>
                      </a:xfrm>
                      <a:prstGeom prst="rect">
                        <a:avLst/>
                      </a:prstGeom>
                      <a:noFill/>
                      <a:ln>
                        <a:noFill/>
                      </a:ln>
                    </p:spPr>
                  </p:pic>
                </p:oleObj>
              </mc:Fallback>
            </mc:AlternateContent>
          </a:graphicData>
        </a:graphic>
      </p:graphicFrame>
      <p:sp>
        <p:nvSpPr>
          <p:cNvPr id="7" name="Text Box 9"/>
          <p:cNvSpPr txBox="1">
            <a:spLocks noChangeArrowheads="1"/>
          </p:cNvSpPr>
          <p:nvPr/>
        </p:nvSpPr>
        <p:spPr bwMode="auto">
          <a:xfrm>
            <a:off x="1198563" y="2428875"/>
            <a:ext cx="80645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试计算系统输入为单位阶跃信号时的响应？系统的</a:t>
            </a:r>
            <a:r>
              <a:rPr lang="zh-CN" altLang="en-US" sz="2000" dirty="0" smtClean="0">
                <a:latin typeface="+mn-ea"/>
                <a:ea typeface="+mn-ea"/>
              </a:rPr>
              <a:t>初始条件 </a:t>
            </a:r>
            <a:r>
              <a:rPr lang="en-US" altLang="zh-CN" sz="2000" b="1" dirty="0" smtClean="0">
                <a:latin typeface="+mj-ea"/>
                <a:ea typeface="+mj-ea"/>
              </a:rPr>
              <a:t>X(0</a:t>
            </a:r>
            <a:r>
              <a:rPr lang="en-US" altLang="zh-CN" sz="2000" b="1" dirty="0">
                <a:latin typeface="+mj-ea"/>
                <a:ea typeface="+mj-ea"/>
              </a:rPr>
              <a:t>)=0</a:t>
            </a:r>
            <a:r>
              <a:rPr lang="zh-CN" altLang="en-US" sz="2000" dirty="0">
                <a:latin typeface="+mn-ea"/>
                <a:ea typeface="+mn-ea"/>
              </a:rPr>
              <a:t>。</a:t>
            </a:r>
          </a:p>
        </p:txBody>
      </p:sp>
      <p:sp>
        <p:nvSpPr>
          <p:cNvPr id="8" name="Text Box 10"/>
          <p:cNvSpPr txBox="1">
            <a:spLocks noChangeArrowheads="1"/>
          </p:cNvSpPr>
          <p:nvPr/>
        </p:nvSpPr>
        <p:spPr bwMode="auto">
          <a:xfrm>
            <a:off x="1198563" y="2919743"/>
            <a:ext cx="70627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单位阶跃信号：</a:t>
            </a:r>
            <a:r>
              <a:rPr lang="zh-CN" altLang="en-US" sz="2000" dirty="0" smtClean="0">
                <a:latin typeface="+mn-ea"/>
                <a:ea typeface="+mn-ea"/>
              </a:rPr>
              <a:t>当 </a:t>
            </a:r>
            <a:r>
              <a:rPr lang="en-US" altLang="zh-CN" sz="2000" b="1" dirty="0" smtClean="0">
                <a:latin typeface="+mj-ea"/>
                <a:ea typeface="+mj-ea"/>
              </a:rPr>
              <a:t>t</a:t>
            </a:r>
            <a:r>
              <a:rPr lang="en-US" altLang="zh-CN" sz="2000" b="1" dirty="0">
                <a:latin typeface="+mj-ea"/>
                <a:ea typeface="+mj-ea"/>
              </a:rPr>
              <a:t>≥</a:t>
            </a:r>
            <a:r>
              <a:rPr lang="en-US" altLang="zh-CN" sz="2000" b="1" dirty="0" smtClean="0">
                <a:latin typeface="+mj-ea"/>
                <a:ea typeface="+mj-ea"/>
              </a:rPr>
              <a:t>0 </a:t>
            </a:r>
            <a:r>
              <a:rPr lang="zh-CN" altLang="en-US" sz="2000" dirty="0" smtClean="0">
                <a:latin typeface="+mn-ea"/>
                <a:ea typeface="+mn-ea"/>
              </a:rPr>
              <a:t>时</a:t>
            </a:r>
            <a:r>
              <a:rPr lang="zh-CN" altLang="en-US" sz="2000" dirty="0">
                <a:latin typeface="+mn-ea"/>
                <a:ea typeface="+mn-ea"/>
              </a:rPr>
              <a:t>，</a:t>
            </a:r>
            <a:r>
              <a:rPr lang="en-US" altLang="zh-CN" sz="2000" b="1" dirty="0">
                <a:latin typeface="+mj-ea"/>
                <a:ea typeface="+mj-ea"/>
              </a:rPr>
              <a:t>U(t)=1</a:t>
            </a:r>
            <a:r>
              <a:rPr lang="zh-CN" altLang="en-US" sz="2000" dirty="0">
                <a:latin typeface="+mn-ea"/>
                <a:ea typeface="+mn-ea"/>
              </a:rPr>
              <a:t>；否则，</a:t>
            </a:r>
            <a:r>
              <a:rPr lang="en-US" altLang="zh-CN" sz="2000" b="1" dirty="0">
                <a:latin typeface="+mj-ea"/>
                <a:ea typeface="+mj-ea"/>
              </a:rPr>
              <a:t>U(t)=0</a:t>
            </a:r>
            <a:r>
              <a:rPr lang="zh-CN" altLang="en-US" sz="2000" dirty="0">
                <a:latin typeface="+mn-ea"/>
                <a:ea typeface="+mn-ea"/>
              </a:rPr>
              <a:t>。</a:t>
            </a:r>
          </a:p>
        </p:txBody>
      </p:sp>
      <p:sp>
        <p:nvSpPr>
          <p:cNvPr id="9" name="Text Box 11"/>
          <p:cNvSpPr txBox="1">
            <a:spLocks noChangeArrowheads="1"/>
          </p:cNvSpPr>
          <p:nvPr/>
        </p:nvSpPr>
        <p:spPr bwMode="auto">
          <a:xfrm>
            <a:off x="745065" y="3648077"/>
            <a:ext cx="464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解：</a:t>
            </a:r>
            <a:r>
              <a:rPr lang="zh-CN" altLang="en-US" dirty="0">
                <a:latin typeface="+mn-ea"/>
                <a:ea typeface="+mn-ea"/>
              </a:rPr>
              <a:t>取采样周期</a:t>
            </a:r>
            <a:r>
              <a:rPr lang="zh-CN" altLang="en-US" dirty="0" smtClean="0">
                <a:latin typeface="+mn-ea"/>
                <a:ea typeface="+mn-ea"/>
              </a:rPr>
              <a:t>为 </a:t>
            </a:r>
            <a:r>
              <a:rPr lang="en-US" altLang="zh-CN" b="1" dirty="0" smtClean="0">
                <a:latin typeface="+mj-ea"/>
                <a:ea typeface="+mj-ea"/>
              </a:rPr>
              <a:t>T</a:t>
            </a:r>
            <a:r>
              <a:rPr lang="zh-CN" altLang="en-US" dirty="0">
                <a:latin typeface="+mn-ea"/>
                <a:ea typeface="+mn-ea"/>
              </a:rPr>
              <a:t>，相应的离散系统就是</a:t>
            </a:r>
          </a:p>
        </p:txBody>
      </p:sp>
      <p:graphicFrame>
        <p:nvGraphicFramePr>
          <p:cNvPr id="10" name="Object 12"/>
          <p:cNvGraphicFramePr>
            <a:graphicFrameLocks noChangeAspect="1"/>
          </p:cNvGraphicFramePr>
          <p:nvPr>
            <p:extLst>
              <p:ext uri="{D42A27DB-BD31-4B8C-83A1-F6EECF244321}">
                <p14:modId xmlns:p14="http://schemas.microsoft.com/office/powerpoint/2010/main" val="1140219267"/>
              </p:ext>
            </p:extLst>
          </p:nvPr>
        </p:nvGraphicFramePr>
        <p:xfrm>
          <a:off x="5532965" y="3682208"/>
          <a:ext cx="2500312" cy="652462"/>
        </p:xfrm>
        <a:graphic>
          <a:graphicData uri="http://schemas.openxmlformats.org/presentationml/2006/ole">
            <mc:AlternateContent xmlns:mc="http://schemas.openxmlformats.org/markup-compatibility/2006">
              <mc:Choice xmlns:v="urn:schemas-microsoft-com:vml" Requires="v">
                <p:oleObj spid="_x0000_s12502" r:id="rId7" imgW="1752917" imgH="457517" progId="Equation.3">
                  <p:embed/>
                </p:oleObj>
              </mc:Choice>
              <mc:Fallback>
                <p:oleObj r:id="rId7" imgW="1752917" imgH="457517" progId="Equation.3">
                  <p:embed/>
                  <p:pic>
                    <p:nvPicPr>
                      <p:cNvPr id="12292"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32965" y="3682208"/>
                        <a:ext cx="2500312"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13"/>
          <p:cNvSpPr txBox="1">
            <a:spLocks noChangeArrowheads="1"/>
          </p:cNvSpPr>
          <p:nvPr/>
        </p:nvSpPr>
        <p:spPr bwMode="auto">
          <a:xfrm>
            <a:off x="1649413" y="4602957"/>
            <a:ext cx="877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b="1" dirty="0"/>
              <a:t>其中：</a:t>
            </a:r>
          </a:p>
        </p:txBody>
      </p:sp>
      <p:graphicFrame>
        <p:nvGraphicFramePr>
          <p:cNvPr id="12" name="Object 14"/>
          <p:cNvGraphicFramePr>
            <a:graphicFrameLocks noChangeAspect="1"/>
          </p:cNvGraphicFramePr>
          <p:nvPr>
            <p:extLst>
              <p:ext uri="{D42A27DB-BD31-4B8C-83A1-F6EECF244321}">
                <p14:modId xmlns:p14="http://schemas.microsoft.com/office/powerpoint/2010/main" val="1830508322"/>
              </p:ext>
            </p:extLst>
          </p:nvPr>
        </p:nvGraphicFramePr>
        <p:xfrm>
          <a:off x="2993232" y="4479926"/>
          <a:ext cx="6329362" cy="615950"/>
        </p:xfrm>
        <a:graphic>
          <a:graphicData uri="http://schemas.openxmlformats.org/presentationml/2006/ole">
            <mc:AlternateContent xmlns:mc="http://schemas.openxmlformats.org/markup-compatibility/2006">
              <mc:Choice xmlns:v="urn:schemas-microsoft-com:vml" Requires="v">
                <p:oleObj spid="_x0000_s12503" r:id="rId9" imgW="4559617" imgH="444817" progId="Equation.3">
                  <p:embed/>
                </p:oleObj>
              </mc:Choice>
              <mc:Fallback>
                <p:oleObj r:id="rId9" imgW="4559617" imgH="444817" progId="Equation.3">
                  <p:embed/>
                  <p:pic>
                    <p:nvPicPr>
                      <p:cNvPr id="12293"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93232" y="4479926"/>
                        <a:ext cx="6329362"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 Box 15"/>
          <p:cNvSpPr txBox="1">
            <a:spLocks noChangeArrowheads="1"/>
          </p:cNvSpPr>
          <p:nvPr/>
        </p:nvSpPr>
        <p:spPr bwMode="auto">
          <a:xfrm>
            <a:off x="1168399" y="5345113"/>
            <a:ext cx="8153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为了</a:t>
            </a:r>
            <a:r>
              <a:rPr lang="zh-CN" altLang="en-US" dirty="0" smtClean="0">
                <a:latin typeface="+mn-ea"/>
                <a:ea typeface="+mn-ea"/>
              </a:rPr>
              <a:t>便于 </a:t>
            </a:r>
            <a:r>
              <a:rPr lang="en-US" altLang="zh-CN" b="1" dirty="0" err="1" smtClean="0">
                <a:latin typeface="+mj-ea"/>
                <a:ea typeface="+mj-ea"/>
              </a:rPr>
              <a:t>e</a:t>
            </a:r>
            <a:r>
              <a:rPr lang="en-US" altLang="zh-CN" b="1" baseline="30000" dirty="0" err="1" smtClean="0">
                <a:latin typeface="+mj-ea"/>
                <a:ea typeface="+mj-ea"/>
              </a:rPr>
              <a:t>AT</a:t>
            </a:r>
            <a:r>
              <a:rPr lang="en-US" altLang="zh-CN" b="1" baseline="30000" dirty="0" smtClean="0">
                <a:latin typeface="+mj-ea"/>
                <a:ea typeface="+mj-ea"/>
              </a:rPr>
              <a:t> </a:t>
            </a:r>
            <a:r>
              <a:rPr lang="zh-CN" altLang="en-US" dirty="0" smtClean="0">
                <a:latin typeface="+mn-ea"/>
                <a:ea typeface="+mn-ea"/>
              </a:rPr>
              <a:t>的</a:t>
            </a:r>
            <a:r>
              <a:rPr lang="zh-CN" altLang="en-US" dirty="0">
                <a:latin typeface="+mn-ea"/>
                <a:ea typeface="+mn-ea"/>
              </a:rPr>
              <a:t>计算，</a:t>
            </a:r>
            <a:r>
              <a:rPr lang="en-US" altLang="zh-CN" b="1" dirty="0" smtClean="0">
                <a:latin typeface="+mj-ea"/>
                <a:ea typeface="+mj-ea"/>
              </a:rPr>
              <a:t>N </a:t>
            </a:r>
            <a:r>
              <a:rPr lang="zh-CN" altLang="en-US" dirty="0" smtClean="0">
                <a:latin typeface="+mn-ea"/>
                <a:ea typeface="+mn-ea"/>
              </a:rPr>
              <a:t>的</a:t>
            </a:r>
            <a:r>
              <a:rPr lang="zh-CN" altLang="en-US" dirty="0">
                <a:latin typeface="+mn-ea"/>
                <a:ea typeface="+mn-ea"/>
              </a:rPr>
              <a:t>确定一般按如下方式</a:t>
            </a:r>
          </a:p>
        </p:txBody>
      </p:sp>
      <p:graphicFrame>
        <p:nvGraphicFramePr>
          <p:cNvPr id="14" name="Object 16"/>
          <p:cNvGraphicFramePr>
            <a:graphicFrameLocks noChangeAspect="1"/>
          </p:cNvGraphicFramePr>
          <p:nvPr>
            <p:extLst>
              <p:ext uri="{D42A27DB-BD31-4B8C-83A1-F6EECF244321}">
                <p14:modId xmlns:p14="http://schemas.microsoft.com/office/powerpoint/2010/main" val="1490398561"/>
              </p:ext>
            </p:extLst>
          </p:nvPr>
        </p:nvGraphicFramePr>
        <p:xfrm>
          <a:off x="3557588" y="5842000"/>
          <a:ext cx="5200650" cy="647700"/>
        </p:xfrm>
        <a:graphic>
          <a:graphicData uri="http://schemas.openxmlformats.org/presentationml/2006/ole">
            <mc:AlternateContent xmlns:mc="http://schemas.openxmlformats.org/markup-compatibility/2006">
              <mc:Choice xmlns:v="urn:schemas-microsoft-com:vml" Requires="v">
                <p:oleObj spid="_x0000_s12504" r:id="rId11" imgW="3467417" imgH="432117" progId="Equation.3">
                  <p:embed/>
                </p:oleObj>
              </mc:Choice>
              <mc:Fallback>
                <p:oleObj r:id="rId11" imgW="3467417" imgH="432117" progId="Equation.3">
                  <p:embed/>
                  <p:pic>
                    <p:nvPicPr>
                      <p:cNvPr id="12294" name="Object 1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57588" y="5842000"/>
                        <a:ext cx="52006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2783192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4"/>
          <p:cNvSpPr txBox="1">
            <a:spLocks noChangeArrowheads="1"/>
          </p:cNvSpPr>
          <p:nvPr/>
        </p:nvSpPr>
        <p:spPr bwMode="auto">
          <a:xfrm>
            <a:off x="2032794" y="5548312"/>
            <a:ext cx="2235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dirty="0">
                <a:ea typeface="Arial Unicode MS" pitchFamily="34" charset="-122"/>
              </a:rPr>
              <a:t>T=0.001(</a:t>
            </a:r>
            <a:r>
              <a:rPr lang="en-US" altLang="zh-CN" b="1" dirty="0" err="1">
                <a:ea typeface="Arial Unicode MS" pitchFamily="34" charset="-122"/>
              </a:rPr>
              <a:t>ms</a:t>
            </a:r>
            <a:r>
              <a:rPr lang="en-US" altLang="zh-CN" b="1" dirty="0">
                <a:ea typeface="Arial Unicode MS" pitchFamily="34" charset="-122"/>
              </a:rPr>
              <a:t>)</a:t>
            </a:r>
            <a:endParaRPr lang="zh-CN" altLang="en-US" b="1" dirty="0"/>
          </a:p>
        </p:txBody>
      </p:sp>
      <p:pic>
        <p:nvPicPr>
          <p:cNvPr id="4" name="Picture 9"/>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515938" y="1407213"/>
            <a:ext cx="5268912" cy="395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407828" y="1407213"/>
            <a:ext cx="5268236" cy="395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4"/>
          <p:cNvSpPr txBox="1">
            <a:spLocks noChangeArrowheads="1"/>
          </p:cNvSpPr>
          <p:nvPr/>
        </p:nvSpPr>
        <p:spPr bwMode="auto">
          <a:xfrm>
            <a:off x="7924346" y="5548312"/>
            <a:ext cx="22352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dirty="0">
                <a:ea typeface="Arial Unicode MS" pitchFamily="34" charset="-122"/>
              </a:rPr>
              <a:t>T=0.1(</a:t>
            </a:r>
            <a:r>
              <a:rPr lang="en-US" altLang="zh-CN" b="1" dirty="0" err="1">
                <a:ea typeface="Arial Unicode MS" pitchFamily="34" charset="-122"/>
              </a:rPr>
              <a:t>ms</a:t>
            </a:r>
            <a:r>
              <a:rPr lang="en-US" altLang="zh-CN" b="1" dirty="0">
                <a:ea typeface="Arial Unicode MS" pitchFamily="34" charset="-122"/>
              </a:rPr>
              <a:t>)</a:t>
            </a:r>
            <a:endParaRPr lang="zh-CN" altLang="en-US" b="1" dirty="0"/>
          </a:p>
        </p:txBody>
      </p:sp>
    </p:spTree>
    <p:extLst>
      <p:ext uri="{BB962C8B-B14F-4D97-AF65-F5344CB8AC3E}">
        <p14:creationId xmlns:p14="http://schemas.microsoft.com/office/powerpoint/2010/main" val="30733503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4"/>
          <p:cNvSpPr txBox="1">
            <a:spLocks noChangeArrowheads="1"/>
          </p:cNvSpPr>
          <p:nvPr/>
        </p:nvSpPr>
        <p:spPr bwMode="auto">
          <a:xfrm>
            <a:off x="1022350" y="1189038"/>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4" name="Text Box 5"/>
          <p:cNvSpPr txBox="1">
            <a:spLocks noChangeArrowheads="1"/>
          </p:cNvSpPr>
          <p:nvPr/>
        </p:nvSpPr>
        <p:spPr bwMode="auto">
          <a:xfrm>
            <a:off x="515938" y="1100138"/>
            <a:ext cx="815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3</a:t>
            </a:r>
            <a:r>
              <a:rPr lang="zh-CN" altLang="en-US" sz="2000" dirty="0">
                <a:latin typeface="+mn-ea"/>
                <a:ea typeface="+mn-ea"/>
              </a:rPr>
              <a:t>：已知控制系统的状态方程为</a:t>
            </a:r>
          </a:p>
        </p:txBody>
      </p:sp>
      <p:graphicFrame>
        <p:nvGraphicFramePr>
          <p:cNvPr id="5" name="Object 6"/>
          <p:cNvGraphicFramePr>
            <a:graphicFrameLocks noChangeAspect="1"/>
          </p:cNvGraphicFramePr>
          <p:nvPr>
            <p:extLst>
              <p:ext uri="{D42A27DB-BD31-4B8C-83A1-F6EECF244321}">
                <p14:modId xmlns:p14="http://schemas.microsoft.com/office/powerpoint/2010/main" val="836976689"/>
              </p:ext>
            </p:extLst>
          </p:nvPr>
        </p:nvGraphicFramePr>
        <p:xfrm>
          <a:off x="3504406" y="1572419"/>
          <a:ext cx="2089150" cy="460375"/>
        </p:xfrm>
        <a:graphic>
          <a:graphicData uri="http://schemas.openxmlformats.org/presentationml/2006/ole">
            <mc:AlternateContent xmlns:mc="http://schemas.openxmlformats.org/markup-compatibility/2006">
              <mc:Choice xmlns:v="urn:schemas-microsoft-com:vml" Requires="v">
                <p:oleObj spid="_x0000_s13658" r:id="rId3" imgW="1384617" imgH="305117" progId="Equations">
                  <p:embed/>
                </p:oleObj>
              </mc:Choice>
              <mc:Fallback>
                <p:oleObj r:id="rId3" imgW="1384617" imgH="305117" progId="Equations">
                  <p:embed/>
                  <p:pic>
                    <p:nvPicPr>
                      <p:cNvPr id="13314"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4406" y="1572419"/>
                        <a:ext cx="2089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8"/>
          <p:cNvGraphicFramePr>
            <a:graphicFrameLocks noChangeAspect="1"/>
          </p:cNvGraphicFramePr>
          <p:nvPr>
            <p:extLst>
              <p:ext uri="{D42A27DB-BD31-4B8C-83A1-F6EECF244321}">
                <p14:modId xmlns:p14="http://schemas.microsoft.com/office/powerpoint/2010/main" val="3670429650"/>
              </p:ext>
            </p:extLst>
          </p:nvPr>
        </p:nvGraphicFramePr>
        <p:xfrm>
          <a:off x="6277769" y="1500981"/>
          <a:ext cx="2166937" cy="623888"/>
        </p:xfrm>
        <a:graphic>
          <a:graphicData uri="http://schemas.openxmlformats.org/presentationml/2006/ole">
            <mc:AlternateContent xmlns:mc="http://schemas.openxmlformats.org/markup-compatibility/2006">
              <mc:Choice xmlns:v="urn:schemas-microsoft-com:vml" Requires="v">
                <p:oleObj spid="_x0000_s13659" r:id="rId5" imgW="1587817" imgH="457517" progId="Equations">
                  <p:embed/>
                </p:oleObj>
              </mc:Choice>
              <mc:Fallback>
                <p:oleObj r:id="rId5" imgW="1587817" imgH="457517" progId="Equations">
                  <p:embed/>
                  <p:pic>
                    <p:nvPicPr>
                      <p:cNvPr id="13315"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77769" y="1500981"/>
                        <a:ext cx="2166937"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5"/>
          <p:cNvSpPr txBox="1">
            <a:spLocks noChangeArrowheads="1"/>
          </p:cNvSpPr>
          <p:nvPr/>
        </p:nvSpPr>
        <p:spPr bwMode="auto">
          <a:xfrm>
            <a:off x="515938" y="2308225"/>
            <a:ext cx="8153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以及初始条件</a:t>
            </a:r>
            <a:r>
              <a:rPr lang="zh-CN" altLang="en-US" dirty="0" smtClean="0">
                <a:latin typeface="+mn-ea"/>
                <a:ea typeface="+mn-ea"/>
              </a:rPr>
              <a:t>为 </a:t>
            </a:r>
            <a:r>
              <a:rPr lang="en-US" altLang="zh-CN" b="1" dirty="0" smtClean="0">
                <a:latin typeface="+mj-ea"/>
                <a:ea typeface="+mj-ea"/>
              </a:rPr>
              <a:t>X(0) </a:t>
            </a:r>
            <a:r>
              <a:rPr lang="zh-CN" altLang="en-US" dirty="0" smtClean="0">
                <a:latin typeface="+mn-ea"/>
                <a:ea typeface="+mn-ea"/>
              </a:rPr>
              <a:t>、</a:t>
            </a:r>
            <a:r>
              <a:rPr lang="zh-CN" altLang="en-US" dirty="0">
                <a:latin typeface="+mn-ea"/>
                <a:ea typeface="+mn-ea"/>
              </a:rPr>
              <a:t>输入为单位阶跃信号，</a:t>
            </a:r>
            <a:r>
              <a:rPr lang="zh-CN" altLang="en-US" dirty="0" smtClean="0">
                <a:latin typeface="+mn-ea"/>
                <a:ea typeface="+mn-ea"/>
              </a:rPr>
              <a:t>即 </a:t>
            </a:r>
            <a:r>
              <a:rPr lang="en-US" altLang="zh-CN" b="1" dirty="0" smtClean="0">
                <a:latin typeface="+mj-ea"/>
                <a:ea typeface="+mj-ea"/>
              </a:rPr>
              <a:t>U(t</a:t>
            </a:r>
            <a:r>
              <a:rPr lang="en-US" altLang="zh-CN" b="1" dirty="0">
                <a:latin typeface="+mj-ea"/>
                <a:ea typeface="+mj-ea"/>
              </a:rPr>
              <a:t>)=1(t)</a:t>
            </a:r>
            <a:r>
              <a:rPr lang="zh-CN" altLang="en-US" dirty="0">
                <a:latin typeface="+mn-ea"/>
                <a:ea typeface="+mn-ea"/>
              </a:rPr>
              <a:t>。</a:t>
            </a:r>
            <a:r>
              <a:rPr lang="zh-CN" altLang="en-US" dirty="0" smtClean="0">
                <a:latin typeface="+mn-ea"/>
                <a:ea typeface="+mn-ea"/>
              </a:rPr>
              <a:t>计算 </a:t>
            </a:r>
            <a:r>
              <a:rPr lang="en-US" altLang="zh-CN" b="1" dirty="0" smtClean="0">
                <a:latin typeface="+mj-ea"/>
                <a:ea typeface="+mj-ea"/>
              </a:rPr>
              <a:t>X(t) </a:t>
            </a:r>
            <a:r>
              <a:rPr lang="zh-CN" altLang="en-US" dirty="0" smtClean="0">
                <a:latin typeface="+mn-ea"/>
                <a:ea typeface="+mn-ea"/>
              </a:rPr>
              <a:t>？</a:t>
            </a:r>
            <a:endParaRPr lang="zh-CN" altLang="en-US" dirty="0">
              <a:latin typeface="+mn-ea"/>
              <a:ea typeface="+mn-ea"/>
            </a:endParaRPr>
          </a:p>
        </p:txBody>
      </p:sp>
      <p:sp>
        <p:nvSpPr>
          <p:cNvPr id="8" name="Text Box 11"/>
          <p:cNvSpPr txBox="1">
            <a:spLocks noChangeArrowheads="1"/>
          </p:cNvSpPr>
          <p:nvPr/>
        </p:nvSpPr>
        <p:spPr bwMode="auto">
          <a:xfrm>
            <a:off x="977900" y="2874962"/>
            <a:ext cx="464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解：</a:t>
            </a:r>
            <a:r>
              <a:rPr lang="zh-CN" altLang="en-US" dirty="0" smtClean="0">
                <a:latin typeface="+mn-ea"/>
                <a:ea typeface="+mn-ea"/>
              </a:rPr>
              <a:t>依据    </a:t>
            </a:r>
            <a:endParaRPr lang="zh-CN" altLang="en-US" dirty="0">
              <a:latin typeface="+mn-ea"/>
              <a:ea typeface="+mn-ea"/>
            </a:endParaRPr>
          </a:p>
        </p:txBody>
      </p:sp>
      <p:graphicFrame>
        <p:nvGraphicFramePr>
          <p:cNvPr id="9" name="Object 10"/>
          <p:cNvGraphicFramePr>
            <a:graphicFrameLocks noChangeAspect="1"/>
          </p:cNvGraphicFramePr>
          <p:nvPr>
            <p:extLst>
              <p:ext uri="{D42A27DB-BD31-4B8C-83A1-F6EECF244321}">
                <p14:modId xmlns:p14="http://schemas.microsoft.com/office/powerpoint/2010/main" val="3149025833"/>
              </p:ext>
            </p:extLst>
          </p:nvPr>
        </p:nvGraphicFramePr>
        <p:xfrm>
          <a:off x="2085182" y="2794000"/>
          <a:ext cx="2635250" cy="614363"/>
        </p:xfrm>
        <a:graphic>
          <a:graphicData uri="http://schemas.openxmlformats.org/presentationml/2006/ole">
            <mc:AlternateContent xmlns:mc="http://schemas.openxmlformats.org/markup-compatibility/2006">
              <mc:Choice xmlns:v="urn:schemas-microsoft-com:vml" Requires="v">
                <p:oleObj spid="_x0000_s13660" r:id="rId7" imgW="2070417" imgH="482917" progId="Equation.3">
                  <p:embed/>
                </p:oleObj>
              </mc:Choice>
              <mc:Fallback>
                <p:oleObj r:id="rId7" imgW="2070417" imgH="482917" progId="Equation.3">
                  <p:embed/>
                  <p:pic>
                    <p:nvPicPr>
                      <p:cNvPr id="13316"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85182" y="2794000"/>
                        <a:ext cx="26352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11"/>
          <p:cNvSpPr txBox="1">
            <a:spLocks noChangeArrowheads="1"/>
          </p:cNvSpPr>
          <p:nvPr/>
        </p:nvSpPr>
        <p:spPr bwMode="auto">
          <a:xfrm>
            <a:off x="4758531" y="2874962"/>
            <a:ext cx="464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，首先</a:t>
            </a:r>
            <a:r>
              <a:rPr lang="zh-CN" altLang="en-US" dirty="0" smtClean="0">
                <a:latin typeface="+mn-ea"/>
                <a:ea typeface="+mn-ea"/>
              </a:rPr>
              <a:t>计算 </a:t>
            </a:r>
            <a:r>
              <a:rPr lang="en-US" altLang="zh-CN" b="1" dirty="0" err="1" smtClean="0">
                <a:latin typeface="+mj-ea"/>
                <a:ea typeface="+mj-ea"/>
              </a:rPr>
              <a:t>e</a:t>
            </a:r>
            <a:r>
              <a:rPr lang="en-US" altLang="zh-CN" b="1" baseline="30000" dirty="0" err="1" smtClean="0">
                <a:latin typeface="+mj-ea"/>
                <a:ea typeface="+mj-ea"/>
              </a:rPr>
              <a:t>At</a:t>
            </a:r>
            <a:endParaRPr lang="zh-CN" altLang="en-US" b="1" dirty="0">
              <a:latin typeface="+mj-ea"/>
              <a:ea typeface="+mj-ea"/>
            </a:endParaRPr>
          </a:p>
        </p:txBody>
      </p:sp>
      <p:graphicFrame>
        <p:nvGraphicFramePr>
          <p:cNvPr id="11" name="Object 5"/>
          <p:cNvGraphicFramePr>
            <a:graphicFrameLocks noChangeAspect="1"/>
          </p:cNvGraphicFramePr>
          <p:nvPr>
            <p:extLst>
              <p:ext uri="{D42A27DB-BD31-4B8C-83A1-F6EECF244321}">
                <p14:modId xmlns:p14="http://schemas.microsoft.com/office/powerpoint/2010/main" val="3475868888"/>
              </p:ext>
            </p:extLst>
          </p:nvPr>
        </p:nvGraphicFramePr>
        <p:xfrm>
          <a:off x="6481763" y="2874564"/>
          <a:ext cx="1697037" cy="360363"/>
        </p:xfrm>
        <a:graphic>
          <a:graphicData uri="http://schemas.openxmlformats.org/presentationml/2006/ole">
            <mc:AlternateContent xmlns:mc="http://schemas.openxmlformats.org/markup-compatibility/2006">
              <mc:Choice xmlns:v="urn:schemas-microsoft-com:vml" Requires="v">
                <p:oleObj spid="_x0000_s13661" r:id="rId9" imgW="1346517" imgH="228917" progId="Equations">
                  <p:embed/>
                </p:oleObj>
              </mc:Choice>
              <mc:Fallback>
                <p:oleObj r:id="rId9" imgW="1346517" imgH="228917" progId="Equations">
                  <p:embed/>
                  <p:pic>
                    <p:nvPicPr>
                      <p:cNvPr id="13317"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1763" y="2874564"/>
                        <a:ext cx="169703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14"/>
          <p:cNvGraphicFramePr>
            <a:graphicFrameLocks noChangeAspect="1"/>
          </p:cNvGraphicFramePr>
          <p:nvPr>
            <p:extLst>
              <p:ext uri="{D42A27DB-BD31-4B8C-83A1-F6EECF244321}">
                <p14:modId xmlns:p14="http://schemas.microsoft.com/office/powerpoint/2010/main" val="3167858184"/>
              </p:ext>
            </p:extLst>
          </p:nvPr>
        </p:nvGraphicFramePr>
        <p:xfrm>
          <a:off x="2990850" y="3341290"/>
          <a:ext cx="6178550" cy="995362"/>
        </p:xfrm>
        <a:graphic>
          <a:graphicData uri="http://schemas.openxmlformats.org/presentationml/2006/ole">
            <mc:AlternateContent xmlns:mc="http://schemas.openxmlformats.org/markup-compatibility/2006">
              <mc:Choice xmlns:v="urn:schemas-microsoft-com:vml" Requires="v">
                <p:oleObj spid="_x0000_s13662" r:id="rId11" imgW="4902517" imgH="787717" progId="Equations">
                  <p:embed/>
                </p:oleObj>
              </mc:Choice>
              <mc:Fallback>
                <p:oleObj r:id="rId11" imgW="4902517" imgH="787717" progId="Equations">
                  <p:embed/>
                  <p:pic>
                    <p:nvPicPr>
                      <p:cNvPr id="13318"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90850" y="3341290"/>
                        <a:ext cx="6178550"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2909549035"/>
              </p:ext>
            </p:extLst>
          </p:nvPr>
        </p:nvGraphicFramePr>
        <p:xfrm>
          <a:off x="2990850" y="4427139"/>
          <a:ext cx="3984625" cy="606425"/>
        </p:xfrm>
        <a:graphic>
          <a:graphicData uri="http://schemas.openxmlformats.org/presentationml/2006/ole">
            <mc:AlternateContent xmlns:mc="http://schemas.openxmlformats.org/markup-compatibility/2006">
              <mc:Choice xmlns:v="urn:schemas-microsoft-com:vml" Requires="v">
                <p:oleObj spid="_x0000_s13663" r:id="rId13" imgW="3162617" imgH="482917" progId="Equations">
                  <p:embed/>
                </p:oleObj>
              </mc:Choice>
              <mc:Fallback>
                <p:oleObj r:id="rId13" imgW="3162617" imgH="482917" progId="Equations">
                  <p:embed/>
                  <p:pic>
                    <p:nvPicPr>
                      <p:cNvPr id="13319"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90850" y="4427139"/>
                        <a:ext cx="398462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4" name="Object 16"/>
          <p:cNvGraphicFramePr>
            <a:graphicFrameLocks noChangeAspect="1"/>
          </p:cNvGraphicFramePr>
          <p:nvPr>
            <p:extLst>
              <p:ext uri="{D42A27DB-BD31-4B8C-83A1-F6EECF244321}">
                <p14:modId xmlns:p14="http://schemas.microsoft.com/office/powerpoint/2010/main" val="3158972840"/>
              </p:ext>
            </p:extLst>
          </p:nvPr>
        </p:nvGraphicFramePr>
        <p:xfrm>
          <a:off x="2990850" y="5157389"/>
          <a:ext cx="5981700" cy="614362"/>
        </p:xfrm>
        <a:graphic>
          <a:graphicData uri="http://schemas.openxmlformats.org/presentationml/2006/ole">
            <mc:AlternateContent xmlns:mc="http://schemas.openxmlformats.org/markup-compatibility/2006">
              <mc:Choice xmlns:v="urn:schemas-microsoft-com:vml" Requires="v">
                <p:oleObj spid="_x0000_s13664" r:id="rId15" imgW="4699317" imgH="482917" progId="Equations">
                  <p:embed/>
                </p:oleObj>
              </mc:Choice>
              <mc:Fallback>
                <p:oleObj r:id="rId15" imgW="4699317" imgH="482917" progId="Equations">
                  <p:embed/>
                  <p:pic>
                    <p:nvPicPr>
                      <p:cNvPr id="13320"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90850" y="5157389"/>
                        <a:ext cx="598170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 name="Object 9"/>
          <p:cNvGraphicFramePr>
            <a:graphicFrameLocks noChangeAspect="1"/>
          </p:cNvGraphicFramePr>
          <p:nvPr>
            <p:extLst>
              <p:ext uri="{D42A27DB-BD31-4B8C-83A1-F6EECF244321}">
                <p14:modId xmlns:p14="http://schemas.microsoft.com/office/powerpoint/2010/main" val="1003097180"/>
              </p:ext>
            </p:extLst>
          </p:nvPr>
        </p:nvGraphicFramePr>
        <p:xfrm>
          <a:off x="2990850" y="5895576"/>
          <a:ext cx="7161213" cy="614363"/>
        </p:xfrm>
        <a:graphic>
          <a:graphicData uri="http://schemas.openxmlformats.org/presentationml/2006/ole">
            <mc:AlternateContent xmlns:mc="http://schemas.openxmlformats.org/markup-compatibility/2006">
              <mc:Choice xmlns:v="urn:schemas-microsoft-com:vml" Requires="v">
                <p:oleObj spid="_x0000_s13665" r:id="rId17" imgW="5626417" imgH="482917" progId="Equations">
                  <p:embed/>
                </p:oleObj>
              </mc:Choice>
              <mc:Fallback>
                <p:oleObj r:id="rId17" imgW="5626417" imgH="482917" progId="Equations">
                  <p:embed/>
                  <p:pic>
                    <p:nvPicPr>
                      <p:cNvPr id="13321" name="Object 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90850" y="5895576"/>
                        <a:ext cx="7161213"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107005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7C9192C-20E4-2494-F8DF-735A4C10D936}"/>
              </a:ext>
            </a:extLst>
          </p:cNvPr>
          <p:cNvSpPr txBox="1"/>
          <p:nvPr/>
        </p:nvSpPr>
        <p:spPr>
          <a:xfrm>
            <a:off x="6976534" y="3293702"/>
            <a:ext cx="4665340" cy="2002215"/>
          </a:xfrm>
          <a:prstGeom prst="rect">
            <a:avLst/>
          </a:prstGeom>
          <a:noFill/>
        </p:spPr>
        <p:txBody>
          <a:bodyPr wrap="square">
            <a:spAutoFit/>
          </a:bodyPr>
          <a:lstStyle/>
          <a:p>
            <a:pPr marL="830263" indent="-830263">
              <a:lnSpc>
                <a:spcPct val="120000"/>
              </a:lnSpc>
            </a:pPr>
            <a:r>
              <a:rPr lang="en-US" altLang="zh-CN" sz="5400" b="1" dirty="0" smtClean="0">
                <a:solidFill>
                  <a:schemeClr val="accent1"/>
                </a:solidFill>
                <a:latin typeface="微软雅黑" panose="020B0503020204020204" pitchFamily="34" charset="-122"/>
                <a:ea typeface="微软雅黑" panose="020B0503020204020204" pitchFamily="34" charset="-122"/>
              </a:rPr>
              <a:t>3. </a:t>
            </a:r>
            <a:r>
              <a:rPr lang="zh-CN" altLang="en-US" sz="5400" b="1" dirty="0" smtClean="0">
                <a:solidFill>
                  <a:schemeClr val="accent1"/>
                </a:solidFill>
                <a:latin typeface="微软雅黑" panose="020B0503020204020204" pitchFamily="34" charset="-122"/>
                <a:ea typeface="微软雅黑" panose="020B0503020204020204" pitchFamily="34" charset="-122"/>
              </a:rPr>
              <a:t>控制系统</a:t>
            </a:r>
            <a:r>
              <a:rPr lang="zh-CN" altLang="en-US" sz="5400" b="1" dirty="0">
                <a:solidFill>
                  <a:schemeClr val="accent1"/>
                </a:solidFill>
                <a:latin typeface="微软雅黑" panose="020B0503020204020204" pitchFamily="34" charset="-122"/>
                <a:ea typeface="微软雅黑" panose="020B0503020204020204" pitchFamily="34" charset="-122"/>
              </a:rPr>
              <a:t>的时域分析</a:t>
            </a:r>
          </a:p>
        </p:txBody>
      </p:sp>
    </p:spTree>
    <p:extLst>
      <p:ext uri="{BB962C8B-B14F-4D97-AF65-F5344CB8AC3E}">
        <p14:creationId xmlns:p14="http://schemas.microsoft.com/office/powerpoint/2010/main" val="25337786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圆角矩形 2"/>
          <p:cNvSpPr/>
          <p:nvPr/>
        </p:nvSpPr>
        <p:spPr>
          <a:xfrm>
            <a:off x="1072357" y="5582059"/>
            <a:ext cx="10078243" cy="899157"/>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 Box 4"/>
          <p:cNvSpPr txBox="1">
            <a:spLocks noChangeArrowheads="1"/>
          </p:cNvSpPr>
          <p:nvPr/>
        </p:nvSpPr>
        <p:spPr bwMode="auto">
          <a:xfrm>
            <a:off x="733425" y="1317625"/>
            <a:ext cx="8001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a:p>
        </p:txBody>
      </p:sp>
      <p:sp>
        <p:nvSpPr>
          <p:cNvPr id="5" name="Text Box 5"/>
          <p:cNvSpPr txBox="1">
            <a:spLocks noChangeArrowheads="1"/>
          </p:cNvSpPr>
          <p:nvPr/>
        </p:nvSpPr>
        <p:spPr bwMode="auto">
          <a:xfrm>
            <a:off x="515938" y="1105695"/>
            <a:ext cx="815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状态方程的解也可用拉氏变换获得</a:t>
            </a:r>
          </a:p>
        </p:txBody>
      </p:sp>
      <p:graphicFrame>
        <p:nvGraphicFramePr>
          <p:cNvPr id="6" name="Object 6"/>
          <p:cNvGraphicFramePr>
            <a:graphicFrameLocks noChangeAspect="1"/>
          </p:cNvGraphicFramePr>
          <p:nvPr>
            <p:extLst>
              <p:ext uri="{D42A27DB-BD31-4B8C-83A1-F6EECF244321}">
                <p14:modId xmlns:p14="http://schemas.microsoft.com/office/powerpoint/2010/main" val="3907578569"/>
              </p:ext>
            </p:extLst>
          </p:nvPr>
        </p:nvGraphicFramePr>
        <p:xfrm>
          <a:off x="2543969" y="1632805"/>
          <a:ext cx="2089150" cy="460375"/>
        </p:xfrm>
        <a:graphic>
          <a:graphicData uri="http://schemas.openxmlformats.org/presentationml/2006/ole">
            <mc:AlternateContent xmlns:mc="http://schemas.openxmlformats.org/markup-compatibility/2006">
              <mc:Choice xmlns:v="urn:schemas-microsoft-com:vml" Requires="v">
                <p:oleObj spid="_x0000_s14725" r:id="rId3" imgW="1384617" imgH="305117" progId="Equations">
                  <p:embed/>
                </p:oleObj>
              </mc:Choice>
              <mc:Fallback>
                <p:oleObj r:id="rId3" imgW="1384617" imgH="305117" progId="Equations">
                  <p:embed/>
                  <p:pic>
                    <p:nvPicPr>
                      <p:cNvPr id="14338"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969" y="1632805"/>
                        <a:ext cx="2089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3"/>
          <p:cNvGraphicFramePr>
            <a:graphicFrameLocks noChangeAspect="1"/>
          </p:cNvGraphicFramePr>
          <p:nvPr>
            <p:extLst>
              <p:ext uri="{D42A27DB-BD31-4B8C-83A1-F6EECF244321}">
                <p14:modId xmlns:p14="http://schemas.microsoft.com/office/powerpoint/2010/main" val="1375757007"/>
              </p:ext>
            </p:extLst>
          </p:nvPr>
        </p:nvGraphicFramePr>
        <p:xfrm>
          <a:off x="6180932" y="1777267"/>
          <a:ext cx="2916237" cy="306388"/>
        </p:xfrm>
        <a:graphic>
          <a:graphicData uri="http://schemas.openxmlformats.org/presentationml/2006/ole">
            <mc:AlternateContent xmlns:mc="http://schemas.openxmlformats.org/markup-compatibility/2006">
              <mc:Choice xmlns:v="urn:schemas-microsoft-com:vml" Requires="v">
                <p:oleObj spid="_x0000_s14726" r:id="rId5" imgW="1930717" imgH="203517" progId="Equations">
                  <p:embed/>
                </p:oleObj>
              </mc:Choice>
              <mc:Fallback>
                <p:oleObj r:id="rId5" imgW="1930717" imgH="203517" progId="Equations">
                  <p:embed/>
                  <p:pic>
                    <p:nvPicPr>
                      <p:cNvPr id="1433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80932" y="1777267"/>
                        <a:ext cx="29162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8" name="直接箭头连接符 7"/>
          <p:cNvCxnSpPr/>
          <p:nvPr/>
        </p:nvCxnSpPr>
        <p:spPr>
          <a:xfrm>
            <a:off x="4775994" y="1921730"/>
            <a:ext cx="1296988" cy="0"/>
          </a:xfrm>
          <a:prstGeom prst="straightConnector1">
            <a:avLst/>
          </a:prstGeom>
          <a:ln w="28575">
            <a:solidFill>
              <a:srgbClr val="0070C0"/>
            </a:solidFill>
            <a:tailEnd type="arrow"/>
          </a:ln>
        </p:spPr>
        <p:style>
          <a:lnRef idx="3">
            <a:schemeClr val="accent1"/>
          </a:lnRef>
          <a:fillRef idx="0">
            <a:schemeClr val="accent1"/>
          </a:fillRef>
          <a:effectRef idx="2">
            <a:schemeClr val="accent1"/>
          </a:effectRef>
          <a:fontRef idx="minor">
            <a:schemeClr val="tx1"/>
          </a:fontRef>
        </p:style>
      </p:cxnSp>
      <p:sp>
        <p:nvSpPr>
          <p:cNvPr id="9" name="TextBox 11"/>
          <p:cNvSpPr txBox="1">
            <a:spLocks noChangeArrowheads="1"/>
          </p:cNvSpPr>
          <p:nvPr/>
        </p:nvSpPr>
        <p:spPr bwMode="auto">
          <a:xfrm>
            <a:off x="4775994" y="1561367"/>
            <a:ext cx="12239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拉氏变换</a:t>
            </a:r>
          </a:p>
        </p:txBody>
      </p:sp>
      <p:cxnSp>
        <p:nvCxnSpPr>
          <p:cNvPr id="10" name="直接箭头连接符 9"/>
          <p:cNvCxnSpPr/>
          <p:nvPr/>
        </p:nvCxnSpPr>
        <p:spPr>
          <a:xfrm flipH="1">
            <a:off x="7512844" y="2066192"/>
            <a:ext cx="0" cy="287338"/>
          </a:xfrm>
          <a:prstGeom prst="straightConnector1">
            <a:avLst/>
          </a:prstGeom>
          <a:ln w="28575">
            <a:solidFill>
              <a:srgbClr val="0070C0"/>
            </a:solidFill>
            <a:tailEnd type="arrow"/>
          </a:ln>
        </p:spPr>
        <p:style>
          <a:lnRef idx="3">
            <a:schemeClr val="accent1"/>
          </a:lnRef>
          <a:fillRef idx="0">
            <a:schemeClr val="accent1"/>
          </a:fillRef>
          <a:effectRef idx="2">
            <a:schemeClr val="accent1"/>
          </a:effectRef>
          <a:fontRef idx="minor">
            <a:schemeClr val="tx1"/>
          </a:fontRef>
        </p:style>
      </p:cxnSp>
      <p:graphicFrame>
        <p:nvGraphicFramePr>
          <p:cNvPr id="11" name="Object 4"/>
          <p:cNvGraphicFramePr>
            <a:graphicFrameLocks noChangeAspect="1"/>
          </p:cNvGraphicFramePr>
          <p:nvPr>
            <p:extLst>
              <p:ext uri="{D42A27DB-BD31-4B8C-83A1-F6EECF244321}">
                <p14:modId xmlns:p14="http://schemas.microsoft.com/office/powerpoint/2010/main" val="1627149635"/>
              </p:ext>
            </p:extLst>
          </p:nvPr>
        </p:nvGraphicFramePr>
        <p:xfrm>
          <a:off x="6296781" y="2433414"/>
          <a:ext cx="4527550" cy="727075"/>
        </p:xfrm>
        <a:graphic>
          <a:graphicData uri="http://schemas.openxmlformats.org/presentationml/2006/ole">
            <mc:AlternateContent xmlns:mc="http://schemas.openxmlformats.org/markup-compatibility/2006">
              <mc:Choice xmlns:v="urn:schemas-microsoft-com:vml" Requires="v">
                <p:oleObj spid="_x0000_s14727" r:id="rId7" imgW="2997517" imgH="482917" progId="Equations">
                  <p:embed/>
                </p:oleObj>
              </mc:Choice>
              <mc:Fallback>
                <p:oleObj r:id="rId7" imgW="2997517" imgH="482917" progId="Equations">
                  <p:embed/>
                  <p:pic>
                    <p:nvPicPr>
                      <p:cNvPr id="1434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6781" y="2433414"/>
                        <a:ext cx="45275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5"/>
          <p:cNvGraphicFramePr>
            <a:graphicFrameLocks noChangeAspect="1"/>
          </p:cNvGraphicFramePr>
          <p:nvPr>
            <p:extLst>
              <p:ext uri="{D42A27DB-BD31-4B8C-83A1-F6EECF244321}">
                <p14:modId xmlns:p14="http://schemas.microsoft.com/office/powerpoint/2010/main" val="1659101472"/>
              </p:ext>
            </p:extLst>
          </p:nvPr>
        </p:nvGraphicFramePr>
        <p:xfrm>
          <a:off x="1168399" y="2436141"/>
          <a:ext cx="3549650" cy="727075"/>
        </p:xfrm>
        <a:graphic>
          <a:graphicData uri="http://schemas.openxmlformats.org/presentationml/2006/ole">
            <mc:AlternateContent xmlns:mc="http://schemas.openxmlformats.org/markup-compatibility/2006">
              <mc:Choice xmlns:v="urn:schemas-microsoft-com:vml" Requires="v">
                <p:oleObj spid="_x0000_s14728" r:id="rId9" imgW="2349817" imgH="482917" progId="Equations">
                  <p:embed/>
                </p:oleObj>
              </mc:Choice>
              <mc:Fallback>
                <p:oleObj r:id="rId9" imgW="2349817" imgH="482917" progId="Equations">
                  <p:embed/>
                  <p:pic>
                    <p:nvPicPr>
                      <p:cNvPr id="14341" name="Object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68399" y="2436141"/>
                        <a:ext cx="354965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2656944231"/>
              </p:ext>
            </p:extLst>
          </p:nvPr>
        </p:nvGraphicFramePr>
        <p:xfrm>
          <a:off x="1168399" y="3466793"/>
          <a:ext cx="4537075" cy="722312"/>
        </p:xfrm>
        <a:graphic>
          <a:graphicData uri="http://schemas.openxmlformats.org/presentationml/2006/ole">
            <mc:AlternateContent xmlns:mc="http://schemas.openxmlformats.org/markup-compatibility/2006">
              <mc:Choice xmlns:v="urn:schemas-microsoft-com:vml" Requires="v">
                <p:oleObj spid="_x0000_s14729" r:id="rId11" imgW="3188017" imgH="508317" progId="Equations">
                  <p:embed/>
                </p:oleObj>
              </mc:Choice>
              <mc:Fallback>
                <p:oleObj r:id="rId11" imgW="3188017" imgH="508317" progId="Equations">
                  <p:embed/>
                  <p:pic>
                    <p:nvPicPr>
                      <p:cNvPr id="14342"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68399" y="3466793"/>
                        <a:ext cx="4537075"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14" name="直接箭头连接符 13"/>
          <p:cNvCxnSpPr/>
          <p:nvPr/>
        </p:nvCxnSpPr>
        <p:spPr>
          <a:xfrm flipH="1">
            <a:off x="5212557" y="2783742"/>
            <a:ext cx="504825" cy="0"/>
          </a:xfrm>
          <a:prstGeom prst="straightConnector1">
            <a:avLst/>
          </a:prstGeom>
          <a:ln w="28575">
            <a:solidFill>
              <a:srgbClr val="0070C0"/>
            </a:solidFill>
            <a:tailEnd type="arrow"/>
          </a:ln>
        </p:spPr>
        <p:style>
          <a:lnRef idx="3">
            <a:schemeClr val="accent1"/>
          </a:lnRef>
          <a:fillRef idx="0">
            <a:schemeClr val="accent1"/>
          </a:fillRef>
          <a:effectRef idx="2">
            <a:schemeClr val="accent1"/>
          </a:effectRef>
          <a:fontRef idx="minor">
            <a:schemeClr val="tx1"/>
          </a:fontRef>
        </p:style>
      </p:cxnSp>
      <p:graphicFrame>
        <p:nvGraphicFramePr>
          <p:cNvPr id="15" name="Object 17"/>
          <p:cNvGraphicFramePr>
            <a:graphicFrameLocks noChangeAspect="1"/>
          </p:cNvGraphicFramePr>
          <p:nvPr>
            <p:extLst>
              <p:ext uri="{D42A27DB-BD31-4B8C-83A1-F6EECF244321}">
                <p14:modId xmlns:p14="http://schemas.microsoft.com/office/powerpoint/2010/main" val="2411391443"/>
              </p:ext>
            </p:extLst>
          </p:nvPr>
        </p:nvGraphicFramePr>
        <p:xfrm>
          <a:off x="6296781" y="3328833"/>
          <a:ext cx="4959527" cy="938230"/>
        </p:xfrm>
        <a:graphic>
          <a:graphicData uri="http://schemas.openxmlformats.org/presentationml/2006/ole">
            <mc:AlternateContent xmlns:mc="http://schemas.openxmlformats.org/markup-compatibility/2006">
              <mc:Choice xmlns:v="urn:schemas-microsoft-com:vml" Requires="v">
                <p:oleObj spid="_x0000_s14730" r:id="rId13" imgW="4178617" imgH="787717" progId="Equations">
                  <p:embed/>
                </p:oleObj>
              </mc:Choice>
              <mc:Fallback>
                <p:oleObj r:id="rId13" imgW="4178617" imgH="787717" progId="Equations">
                  <p:embed/>
                  <p:pic>
                    <p:nvPicPr>
                      <p:cNvPr id="14343" name="Object 1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96781" y="3328833"/>
                        <a:ext cx="4959527" cy="938230"/>
                      </a:xfrm>
                      <a:prstGeom prst="rect">
                        <a:avLst/>
                      </a:prstGeom>
                      <a:noFill/>
                      <a:ln>
                        <a:noFill/>
                      </a:ln>
                    </p:spPr>
                  </p:pic>
                </p:oleObj>
              </mc:Fallback>
            </mc:AlternateContent>
          </a:graphicData>
        </a:graphic>
      </p:graphicFrame>
      <p:graphicFrame>
        <p:nvGraphicFramePr>
          <p:cNvPr id="16" name="Object 9"/>
          <p:cNvGraphicFramePr>
            <a:graphicFrameLocks noChangeAspect="1"/>
          </p:cNvGraphicFramePr>
          <p:nvPr>
            <p:extLst>
              <p:ext uri="{D42A27DB-BD31-4B8C-83A1-F6EECF244321}">
                <p14:modId xmlns:p14="http://schemas.microsoft.com/office/powerpoint/2010/main" val="443151543"/>
              </p:ext>
            </p:extLst>
          </p:nvPr>
        </p:nvGraphicFramePr>
        <p:xfrm>
          <a:off x="615165" y="4611525"/>
          <a:ext cx="5420512" cy="667605"/>
        </p:xfrm>
        <a:graphic>
          <a:graphicData uri="http://schemas.openxmlformats.org/presentationml/2006/ole">
            <mc:AlternateContent xmlns:mc="http://schemas.openxmlformats.org/markup-compatibility/2006">
              <mc:Choice xmlns:v="urn:schemas-microsoft-com:vml" Requires="v">
                <p:oleObj spid="_x0000_s14731" r:id="rId15" imgW="3899217" imgH="482917" progId="Equations">
                  <p:embed/>
                </p:oleObj>
              </mc:Choice>
              <mc:Fallback>
                <p:oleObj r:id="rId15" imgW="3899217" imgH="482917" progId="Equations">
                  <p:embed/>
                  <p:pic>
                    <p:nvPicPr>
                      <p:cNvPr id="14344"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5165" y="4611525"/>
                        <a:ext cx="5420512" cy="667605"/>
                      </a:xfrm>
                      <a:prstGeom prst="rect">
                        <a:avLst/>
                      </a:prstGeom>
                      <a:noFill/>
                      <a:ln>
                        <a:noFill/>
                      </a:ln>
                    </p:spPr>
                  </p:pic>
                </p:oleObj>
              </mc:Fallback>
            </mc:AlternateContent>
          </a:graphicData>
        </a:graphic>
      </p:graphicFrame>
      <p:sp>
        <p:nvSpPr>
          <p:cNvPr id="17" name="Text Box 5"/>
          <p:cNvSpPr txBox="1">
            <a:spLocks noChangeArrowheads="1"/>
          </p:cNvSpPr>
          <p:nvPr/>
        </p:nvSpPr>
        <p:spPr bwMode="auto">
          <a:xfrm>
            <a:off x="1644650" y="5846971"/>
            <a:ext cx="37536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dirty="0">
                <a:latin typeface="+mn-ea"/>
                <a:ea typeface="+mn-ea"/>
              </a:rPr>
              <a:t>拉氏反变换就可获得状态方程的解</a:t>
            </a:r>
          </a:p>
        </p:txBody>
      </p:sp>
      <p:graphicFrame>
        <p:nvGraphicFramePr>
          <p:cNvPr id="18" name="Object 20"/>
          <p:cNvGraphicFramePr>
            <a:graphicFrameLocks noChangeAspect="1"/>
          </p:cNvGraphicFramePr>
          <p:nvPr>
            <p:extLst>
              <p:ext uri="{D42A27DB-BD31-4B8C-83A1-F6EECF244321}">
                <p14:modId xmlns:p14="http://schemas.microsoft.com/office/powerpoint/2010/main" val="1301660132"/>
              </p:ext>
            </p:extLst>
          </p:nvPr>
        </p:nvGraphicFramePr>
        <p:xfrm>
          <a:off x="6296781" y="4401409"/>
          <a:ext cx="5279269" cy="1015651"/>
        </p:xfrm>
        <a:graphic>
          <a:graphicData uri="http://schemas.openxmlformats.org/presentationml/2006/ole">
            <mc:AlternateContent xmlns:mc="http://schemas.openxmlformats.org/markup-compatibility/2006">
              <mc:Choice xmlns:v="urn:schemas-microsoft-com:vml" Requires="v">
                <p:oleObj spid="_x0000_s14732" r:id="rId17" imgW="4077017" imgH="787717" progId="Equations">
                  <p:embed/>
                </p:oleObj>
              </mc:Choice>
              <mc:Fallback>
                <p:oleObj r:id="rId17" imgW="4077017" imgH="787717" progId="Equations">
                  <p:embed/>
                  <p:pic>
                    <p:nvPicPr>
                      <p:cNvPr id="14345" name="Object 2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296781" y="4401409"/>
                        <a:ext cx="5279269" cy="1015651"/>
                      </a:xfrm>
                      <a:prstGeom prst="rect">
                        <a:avLst/>
                      </a:prstGeom>
                      <a:noFill/>
                      <a:ln>
                        <a:noFill/>
                      </a:ln>
                    </p:spPr>
                  </p:pic>
                </p:oleObj>
              </mc:Fallback>
            </mc:AlternateContent>
          </a:graphicData>
        </a:graphic>
      </p:graphicFrame>
      <p:cxnSp>
        <p:nvCxnSpPr>
          <p:cNvPr id="19" name="直接箭头连接符 18"/>
          <p:cNvCxnSpPr/>
          <p:nvPr/>
        </p:nvCxnSpPr>
        <p:spPr>
          <a:xfrm flipH="1">
            <a:off x="3552032" y="3145692"/>
            <a:ext cx="0" cy="287338"/>
          </a:xfrm>
          <a:prstGeom prst="straightConnector1">
            <a:avLst/>
          </a:prstGeom>
          <a:ln w="28575">
            <a:solidFill>
              <a:srgbClr val="0070C0"/>
            </a:solidFill>
            <a:tailEnd type="arrow"/>
          </a:ln>
        </p:spPr>
        <p:style>
          <a:lnRef idx="3">
            <a:schemeClr val="accent1"/>
          </a:lnRef>
          <a:fillRef idx="0">
            <a:schemeClr val="accent1"/>
          </a:fillRef>
          <a:effectRef idx="2">
            <a:schemeClr val="accent1"/>
          </a:effectRef>
          <a:fontRef idx="minor">
            <a:schemeClr val="tx1"/>
          </a:fontRef>
        </p:style>
      </p:cxnSp>
      <p:graphicFrame>
        <p:nvGraphicFramePr>
          <p:cNvPr id="20" name="Object 10"/>
          <p:cNvGraphicFramePr>
            <a:graphicFrameLocks noChangeAspect="1"/>
          </p:cNvGraphicFramePr>
          <p:nvPr>
            <p:extLst>
              <p:ext uri="{D42A27DB-BD31-4B8C-83A1-F6EECF244321}">
                <p14:modId xmlns:p14="http://schemas.microsoft.com/office/powerpoint/2010/main" val="3889735012"/>
              </p:ext>
            </p:extLst>
          </p:nvPr>
        </p:nvGraphicFramePr>
        <p:xfrm>
          <a:off x="5725320" y="5753542"/>
          <a:ext cx="4396580" cy="575375"/>
        </p:xfrm>
        <a:graphic>
          <a:graphicData uri="http://schemas.openxmlformats.org/presentationml/2006/ole">
            <mc:AlternateContent xmlns:mc="http://schemas.openxmlformats.org/markup-compatibility/2006">
              <mc:Choice xmlns:v="urn:schemas-microsoft-com:vml" Requires="v">
                <p:oleObj spid="_x0000_s14733" r:id="rId19" imgW="3683317" imgH="482917" progId="Equations">
                  <p:embed/>
                </p:oleObj>
              </mc:Choice>
              <mc:Fallback>
                <p:oleObj r:id="rId19" imgW="3683317" imgH="482917" progId="Equations">
                  <p:embed/>
                  <p:pic>
                    <p:nvPicPr>
                      <p:cNvPr id="14346" name="Object 1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725320" y="5753542"/>
                        <a:ext cx="4396580" cy="57537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5077187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50"/>
          <p:cNvSpPr txBox="1">
            <a:spLocks noChangeArrowheads="1"/>
          </p:cNvSpPr>
          <p:nvPr/>
        </p:nvSpPr>
        <p:spPr bwMode="auto">
          <a:xfrm>
            <a:off x="525463" y="1107282"/>
            <a:ext cx="77755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C0000"/>
                </a:solidFill>
                <a:latin typeface="+mj-ea"/>
                <a:ea typeface="+mj-ea"/>
              </a:rPr>
              <a:t>（</a:t>
            </a:r>
            <a:r>
              <a:rPr lang="en-US" altLang="zh-CN" sz="2400" b="1" dirty="0">
                <a:solidFill>
                  <a:srgbClr val="CC0000"/>
                </a:solidFill>
                <a:latin typeface="+mj-ea"/>
                <a:ea typeface="+mj-ea"/>
              </a:rPr>
              <a:t>3</a:t>
            </a:r>
            <a:r>
              <a:rPr lang="zh-CN" altLang="en-US" sz="2400" b="1" dirty="0">
                <a:solidFill>
                  <a:srgbClr val="CC0000"/>
                </a:solidFill>
                <a:latin typeface="+mj-ea"/>
                <a:ea typeface="+mj-ea"/>
              </a:rPr>
              <a:t>）基于传递函数的求解</a:t>
            </a:r>
          </a:p>
        </p:txBody>
      </p:sp>
      <p:sp>
        <p:nvSpPr>
          <p:cNvPr id="4" name="TextBox 6"/>
          <p:cNvSpPr txBox="1">
            <a:spLocks noChangeArrowheads="1"/>
          </p:cNvSpPr>
          <p:nvPr/>
        </p:nvSpPr>
        <p:spPr bwMode="auto">
          <a:xfrm>
            <a:off x="525464" y="1684020"/>
            <a:ext cx="111506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2032000" indent="-2032000" eaLnBrk="1" hangingPunct="1">
              <a:lnSpc>
                <a:spcPct val="150000"/>
              </a:lnSpc>
            </a:pPr>
            <a:r>
              <a:rPr lang="zh-CN" altLang="en-US" sz="2000" dirty="0" smtClean="0">
                <a:latin typeface="+mn-ea"/>
                <a:ea typeface="+mn-ea"/>
              </a:rPr>
              <a:t>求解</a:t>
            </a:r>
            <a:r>
              <a:rPr lang="zh-CN" altLang="en-US" sz="2000" dirty="0">
                <a:latin typeface="+mn-ea"/>
                <a:ea typeface="+mn-ea"/>
              </a:rPr>
              <a:t>过程通常是：</a:t>
            </a:r>
            <a:r>
              <a:rPr lang="zh-CN" altLang="en-US" sz="2000" b="1" dirty="0">
                <a:solidFill>
                  <a:srgbClr val="CC0000"/>
                </a:solidFill>
                <a:latin typeface="+mj-ea"/>
                <a:ea typeface="+mj-ea"/>
              </a:rPr>
              <a:t>先</a:t>
            </a:r>
            <a:r>
              <a:rPr lang="zh-CN" altLang="en-US" sz="2000" dirty="0">
                <a:latin typeface="+mn-ea"/>
                <a:ea typeface="+mn-ea"/>
              </a:rPr>
              <a:t>对已知的</a:t>
            </a:r>
            <a:r>
              <a:rPr lang="zh-CN" altLang="en-US" sz="2000" dirty="0" smtClean="0">
                <a:latin typeface="+mn-ea"/>
                <a:ea typeface="+mn-ea"/>
              </a:rPr>
              <a:t>输入信号 </a:t>
            </a:r>
            <a:r>
              <a:rPr lang="en-US" altLang="zh-CN" sz="2000" b="1" dirty="0" smtClean="0">
                <a:latin typeface="+mj-ea"/>
                <a:ea typeface="+mj-ea"/>
              </a:rPr>
              <a:t>u(t) </a:t>
            </a:r>
            <a:r>
              <a:rPr lang="zh-CN" altLang="en-US" sz="2000" dirty="0" smtClean="0">
                <a:latin typeface="+mn-ea"/>
                <a:ea typeface="+mn-ea"/>
              </a:rPr>
              <a:t>进行</a:t>
            </a:r>
            <a:r>
              <a:rPr lang="zh-CN" altLang="en-US" sz="2000" dirty="0">
                <a:latin typeface="+mn-ea"/>
                <a:ea typeface="+mn-ea"/>
              </a:rPr>
              <a:t>拉氏变换，</a:t>
            </a:r>
            <a:r>
              <a:rPr lang="zh-CN" altLang="en-US" sz="2000" dirty="0" smtClean="0">
                <a:latin typeface="+mn-ea"/>
                <a:ea typeface="+mn-ea"/>
              </a:rPr>
              <a:t>代入 </a:t>
            </a:r>
            <a:r>
              <a:rPr lang="en-US" altLang="zh-CN" sz="2000" b="1" dirty="0" smtClean="0">
                <a:latin typeface="+mj-ea"/>
                <a:ea typeface="+mj-ea"/>
              </a:rPr>
              <a:t>y(s</a:t>
            </a:r>
            <a:r>
              <a:rPr lang="en-US" altLang="zh-CN" sz="2000" b="1" dirty="0">
                <a:latin typeface="+mj-ea"/>
                <a:ea typeface="+mj-ea"/>
              </a:rPr>
              <a:t>)=G(s)u(s</a:t>
            </a:r>
            <a:r>
              <a:rPr lang="en-US" altLang="zh-CN" sz="2000" b="1" dirty="0" smtClean="0">
                <a:latin typeface="+mj-ea"/>
                <a:ea typeface="+mj-ea"/>
              </a:rPr>
              <a:t>) </a:t>
            </a:r>
            <a:r>
              <a:rPr lang="zh-CN" altLang="en-US" sz="2000" dirty="0" smtClean="0">
                <a:latin typeface="+mn-ea"/>
                <a:ea typeface="+mn-ea"/>
              </a:rPr>
              <a:t>中</a:t>
            </a:r>
            <a:r>
              <a:rPr lang="zh-CN" altLang="en-US" sz="2000" dirty="0">
                <a:latin typeface="+mn-ea"/>
                <a:ea typeface="+mn-ea"/>
              </a:rPr>
              <a:t>；</a:t>
            </a:r>
            <a:r>
              <a:rPr lang="zh-CN" altLang="en-US" sz="2000" b="1" dirty="0">
                <a:solidFill>
                  <a:srgbClr val="CC0000"/>
                </a:solidFill>
                <a:latin typeface="+mj-ea"/>
                <a:ea typeface="+mj-ea"/>
              </a:rPr>
              <a:t>再</a:t>
            </a:r>
            <a:r>
              <a:rPr lang="zh-CN" altLang="en-US" sz="2000" dirty="0" smtClean="0">
                <a:latin typeface="+mn-ea"/>
                <a:ea typeface="+mn-ea"/>
              </a:rPr>
              <a:t>对 </a:t>
            </a:r>
            <a:r>
              <a:rPr lang="en-US" altLang="zh-CN" sz="2000" b="1" dirty="0" smtClean="0">
                <a:latin typeface="+mj-ea"/>
                <a:ea typeface="+mj-ea"/>
              </a:rPr>
              <a:t>y(s) </a:t>
            </a:r>
            <a:r>
              <a:rPr lang="zh-CN" altLang="en-US" sz="2000" dirty="0" smtClean="0">
                <a:latin typeface="+mn-ea"/>
                <a:ea typeface="+mn-ea"/>
              </a:rPr>
              <a:t>进行</a:t>
            </a:r>
            <a:r>
              <a:rPr lang="zh-CN" altLang="en-US" sz="2000" dirty="0">
                <a:latin typeface="+mn-ea"/>
                <a:ea typeface="+mn-ea"/>
              </a:rPr>
              <a:t>部分分式展开；</a:t>
            </a:r>
            <a:r>
              <a:rPr lang="zh-CN" altLang="en-US" sz="2000" b="1" dirty="0">
                <a:solidFill>
                  <a:srgbClr val="CC0000"/>
                </a:solidFill>
                <a:latin typeface="+mj-ea"/>
                <a:ea typeface="+mj-ea"/>
              </a:rPr>
              <a:t>最后</a:t>
            </a:r>
            <a:r>
              <a:rPr lang="zh-CN" altLang="en-US" sz="2000" dirty="0" smtClean="0">
                <a:latin typeface="+mn-ea"/>
                <a:ea typeface="+mn-ea"/>
              </a:rPr>
              <a:t>对 </a:t>
            </a:r>
            <a:r>
              <a:rPr lang="en-US" altLang="zh-CN" sz="2000" b="1" dirty="0" smtClean="0">
                <a:latin typeface="+mj-ea"/>
                <a:ea typeface="+mj-ea"/>
              </a:rPr>
              <a:t>y(s) </a:t>
            </a:r>
            <a:r>
              <a:rPr lang="zh-CN" altLang="en-US" sz="2000" dirty="0" smtClean="0">
                <a:latin typeface="+mn-ea"/>
                <a:ea typeface="+mn-ea"/>
              </a:rPr>
              <a:t>的</a:t>
            </a:r>
            <a:r>
              <a:rPr lang="zh-CN" altLang="en-US" sz="2000" dirty="0">
                <a:latin typeface="+mn-ea"/>
                <a:ea typeface="+mn-ea"/>
              </a:rPr>
              <a:t>部分分式展开式的各式进行拉氏反变换，即得系统在零初始条件和输入</a:t>
            </a:r>
            <a:r>
              <a:rPr lang="zh-CN" altLang="en-US" sz="2000" dirty="0" smtClean="0">
                <a:latin typeface="+mn-ea"/>
                <a:ea typeface="+mn-ea"/>
              </a:rPr>
              <a:t>为 </a:t>
            </a:r>
            <a:r>
              <a:rPr lang="en-US" altLang="zh-CN" sz="2000" b="1" dirty="0" smtClean="0">
                <a:latin typeface="+mj-ea"/>
                <a:ea typeface="+mj-ea"/>
              </a:rPr>
              <a:t>u(t) </a:t>
            </a:r>
            <a:r>
              <a:rPr lang="zh-CN" altLang="en-US" sz="2000" dirty="0" smtClean="0">
                <a:latin typeface="+mn-ea"/>
                <a:ea typeface="+mn-ea"/>
              </a:rPr>
              <a:t>时</a:t>
            </a:r>
            <a:r>
              <a:rPr lang="zh-CN" altLang="en-US" sz="2000" dirty="0">
                <a:latin typeface="+mn-ea"/>
                <a:ea typeface="+mn-ea"/>
              </a:rPr>
              <a:t>的</a:t>
            </a:r>
            <a:r>
              <a:rPr lang="zh-CN" altLang="en-US" sz="2000" dirty="0" smtClean="0">
                <a:latin typeface="+mn-ea"/>
                <a:ea typeface="+mn-ea"/>
              </a:rPr>
              <a:t>输出 </a:t>
            </a:r>
            <a:r>
              <a:rPr lang="en-US" altLang="zh-CN" sz="2000" b="1" dirty="0" smtClean="0">
                <a:latin typeface="+mj-ea"/>
                <a:ea typeface="+mj-ea"/>
              </a:rPr>
              <a:t>y(t) </a:t>
            </a:r>
            <a:r>
              <a:rPr lang="zh-CN" altLang="en-US" sz="2000" dirty="0" smtClean="0">
                <a:latin typeface="+mn-ea"/>
                <a:ea typeface="+mn-ea"/>
              </a:rPr>
              <a:t>。</a:t>
            </a:r>
            <a:endParaRPr lang="zh-CN" altLang="en-US" sz="2000" dirty="0">
              <a:latin typeface="+mn-ea"/>
              <a:ea typeface="+mn-ea"/>
            </a:endParaRPr>
          </a:p>
        </p:txBody>
      </p:sp>
      <p:sp>
        <p:nvSpPr>
          <p:cNvPr id="5" name="Text Box 5"/>
          <p:cNvSpPr txBox="1">
            <a:spLocks noChangeArrowheads="1"/>
          </p:cNvSpPr>
          <p:nvPr/>
        </p:nvSpPr>
        <p:spPr bwMode="auto">
          <a:xfrm>
            <a:off x="1054100" y="3369310"/>
            <a:ext cx="815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dirty="0">
                <a:latin typeface="+mn-ea"/>
                <a:ea typeface="+mn-ea"/>
              </a:rPr>
              <a:t>4</a:t>
            </a:r>
            <a:r>
              <a:rPr lang="zh-CN" altLang="en-US" sz="2000" dirty="0">
                <a:latin typeface="+mn-ea"/>
                <a:ea typeface="+mn-ea"/>
              </a:rPr>
              <a:t>：已知控制系统的传递函数为</a:t>
            </a:r>
          </a:p>
        </p:txBody>
      </p:sp>
      <p:graphicFrame>
        <p:nvGraphicFramePr>
          <p:cNvPr id="6" name="Object 7"/>
          <p:cNvGraphicFramePr>
            <a:graphicFrameLocks noChangeAspect="1"/>
          </p:cNvGraphicFramePr>
          <p:nvPr>
            <p:extLst>
              <p:ext uri="{D42A27DB-BD31-4B8C-83A1-F6EECF244321}">
                <p14:modId xmlns:p14="http://schemas.microsoft.com/office/powerpoint/2010/main" val="3727119772"/>
              </p:ext>
            </p:extLst>
          </p:nvPr>
        </p:nvGraphicFramePr>
        <p:xfrm>
          <a:off x="5205413" y="3278943"/>
          <a:ext cx="2689626" cy="699968"/>
        </p:xfrm>
        <a:graphic>
          <a:graphicData uri="http://schemas.openxmlformats.org/presentationml/2006/ole">
            <mc:AlternateContent xmlns:mc="http://schemas.openxmlformats.org/markup-compatibility/2006">
              <mc:Choice xmlns:v="urn:schemas-microsoft-com:vml" Requires="v">
                <p:oleObj spid="_x0000_s15534" r:id="rId3" imgW="1613917" imgH="419599" progId="Equation.3">
                  <p:embed/>
                </p:oleObj>
              </mc:Choice>
              <mc:Fallback>
                <p:oleObj r:id="rId3" imgW="1613917" imgH="419599" progId="Equation.3">
                  <p:embed/>
                  <p:pic>
                    <p:nvPicPr>
                      <p:cNvPr id="1536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5413" y="3278943"/>
                        <a:ext cx="2689626" cy="699968"/>
                      </a:xfrm>
                      <a:prstGeom prst="rect">
                        <a:avLst/>
                      </a:prstGeom>
                      <a:noFill/>
                      <a:ln>
                        <a:noFill/>
                      </a:ln>
                    </p:spPr>
                  </p:pic>
                </p:oleObj>
              </mc:Fallback>
            </mc:AlternateContent>
          </a:graphicData>
        </a:graphic>
      </p:graphicFrame>
      <p:sp>
        <p:nvSpPr>
          <p:cNvPr id="7" name="Text Box 5"/>
          <p:cNvSpPr txBox="1">
            <a:spLocks noChangeArrowheads="1"/>
          </p:cNvSpPr>
          <p:nvPr/>
        </p:nvSpPr>
        <p:spPr bwMode="auto">
          <a:xfrm>
            <a:off x="1744132" y="4176238"/>
            <a:ext cx="92604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控制系统的输入信号分别</a:t>
            </a:r>
            <a:r>
              <a:rPr lang="zh-CN" altLang="en-US" sz="2000" dirty="0" smtClean="0">
                <a:latin typeface="+mn-ea"/>
                <a:ea typeface="+mn-ea"/>
              </a:rPr>
              <a:t>为 </a:t>
            </a:r>
            <a:r>
              <a:rPr lang="en-US" altLang="zh-CN" sz="2000" b="1" dirty="0" smtClean="0">
                <a:latin typeface="+mj-ea"/>
                <a:ea typeface="+mj-ea"/>
              </a:rPr>
              <a:t>u</a:t>
            </a:r>
            <a:r>
              <a:rPr lang="en-US" altLang="zh-CN" sz="2000" b="1" baseline="-25000" dirty="0" smtClean="0">
                <a:latin typeface="+mj-ea"/>
                <a:ea typeface="+mj-ea"/>
              </a:rPr>
              <a:t>1</a:t>
            </a:r>
            <a:r>
              <a:rPr lang="en-US" altLang="zh-CN" sz="2000" b="1" dirty="0" smtClean="0">
                <a:latin typeface="+mj-ea"/>
                <a:ea typeface="+mj-ea"/>
              </a:rPr>
              <a:t>(t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u</a:t>
            </a:r>
            <a:r>
              <a:rPr lang="en-US" altLang="zh-CN" sz="2000" b="1" baseline="-25000" dirty="0">
                <a:latin typeface="+mj-ea"/>
                <a:ea typeface="+mj-ea"/>
              </a:rPr>
              <a:t>2</a:t>
            </a:r>
            <a:r>
              <a:rPr lang="en-US" altLang="zh-CN" sz="2000" b="1" dirty="0">
                <a:latin typeface="+mj-ea"/>
                <a:ea typeface="+mj-ea"/>
              </a:rPr>
              <a:t>(t)=</a:t>
            </a:r>
            <a:r>
              <a:rPr lang="en-US" altLang="zh-CN" sz="2000" b="1" dirty="0" smtClean="0">
                <a:latin typeface="+mj-ea"/>
                <a:ea typeface="+mj-ea"/>
              </a:rPr>
              <a:t>t </a:t>
            </a:r>
            <a:r>
              <a:rPr lang="zh-CN" altLang="en-US" sz="2000" dirty="0" smtClean="0">
                <a:latin typeface="+mn-ea"/>
                <a:ea typeface="+mn-ea"/>
              </a:rPr>
              <a:t>。</a:t>
            </a:r>
            <a:r>
              <a:rPr lang="zh-CN" altLang="en-US" sz="2000" dirty="0">
                <a:latin typeface="+mn-ea"/>
                <a:ea typeface="+mn-ea"/>
              </a:rPr>
              <a:t>试计算系统的时域</a:t>
            </a:r>
            <a:r>
              <a:rPr lang="zh-CN" altLang="en-US" sz="2000" dirty="0" smtClean="0">
                <a:latin typeface="+mn-ea"/>
                <a:ea typeface="+mn-ea"/>
              </a:rPr>
              <a:t>输出 </a:t>
            </a:r>
            <a:r>
              <a:rPr lang="en-US" altLang="zh-CN" sz="2000" b="1" dirty="0" smtClean="0">
                <a:latin typeface="+mj-ea"/>
                <a:ea typeface="+mj-ea"/>
              </a:rPr>
              <a:t>y(t) </a:t>
            </a:r>
            <a:r>
              <a:rPr lang="zh-CN" altLang="en-US" sz="2000" dirty="0" smtClean="0">
                <a:latin typeface="+mn-ea"/>
                <a:ea typeface="+mn-ea"/>
              </a:rPr>
              <a:t>。</a:t>
            </a:r>
            <a:endParaRPr lang="zh-CN" altLang="en-US" sz="2000" dirty="0">
              <a:latin typeface="+mn-ea"/>
              <a:ea typeface="+mn-ea"/>
            </a:endParaRPr>
          </a:p>
        </p:txBody>
      </p:sp>
      <p:sp>
        <p:nvSpPr>
          <p:cNvPr id="8" name="Text Box 5"/>
          <p:cNvSpPr txBox="1">
            <a:spLocks noChangeArrowheads="1"/>
          </p:cNvSpPr>
          <p:nvPr/>
        </p:nvSpPr>
        <p:spPr bwMode="auto">
          <a:xfrm>
            <a:off x="1054100" y="4654313"/>
            <a:ext cx="9950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解：已知系统输入分别</a:t>
            </a:r>
            <a:r>
              <a:rPr lang="zh-CN" altLang="en-US" sz="2000" dirty="0" smtClean="0">
                <a:latin typeface="+mn-ea"/>
                <a:ea typeface="+mn-ea"/>
              </a:rPr>
              <a:t>为 </a:t>
            </a:r>
            <a:r>
              <a:rPr lang="en-US" altLang="zh-CN" sz="2000" b="1" dirty="0" smtClean="0">
                <a:latin typeface="+mj-ea"/>
                <a:ea typeface="+mj-ea"/>
              </a:rPr>
              <a:t>u</a:t>
            </a:r>
            <a:r>
              <a:rPr lang="en-US" altLang="zh-CN" sz="2000" b="1" baseline="-25000" dirty="0" smtClean="0">
                <a:latin typeface="+mj-ea"/>
                <a:ea typeface="+mj-ea"/>
              </a:rPr>
              <a:t>1</a:t>
            </a:r>
            <a:r>
              <a:rPr lang="en-US" altLang="zh-CN" sz="2000" b="1" dirty="0" smtClean="0">
                <a:latin typeface="+mj-ea"/>
                <a:ea typeface="+mj-ea"/>
              </a:rPr>
              <a:t>(t</a:t>
            </a:r>
            <a:r>
              <a:rPr lang="en-US" altLang="zh-CN" sz="2000" b="1" dirty="0">
                <a:latin typeface="+mj-ea"/>
                <a:ea typeface="+mj-ea"/>
              </a:rPr>
              <a:t>)=1</a:t>
            </a:r>
            <a:r>
              <a:rPr lang="zh-CN" altLang="en-US" sz="2000" b="1" dirty="0">
                <a:latin typeface="+mj-ea"/>
                <a:ea typeface="+mj-ea"/>
              </a:rPr>
              <a:t>、</a:t>
            </a:r>
            <a:r>
              <a:rPr lang="en-US" altLang="zh-CN" sz="2000" b="1" dirty="0">
                <a:latin typeface="+mj-ea"/>
                <a:ea typeface="+mj-ea"/>
              </a:rPr>
              <a:t>u</a:t>
            </a:r>
            <a:r>
              <a:rPr lang="en-US" altLang="zh-CN" sz="2000" b="1" baseline="-25000" dirty="0">
                <a:latin typeface="+mj-ea"/>
                <a:ea typeface="+mj-ea"/>
              </a:rPr>
              <a:t>2</a:t>
            </a:r>
            <a:r>
              <a:rPr lang="en-US" altLang="zh-CN" sz="2000" b="1" dirty="0">
                <a:latin typeface="+mj-ea"/>
                <a:ea typeface="+mj-ea"/>
              </a:rPr>
              <a:t>(t)=</a:t>
            </a:r>
            <a:r>
              <a:rPr lang="en-US" altLang="zh-CN" sz="2000" b="1" dirty="0" smtClean="0">
                <a:latin typeface="+mj-ea"/>
                <a:ea typeface="+mj-ea"/>
              </a:rPr>
              <a:t>t </a:t>
            </a:r>
            <a:r>
              <a:rPr lang="zh-CN" altLang="en-US" sz="2000" dirty="0" smtClean="0">
                <a:latin typeface="+mn-ea"/>
                <a:ea typeface="+mn-ea"/>
              </a:rPr>
              <a:t>，</a:t>
            </a:r>
            <a:r>
              <a:rPr lang="zh-CN" altLang="en-US" sz="2000" dirty="0">
                <a:latin typeface="+mn-ea"/>
                <a:ea typeface="+mn-ea"/>
              </a:rPr>
              <a:t>它们的拉氏变换分别是</a:t>
            </a:r>
          </a:p>
        </p:txBody>
      </p:sp>
      <p:graphicFrame>
        <p:nvGraphicFramePr>
          <p:cNvPr id="9" name="Object 9"/>
          <p:cNvGraphicFramePr>
            <a:graphicFrameLocks noChangeAspect="1"/>
          </p:cNvGraphicFramePr>
          <p:nvPr>
            <p:extLst>
              <p:ext uri="{D42A27DB-BD31-4B8C-83A1-F6EECF244321}">
                <p14:modId xmlns:p14="http://schemas.microsoft.com/office/powerpoint/2010/main" val="2898945669"/>
              </p:ext>
            </p:extLst>
          </p:nvPr>
        </p:nvGraphicFramePr>
        <p:xfrm>
          <a:off x="3076575" y="5167313"/>
          <a:ext cx="1174750" cy="1400175"/>
        </p:xfrm>
        <a:graphic>
          <a:graphicData uri="http://schemas.openxmlformats.org/presentationml/2006/ole">
            <mc:AlternateContent xmlns:mc="http://schemas.openxmlformats.org/markup-compatibility/2006">
              <mc:Choice xmlns:v="urn:schemas-microsoft-com:vml" Requires="v">
                <p:oleObj spid="_x0000_s15535" r:id="rId5" imgW="673125" imgH="812764" progId="Equation.3">
                  <p:embed/>
                </p:oleObj>
              </mc:Choice>
              <mc:Fallback>
                <p:oleObj r:id="rId5" imgW="673125" imgH="812764" progId="Equation.3">
                  <p:embed/>
                  <p:pic>
                    <p:nvPicPr>
                      <p:cNvPr id="15363"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6575" y="5167313"/>
                        <a:ext cx="117475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右箭头 9"/>
          <p:cNvSpPr/>
          <p:nvPr/>
        </p:nvSpPr>
        <p:spPr>
          <a:xfrm>
            <a:off x="4814888" y="5452150"/>
            <a:ext cx="1008062" cy="14287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1" name="右箭头 10"/>
          <p:cNvSpPr/>
          <p:nvPr/>
        </p:nvSpPr>
        <p:spPr>
          <a:xfrm>
            <a:off x="4814888" y="6148388"/>
            <a:ext cx="1008062" cy="144462"/>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12" name="Object 4"/>
          <p:cNvGraphicFramePr>
            <a:graphicFrameLocks noChangeAspect="1"/>
          </p:cNvGraphicFramePr>
          <p:nvPr>
            <p:extLst>
              <p:ext uri="{D42A27DB-BD31-4B8C-83A1-F6EECF244321}">
                <p14:modId xmlns:p14="http://schemas.microsoft.com/office/powerpoint/2010/main" val="562007180"/>
              </p:ext>
            </p:extLst>
          </p:nvPr>
        </p:nvGraphicFramePr>
        <p:xfrm>
          <a:off x="6373813" y="5183251"/>
          <a:ext cx="3016250" cy="595312"/>
        </p:xfrm>
        <a:graphic>
          <a:graphicData uri="http://schemas.openxmlformats.org/presentationml/2006/ole">
            <mc:AlternateContent xmlns:mc="http://schemas.openxmlformats.org/markup-compatibility/2006">
              <mc:Choice xmlns:v="urn:schemas-microsoft-com:vml" Requires="v">
                <p:oleObj spid="_x0000_s15536" r:id="rId7" imgW="1994217" imgH="394017" progId="Equation.3">
                  <p:embed/>
                </p:oleObj>
              </mc:Choice>
              <mc:Fallback>
                <p:oleObj r:id="rId7" imgW="1994217" imgH="394017" progId="Equation.3">
                  <p:embed/>
                  <p:pic>
                    <p:nvPicPr>
                      <p:cNvPr id="1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73813" y="5183251"/>
                        <a:ext cx="301625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12"/>
          <p:cNvGraphicFramePr>
            <a:graphicFrameLocks noChangeAspect="1"/>
          </p:cNvGraphicFramePr>
          <p:nvPr>
            <p:extLst>
              <p:ext uri="{D42A27DB-BD31-4B8C-83A1-F6EECF244321}">
                <p14:modId xmlns:p14="http://schemas.microsoft.com/office/powerpoint/2010/main" val="3180642760"/>
              </p:ext>
            </p:extLst>
          </p:nvPr>
        </p:nvGraphicFramePr>
        <p:xfrm>
          <a:off x="6373813" y="5888038"/>
          <a:ext cx="3170237" cy="595312"/>
        </p:xfrm>
        <a:graphic>
          <a:graphicData uri="http://schemas.openxmlformats.org/presentationml/2006/ole">
            <mc:AlternateContent xmlns:mc="http://schemas.openxmlformats.org/markup-compatibility/2006">
              <mc:Choice xmlns:v="urn:schemas-microsoft-com:vml" Requires="v">
                <p:oleObj spid="_x0000_s15537" r:id="rId9" imgW="2095817" imgH="394017" progId="Equation.3">
                  <p:embed/>
                </p:oleObj>
              </mc:Choice>
              <mc:Fallback>
                <p:oleObj r:id="rId9" imgW="2095817" imgH="394017" progId="Equation.3">
                  <p:embed/>
                  <p:pic>
                    <p:nvPicPr>
                      <p:cNvPr id="17"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73813" y="5888038"/>
                        <a:ext cx="3170237"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72465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linds(horizontal)">
                                      <p:cBhvr>
                                        <p:cTn id="15" dur="500"/>
                                        <p:tgtEl>
                                          <p:spTgt spid="11"/>
                                        </p:tgtEl>
                                      </p:cBhvr>
                                    </p:animEffect>
                                  </p:childTnLst>
                                </p:cTn>
                              </p:par>
                              <p:par>
                                <p:cTn id="16" presetID="3" presetClass="entr" presetSubtype="1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graphicFrame>
        <p:nvGraphicFramePr>
          <p:cNvPr id="3" name="Object 7"/>
          <p:cNvGraphicFramePr>
            <a:graphicFrameLocks noChangeAspect="1"/>
          </p:cNvGraphicFramePr>
          <p:nvPr>
            <p:extLst>
              <p:ext uri="{D42A27DB-BD31-4B8C-83A1-F6EECF244321}">
                <p14:modId xmlns:p14="http://schemas.microsoft.com/office/powerpoint/2010/main" val="2188477766"/>
              </p:ext>
            </p:extLst>
          </p:nvPr>
        </p:nvGraphicFramePr>
        <p:xfrm>
          <a:off x="1428750" y="1212081"/>
          <a:ext cx="3168650" cy="625392"/>
        </p:xfrm>
        <a:graphic>
          <a:graphicData uri="http://schemas.openxmlformats.org/presentationml/2006/ole">
            <mc:AlternateContent xmlns:mc="http://schemas.openxmlformats.org/markup-compatibility/2006">
              <mc:Choice xmlns:v="urn:schemas-microsoft-com:vml" Requires="v">
                <p:oleObj spid="_x0000_s16644" r:id="rId3" imgW="1994217" imgH="394017" progId="Equation.3">
                  <p:embed/>
                </p:oleObj>
              </mc:Choice>
              <mc:Fallback>
                <p:oleObj r:id="rId3" imgW="1994217" imgH="394017" progId="Equation.3">
                  <p:embed/>
                  <p:pic>
                    <p:nvPicPr>
                      <p:cNvPr id="1638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8750" y="1212081"/>
                        <a:ext cx="3168650" cy="625392"/>
                      </a:xfrm>
                      <a:prstGeom prst="rect">
                        <a:avLst/>
                      </a:prstGeom>
                      <a:noFill/>
                      <a:ln>
                        <a:noFill/>
                      </a:ln>
                    </p:spPr>
                  </p:pic>
                </p:oleObj>
              </mc:Fallback>
            </mc:AlternateContent>
          </a:graphicData>
        </a:graphic>
      </p:graphicFrame>
      <p:sp>
        <p:nvSpPr>
          <p:cNvPr id="4" name="TextBox 6"/>
          <p:cNvSpPr txBox="1">
            <a:spLocks noChangeArrowheads="1"/>
          </p:cNvSpPr>
          <p:nvPr/>
        </p:nvSpPr>
        <p:spPr bwMode="auto">
          <a:xfrm>
            <a:off x="4927600" y="1140644"/>
            <a:ext cx="172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部分分式展开</a:t>
            </a:r>
          </a:p>
        </p:txBody>
      </p:sp>
      <p:sp>
        <p:nvSpPr>
          <p:cNvPr id="5" name="右箭头 4"/>
          <p:cNvSpPr/>
          <p:nvPr/>
        </p:nvSpPr>
        <p:spPr>
          <a:xfrm>
            <a:off x="4965700" y="1499419"/>
            <a:ext cx="1655763" cy="144462"/>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6" name="Object 2"/>
          <p:cNvGraphicFramePr>
            <a:graphicFrameLocks noChangeAspect="1"/>
          </p:cNvGraphicFramePr>
          <p:nvPr>
            <p:extLst>
              <p:ext uri="{D42A27DB-BD31-4B8C-83A1-F6EECF244321}">
                <p14:modId xmlns:p14="http://schemas.microsoft.com/office/powerpoint/2010/main" val="1054963726"/>
              </p:ext>
            </p:extLst>
          </p:nvPr>
        </p:nvGraphicFramePr>
        <p:xfrm>
          <a:off x="6989763" y="1240853"/>
          <a:ext cx="3730668" cy="657078"/>
        </p:xfrm>
        <a:graphic>
          <a:graphicData uri="http://schemas.openxmlformats.org/presentationml/2006/ole">
            <mc:AlternateContent xmlns:mc="http://schemas.openxmlformats.org/markup-compatibility/2006">
              <mc:Choice xmlns:v="urn:schemas-microsoft-com:vml" Requires="v">
                <p:oleObj spid="_x0000_s16645" r:id="rId5" imgW="2362517" imgH="419417" progId="Equation.3">
                  <p:embed/>
                </p:oleObj>
              </mc:Choice>
              <mc:Fallback>
                <p:oleObj r:id="rId5" imgW="2362517" imgH="419417" progId="Equation.3">
                  <p:embed/>
                  <p:pic>
                    <p:nvPicPr>
                      <p:cNvPr id="16387"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9763" y="1240853"/>
                        <a:ext cx="3730668" cy="657078"/>
                      </a:xfrm>
                      <a:prstGeom prst="rect">
                        <a:avLst/>
                      </a:prstGeom>
                      <a:noFill/>
                      <a:ln>
                        <a:noFill/>
                      </a:ln>
                    </p:spPr>
                  </p:pic>
                </p:oleObj>
              </mc:Fallback>
            </mc:AlternateContent>
          </a:graphicData>
        </a:graphic>
      </p:graphicFrame>
      <p:sp>
        <p:nvSpPr>
          <p:cNvPr id="7" name="TextBox 10"/>
          <p:cNvSpPr txBox="1">
            <a:spLocks noChangeArrowheads="1"/>
          </p:cNvSpPr>
          <p:nvPr/>
        </p:nvSpPr>
        <p:spPr bwMode="auto">
          <a:xfrm>
            <a:off x="879475" y="2174875"/>
            <a:ext cx="46085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latin typeface="+mj-ea"/>
                <a:ea typeface="+mj-ea"/>
              </a:rPr>
              <a:t>a</a:t>
            </a:r>
            <a:r>
              <a:rPr lang="zh-CN" altLang="en-US" b="1" dirty="0">
                <a:latin typeface="+mj-ea"/>
                <a:ea typeface="+mj-ea"/>
              </a:rPr>
              <a:t>、</a:t>
            </a:r>
            <a:r>
              <a:rPr lang="en-US" altLang="zh-CN" b="1" dirty="0">
                <a:latin typeface="+mj-ea"/>
                <a:ea typeface="+mj-ea"/>
              </a:rPr>
              <a:t>b</a:t>
            </a:r>
            <a:r>
              <a:rPr lang="zh-CN" altLang="en-US" b="1" dirty="0">
                <a:latin typeface="+mj-ea"/>
                <a:ea typeface="+mj-ea"/>
              </a:rPr>
              <a:t>、</a:t>
            </a:r>
            <a:r>
              <a:rPr lang="en-US" altLang="zh-CN" b="1" dirty="0">
                <a:latin typeface="+mj-ea"/>
                <a:ea typeface="+mj-ea"/>
              </a:rPr>
              <a:t>c</a:t>
            </a:r>
            <a:r>
              <a:rPr lang="zh-CN" altLang="en-US" dirty="0">
                <a:latin typeface="+mn-ea"/>
                <a:ea typeface="+mn-ea"/>
              </a:rPr>
              <a:t>是待定常系数（实数），计算有</a:t>
            </a:r>
          </a:p>
        </p:txBody>
      </p:sp>
      <p:graphicFrame>
        <p:nvGraphicFramePr>
          <p:cNvPr id="8" name="Object 4"/>
          <p:cNvGraphicFramePr>
            <a:graphicFrameLocks noChangeAspect="1"/>
          </p:cNvGraphicFramePr>
          <p:nvPr>
            <p:extLst>
              <p:ext uri="{D42A27DB-BD31-4B8C-83A1-F6EECF244321}">
                <p14:modId xmlns:p14="http://schemas.microsoft.com/office/powerpoint/2010/main" val="2552874979"/>
              </p:ext>
            </p:extLst>
          </p:nvPr>
        </p:nvGraphicFramePr>
        <p:xfrm>
          <a:off x="2325155" y="2670200"/>
          <a:ext cx="2834922" cy="704824"/>
        </p:xfrm>
        <a:graphic>
          <a:graphicData uri="http://schemas.openxmlformats.org/presentationml/2006/ole">
            <mc:AlternateContent xmlns:mc="http://schemas.openxmlformats.org/markup-compatibility/2006">
              <mc:Choice xmlns:v="urn:schemas-microsoft-com:vml" Requires="v">
                <p:oleObj spid="_x0000_s16646" r:id="rId7" imgW="1727517" imgH="432117" progId="Equation.3">
                  <p:embed/>
                </p:oleObj>
              </mc:Choice>
              <mc:Fallback>
                <p:oleObj r:id="rId7" imgW="1727517" imgH="432117" progId="Equation.3">
                  <p:embed/>
                  <p:pic>
                    <p:nvPicPr>
                      <p:cNvPr id="16388"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5155" y="2670200"/>
                        <a:ext cx="2834922" cy="704824"/>
                      </a:xfrm>
                      <a:prstGeom prst="rect">
                        <a:avLst/>
                      </a:prstGeom>
                      <a:noFill/>
                      <a:ln>
                        <a:noFill/>
                      </a:ln>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2632806763"/>
              </p:ext>
            </p:extLst>
          </p:nvPr>
        </p:nvGraphicFramePr>
        <p:xfrm>
          <a:off x="5462055" y="2678137"/>
          <a:ext cx="5015365" cy="685728"/>
        </p:xfrm>
        <a:graphic>
          <a:graphicData uri="http://schemas.openxmlformats.org/presentationml/2006/ole">
            <mc:AlternateContent xmlns:mc="http://schemas.openxmlformats.org/markup-compatibility/2006">
              <mc:Choice xmlns:v="urn:schemas-microsoft-com:vml" Requires="v">
                <p:oleObj spid="_x0000_s16647" r:id="rId9" imgW="3048317" imgH="419417" progId="Equation.3">
                  <p:embed/>
                </p:oleObj>
              </mc:Choice>
              <mc:Fallback>
                <p:oleObj r:id="rId9" imgW="3048317" imgH="419417" progId="Equation.3">
                  <p:embed/>
                  <p:pic>
                    <p:nvPicPr>
                      <p:cNvPr id="16389"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2055" y="2678137"/>
                        <a:ext cx="5015365" cy="685728"/>
                      </a:xfrm>
                      <a:prstGeom prst="rect">
                        <a:avLst/>
                      </a:prstGeom>
                      <a:noFill/>
                      <a:ln>
                        <a:noFill/>
                      </a:ln>
                    </p:spPr>
                  </p:pic>
                </p:oleObj>
              </mc:Fallback>
            </mc:AlternateContent>
          </a:graphicData>
        </a:graphic>
      </p:graphicFrame>
      <p:sp>
        <p:nvSpPr>
          <p:cNvPr id="10" name="TextBox 15"/>
          <p:cNvSpPr txBox="1">
            <a:spLocks noChangeArrowheads="1"/>
          </p:cNvSpPr>
          <p:nvPr/>
        </p:nvSpPr>
        <p:spPr bwMode="auto">
          <a:xfrm>
            <a:off x="952500" y="3648075"/>
            <a:ext cx="6985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计算</a:t>
            </a:r>
            <a:r>
              <a:rPr lang="zh-CN" altLang="en-US" dirty="0" smtClean="0">
                <a:latin typeface="+mn-ea"/>
                <a:ea typeface="+mn-ea"/>
              </a:rPr>
              <a:t>有 </a:t>
            </a:r>
            <a:r>
              <a:rPr lang="en-US" altLang="zh-CN" b="1" dirty="0" smtClean="0">
                <a:latin typeface="+mj-ea"/>
                <a:ea typeface="+mj-ea"/>
              </a:rPr>
              <a:t>a=1/3</a:t>
            </a:r>
            <a:r>
              <a:rPr lang="zh-CN" altLang="en-US" b="1" dirty="0">
                <a:latin typeface="+mj-ea"/>
                <a:ea typeface="+mj-ea"/>
              </a:rPr>
              <a:t>、</a:t>
            </a:r>
            <a:r>
              <a:rPr lang="en-US" altLang="zh-CN" b="1" dirty="0">
                <a:latin typeface="+mj-ea"/>
                <a:ea typeface="+mj-ea"/>
              </a:rPr>
              <a:t>b=-1/3</a:t>
            </a:r>
            <a:r>
              <a:rPr lang="zh-CN" altLang="en-US" b="1" dirty="0">
                <a:latin typeface="+mj-ea"/>
                <a:ea typeface="+mj-ea"/>
              </a:rPr>
              <a:t>、</a:t>
            </a:r>
            <a:r>
              <a:rPr lang="en-US" altLang="zh-CN" b="1" dirty="0" smtClean="0">
                <a:latin typeface="+mj-ea"/>
                <a:ea typeface="+mj-ea"/>
              </a:rPr>
              <a:t>c=1/3 </a:t>
            </a:r>
            <a:r>
              <a:rPr lang="zh-CN" altLang="en-US" dirty="0" smtClean="0">
                <a:latin typeface="+mn-ea"/>
                <a:ea typeface="+mn-ea"/>
              </a:rPr>
              <a:t>。</a:t>
            </a:r>
            <a:r>
              <a:rPr lang="zh-CN" altLang="en-US" dirty="0">
                <a:latin typeface="+mn-ea"/>
                <a:ea typeface="+mn-ea"/>
              </a:rPr>
              <a:t>则有</a:t>
            </a:r>
          </a:p>
        </p:txBody>
      </p:sp>
      <p:graphicFrame>
        <p:nvGraphicFramePr>
          <p:cNvPr id="11" name="Object 8"/>
          <p:cNvGraphicFramePr>
            <a:graphicFrameLocks noChangeAspect="1"/>
          </p:cNvGraphicFramePr>
          <p:nvPr>
            <p:extLst>
              <p:ext uri="{D42A27DB-BD31-4B8C-83A1-F6EECF244321}">
                <p14:modId xmlns:p14="http://schemas.microsoft.com/office/powerpoint/2010/main" val="1652338024"/>
              </p:ext>
            </p:extLst>
          </p:nvPr>
        </p:nvGraphicFramePr>
        <p:xfrm>
          <a:off x="2320393" y="4090193"/>
          <a:ext cx="7513637" cy="792163"/>
        </p:xfrm>
        <a:graphic>
          <a:graphicData uri="http://schemas.openxmlformats.org/presentationml/2006/ole">
            <mc:AlternateContent xmlns:mc="http://schemas.openxmlformats.org/markup-compatibility/2006">
              <mc:Choice xmlns:v="urn:schemas-microsoft-com:vml" Requires="v">
                <p:oleObj spid="_x0000_s16648" r:id="rId11" imgW="4788217" imgH="508317" progId="Equation.3">
                  <p:embed/>
                </p:oleObj>
              </mc:Choice>
              <mc:Fallback>
                <p:oleObj r:id="rId11" imgW="4788217" imgH="508317" progId="Equation.3">
                  <p:embed/>
                  <p:pic>
                    <p:nvPicPr>
                      <p:cNvPr id="16390" name="Object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320393" y="4090193"/>
                        <a:ext cx="7513637"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TextBox 18"/>
          <p:cNvSpPr txBox="1">
            <a:spLocks noChangeArrowheads="1"/>
          </p:cNvSpPr>
          <p:nvPr/>
        </p:nvSpPr>
        <p:spPr bwMode="auto">
          <a:xfrm>
            <a:off x="952500" y="5138712"/>
            <a:ext cx="8569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拉氏反变换（查拉氏变换表），得系统在零初始条件和输入</a:t>
            </a:r>
            <a:r>
              <a:rPr lang="zh-CN" altLang="en-US" dirty="0" smtClean="0">
                <a:latin typeface="+mn-ea"/>
                <a:ea typeface="+mn-ea"/>
              </a:rPr>
              <a:t>为 </a:t>
            </a:r>
            <a:r>
              <a:rPr lang="en-US" altLang="zh-CN" b="1" dirty="0" smtClean="0">
                <a:latin typeface="+mj-ea"/>
                <a:ea typeface="+mj-ea"/>
              </a:rPr>
              <a:t>u(t</a:t>
            </a:r>
            <a:r>
              <a:rPr lang="en-US" altLang="zh-CN" b="1" dirty="0">
                <a:latin typeface="+mj-ea"/>
                <a:ea typeface="+mj-ea"/>
              </a:rPr>
              <a:t>)=</a:t>
            </a:r>
            <a:r>
              <a:rPr lang="en-US" altLang="zh-CN" b="1" dirty="0" smtClean="0">
                <a:latin typeface="+mj-ea"/>
                <a:ea typeface="+mj-ea"/>
              </a:rPr>
              <a:t>1 </a:t>
            </a:r>
            <a:r>
              <a:rPr lang="zh-CN" altLang="en-US" dirty="0" smtClean="0">
                <a:latin typeface="+mn-ea"/>
                <a:ea typeface="+mn-ea"/>
              </a:rPr>
              <a:t>时</a:t>
            </a:r>
            <a:r>
              <a:rPr lang="zh-CN" altLang="en-US" dirty="0">
                <a:latin typeface="+mn-ea"/>
                <a:ea typeface="+mn-ea"/>
              </a:rPr>
              <a:t>的输出为</a:t>
            </a:r>
          </a:p>
        </p:txBody>
      </p:sp>
      <p:graphicFrame>
        <p:nvGraphicFramePr>
          <p:cNvPr id="13" name="Object 10"/>
          <p:cNvGraphicFramePr>
            <a:graphicFrameLocks noChangeAspect="1"/>
          </p:cNvGraphicFramePr>
          <p:nvPr>
            <p:extLst>
              <p:ext uri="{D42A27DB-BD31-4B8C-83A1-F6EECF244321}">
                <p14:modId xmlns:p14="http://schemas.microsoft.com/office/powerpoint/2010/main" val="1041164057"/>
              </p:ext>
            </p:extLst>
          </p:nvPr>
        </p:nvGraphicFramePr>
        <p:xfrm>
          <a:off x="3795975" y="5659438"/>
          <a:ext cx="4562475" cy="817563"/>
        </p:xfrm>
        <a:graphic>
          <a:graphicData uri="http://schemas.openxmlformats.org/presentationml/2006/ole">
            <mc:AlternateContent xmlns:mc="http://schemas.openxmlformats.org/markup-compatibility/2006">
              <mc:Choice xmlns:v="urn:schemas-microsoft-com:vml" Requires="v">
                <p:oleObj spid="_x0000_s16649" r:id="rId13" imgW="2553017" imgH="457517" progId="Equation.3">
                  <p:embed/>
                </p:oleObj>
              </mc:Choice>
              <mc:Fallback>
                <p:oleObj r:id="rId13" imgW="2553017" imgH="457517" progId="Equation.3">
                  <p:embed/>
                  <p:pic>
                    <p:nvPicPr>
                      <p:cNvPr id="16391" name="Object 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95975" y="5659438"/>
                        <a:ext cx="456247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882070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graphicFrame>
        <p:nvGraphicFramePr>
          <p:cNvPr id="3" name="Object 1"/>
          <p:cNvGraphicFramePr>
            <a:graphicFrameLocks noChangeAspect="1"/>
          </p:cNvGraphicFramePr>
          <p:nvPr>
            <p:extLst>
              <p:ext uri="{D42A27DB-BD31-4B8C-83A1-F6EECF244321}">
                <p14:modId xmlns:p14="http://schemas.microsoft.com/office/powerpoint/2010/main" val="542817625"/>
              </p:ext>
            </p:extLst>
          </p:nvPr>
        </p:nvGraphicFramePr>
        <p:xfrm>
          <a:off x="959302" y="1182340"/>
          <a:ext cx="3469824" cy="651570"/>
        </p:xfrm>
        <a:graphic>
          <a:graphicData uri="http://schemas.openxmlformats.org/presentationml/2006/ole">
            <mc:AlternateContent xmlns:mc="http://schemas.openxmlformats.org/markup-compatibility/2006">
              <mc:Choice xmlns:v="urn:schemas-microsoft-com:vml" Requires="v">
                <p:oleObj spid="_x0000_s17704" r:id="rId3" imgW="2095817" imgH="394017" progId="Equation.3">
                  <p:embed/>
                </p:oleObj>
              </mc:Choice>
              <mc:Fallback>
                <p:oleObj r:id="rId3" imgW="2095817" imgH="394017" progId="Equation.3">
                  <p:embed/>
                  <p:pic>
                    <p:nvPicPr>
                      <p:cNvPr id="1741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302" y="1182340"/>
                        <a:ext cx="3469824" cy="651570"/>
                      </a:xfrm>
                      <a:prstGeom prst="rect">
                        <a:avLst/>
                      </a:prstGeom>
                      <a:noFill/>
                      <a:ln>
                        <a:noFill/>
                      </a:ln>
                    </p:spPr>
                  </p:pic>
                </p:oleObj>
              </mc:Fallback>
            </mc:AlternateContent>
          </a:graphicData>
        </a:graphic>
      </p:graphicFrame>
      <p:sp>
        <p:nvSpPr>
          <p:cNvPr id="4" name="TextBox 6"/>
          <p:cNvSpPr txBox="1">
            <a:spLocks noChangeArrowheads="1"/>
          </p:cNvSpPr>
          <p:nvPr/>
        </p:nvSpPr>
        <p:spPr bwMode="auto">
          <a:xfrm>
            <a:off x="4775164" y="1136649"/>
            <a:ext cx="15684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部分分式展开</a:t>
            </a:r>
          </a:p>
        </p:txBody>
      </p:sp>
      <p:sp>
        <p:nvSpPr>
          <p:cNvPr id="5" name="右箭头 4"/>
          <p:cNvSpPr/>
          <p:nvPr/>
        </p:nvSpPr>
        <p:spPr>
          <a:xfrm>
            <a:off x="4913312" y="1521220"/>
            <a:ext cx="1296988" cy="1444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graphicFrame>
        <p:nvGraphicFramePr>
          <p:cNvPr id="6" name="Object 2"/>
          <p:cNvGraphicFramePr>
            <a:graphicFrameLocks noChangeAspect="1"/>
          </p:cNvGraphicFramePr>
          <p:nvPr>
            <p:extLst>
              <p:ext uri="{D42A27DB-BD31-4B8C-83A1-F6EECF244321}">
                <p14:modId xmlns:p14="http://schemas.microsoft.com/office/powerpoint/2010/main" val="2232881091"/>
              </p:ext>
            </p:extLst>
          </p:nvPr>
        </p:nvGraphicFramePr>
        <p:xfrm>
          <a:off x="6657904" y="1179490"/>
          <a:ext cx="4597472" cy="684582"/>
        </p:xfrm>
        <a:graphic>
          <a:graphicData uri="http://schemas.openxmlformats.org/presentationml/2006/ole">
            <mc:AlternateContent xmlns:mc="http://schemas.openxmlformats.org/markup-compatibility/2006">
              <mc:Choice xmlns:v="urn:schemas-microsoft-com:vml" Requires="v">
                <p:oleObj spid="_x0000_s17705" r:id="rId5" imgW="2794317" imgH="419417" progId="Equation.3">
                  <p:embed/>
                </p:oleObj>
              </mc:Choice>
              <mc:Fallback>
                <p:oleObj r:id="rId5" imgW="2794317" imgH="419417" progId="Equation.3">
                  <p:embed/>
                  <p:pic>
                    <p:nvPicPr>
                      <p:cNvPr id="17411"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7904" y="1179490"/>
                        <a:ext cx="4597472" cy="684582"/>
                      </a:xfrm>
                      <a:prstGeom prst="rect">
                        <a:avLst/>
                      </a:prstGeom>
                      <a:noFill/>
                      <a:ln>
                        <a:noFill/>
                      </a:ln>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3294433638"/>
              </p:ext>
            </p:extLst>
          </p:nvPr>
        </p:nvGraphicFramePr>
        <p:xfrm>
          <a:off x="2047875" y="2053817"/>
          <a:ext cx="3233737" cy="717550"/>
        </p:xfrm>
        <a:graphic>
          <a:graphicData uri="http://schemas.openxmlformats.org/presentationml/2006/ole">
            <mc:AlternateContent xmlns:mc="http://schemas.openxmlformats.org/markup-compatibility/2006">
              <mc:Choice xmlns:v="urn:schemas-microsoft-com:vml" Requires="v">
                <p:oleObj spid="_x0000_s17706" r:id="rId7" imgW="1930717" imgH="432117" progId="Equation.3">
                  <p:embed/>
                </p:oleObj>
              </mc:Choice>
              <mc:Fallback>
                <p:oleObj r:id="rId7" imgW="1930717" imgH="432117" progId="Equation.3">
                  <p:embed/>
                  <p:pic>
                    <p:nvPicPr>
                      <p:cNvPr id="17412"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7875" y="2053817"/>
                        <a:ext cx="323373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375394732"/>
              </p:ext>
            </p:extLst>
          </p:nvPr>
        </p:nvGraphicFramePr>
        <p:xfrm>
          <a:off x="6153150" y="2021681"/>
          <a:ext cx="3765550" cy="792162"/>
        </p:xfrm>
        <a:graphic>
          <a:graphicData uri="http://schemas.openxmlformats.org/presentationml/2006/ole">
            <mc:AlternateContent xmlns:mc="http://schemas.openxmlformats.org/markup-compatibility/2006">
              <mc:Choice xmlns:v="urn:schemas-microsoft-com:vml" Requires="v">
                <p:oleObj spid="_x0000_s17707" r:id="rId9" imgW="2401659" imgH="508538" progId="Equation.3">
                  <p:embed/>
                </p:oleObj>
              </mc:Choice>
              <mc:Fallback>
                <p:oleObj r:id="rId9" imgW="2401659" imgH="508538" progId="Equation.3">
                  <p:embed/>
                  <p:pic>
                    <p:nvPicPr>
                      <p:cNvPr id="17413"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3150" y="2021681"/>
                        <a:ext cx="376555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6"/>
          <p:cNvGraphicFramePr>
            <a:graphicFrameLocks noChangeAspect="1"/>
          </p:cNvGraphicFramePr>
          <p:nvPr>
            <p:extLst>
              <p:ext uri="{D42A27DB-BD31-4B8C-83A1-F6EECF244321}">
                <p14:modId xmlns:p14="http://schemas.microsoft.com/office/powerpoint/2010/main" val="2665405385"/>
              </p:ext>
            </p:extLst>
          </p:nvPr>
        </p:nvGraphicFramePr>
        <p:xfrm>
          <a:off x="3236912" y="2972983"/>
          <a:ext cx="5483225" cy="720725"/>
        </p:xfrm>
        <a:graphic>
          <a:graphicData uri="http://schemas.openxmlformats.org/presentationml/2006/ole">
            <mc:AlternateContent xmlns:mc="http://schemas.openxmlformats.org/markup-compatibility/2006">
              <mc:Choice xmlns:v="urn:schemas-microsoft-com:vml" Requires="v">
                <p:oleObj spid="_x0000_s17708" r:id="rId11" imgW="3188017" imgH="419417" progId="Equation.3">
                  <p:embed/>
                </p:oleObj>
              </mc:Choice>
              <mc:Fallback>
                <p:oleObj r:id="rId11" imgW="3188017" imgH="419417" progId="Equation.3">
                  <p:embed/>
                  <p:pic>
                    <p:nvPicPr>
                      <p:cNvPr id="17414"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36912" y="2972983"/>
                        <a:ext cx="54832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3559991596"/>
              </p:ext>
            </p:extLst>
          </p:nvPr>
        </p:nvGraphicFramePr>
        <p:xfrm>
          <a:off x="1939131" y="4204488"/>
          <a:ext cx="8078788" cy="741363"/>
        </p:xfrm>
        <a:graphic>
          <a:graphicData uri="http://schemas.openxmlformats.org/presentationml/2006/ole">
            <mc:AlternateContent xmlns:mc="http://schemas.openxmlformats.org/markup-compatibility/2006">
              <mc:Choice xmlns:v="urn:schemas-microsoft-com:vml" Requires="v">
                <p:oleObj spid="_x0000_s17709" r:id="rId13" imgW="5550217" imgH="508317" progId="Equation.3">
                  <p:embed/>
                </p:oleObj>
              </mc:Choice>
              <mc:Fallback>
                <p:oleObj r:id="rId13" imgW="5550217" imgH="508317" progId="Equation.3">
                  <p:embed/>
                  <p:pic>
                    <p:nvPicPr>
                      <p:cNvPr id="17415" name="Object 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39131" y="4204488"/>
                        <a:ext cx="8078788"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3"/>
          <p:cNvGraphicFramePr>
            <a:graphicFrameLocks noChangeAspect="1"/>
          </p:cNvGraphicFramePr>
          <p:nvPr>
            <p:extLst>
              <p:ext uri="{D42A27DB-BD31-4B8C-83A1-F6EECF244321}">
                <p14:modId xmlns:p14="http://schemas.microsoft.com/office/powerpoint/2010/main" val="28397055"/>
              </p:ext>
            </p:extLst>
          </p:nvPr>
        </p:nvGraphicFramePr>
        <p:xfrm>
          <a:off x="3194844" y="5613400"/>
          <a:ext cx="5567362" cy="884238"/>
        </p:xfrm>
        <a:graphic>
          <a:graphicData uri="http://schemas.openxmlformats.org/presentationml/2006/ole">
            <mc:AlternateContent xmlns:mc="http://schemas.openxmlformats.org/markup-compatibility/2006">
              <mc:Choice xmlns:v="urn:schemas-microsoft-com:vml" Requires="v">
                <p:oleObj spid="_x0000_s17710" r:id="rId15" imgW="2883217" imgH="457517" progId="Equation.3">
                  <p:embed/>
                </p:oleObj>
              </mc:Choice>
              <mc:Fallback>
                <p:oleObj r:id="rId15" imgW="2883217" imgH="457517" progId="Equation.3">
                  <p:embed/>
                  <p:pic>
                    <p:nvPicPr>
                      <p:cNvPr id="17416" name="Object 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94844" y="5613400"/>
                        <a:ext cx="5567362"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Rectangle 12"/>
          <p:cNvSpPr>
            <a:spLocks noChangeArrowheads="1"/>
          </p:cNvSpPr>
          <p:nvPr/>
        </p:nvSpPr>
        <p:spPr bwMode="auto">
          <a:xfrm>
            <a:off x="959302" y="3822692"/>
            <a:ext cx="3708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latin typeface="+mn-ea"/>
                <a:ea typeface="+mn-ea"/>
                <a:cs typeface="Times New Roman" panose="02020603050405020304" pitchFamily="18" charset="0"/>
              </a:rPr>
              <a:t>计算</a:t>
            </a:r>
            <a:r>
              <a:rPr lang="zh-CN" altLang="en-US" dirty="0" smtClean="0">
                <a:latin typeface="+mn-ea"/>
                <a:ea typeface="+mn-ea"/>
                <a:cs typeface="Times New Roman" panose="02020603050405020304" pitchFamily="18" charset="0"/>
              </a:rPr>
              <a:t>有 </a:t>
            </a:r>
            <a:r>
              <a:rPr lang="en-US" altLang="zh-CN" b="1" dirty="0" smtClean="0">
                <a:latin typeface="+mj-ea"/>
                <a:ea typeface="+mj-ea"/>
                <a:cs typeface="Times New Roman" panose="02020603050405020304" pitchFamily="18" charset="0"/>
              </a:rPr>
              <a:t>b</a:t>
            </a:r>
            <a:r>
              <a:rPr lang="en-US" altLang="zh-CN" b="1" dirty="0">
                <a:latin typeface="+mj-ea"/>
                <a:ea typeface="+mj-ea"/>
                <a:cs typeface="Times New Roman" panose="02020603050405020304" pitchFamily="18" charset="0"/>
              </a:rPr>
              <a:t>=-1/9</a:t>
            </a:r>
            <a:r>
              <a:rPr lang="zh-CN" altLang="en-US" b="1" dirty="0">
                <a:latin typeface="+mj-ea"/>
                <a:ea typeface="+mj-ea"/>
                <a:cs typeface="Times New Roman" panose="02020603050405020304" pitchFamily="18" charset="0"/>
              </a:rPr>
              <a:t>、</a:t>
            </a:r>
            <a:r>
              <a:rPr lang="en-US" altLang="zh-CN" b="1" dirty="0">
                <a:latin typeface="+mj-ea"/>
                <a:ea typeface="+mj-ea"/>
                <a:cs typeface="Times New Roman" panose="02020603050405020304" pitchFamily="18" charset="0"/>
              </a:rPr>
              <a:t>c=-5/9</a:t>
            </a:r>
            <a:r>
              <a:rPr lang="zh-CN" altLang="en-US" dirty="0">
                <a:latin typeface="+mn-ea"/>
                <a:ea typeface="+mn-ea"/>
                <a:cs typeface="Times New Roman" panose="02020603050405020304" pitchFamily="18" charset="0"/>
              </a:rPr>
              <a:t>。则有</a:t>
            </a:r>
            <a:endParaRPr lang="zh-CN" altLang="en-US" dirty="0">
              <a:latin typeface="+mn-ea"/>
              <a:ea typeface="+mn-ea"/>
            </a:endParaRPr>
          </a:p>
        </p:txBody>
      </p:sp>
      <p:sp>
        <p:nvSpPr>
          <p:cNvPr id="14" name="Rectangle 12"/>
          <p:cNvSpPr>
            <a:spLocks noChangeArrowheads="1"/>
          </p:cNvSpPr>
          <p:nvPr/>
        </p:nvSpPr>
        <p:spPr bwMode="auto">
          <a:xfrm>
            <a:off x="959302" y="5168933"/>
            <a:ext cx="7848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dirty="0">
                <a:latin typeface="+mn-ea"/>
                <a:ea typeface="+mn-ea"/>
              </a:rPr>
              <a:t>拉氏反变换，得系统在零初始条件和输入为</a:t>
            </a:r>
            <a:r>
              <a:rPr lang="en-US" altLang="zh-CN" b="1" dirty="0">
                <a:latin typeface="+mj-ea"/>
                <a:ea typeface="+mj-ea"/>
              </a:rPr>
              <a:t>u(t)=t</a:t>
            </a:r>
            <a:r>
              <a:rPr lang="zh-CN" altLang="en-US" dirty="0">
                <a:latin typeface="+mn-ea"/>
                <a:ea typeface="+mn-ea"/>
              </a:rPr>
              <a:t>时的输出为</a:t>
            </a:r>
          </a:p>
        </p:txBody>
      </p:sp>
    </p:spTree>
    <p:extLst>
      <p:ext uri="{BB962C8B-B14F-4D97-AF65-F5344CB8AC3E}">
        <p14:creationId xmlns:p14="http://schemas.microsoft.com/office/powerpoint/2010/main" val="22160774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graphicFrame>
        <p:nvGraphicFramePr>
          <p:cNvPr id="11" name="图示 10"/>
          <p:cNvGraphicFramePr/>
          <p:nvPr>
            <p:extLst>
              <p:ext uri="{D42A27DB-BD31-4B8C-83A1-F6EECF244321}">
                <p14:modId xmlns:p14="http://schemas.microsoft.com/office/powerpoint/2010/main" val="3623169311"/>
              </p:ext>
            </p:extLst>
          </p:nvPr>
        </p:nvGraphicFramePr>
        <p:xfrm>
          <a:off x="515938" y="1089025"/>
          <a:ext cx="11160125" cy="19389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9"/>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25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6764339" y="3732427"/>
            <a:ext cx="3675062" cy="275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Object 10"/>
          <p:cNvGraphicFramePr>
            <a:graphicFrameLocks noChangeAspect="1"/>
          </p:cNvGraphicFramePr>
          <p:nvPr>
            <p:extLst>
              <p:ext uri="{D42A27DB-BD31-4B8C-83A1-F6EECF244321}">
                <p14:modId xmlns:p14="http://schemas.microsoft.com/office/powerpoint/2010/main" val="2541817793"/>
              </p:ext>
            </p:extLst>
          </p:nvPr>
        </p:nvGraphicFramePr>
        <p:xfrm>
          <a:off x="1730376" y="4498975"/>
          <a:ext cx="3889375" cy="695325"/>
        </p:xfrm>
        <a:graphic>
          <a:graphicData uri="http://schemas.openxmlformats.org/presentationml/2006/ole">
            <mc:AlternateContent xmlns:mc="http://schemas.openxmlformats.org/markup-compatibility/2006">
              <mc:Choice xmlns:v="urn:schemas-microsoft-com:vml" Requires="v">
                <p:oleObj spid="_x0000_s18477" r:id="rId10" imgW="2553017" imgH="457517" progId="Equation.3">
                  <p:embed/>
                </p:oleObj>
              </mc:Choice>
              <mc:Fallback>
                <p:oleObj r:id="rId10" imgW="2553017" imgH="457517" progId="Equation.3">
                  <p:embed/>
                  <p:pic>
                    <p:nvPicPr>
                      <p:cNvPr id="18434"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730376" y="4498975"/>
                        <a:ext cx="388937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Box 9"/>
          <p:cNvSpPr txBox="1">
            <a:spLocks noChangeArrowheads="1"/>
          </p:cNvSpPr>
          <p:nvPr/>
        </p:nvSpPr>
        <p:spPr bwMode="auto">
          <a:xfrm>
            <a:off x="2162176" y="5402263"/>
            <a:ext cx="6492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激励响应</a:t>
            </a:r>
          </a:p>
        </p:txBody>
      </p:sp>
      <p:sp>
        <p:nvSpPr>
          <p:cNvPr id="7" name="TextBox 10"/>
          <p:cNvSpPr txBox="1">
            <a:spLocks noChangeArrowheads="1"/>
          </p:cNvSpPr>
          <p:nvPr/>
        </p:nvSpPr>
        <p:spPr bwMode="auto">
          <a:xfrm>
            <a:off x="3819526" y="5402263"/>
            <a:ext cx="6477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mn-ea"/>
                <a:ea typeface="+mn-ea"/>
              </a:rPr>
              <a:t>自由响应</a:t>
            </a:r>
          </a:p>
        </p:txBody>
      </p:sp>
      <p:cxnSp>
        <p:nvCxnSpPr>
          <p:cNvPr id="8" name="直接连接符 7"/>
          <p:cNvCxnSpPr/>
          <p:nvPr/>
        </p:nvCxnSpPr>
        <p:spPr>
          <a:xfrm>
            <a:off x="2306639" y="5218113"/>
            <a:ext cx="36036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811464" y="5218113"/>
            <a:ext cx="2808287"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15938" y="3094337"/>
            <a:ext cx="11256963" cy="961289"/>
          </a:xfrm>
          <a:prstGeom prst="rect">
            <a:avLst/>
          </a:prstGeom>
        </p:spPr>
        <p:txBody>
          <a:bodyPr wrap="square">
            <a:spAutoFit/>
          </a:bodyPr>
          <a:lstStyle/>
          <a:p>
            <a:pPr indent="520700">
              <a:lnSpc>
                <a:spcPct val="150000"/>
              </a:lnSpc>
            </a:pPr>
            <a:r>
              <a:rPr lang="zh-CN" altLang="zh-CN" sz="2000" b="1" dirty="0">
                <a:solidFill>
                  <a:srgbClr val="0070C0"/>
                </a:solidFill>
                <a:latin typeface="+mj-ea"/>
                <a:ea typeface="+mj-ea"/>
              </a:rPr>
              <a:t>因此，从系统时域响应的变化历程，可分析系统自身的特性和输入控制</a:t>
            </a:r>
            <a:r>
              <a:rPr lang="zh-CN" altLang="en-US" sz="2000" b="1" dirty="0">
                <a:solidFill>
                  <a:srgbClr val="0070C0"/>
                </a:solidFill>
                <a:latin typeface="+mj-ea"/>
                <a:ea typeface="+mj-ea"/>
              </a:rPr>
              <a:t>的</a:t>
            </a:r>
            <a:r>
              <a:rPr lang="zh-CN" altLang="zh-CN" sz="2000" b="1" dirty="0">
                <a:solidFill>
                  <a:srgbClr val="0070C0"/>
                </a:solidFill>
                <a:latin typeface="+mj-ea"/>
                <a:ea typeface="+mj-ea"/>
              </a:rPr>
              <a:t>效果，或者说可从分析系统输出响应时间历程来评价系统性能的好坏</a:t>
            </a:r>
            <a:r>
              <a:rPr lang="zh-CN" altLang="zh-CN" sz="2000" b="1" dirty="0">
                <a:latin typeface="+mj-ea"/>
                <a:ea typeface="+mj-ea"/>
              </a:rPr>
              <a:t>。</a:t>
            </a:r>
          </a:p>
        </p:txBody>
      </p:sp>
    </p:spTree>
    <p:extLst>
      <p:ext uri="{BB962C8B-B14F-4D97-AF65-F5344CB8AC3E}">
        <p14:creationId xmlns:p14="http://schemas.microsoft.com/office/powerpoint/2010/main" val="2037418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75050" y="2224087"/>
            <a:ext cx="5761038" cy="649288"/>
          </a:xfrm>
          <a:prstGeom prst="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pic>
        <p:nvPicPr>
          <p:cNvPr id="3" name="Picture 17"/>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376988" y="2819400"/>
            <a:ext cx="4681537"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5"/>
          <p:cNvSpPr txBox="1">
            <a:spLocks noChangeArrowheads="1"/>
          </p:cNvSpPr>
          <p:nvPr/>
        </p:nvSpPr>
        <p:spPr bwMode="auto">
          <a:xfrm>
            <a:off x="515938" y="1104107"/>
            <a:ext cx="8153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控制系统的传递函数</a:t>
            </a:r>
            <a:r>
              <a:rPr lang="en-US" altLang="zh-CN" sz="2000" b="1" dirty="0">
                <a:latin typeface="+mj-ea"/>
                <a:ea typeface="+mj-ea"/>
              </a:rPr>
              <a:t>G(s)</a:t>
            </a:r>
            <a:r>
              <a:rPr lang="zh-CN" altLang="en-US" sz="2000" dirty="0">
                <a:latin typeface="+mn-ea"/>
                <a:ea typeface="+mn-ea"/>
              </a:rPr>
              <a:t>和输入信号</a:t>
            </a:r>
            <a:r>
              <a:rPr lang="en-US" altLang="zh-CN" sz="2000" b="1" dirty="0">
                <a:latin typeface="+mj-ea"/>
                <a:ea typeface="+mj-ea"/>
              </a:rPr>
              <a:t>u(s)</a:t>
            </a:r>
            <a:r>
              <a:rPr lang="zh-CN" altLang="en-US" sz="2000" dirty="0">
                <a:latin typeface="+mn-ea"/>
                <a:ea typeface="+mn-ea"/>
              </a:rPr>
              <a:t>分别为</a:t>
            </a:r>
          </a:p>
        </p:txBody>
      </p:sp>
      <p:graphicFrame>
        <p:nvGraphicFramePr>
          <p:cNvPr id="5" name="Object 6"/>
          <p:cNvGraphicFramePr>
            <a:graphicFrameLocks noChangeAspect="1"/>
          </p:cNvGraphicFramePr>
          <p:nvPr>
            <p:extLst>
              <p:ext uri="{D42A27DB-BD31-4B8C-83A1-F6EECF244321}">
                <p14:modId xmlns:p14="http://schemas.microsoft.com/office/powerpoint/2010/main" val="2795572021"/>
              </p:ext>
            </p:extLst>
          </p:nvPr>
        </p:nvGraphicFramePr>
        <p:xfrm>
          <a:off x="6261894" y="1064052"/>
          <a:ext cx="2098675" cy="533400"/>
        </p:xfrm>
        <a:graphic>
          <a:graphicData uri="http://schemas.openxmlformats.org/presentationml/2006/ole">
            <mc:AlternateContent xmlns:mc="http://schemas.openxmlformats.org/markup-compatibility/2006">
              <mc:Choice xmlns:v="urn:schemas-microsoft-com:vml" Requires="v">
                <p:oleObj spid="_x0000_s19673" r:id="rId5" imgW="1651317" imgH="419417" progId="Equation.3">
                  <p:embed/>
                </p:oleObj>
              </mc:Choice>
              <mc:Fallback>
                <p:oleObj r:id="rId5" imgW="1651317" imgH="419417" progId="Equation.3">
                  <p:embed/>
                  <p:pic>
                    <p:nvPicPr>
                      <p:cNvPr id="19458"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61894" y="1064052"/>
                        <a:ext cx="20986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8"/>
          <p:cNvGraphicFramePr>
            <a:graphicFrameLocks noChangeAspect="1"/>
          </p:cNvGraphicFramePr>
          <p:nvPr>
            <p:extLst>
              <p:ext uri="{D42A27DB-BD31-4B8C-83A1-F6EECF244321}">
                <p14:modId xmlns:p14="http://schemas.microsoft.com/office/powerpoint/2010/main" val="1856521912"/>
              </p:ext>
            </p:extLst>
          </p:nvPr>
        </p:nvGraphicFramePr>
        <p:xfrm>
          <a:off x="8669338" y="1025525"/>
          <a:ext cx="817563" cy="588962"/>
        </p:xfrm>
        <a:graphic>
          <a:graphicData uri="http://schemas.openxmlformats.org/presentationml/2006/ole">
            <mc:AlternateContent xmlns:mc="http://schemas.openxmlformats.org/markup-compatibility/2006">
              <mc:Choice xmlns:v="urn:schemas-microsoft-com:vml" Requires="v">
                <p:oleObj spid="_x0000_s19674" r:id="rId7" imgW="546180" imgH="393846" progId="Equation.3">
                  <p:embed/>
                </p:oleObj>
              </mc:Choice>
              <mc:Fallback>
                <p:oleObj r:id="rId7" imgW="546180" imgH="393846" progId="Equation.3">
                  <p:embed/>
                  <p:pic>
                    <p:nvPicPr>
                      <p:cNvPr id="19459"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69338" y="1025525"/>
                        <a:ext cx="817563"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1"/>
          <p:cNvSpPr txBox="1">
            <a:spLocks noChangeArrowheads="1"/>
          </p:cNvSpPr>
          <p:nvPr/>
        </p:nvSpPr>
        <p:spPr bwMode="auto">
          <a:xfrm>
            <a:off x="1069975" y="1688307"/>
            <a:ext cx="4648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由</a:t>
            </a:r>
            <a:r>
              <a:rPr lang="en-US" altLang="zh-CN" b="1" dirty="0">
                <a:latin typeface="+mj-ea"/>
                <a:ea typeface="+mj-ea"/>
              </a:rPr>
              <a:t>y(s)=G(s)u(s)</a:t>
            </a:r>
            <a:r>
              <a:rPr lang="zh-CN" altLang="en-US" dirty="0">
                <a:latin typeface="+mn-ea"/>
                <a:ea typeface="+mn-ea"/>
              </a:rPr>
              <a:t>，有</a:t>
            </a:r>
          </a:p>
        </p:txBody>
      </p:sp>
      <p:graphicFrame>
        <p:nvGraphicFramePr>
          <p:cNvPr id="8" name="Object 10"/>
          <p:cNvGraphicFramePr>
            <a:graphicFrameLocks noChangeAspect="1"/>
          </p:cNvGraphicFramePr>
          <p:nvPr>
            <p:extLst>
              <p:ext uri="{D42A27DB-BD31-4B8C-83A1-F6EECF244321}">
                <p14:modId xmlns:p14="http://schemas.microsoft.com/office/powerpoint/2010/main" val="2258175781"/>
              </p:ext>
            </p:extLst>
          </p:nvPr>
        </p:nvGraphicFramePr>
        <p:xfrm>
          <a:off x="4012407" y="1615281"/>
          <a:ext cx="4144962" cy="530225"/>
        </p:xfrm>
        <a:graphic>
          <a:graphicData uri="http://schemas.openxmlformats.org/presentationml/2006/ole">
            <mc:AlternateContent xmlns:mc="http://schemas.openxmlformats.org/markup-compatibility/2006">
              <mc:Choice xmlns:v="urn:schemas-microsoft-com:vml" Requires="v">
                <p:oleObj spid="_x0000_s19675" r:id="rId9" imgW="3086417" imgH="394017" progId="Equation.3">
                  <p:embed/>
                </p:oleObj>
              </mc:Choice>
              <mc:Fallback>
                <p:oleObj r:id="rId9" imgW="3086417" imgH="394017" progId="Equation.3">
                  <p:embed/>
                  <p:pic>
                    <p:nvPicPr>
                      <p:cNvPr id="19460" name="Object 1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12407" y="1615281"/>
                        <a:ext cx="414496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11"/>
          <p:cNvGraphicFramePr>
            <a:graphicFrameLocks noChangeAspect="1"/>
          </p:cNvGraphicFramePr>
          <p:nvPr>
            <p:extLst>
              <p:ext uri="{D42A27DB-BD31-4B8C-83A1-F6EECF244321}">
                <p14:modId xmlns:p14="http://schemas.microsoft.com/office/powerpoint/2010/main" val="717877196"/>
              </p:ext>
            </p:extLst>
          </p:nvPr>
        </p:nvGraphicFramePr>
        <p:xfrm>
          <a:off x="3648075" y="2297112"/>
          <a:ext cx="5616575" cy="508000"/>
        </p:xfrm>
        <a:graphic>
          <a:graphicData uri="http://schemas.openxmlformats.org/presentationml/2006/ole">
            <mc:AlternateContent xmlns:mc="http://schemas.openxmlformats.org/markup-compatibility/2006">
              <mc:Choice xmlns:v="urn:schemas-microsoft-com:vml" Requires="v">
                <p:oleObj spid="_x0000_s19676" r:id="rId11" imgW="4661217" imgH="419417" progId="Equation.3">
                  <p:embed/>
                </p:oleObj>
              </mc:Choice>
              <mc:Fallback>
                <p:oleObj r:id="rId11" imgW="4661217" imgH="419417" progId="Equation.3">
                  <p:embed/>
                  <p:pic>
                    <p:nvPicPr>
                      <p:cNvPr id="19461"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48075" y="2297112"/>
                        <a:ext cx="56165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12"/>
          <p:cNvGraphicFramePr>
            <a:graphicFrameLocks noChangeAspect="1"/>
          </p:cNvGraphicFramePr>
          <p:nvPr>
            <p:extLst>
              <p:ext uri="{D42A27DB-BD31-4B8C-83A1-F6EECF244321}">
                <p14:modId xmlns:p14="http://schemas.microsoft.com/office/powerpoint/2010/main" val="3853916147"/>
              </p:ext>
            </p:extLst>
          </p:nvPr>
        </p:nvGraphicFramePr>
        <p:xfrm>
          <a:off x="7673975" y="4619625"/>
          <a:ext cx="3032125" cy="1016000"/>
        </p:xfrm>
        <a:graphic>
          <a:graphicData uri="http://schemas.openxmlformats.org/presentationml/2006/ole">
            <mc:AlternateContent xmlns:mc="http://schemas.openxmlformats.org/markup-compatibility/2006">
              <mc:Choice xmlns:v="urn:schemas-microsoft-com:vml" Requires="v">
                <p:oleObj spid="_x0000_s19677" r:id="rId13" imgW="1904491" imgH="635042" progId="Equations">
                  <p:embed/>
                </p:oleObj>
              </mc:Choice>
              <mc:Fallback>
                <p:oleObj r:id="rId13" imgW="1904491" imgH="635042" progId="Equations">
                  <p:embed/>
                  <p:pic>
                    <p:nvPicPr>
                      <p:cNvPr id="19462"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73975" y="4619625"/>
                        <a:ext cx="3032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Box 17"/>
          <p:cNvSpPr txBox="1">
            <a:spLocks noChangeArrowheads="1"/>
          </p:cNvSpPr>
          <p:nvPr/>
        </p:nvSpPr>
        <p:spPr bwMode="auto">
          <a:xfrm>
            <a:off x="1069975" y="3105700"/>
            <a:ext cx="4563269" cy="3384000"/>
          </a:xfrm>
          <a:prstGeom prst="roundRect">
            <a:avLst/>
          </a:prstGeom>
          <a:solidFill>
            <a:schemeClr val="accent1">
              <a:lumMod val="10000"/>
              <a:lumOff val="90000"/>
            </a:schemeClr>
          </a:solidFill>
          <a:ln w="9525">
            <a:noFill/>
            <a:miter lim="800000"/>
            <a:headEnd/>
            <a:tailEnd/>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        一般地，系统的时域分析就是对系统在阶跃信号输入下的输出（阶跃响应）随时间的变化情况进行分析。</a:t>
            </a:r>
            <a:r>
              <a:rPr lang="zh-CN" altLang="en-US" sz="2000" b="1" dirty="0">
                <a:solidFill>
                  <a:srgbClr val="C00000"/>
                </a:solidFill>
                <a:latin typeface="+mj-ea"/>
                <a:ea typeface="+mj-ea"/>
              </a:rPr>
              <a:t>分析的基准就是参考输入信号</a:t>
            </a:r>
            <a:r>
              <a:rPr lang="zh-CN" altLang="en-US" sz="2000" dirty="0">
                <a:latin typeface="+mn-ea"/>
                <a:ea typeface="+mn-ea"/>
              </a:rPr>
              <a:t>，因为控制就是希望系统的时域输出能按照参考输入信号变化。</a:t>
            </a:r>
          </a:p>
        </p:txBody>
      </p:sp>
      <p:cxnSp>
        <p:nvCxnSpPr>
          <p:cNvPr id="12" name="直接连接符 11"/>
          <p:cNvCxnSpPr/>
          <p:nvPr/>
        </p:nvCxnSpPr>
        <p:spPr>
          <a:xfrm>
            <a:off x="6953250" y="3611562"/>
            <a:ext cx="0" cy="244792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953250" y="3611562"/>
            <a:ext cx="3313113"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TextBox 24"/>
          <p:cNvSpPr txBox="1">
            <a:spLocks noChangeArrowheads="1"/>
          </p:cNvSpPr>
          <p:nvPr/>
        </p:nvSpPr>
        <p:spPr bwMode="auto">
          <a:xfrm>
            <a:off x="7097713" y="3251200"/>
            <a:ext cx="719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C00000"/>
                </a:solidFill>
                <a:latin typeface="+mj-ea"/>
                <a:ea typeface="+mj-ea"/>
              </a:rPr>
              <a:t>u(t)</a:t>
            </a:r>
            <a:endParaRPr lang="zh-CN" altLang="en-US" b="1" dirty="0">
              <a:solidFill>
                <a:srgbClr val="C00000"/>
              </a:solidFill>
              <a:latin typeface="+mj-ea"/>
              <a:ea typeface="+mj-ea"/>
            </a:endParaRPr>
          </a:p>
        </p:txBody>
      </p:sp>
      <p:cxnSp>
        <p:nvCxnSpPr>
          <p:cNvPr id="16" name="直接箭头连接符 15"/>
          <p:cNvCxnSpPr/>
          <p:nvPr/>
        </p:nvCxnSpPr>
        <p:spPr>
          <a:xfrm>
            <a:off x="6953249" y="2819400"/>
            <a:ext cx="1871664" cy="1873250"/>
          </a:xfrm>
          <a:prstGeom prst="straightConnector1">
            <a:avLst/>
          </a:prstGeom>
          <a:ln w="28575">
            <a:solidFill>
              <a:schemeClr val="accent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4549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0"/>
                                        <p:tgtEl>
                                          <p:spTgt spid="15"/>
                                        </p:tgtEl>
                                      </p:cBhvr>
                                    </p:animEffect>
                                  </p:childTnLst>
                                </p:cTn>
                              </p:par>
                              <p:par>
                                <p:cTn id="8" presetID="3" presetClass="entr" presetSubtype="10"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horizontal)">
                                      <p:cBhvr>
                                        <p:cTn id="10" dur="5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blinds(horizontal)">
                                      <p:cBhvr>
                                        <p:cTn id="15" dur="500"/>
                                        <p:tgtEl>
                                          <p:spTgt spid="14"/>
                                        </p:tgtEl>
                                      </p:cBhvr>
                                    </p:animEffect>
                                  </p:childTnLst>
                                </p:cTn>
                              </p:par>
                              <p:par>
                                <p:cTn id="16" presetID="3" presetClass="entr" presetSubtype="10"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linds(horizontal)">
                                      <p:cBhvr>
                                        <p:cTn id="18" dur="500"/>
                                        <p:tgtEl>
                                          <p:spTgt spid="12"/>
                                        </p:tgtEl>
                                      </p:cBhvr>
                                    </p:animEffect>
                                  </p:childTnLst>
                                </p:cTn>
                              </p:par>
                              <p:par>
                                <p:cTn id="19" presetID="3" presetClass="entr" presetSubtype="1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linds(horizontal)">
                                      <p:cBhvr>
                                        <p:cTn id="21" dur="500"/>
                                        <p:tgtEl>
                                          <p:spTgt spid="13"/>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1" grpId="0" animBg="1"/>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Text Box 18"/>
          <p:cNvSpPr txBox="1">
            <a:spLocks noChangeArrowheads="1"/>
          </p:cNvSpPr>
          <p:nvPr/>
        </p:nvSpPr>
        <p:spPr bwMode="auto">
          <a:xfrm>
            <a:off x="515938" y="1089025"/>
            <a:ext cx="11160125"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5950" eaLnBrk="1" hangingPunct="1">
              <a:lnSpc>
                <a:spcPct val="150000"/>
              </a:lnSpc>
            </a:pPr>
            <a:r>
              <a:rPr lang="zh-CN" altLang="en-US" sz="2400" dirty="0" smtClean="0">
                <a:latin typeface="+mn-ea"/>
                <a:ea typeface="+mn-ea"/>
                <a:cs typeface="楷体_GB2312"/>
              </a:rPr>
              <a:t>系统响应</a:t>
            </a:r>
            <a:r>
              <a:rPr lang="zh-CN" altLang="en-US" sz="2400" dirty="0">
                <a:latin typeface="+mn-ea"/>
                <a:ea typeface="+mn-ea"/>
                <a:cs typeface="楷体_GB2312"/>
              </a:rPr>
              <a:t>是指系统在输入信号作用下的输出过程。为了分析，一般分为</a:t>
            </a:r>
            <a:r>
              <a:rPr lang="zh-CN" altLang="en-US" sz="2400" b="1" dirty="0">
                <a:solidFill>
                  <a:srgbClr val="C00000"/>
                </a:solidFill>
                <a:latin typeface="+mj-ea"/>
                <a:ea typeface="+mj-ea"/>
                <a:cs typeface="楷体_GB2312"/>
              </a:rPr>
              <a:t>动态响应过程</a:t>
            </a:r>
            <a:r>
              <a:rPr lang="zh-CN" altLang="en-US" sz="2400" dirty="0">
                <a:latin typeface="+mn-ea"/>
                <a:ea typeface="+mn-ea"/>
                <a:cs typeface="楷体_GB2312"/>
              </a:rPr>
              <a:t>和</a:t>
            </a:r>
            <a:r>
              <a:rPr lang="zh-CN" altLang="en-US" sz="2400" b="1" dirty="0">
                <a:solidFill>
                  <a:srgbClr val="C00000"/>
                </a:solidFill>
                <a:latin typeface="+mj-ea"/>
                <a:ea typeface="+mj-ea"/>
                <a:cs typeface="楷体_GB2312"/>
              </a:rPr>
              <a:t>稳态响应过程</a:t>
            </a:r>
            <a:r>
              <a:rPr lang="zh-CN" altLang="en-US" sz="2400" dirty="0" smtClean="0">
                <a:latin typeface="+mn-ea"/>
                <a:ea typeface="+mn-ea"/>
                <a:cs typeface="楷体_GB2312"/>
              </a:rPr>
              <a:t>。</a:t>
            </a:r>
            <a:endParaRPr lang="zh-CN" altLang="en-US" sz="2400" dirty="0">
              <a:latin typeface="+mn-ea"/>
              <a:ea typeface="+mn-ea"/>
              <a:cs typeface="楷体_GB2312"/>
            </a:endParaRPr>
          </a:p>
        </p:txBody>
      </p:sp>
      <p:graphicFrame>
        <p:nvGraphicFramePr>
          <p:cNvPr id="5" name="图示 4"/>
          <p:cNvGraphicFramePr/>
          <p:nvPr>
            <p:extLst>
              <p:ext uri="{D42A27DB-BD31-4B8C-83A1-F6EECF244321}">
                <p14:modId xmlns:p14="http://schemas.microsoft.com/office/powerpoint/2010/main" val="2668465499"/>
              </p:ext>
            </p:extLst>
          </p:nvPr>
        </p:nvGraphicFramePr>
        <p:xfrm>
          <a:off x="515938" y="2432050"/>
          <a:ext cx="11160124" cy="393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802343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pic>
        <p:nvPicPr>
          <p:cNvPr id="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4950" y="1705195"/>
            <a:ext cx="806450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8"/>
          <p:cNvSpPr txBox="1">
            <a:spLocks noChangeArrowheads="1"/>
          </p:cNvSpPr>
          <p:nvPr/>
        </p:nvSpPr>
        <p:spPr bwMode="auto">
          <a:xfrm>
            <a:off x="522287" y="1100163"/>
            <a:ext cx="7775575"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0070C0"/>
                </a:solidFill>
                <a:latin typeface="+mj-ea"/>
                <a:ea typeface="+mj-ea"/>
              </a:rPr>
              <a:t>系统在单位阶跃输入下的输出响应及性能指标</a:t>
            </a:r>
          </a:p>
        </p:txBody>
      </p:sp>
      <p:sp>
        <p:nvSpPr>
          <p:cNvPr id="5" name="Text Box 9"/>
          <p:cNvSpPr txBox="1">
            <a:spLocks noChangeArrowheads="1"/>
          </p:cNvSpPr>
          <p:nvPr/>
        </p:nvSpPr>
        <p:spPr bwMode="auto">
          <a:xfrm>
            <a:off x="4719638" y="5808882"/>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a:solidFill>
                  <a:srgbClr val="C00000"/>
                </a:solidFill>
                <a:latin typeface="+mj-ea"/>
                <a:ea typeface="+mj-ea"/>
              </a:rPr>
              <a:t>t</a:t>
            </a:r>
            <a:r>
              <a:rPr lang="en-US" altLang="zh-CN" b="1" baseline="-25000">
                <a:solidFill>
                  <a:srgbClr val="C00000"/>
                </a:solidFill>
                <a:latin typeface="+mj-ea"/>
                <a:ea typeface="+mj-ea"/>
              </a:rPr>
              <a:t>r</a:t>
            </a:r>
            <a:endParaRPr lang="en-US" altLang="zh-CN" b="1">
              <a:solidFill>
                <a:srgbClr val="C00000"/>
              </a:solidFill>
              <a:latin typeface="+mj-ea"/>
              <a:ea typeface="+mj-ea"/>
            </a:endParaRPr>
          </a:p>
        </p:txBody>
      </p:sp>
      <p:sp>
        <p:nvSpPr>
          <p:cNvPr id="6" name="Freeform 10"/>
          <p:cNvSpPr>
            <a:spLocks noChangeArrowheads="1"/>
          </p:cNvSpPr>
          <p:nvPr/>
        </p:nvSpPr>
        <p:spPr bwMode="auto">
          <a:xfrm>
            <a:off x="5549900" y="2100482"/>
            <a:ext cx="1588" cy="3557588"/>
          </a:xfrm>
          <a:custGeom>
            <a:avLst/>
            <a:gdLst>
              <a:gd name="T0" fmla="*/ 0 w 1"/>
              <a:gd name="T1" fmla="*/ 0 h 2241"/>
              <a:gd name="T2" fmla="*/ 0 w 1"/>
              <a:gd name="T3" fmla="*/ 2147483647 h 2241"/>
              <a:gd name="T4" fmla="*/ 0 60000 65536"/>
              <a:gd name="T5" fmla="*/ 0 60000 65536"/>
              <a:gd name="T6" fmla="*/ 0 w 1"/>
              <a:gd name="T7" fmla="*/ 0 h 2241"/>
              <a:gd name="T8" fmla="*/ 1 w 1"/>
              <a:gd name="T9" fmla="*/ 2241 h 2241"/>
            </a:gdLst>
            <a:ahLst/>
            <a:cxnLst>
              <a:cxn ang="T4">
                <a:pos x="T0" y="T1"/>
              </a:cxn>
              <a:cxn ang="T5">
                <a:pos x="T2" y="T3"/>
              </a:cxn>
            </a:cxnLst>
            <a:rect l="T6" t="T7" r="T8" b="T9"/>
            <a:pathLst>
              <a:path w="1" h="2241">
                <a:moveTo>
                  <a:pt x="0" y="0"/>
                </a:moveTo>
                <a:lnTo>
                  <a:pt x="0" y="2241"/>
                </a:lnTo>
              </a:path>
            </a:pathLst>
          </a:custGeom>
          <a:noFill/>
          <a:ln w="9525">
            <a:solidFill>
              <a:srgbClr val="D858C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Text Box 11"/>
          <p:cNvSpPr txBox="1">
            <a:spLocks noChangeArrowheads="1"/>
          </p:cNvSpPr>
          <p:nvPr/>
        </p:nvSpPr>
        <p:spPr bwMode="auto">
          <a:xfrm>
            <a:off x="5438775" y="5808882"/>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a:solidFill>
                  <a:srgbClr val="D858CF"/>
                </a:solidFill>
                <a:latin typeface="+mj-ea"/>
                <a:ea typeface="+mj-ea"/>
              </a:rPr>
              <a:t>t</a:t>
            </a:r>
            <a:r>
              <a:rPr lang="en-US" altLang="zh-CN" b="1" baseline="-25000">
                <a:solidFill>
                  <a:srgbClr val="D858CF"/>
                </a:solidFill>
                <a:latin typeface="+mj-ea"/>
                <a:ea typeface="+mj-ea"/>
              </a:rPr>
              <a:t>p</a:t>
            </a:r>
            <a:endParaRPr lang="en-US" altLang="zh-CN" b="1">
              <a:solidFill>
                <a:srgbClr val="D858CF"/>
              </a:solidFill>
              <a:latin typeface="+mj-ea"/>
              <a:ea typeface="+mj-ea"/>
            </a:endParaRPr>
          </a:p>
        </p:txBody>
      </p:sp>
      <p:sp>
        <p:nvSpPr>
          <p:cNvPr id="8" name="Text Box 12"/>
          <p:cNvSpPr txBox="1">
            <a:spLocks noChangeArrowheads="1"/>
          </p:cNvSpPr>
          <p:nvPr/>
        </p:nvSpPr>
        <p:spPr bwMode="auto">
          <a:xfrm>
            <a:off x="4143375" y="2279870"/>
            <a:ext cx="504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a:solidFill>
                  <a:schemeClr val="hlink"/>
                </a:solidFill>
                <a:latin typeface="+mj-ea"/>
                <a:ea typeface="+mj-ea"/>
              </a:rPr>
              <a:t>M</a:t>
            </a:r>
            <a:r>
              <a:rPr lang="en-US" altLang="zh-CN" b="1" baseline="-25000">
                <a:solidFill>
                  <a:schemeClr val="hlink"/>
                </a:solidFill>
                <a:latin typeface="+mj-ea"/>
                <a:ea typeface="+mj-ea"/>
              </a:rPr>
              <a:t>p</a:t>
            </a:r>
            <a:endParaRPr lang="en-US" altLang="zh-CN" b="1">
              <a:solidFill>
                <a:schemeClr val="hlink"/>
              </a:solidFill>
              <a:latin typeface="+mj-ea"/>
              <a:ea typeface="+mj-ea"/>
            </a:endParaRPr>
          </a:p>
        </p:txBody>
      </p:sp>
      <p:sp>
        <p:nvSpPr>
          <p:cNvPr id="9" name="Line 13"/>
          <p:cNvSpPr>
            <a:spLocks noChangeShapeType="1"/>
          </p:cNvSpPr>
          <p:nvPr/>
        </p:nvSpPr>
        <p:spPr bwMode="auto">
          <a:xfrm>
            <a:off x="6375400" y="2929157"/>
            <a:ext cx="3671888"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Freeform 14"/>
          <p:cNvSpPr>
            <a:spLocks noChangeArrowheads="1"/>
          </p:cNvSpPr>
          <p:nvPr/>
        </p:nvSpPr>
        <p:spPr bwMode="auto">
          <a:xfrm>
            <a:off x="6407150" y="3200620"/>
            <a:ext cx="3657600" cy="1587"/>
          </a:xfrm>
          <a:custGeom>
            <a:avLst/>
            <a:gdLst>
              <a:gd name="T0" fmla="*/ 0 w 2304"/>
              <a:gd name="T1" fmla="*/ 0 h 1"/>
              <a:gd name="T2" fmla="*/ 2147483647 w 2304"/>
              <a:gd name="T3" fmla="*/ 0 h 1"/>
              <a:gd name="T4" fmla="*/ 0 60000 65536"/>
              <a:gd name="T5" fmla="*/ 0 60000 65536"/>
              <a:gd name="T6" fmla="*/ 0 w 2304"/>
              <a:gd name="T7" fmla="*/ 0 h 1"/>
              <a:gd name="T8" fmla="*/ 2304 w 2304"/>
              <a:gd name="T9" fmla="*/ 1 h 1"/>
            </a:gdLst>
            <a:ahLst/>
            <a:cxnLst>
              <a:cxn ang="T4">
                <a:pos x="T0" y="T1"/>
              </a:cxn>
              <a:cxn ang="T5">
                <a:pos x="T2" y="T3"/>
              </a:cxn>
            </a:cxnLst>
            <a:rect l="T6" t="T7" r="T8" b="T9"/>
            <a:pathLst>
              <a:path w="2304" h="1">
                <a:moveTo>
                  <a:pt x="0" y="0"/>
                </a:moveTo>
                <a:lnTo>
                  <a:pt x="2304" y="0"/>
                </a:lnTo>
              </a:path>
            </a:pathLst>
          </a:custGeom>
          <a:noFill/>
          <a:ln w="9525">
            <a:solidFill>
              <a:srgbClr val="C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Freeform 15"/>
          <p:cNvSpPr>
            <a:spLocks noChangeArrowheads="1"/>
          </p:cNvSpPr>
          <p:nvPr/>
        </p:nvSpPr>
        <p:spPr bwMode="auto">
          <a:xfrm>
            <a:off x="4564063" y="2100482"/>
            <a:ext cx="928687" cy="1588"/>
          </a:xfrm>
          <a:custGeom>
            <a:avLst/>
            <a:gdLst>
              <a:gd name="T0" fmla="*/ 2147483647 w 585"/>
              <a:gd name="T1" fmla="*/ 0 h 1"/>
              <a:gd name="T2" fmla="*/ 0 w 585"/>
              <a:gd name="T3" fmla="*/ 0 h 1"/>
              <a:gd name="T4" fmla="*/ 0 60000 65536"/>
              <a:gd name="T5" fmla="*/ 0 60000 65536"/>
              <a:gd name="T6" fmla="*/ 0 w 585"/>
              <a:gd name="T7" fmla="*/ 0 h 1"/>
              <a:gd name="T8" fmla="*/ 585 w 585"/>
              <a:gd name="T9" fmla="*/ 1 h 1"/>
            </a:gdLst>
            <a:ahLst/>
            <a:cxnLst>
              <a:cxn ang="T4">
                <a:pos x="T0" y="T1"/>
              </a:cxn>
              <a:cxn ang="T5">
                <a:pos x="T2" y="T3"/>
              </a:cxn>
            </a:cxnLst>
            <a:rect l="T6" t="T7" r="T8" b="T9"/>
            <a:pathLst>
              <a:path w="585" h="1">
                <a:moveTo>
                  <a:pt x="585" y="0"/>
                </a:moveTo>
                <a:lnTo>
                  <a:pt x="0" y="0"/>
                </a:lnTo>
              </a:path>
            </a:pathLst>
          </a:custGeom>
          <a:noFill/>
          <a:ln w="9525">
            <a:solidFill>
              <a:schemeClr val="hlink"/>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Freeform 16"/>
          <p:cNvSpPr>
            <a:spLocks noChangeArrowheads="1"/>
          </p:cNvSpPr>
          <p:nvPr/>
        </p:nvSpPr>
        <p:spPr bwMode="auto">
          <a:xfrm>
            <a:off x="4648200" y="2100482"/>
            <a:ext cx="1588" cy="971550"/>
          </a:xfrm>
          <a:custGeom>
            <a:avLst/>
            <a:gdLst>
              <a:gd name="T0" fmla="*/ 2147483647 w 1"/>
              <a:gd name="T1" fmla="*/ 0 h 612"/>
              <a:gd name="T2" fmla="*/ 0 w 1"/>
              <a:gd name="T3" fmla="*/ 2147483647 h 612"/>
              <a:gd name="T4" fmla="*/ 0 60000 65536"/>
              <a:gd name="T5" fmla="*/ 0 60000 65536"/>
              <a:gd name="T6" fmla="*/ 0 w 1"/>
              <a:gd name="T7" fmla="*/ 0 h 612"/>
              <a:gd name="T8" fmla="*/ 1 w 1"/>
              <a:gd name="T9" fmla="*/ 612 h 612"/>
            </a:gdLst>
            <a:ahLst/>
            <a:cxnLst>
              <a:cxn ang="T4">
                <a:pos x="T0" y="T1"/>
              </a:cxn>
              <a:cxn ang="T5">
                <a:pos x="T2" y="T3"/>
              </a:cxn>
            </a:cxnLst>
            <a:rect l="T6" t="T7" r="T8" b="T9"/>
            <a:pathLst>
              <a:path w="1" h="612">
                <a:moveTo>
                  <a:pt x="1" y="0"/>
                </a:moveTo>
                <a:lnTo>
                  <a:pt x="0" y="612"/>
                </a:lnTo>
              </a:path>
            </a:pathLst>
          </a:custGeom>
          <a:noFill/>
          <a:ln w="9525">
            <a:solidFill>
              <a:schemeClr val="hlink"/>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Freeform 17"/>
          <p:cNvSpPr>
            <a:spLocks noChangeArrowheads="1"/>
          </p:cNvSpPr>
          <p:nvPr/>
        </p:nvSpPr>
        <p:spPr bwMode="auto">
          <a:xfrm>
            <a:off x="7993063" y="3200620"/>
            <a:ext cx="39687" cy="2463800"/>
          </a:xfrm>
          <a:custGeom>
            <a:avLst/>
            <a:gdLst>
              <a:gd name="T0" fmla="*/ 0 w 25"/>
              <a:gd name="T1" fmla="*/ 0 h 1552"/>
              <a:gd name="T2" fmla="*/ 0 w 25"/>
              <a:gd name="T3" fmla="*/ 2147483647 h 1552"/>
              <a:gd name="T4" fmla="*/ 2147483647 w 25"/>
              <a:gd name="T5" fmla="*/ 2147483647 h 1552"/>
              <a:gd name="T6" fmla="*/ 0 60000 65536"/>
              <a:gd name="T7" fmla="*/ 0 60000 65536"/>
              <a:gd name="T8" fmla="*/ 0 60000 65536"/>
              <a:gd name="T9" fmla="*/ 0 w 25"/>
              <a:gd name="T10" fmla="*/ 0 h 1552"/>
              <a:gd name="T11" fmla="*/ 25 w 25"/>
              <a:gd name="T12" fmla="*/ 1552 h 1552"/>
            </a:gdLst>
            <a:ahLst/>
            <a:cxnLst>
              <a:cxn ang="T6">
                <a:pos x="T0" y="T1"/>
              </a:cxn>
              <a:cxn ang="T7">
                <a:pos x="T2" y="T3"/>
              </a:cxn>
              <a:cxn ang="T8">
                <a:pos x="T4" y="T5"/>
              </a:cxn>
            </a:cxnLst>
            <a:rect l="T9" t="T10" r="T11" b="T12"/>
            <a:pathLst>
              <a:path w="25" h="1552">
                <a:moveTo>
                  <a:pt x="0" y="0"/>
                </a:moveTo>
                <a:lnTo>
                  <a:pt x="0" y="1539"/>
                </a:lnTo>
                <a:lnTo>
                  <a:pt x="25" y="1552"/>
                </a:ln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Text Box 18"/>
          <p:cNvSpPr txBox="1">
            <a:spLocks noChangeArrowheads="1"/>
          </p:cNvSpPr>
          <p:nvPr/>
        </p:nvSpPr>
        <p:spPr bwMode="auto">
          <a:xfrm>
            <a:off x="7886700" y="5808882"/>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a:solidFill>
                  <a:srgbClr val="C00000"/>
                </a:solidFill>
                <a:latin typeface="+mj-ea"/>
                <a:ea typeface="+mj-ea"/>
              </a:rPr>
              <a:t>t</a:t>
            </a:r>
            <a:r>
              <a:rPr lang="en-US" altLang="zh-CN" b="1" baseline="-25000">
                <a:solidFill>
                  <a:srgbClr val="C00000"/>
                </a:solidFill>
                <a:latin typeface="+mj-ea"/>
                <a:ea typeface="+mj-ea"/>
              </a:rPr>
              <a:t>s</a:t>
            </a:r>
            <a:endParaRPr lang="en-US" altLang="zh-CN" b="1">
              <a:solidFill>
                <a:srgbClr val="C00000"/>
              </a:solidFill>
              <a:latin typeface="+mj-ea"/>
              <a:ea typeface="+mj-ea"/>
            </a:endParaRPr>
          </a:p>
        </p:txBody>
      </p:sp>
      <p:sp>
        <p:nvSpPr>
          <p:cNvPr id="15" name="Line 19"/>
          <p:cNvSpPr>
            <a:spLocks noChangeShapeType="1"/>
          </p:cNvSpPr>
          <p:nvPr/>
        </p:nvSpPr>
        <p:spPr bwMode="auto">
          <a:xfrm>
            <a:off x="7383463" y="2424332"/>
            <a:ext cx="0" cy="504825"/>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0"/>
          <p:cNvSpPr>
            <a:spLocks noChangeShapeType="1"/>
          </p:cNvSpPr>
          <p:nvPr/>
        </p:nvSpPr>
        <p:spPr bwMode="auto">
          <a:xfrm flipV="1">
            <a:off x="7383463" y="3216495"/>
            <a:ext cx="0" cy="576262"/>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1"/>
          <p:cNvSpPr>
            <a:spLocks noChangeShapeType="1"/>
          </p:cNvSpPr>
          <p:nvPr/>
        </p:nvSpPr>
        <p:spPr bwMode="auto">
          <a:xfrm flipV="1">
            <a:off x="7383463" y="2929157"/>
            <a:ext cx="0" cy="287338"/>
          </a:xfrm>
          <a:prstGeom prst="line">
            <a:avLst/>
          </a:prstGeom>
          <a:noFill/>
          <a:ln w="9525">
            <a:solidFill>
              <a:srgbClr val="CC9864"/>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Text Box 22"/>
          <p:cNvSpPr txBox="1">
            <a:spLocks noChangeArrowheads="1"/>
          </p:cNvSpPr>
          <p:nvPr/>
        </p:nvSpPr>
        <p:spPr bwMode="auto">
          <a:xfrm>
            <a:off x="4173538" y="5880320"/>
            <a:ext cx="7254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C00000"/>
                </a:solidFill>
                <a:latin typeface="+mj-ea"/>
                <a:ea typeface="+mj-ea"/>
              </a:rPr>
              <a:t>上升时间</a:t>
            </a:r>
          </a:p>
        </p:txBody>
      </p:sp>
      <p:sp>
        <p:nvSpPr>
          <p:cNvPr id="19" name="Line 23"/>
          <p:cNvSpPr>
            <a:spLocks noChangeShapeType="1"/>
          </p:cNvSpPr>
          <p:nvPr/>
        </p:nvSpPr>
        <p:spPr bwMode="auto">
          <a:xfrm>
            <a:off x="4862513" y="3072032"/>
            <a:ext cx="0" cy="2592388"/>
          </a:xfrm>
          <a:prstGeom prst="line">
            <a:avLst/>
          </a:prstGeom>
          <a:noFill/>
          <a:ln w="952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Text Box 24"/>
          <p:cNvSpPr txBox="1">
            <a:spLocks noChangeArrowheads="1"/>
          </p:cNvSpPr>
          <p:nvPr/>
        </p:nvSpPr>
        <p:spPr bwMode="auto">
          <a:xfrm>
            <a:off x="7383463" y="2568795"/>
            <a:ext cx="17287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允许偏差</a:t>
            </a:r>
            <a:r>
              <a:rPr lang="en-US" altLang="zh-CN" b="1" dirty="0">
                <a:solidFill>
                  <a:srgbClr val="C00000"/>
                </a:solidFill>
                <a:latin typeface="+mj-ea"/>
                <a:ea typeface="+mj-ea"/>
              </a:rPr>
              <a:t>±</a:t>
            </a:r>
            <a:r>
              <a:rPr lang="el-GR" altLang="zh-CN" b="1" dirty="0">
                <a:solidFill>
                  <a:srgbClr val="C00000"/>
                </a:solidFill>
                <a:latin typeface="+mj-ea"/>
                <a:ea typeface="+mj-ea"/>
                <a:cs typeface="Arial" panose="020B0604020202020204" pitchFamily="34" charset="0"/>
              </a:rPr>
              <a:t>Δ</a:t>
            </a:r>
          </a:p>
        </p:txBody>
      </p:sp>
      <p:sp>
        <p:nvSpPr>
          <p:cNvPr id="21" name="Text Box 25"/>
          <p:cNvSpPr txBox="1">
            <a:spLocks noChangeArrowheads="1"/>
          </p:cNvSpPr>
          <p:nvPr/>
        </p:nvSpPr>
        <p:spPr bwMode="auto">
          <a:xfrm>
            <a:off x="5691188" y="5880320"/>
            <a:ext cx="7254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AD29A4"/>
                </a:solidFill>
                <a:latin typeface="+mj-ea"/>
                <a:ea typeface="+mj-ea"/>
              </a:rPr>
              <a:t>峰值时间</a:t>
            </a:r>
          </a:p>
        </p:txBody>
      </p:sp>
      <p:sp>
        <p:nvSpPr>
          <p:cNvPr id="22" name="Text Box 26"/>
          <p:cNvSpPr txBox="1">
            <a:spLocks noChangeArrowheads="1"/>
          </p:cNvSpPr>
          <p:nvPr/>
        </p:nvSpPr>
        <p:spPr bwMode="auto">
          <a:xfrm>
            <a:off x="3854450" y="2640232"/>
            <a:ext cx="936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0070C0"/>
                </a:solidFill>
                <a:latin typeface="+mj-ea"/>
                <a:ea typeface="+mj-ea"/>
              </a:rPr>
              <a:t>超调量</a:t>
            </a:r>
          </a:p>
        </p:txBody>
      </p:sp>
      <p:sp>
        <p:nvSpPr>
          <p:cNvPr id="23" name="Text Box 27"/>
          <p:cNvSpPr txBox="1">
            <a:spLocks noChangeArrowheads="1"/>
          </p:cNvSpPr>
          <p:nvPr/>
        </p:nvSpPr>
        <p:spPr bwMode="auto">
          <a:xfrm>
            <a:off x="8139113" y="5880320"/>
            <a:ext cx="7254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C00000"/>
                </a:solidFill>
                <a:latin typeface="+mj-ea"/>
                <a:ea typeface="+mj-ea"/>
              </a:rPr>
              <a:t>调节时间</a:t>
            </a:r>
          </a:p>
        </p:txBody>
      </p:sp>
      <p:sp>
        <p:nvSpPr>
          <p:cNvPr id="24" name="Line 28"/>
          <p:cNvSpPr>
            <a:spLocks noChangeShapeType="1"/>
          </p:cNvSpPr>
          <p:nvPr/>
        </p:nvSpPr>
        <p:spPr bwMode="auto">
          <a:xfrm>
            <a:off x="3819525" y="3072032"/>
            <a:ext cx="62642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29"/>
          <p:cNvSpPr>
            <a:spLocks noChangeShapeType="1"/>
          </p:cNvSpPr>
          <p:nvPr/>
        </p:nvSpPr>
        <p:spPr bwMode="auto">
          <a:xfrm>
            <a:off x="3819525" y="3072032"/>
            <a:ext cx="0" cy="25923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30"/>
          <p:cNvSpPr>
            <a:spLocks noChangeShapeType="1"/>
          </p:cNvSpPr>
          <p:nvPr/>
        </p:nvSpPr>
        <p:spPr bwMode="auto">
          <a:xfrm flipV="1">
            <a:off x="6230938" y="1919507"/>
            <a:ext cx="1620837" cy="793750"/>
          </a:xfrm>
          <a:prstGeom prst="line">
            <a:avLst/>
          </a:prstGeom>
          <a:noFill/>
          <a:ln w="9525">
            <a:solidFill>
              <a:srgbClr val="7B7BD3"/>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7" name="Text Box 31"/>
          <p:cNvSpPr txBox="1">
            <a:spLocks noChangeArrowheads="1"/>
          </p:cNvSpPr>
          <p:nvPr/>
        </p:nvSpPr>
        <p:spPr bwMode="auto">
          <a:xfrm>
            <a:off x="7780338" y="1625820"/>
            <a:ext cx="17287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7030A0"/>
                </a:solidFill>
                <a:latin typeface="+mj-ea"/>
                <a:ea typeface="+mj-ea"/>
              </a:rPr>
              <a:t>输出信号</a:t>
            </a:r>
            <a:r>
              <a:rPr lang="en-US" altLang="zh-CN" b="1">
                <a:solidFill>
                  <a:srgbClr val="7030A0"/>
                </a:solidFill>
                <a:latin typeface="+mj-ea"/>
                <a:ea typeface="+mj-ea"/>
              </a:rPr>
              <a:t>y(t)</a:t>
            </a:r>
            <a:endParaRPr lang="el-GR" altLang="zh-CN" b="1">
              <a:solidFill>
                <a:srgbClr val="7030A0"/>
              </a:solidFill>
              <a:latin typeface="+mj-ea"/>
              <a:ea typeface="+mj-ea"/>
              <a:cs typeface="Arial" panose="020B0604020202020204" pitchFamily="34" charset="0"/>
            </a:endParaRPr>
          </a:p>
        </p:txBody>
      </p:sp>
      <p:sp>
        <p:nvSpPr>
          <p:cNvPr id="28" name="Line 32"/>
          <p:cNvSpPr>
            <a:spLocks noChangeShapeType="1"/>
          </p:cNvSpPr>
          <p:nvPr/>
        </p:nvSpPr>
        <p:spPr bwMode="auto">
          <a:xfrm>
            <a:off x="2954338" y="2927570"/>
            <a:ext cx="900112" cy="4333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Text Box 33"/>
          <p:cNvSpPr txBox="1">
            <a:spLocks noChangeArrowheads="1"/>
          </p:cNvSpPr>
          <p:nvPr/>
        </p:nvSpPr>
        <p:spPr bwMode="auto">
          <a:xfrm>
            <a:off x="1946275" y="2567207"/>
            <a:ext cx="17287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latin typeface="+mj-ea"/>
                <a:ea typeface="+mj-ea"/>
              </a:rPr>
              <a:t>输入信号</a:t>
            </a:r>
            <a:r>
              <a:rPr lang="en-US" altLang="zh-CN" b="1">
                <a:latin typeface="+mj-ea"/>
                <a:ea typeface="+mj-ea"/>
              </a:rPr>
              <a:t>u(t)</a:t>
            </a:r>
            <a:endParaRPr lang="el-GR" altLang="zh-CN" b="1">
              <a:latin typeface="+mj-ea"/>
              <a:ea typeface="+mj-ea"/>
              <a:cs typeface="Arial" panose="020B0604020202020204" pitchFamily="34" charset="0"/>
            </a:endParaRPr>
          </a:p>
        </p:txBody>
      </p:sp>
      <p:sp>
        <p:nvSpPr>
          <p:cNvPr id="30" name="Line 35"/>
          <p:cNvSpPr>
            <a:spLocks noChangeShapeType="1"/>
          </p:cNvSpPr>
          <p:nvPr/>
        </p:nvSpPr>
        <p:spPr bwMode="auto">
          <a:xfrm flipH="1">
            <a:off x="7996238" y="4872257"/>
            <a:ext cx="18002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 name="Line 36"/>
          <p:cNvSpPr>
            <a:spLocks noChangeShapeType="1"/>
          </p:cNvSpPr>
          <p:nvPr/>
        </p:nvSpPr>
        <p:spPr bwMode="auto">
          <a:xfrm flipV="1">
            <a:off x="3819525" y="4872257"/>
            <a:ext cx="4176713" cy="0"/>
          </a:xfrm>
          <a:prstGeom prst="line">
            <a:avLst/>
          </a:prstGeom>
          <a:noFill/>
          <a:ln w="9525">
            <a:solidFill>
              <a:srgbClr val="C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 name="Text Box 37"/>
          <p:cNvSpPr txBox="1">
            <a:spLocks noChangeArrowheads="1"/>
          </p:cNvSpPr>
          <p:nvPr/>
        </p:nvSpPr>
        <p:spPr bwMode="auto">
          <a:xfrm>
            <a:off x="5546725" y="4511895"/>
            <a:ext cx="17287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272785"/>
                </a:solidFill>
                <a:latin typeface="+mj-ea"/>
                <a:ea typeface="+mj-ea"/>
              </a:rPr>
              <a:t>动态响应过程</a:t>
            </a:r>
            <a:endParaRPr lang="el-GR" altLang="zh-CN" b="1" dirty="0">
              <a:solidFill>
                <a:srgbClr val="272785"/>
              </a:solidFill>
              <a:latin typeface="+mj-ea"/>
              <a:ea typeface="+mj-ea"/>
              <a:cs typeface="Arial" panose="020B0604020202020204" pitchFamily="34" charset="0"/>
            </a:endParaRPr>
          </a:p>
        </p:txBody>
      </p:sp>
      <p:sp>
        <p:nvSpPr>
          <p:cNvPr id="33" name="Text Box 38"/>
          <p:cNvSpPr txBox="1">
            <a:spLocks noChangeArrowheads="1"/>
          </p:cNvSpPr>
          <p:nvPr/>
        </p:nvSpPr>
        <p:spPr bwMode="auto">
          <a:xfrm>
            <a:off x="8247063" y="4513482"/>
            <a:ext cx="17287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272785"/>
                </a:solidFill>
                <a:latin typeface="+mj-ea"/>
                <a:ea typeface="+mj-ea"/>
              </a:rPr>
              <a:t>稳态响应过程</a:t>
            </a:r>
            <a:endParaRPr lang="el-GR" altLang="zh-CN" b="1" dirty="0">
              <a:solidFill>
                <a:srgbClr val="272785"/>
              </a:solidFill>
              <a:latin typeface="+mj-ea"/>
              <a:ea typeface="+mj-ea"/>
            </a:endParaRPr>
          </a:p>
        </p:txBody>
      </p:sp>
      <p:sp>
        <p:nvSpPr>
          <p:cNvPr id="34" name="Text Box 39"/>
          <p:cNvSpPr txBox="1">
            <a:spLocks noChangeArrowheads="1"/>
          </p:cNvSpPr>
          <p:nvPr/>
        </p:nvSpPr>
        <p:spPr bwMode="auto">
          <a:xfrm>
            <a:off x="2090738" y="4872257"/>
            <a:ext cx="1403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0070C0"/>
                </a:solidFill>
                <a:latin typeface="+mj-ea"/>
                <a:ea typeface="+mj-ea"/>
              </a:rPr>
              <a:t>原稳态过程</a:t>
            </a:r>
            <a:endParaRPr lang="el-GR" altLang="zh-CN" b="1" dirty="0">
              <a:solidFill>
                <a:srgbClr val="0070C0"/>
              </a:solidFill>
              <a:latin typeface="+mj-ea"/>
              <a:ea typeface="+mj-ea"/>
              <a:cs typeface="Arial" panose="020B0604020202020204" pitchFamily="34" charset="0"/>
            </a:endParaRPr>
          </a:p>
        </p:txBody>
      </p:sp>
      <p:sp>
        <p:nvSpPr>
          <p:cNvPr id="35" name="Line 40"/>
          <p:cNvSpPr>
            <a:spLocks noChangeShapeType="1"/>
          </p:cNvSpPr>
          <p:nvPr/>
        </p:nvSpPr>
        <p:spPr bwMode="auto">
          <a:xfrm flipH="1">
            <a:off x="2019300" y="4872257"/>
            <a:ext cx="1800225" cy="0"/>
          </a:xfrm>
          <a:prstGeom prst="line">
            <a:avLst/>
          </a:prstGeom>
          <a:noFill/>
          <a:ln w="9525">
            <a:solidFill>
              <a:srgbClr val="7030A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41"/>
          <p:cNvSpPr>
            <a:spLocks noChangeShapeType="1"/>
          </p:cNvSpPr>
          <p:nvPr/>
        </p:nvSpPr>
        <p:spPr bwMode="auto">
          <a:xfrm flipH="1">
            <a:off x="2019300" y="5664420"/>
            <a:ext cx="1800225" cy="0"/>
          </a:xfrm>
          <a:prstGeom prst="line">
            <a:avLst/>
          </a:prstGeom>
          <a:noFill/>
          <a:ln w="1905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Text Box 42"/>
          <p:cNvSpPr txBox="1">
            <a:spLocks noChangeArrowheads="1"/>
          </p:cNvSpPr>
          <p:nvPr/>
        </p:nvSpPr>
        <p:spPr bwMode="auto">
          <a:xfrm>
            <a:off x="8283575" y="4872257"/>
            <a:ext cx="17287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dirty="0">
                <a:solidFill>
                  <a:srgbClr val="0070C0"/>
                </a:solidFill>
                <a:latin typeface="+mj-ea"/>
                <a:ea typeface="+mj-ea"/>
              </a:rPr>
              <a:t>新稳态过程</a:t>
            </a:r>
            <a:endParaRPr lang="el-GR" altLang="zh-CN" b="1" dirty="0">
              <a:solidFill>
                <a:srgbClr val="0070C0"/>
              </a:solidFill>
              <a:latin typeface="+mj-ea"/>
              <a:ea typeface="+mj-ea"/>
              <a:cs typeface="Arial" panose="020B0604020202020204" pitchFamily="34" charset="0"/>
            </a:endParaRPr>
          </a:p>
        </p:txBody>
      </p:sp>
    </p:spTree>
    <p:extLst>
      <p:ext uri="{BB962C8B-B14F-4D97-AF65-F5344CB8AC3E}">
        <p14:creationId xmlns:p14="http://schemas.microsoft.com/office/powerpoint/2010/main" val="2278649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3" presetClass="exit" presetSubtype="10" fill="hold" nodeType="withEffect">
                                  <p:stCondLst>
                                    <p:cond delay="0"/>
                                  </p:stCondLst>
                                  <p:childTnLst>
                                    <p:animEffect transition="out" filter="blinds(horizontal)">
                                      <p:cBhvr>
                                        <p:cTn id="9" dur="500"/>
                                        <p:tgtEl>
                                          <p:spTgt spid="26"/>
                                        </p:tgtEl>
                                      </p:cBhvr>
                                    </p:animEffect>
                                    <p:set>
                                      <p:cBhvr>
                                        <p:cTn id="10" dur="1" fill="hold">
                                          <p:stCondLst>
                                            <p:cond delay="499"/>
                                          </p:stCondLst>
                                        </p:cTn>
                                        <p:tgtEl>
                                          <p:spTgt spid="26"/>
                                        </p:tgtEl>
                                        <p:attrNameLst>
                                          <p:attrName>style.visibility</p:attrName>
                                        </p:attrNameLst>
                                      </p:cBhvr>
                                      <p:to>
                                        <p:strVal val="hidden"/>
                                      </p:to>
                                    </p:set>
                                  </p:childTnLst>
                                </p:cTn>
                              </p:par>
                              <p:par>
                                <p:cTn id="11" presetID="3" presetClass="exit" presetSubtype="10" fill="hold" grpId="0" nodeType="withEffect">
                                  <p:stCondLst>
                                    <p:cond delay="0"/>
                                  </p:stCondLst>
                                  <p:childTnLst>
                                    <p:animEffect transition="out" filter="blinds(horizontal)">
                                      <p:cBhvr>
                                        <p:cTn id="12" dur="500"/>
                                        <p:tgtEl>
                                          <p:spTgt spid="27"/>
                                        </p:tgtEl>
                                      </p:cBhvr>
                                    </p:animEffect>
                                    <p:set>
                                      <p:cBhvr>
                                        <p:cTn id="13" dur="1" fill="hold">
                                          <p:stCondLst>
                                            <p:cond delay="499"/>
                                          </p:stCondLst>
                                        </p:cTn>
                                        <p:tgtEl>
                                          <p:spTgt spid="27"/>
                                        </p:tgtEl>
                                        <p:attrNameLst>
                                          <p:attrName>style.visibility</p:attrName>
                                        </p:attrNameLst>
                                      </p:cBhvr>
                                      <p:to>
                                        <p:strVal val="hidden"/>
                                      </p:to>
                                    </p:set>
                                  </p:childTnLst>
                                </p:cTn>
                              </p:par>
                              <p:par>
                                <p:cTn id="14" presetID="3" presetClass="exit" presetSubtype="10" fill="hold" grpId="0" nodeType="withEffect">
                                  <p:stCondLst>
                                    <p:cond delay="0"/>
                                  </p:stCondLst>
                                  <p:childTnLst>
                                    <p:animEffect transition="out" filter="blinds(horizontal)">
                                      <p:cBhvr>
                                        <p:cTn id="15" dur="500"/>
                                        <p:tgtEl>
                                          <p:spTgt spid="29"/>
                                        </p:tgtEl>
                                      </p:cBhvr>
                                    </p:animEffect>
                                    <p:set>
                                      <p:cBhvr>
                                        <p:cTn id="16" dur="1" fill="hold">
                                          <p:stCondLst>
                                            <p:cond delay="499"/>
                                          </p:stCondLst>
                                        </p:cTn>
                                        <p:tgtEl>
                                          <p:spTgt spid="29"/>
                                        </p:tgtEl>
                                        <p:attrNameLst>
                                          <p:attrName>style.visibility</p:attrName>
                                        </p:attrNameLst>
                                      </p:cBhvr>
                                      <p:to>
                                        <p:strVal val="hidden"/>
                                      </p:to>
                                    </p:set>
                                  </p:childTnLst>
                                </p:cTn>
                              </p:par>
                            </p:childTnLst>
                          </p:cTn>
                        </p:par>
                        <p:par>
                          <p:cTn id="17" fill="hold">
                            <p:stCondLst>
                              <p:cond delay="500"/>
                            </p:stCondLst>
                            <p:childTnLst>
                              <p:par>
                                <p:cTn id="18" presetID="3" presetClass="entr" presetSubtype="1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500"/>
                                        <p:tgtEl>
                                          <p:spTgt spid="17"/>
                                        </p:tgtEl>
                                      </p:cBhvr>
                                    </p:animEffect>
                                  </p:childTnLst>
                                </p:cTn>
                              </p:par>
                              <p:par>
                                <p:cTn id="27" presetID="3" presetClass="entr" presetSubtype="1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blinds(horizontal)">
                                      <p:cBhvr>
                                        <p:cTn id="29" dur="500"/>
                                        <p:tgtEl>
                                          <p:spTgt spid="15"/>
                                        </p:tgtEl>
                                      </p:cBhvr>
                                    </p:animEffect>
                                  </p:childTnLst>
                                </p:cTn>
                              </p:par>
                              <p:par>
                                <p:cTn id="30" presetID="3" presetClass="entr" presetSubtype="1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blinds(horizontal)">
                                      <p:cBhvr>
                                        <p:cTn id="35" dur="500"/>
                                        <p:tgtEl>
                                          <p:spTgt spid="20"/>
                                        </p:tgtEl>
                                      </p:cBhvr>
                                    </p:animEffect>
                                  </p:childTnLst>
                                </p:cTn>
                              </p:par>
                            </p:childTnLst>
                          </p:cTn>
                        </p:par>
                        <p:par>
                          <p:cTn id="36" fill="hold">
                            <p:stCondLst>
                              <p:cond delay="1000"/>
                            </p:stCondLst>
                            <p:childTnLst>
                              <p:par>
                                <p:cTn id="37" presetID="3" presetClass="entr" presetSubtype="10" fill="hold"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blinds(horizontal)">
                                      <p:cBhvr>
                                        <p:cTn id="39" dur="500"/>
                                        <p:tgtEl>
                                          <p:spTgt spid="30"/>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blinds(horizontal)">
                                      <p:cBhvr>
                                        <p:cTn id="42" dur="500"/>
                                        <p:tgtEl>
                                          <p:spTgt spid="33"/>
                                        </p:tgtEl>
                                      </p:cBhvr>
                                    </p:animEffect>
                                  </p:childTnLst>
                                </p:cTn>
                              </p:par>
                              <p:par>
                                <p:cTn id="43" presetID="3" presetClass="entr" presetSubtype="10" fill="hold"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blinds(horizontal)">
                                      <p:cBhvr>
                                        <p:cTn id="45" dur="500"/>
                                        <p:tgtEl>
                                          <p:spTgt spid="31"/>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blinds(horizontal)">
                                      <p:cBhvr>
                                        <p:cTn id="48" dur="500"/>
                                        <p:tgtEl>
                                          <p:spTgt spid="32"/>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blinds(horizontal)">
                                      <p:cBhvr>
                                        <p:cTn id="51" dur="500"/>
                                        <p:tgtEl>
                                          <p:spTgt spid="34"/>
                                        </p:tgtEl>
                                      </p:cBhvr>
                                    </p:animEffect>
                                  </p:childTnLst>
                                </p:cTn>
                              </p:par>
                            </p:childTnLst>
                          </p:cTn>
                        </p:par>
                        <p:par>
                          <p:cTn id="52" fill="hold">
                            <p:stCondLst>
                              <p:cond delay="1500"/>
                            </p:stCondLst>
                            <p:childTnLst>
                              <p:par>
                                <p:cTn id="53" presetID="3" presetClass="entr" presetSubtype="1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blinds(horizontal)">
                                      <p:cBhvr>
                                        <p:cTn id="55" dur="500"/>
                                        <p:tgtEl>
                                          <p:spTgt spid="35"/>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blinds(horizontal)">
                                      <p:cBhvr>
                                        <p:cTn id="58" dur="500"/>
                                        <p:tgtEl>
                                          <p:spTgt spid="37"/>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blinds(horizontal)">
                                      <p:cBhvr>
                                        <p:cTn id="61" dur="500"/>
                                        <p:tgtEl>
                                          <p:spTgt spid="13"/>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blinds(horizontal)">
                                      <p:cBhvr>
                                        <p:cTn id="66" dur="500"/>
                                        <p:tgtEl>
                                          <p:spTgt spid="19"/>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blinds(horizontal)">
                                      <p:cBhvr>
                                        <p:cTn id="69" dur="500"/>
                                        <p:tgtEl>
                                          <p:spTgt spid="6"/>
                                        </p:tgtEl>
                                      </p:cBhvr>
                                    </p:animEffect>
                                  </p:childTnLst>
                                </p:cTn>
                              </p:par>
                              <p:par>
                                <p:cTn id="70" presetID="3" presetClass="entr" presetSubtype="10" fill="hold" grpId="0"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blinds(horizontal)">
                                      <p:cBhvr>
                                        <p:cTn id="72" dur="500"/>
                                        <p:tgtEl>
                                          <p:spTgt spid="5"/>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blinds(horizontal)">
                                      <p:cBhvr>
                                        <p:cTn id="75" dur="500"/>
                                        <p:tgtEl>
                                          <p:spTgt spid="7"/>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blinds(horizontal)">
                                      <p:cBhvr>
                                        <p:cTn id="78" dur="500"/>
                                        <p:tgtEl>
                                          <p:spTgt spid="14"/>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23"/>
                                        </p:tgtEl>
                                        <p:attrNameLst>
                                          <p:attrName>style.visibility</p:attrName>
                                        </p:attrNameLst>
                                      </p:cBhvr>
                                      <p:to>
                                        <p:strVal val="visible"/>
                                      </p:to>
                                    </p:set>
                                    <p:animEffect transition="in" filter="blinds(horizontal)">
                                      <p:cBhvr>
                                        <p:cTn id="81" dur="500"/>
                                        <p:tgtEl>
                                          <p:spTgt spid="23"/>
                                        </p:tgtEl>
                                      </p:cBhvr>
                                    </p:animEffect>
                                  </p:childTnLst>
                                </p:cTn>
                              </p:par>
                              <p:par>
                                <p:cTn id="82" presetID="3" presetClass="entr" presetSubtype="1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blinds(horizontal)">
                                      <p:cBhvr>
                                        <p:cTn id="84" dur="500"/>
                                        <p:tgtEl>
                                          <p:spTgt spid="21"/>
                                        </p:tgtEl>
                                      </p:cBhvr>
                                    </p:animEffect>
                                  </p:childTnLst>
                                </p:cTn>
                              </p:par>
                              <p:par>
                                <p:cTn id="85" presetID="3" presetClass="entr" presetSubtype="10"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blinds(horizontal)">
                                      <p:cBhvr>
                                        <p:cTn id="87" dur="500"/>
                                        <p:tgtEl>
                                          <p:spTgt spid="18"/>
                                        </p:tgtEl>
                                      </p:cBhvr>
                                    </p:animEffect>
                                  </p:childTnLst>
                                </p:cTn>
                              </p:par>
                            </p:childTnLst>
                          </p:cTn>
                        </p:par>
                        <p:par>
                          <p:cTn id="88" fill="hold">
                            <p:stCondLst>
                              <p:cond delay="500"/>
                            </p:stCondLst>
                            <p:childTnLst>
                              <p:par>
                                <p:cTn id="89" presetID="3" presetClass="entr" presetSubtype="10"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blinds(horizontal)">
                                      <p:cBhvr>
                                        <p:cTn id="91" dur="500"/>
                                        <p:tgtEl>
                                          <p:spTgt spid="8"/>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Effect transition="in" filter="blinds(horizontal)">
                                      <p:cBhvr>
                                        <p:cTn id="94" dur="500"/>
                                        <p:tgtEl>
                                          <p:spTgt spid="22"/>
                                        </p:tgtEl>
                                      </p:cBhvr>
                                    </p:animEffect>
                                  </p:childTnLst>
                                </p:cTn>
                              </p:par>
                              <p:par>
                                <p:cTn id="95" presetID="3" presetClass="entr" presetSubtype="10" fill="hold" grpId="0" nodeType="with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blinds(horizontal)">
                                      <p:cBhvr>
                                        <p:cTn id="97" dur="500"/>
                                        <p:tgtEl>
                                          <p:spTgt spid="12"/>
                                        </p:tgtEl>
                                      </p:cBhvr>
                                    </p:animEffect>
                                  </p:childTnLst>
                                </p:cTn>
                              </p:par>
                              <p:par>
                                <p:cTn id="98" presetID="3" presetClass="entr" presetSubtype="10" fill="hold" grpId="0" nodeType="withEffect">
                                  <p:stCondLst>
                                    <p:cond delay="0"/>
                                  </p:stCondLst>
                                  <p:childTnLst>
                                    <p:set>
                                      <p:cBhvr>
                                        <p:cTn id="99" dur="1" fill="hold">
                                          <p:stCondLst>
                                            <p:cond delay="0"/>
                                          </p:stCondLst>
                                        </p:cTn>
                                        <p:tgtEl>
                                          <p:spTgt spid="11"/>
                                        </p:tgtEl>
                                        <p:attrNameLst>
                                          <p:attrName>style.visibility</p:attrName>
                                        </p:attrNameLst>
                                      </p:cBhvr>
                                      <p:to>
                                        <p:strVal val="visible"/>
                                      </p:to>
                                    </p:set>
                                    <p:animEffect transition="in" filter="blinds(horizontal)">
                                      <p:cBhvr>
                                        <p:cTn id="10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p:bldP spid="10" grpId="0" animBg="1"/>
      <p:bldP spid="11" grpId="0" animBg="1"/>
      <p:bldP spid="12" grpId="0" animBg="1"/>
      <p:bldP spid="13" grpId="0" animBg="1"/>
      <p:bldP spid="14" grpId="0"/>
      <p:bldP spid="18" grpId="0"/>
      <p:bldP spid="20" grpId="0"/>
      <p:bldP spid="21" grpId="0"/>
      <p:bldP spid="22" grpId="0"/>
      <p:bldP spid="23" grpId="0"/>
      <p:bldP spid="27" grpId="0"/>
      <p:bldP spid="29" grpId="0"/>
      <p:bldP spid="32" grpId="0"/>
      <p:bldP spid="33" grpId="0"/>
      <p:bldP spid="34" grpId="0"/>
      <p:bldP spid="3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Rectangle 4"/>
          <p:cNvSpPr>
            <a:spLocks noChangeArrowheads="1"/>
          </p:cNvSpPr>
          <p:nvPr/>
        </p:nvSpPr>
        <p:spPr bwMode="auto">
          <a:xfrm>
            <a:off x="515937" y="1089025"/>
            <a:ext cx="11160125"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None/>
            </a:pPr>
            <a:r>
              <a:rPr kumimoji="1" lang="zh-CN" altLang="en-US" sz="2400" dirty="0">
                <a:latin typeface="+mn-ea"/>
                <a:ea typeface="+mn-ea"/>
                <a:cs typeface="仿宋_GB2312"/>
              </a:rPr>
              <a:t>系统的动态性能指标</a:t>
            </a:r>
            <a:endParaRPr kumimoji="1" lang="en-US" altLang="zh-CN" sz="2400" dirty="0">
              <a:latin typeface="+mn-ea"/>
              <a:ea typeface="+mn-ea"/>
              <a:cs typeface="仿宋_GB2312"/>
            </a:endParaRPr>
          </a:p>
          <a:p>
            <a:pPr indent="635000" eaLnBrk="1" hangingPunct="1">
              <a:lnSpc>
                <a:spcPct val="150000"/>
              </a:lnSpc>
            </a:pPr>
            <a:r>
              <a:rPr kumimoji="1" lang="zh-CN" altLang="en-US" sz="2400" dirty="0" smtClean="0">
                <a:latin typeface="+mn-ea"/>
                <a:ea typeface="+mn-ea"/>
                <a:cs typeface="仿宋_GB2312"/>
              </a:rPr>
              <a:t>表征</a:t>
            </a:r>
            <a:r>
              <a:rPr kumimoji="1" lang="zh-CN" altLang="en-US" sz="2400" dirty="0">
                <a:latin typeface="+mn-ea"/>
                <a:ea typeface="+mn-ea"/>
                <a:cs typeface="仿宋_GB2312"/>
              </a:rPr>
              <a:t>系统动态响应过程的性能指标称作系统的动态性能指标，简称动态指标。</a:t>
            </a:r>
            <a:r>
              <a:rPr kumimoji="1" lang="zh-CN" altLang="en-US" sz="2400" b="1" dirty="0">
                <a:solidFill>
                  <a:srgbClr val="0070C0"/>
                </a:solidFill>
                <a:latin typeface="+mj-ea"/>
                <a:ea typeface="+mj-ea"/>
                <a:cs typeface="仿宋_GB2312"/>
              </a:rPr>
              <a:t>系统的时域性能指标通常通过系统的单位阶跃响应进行定义</a:t>
            </a:r>
            <a:r>
              <a:rPr kumimoji="1" lang="zh-CN" altLang="en-US" sz="2400" dirty="0">
                <a:solidFill>
                  <a:srgbClr val="000066"/>
                </a:solidFill>
                <a:latin typeface="+mn-ea"/>
                <a:ea typeface="+mn-ea"/>
                <a:cs typeface="仿宋_GB2312"/>
              </a:rPr>
              <a:t>。</a:t>
            </a:r>
            <a:endParaRPr lang="en-US" altLang="zh-CN" sz="2400" dirty="0">
              <a:latin typeface="+mn-ea"/>
              <a:ea typeface="+mn-ea"/>
              <a:cs typeface="仿宋_GB2312"/>
            </a:endParaRPr>
          </a:p>
          <a:p>
            <a:pPr indent="635000" eaLnBrk="1" hangingPunct="1">
              <a:lnSpc>
                <a:spcPct val="150000"/>
              </a:lnSpc>
              <a:spcBef>
                <a:spcPts val="1200"/>
              </a:spcBef>
              <a:buFont typeface="Wingdings" panose="05000000000000000000" pitchFamily="2" charset="2"/>
              <a:buNone/>
            </a:pPr>
            <a:r>
              <a:rPr kumimoji="1" lang="zh-CN" altLang="en-US" sz="2400" dirty="0" smtClean="0">
                <a:latin typeface="+mn-ea"/>
                <a:ea typeface="+mn-ea"/>
                <a:cs typeface="仿宋_GB2312"/>
              </a:rPr>
              <a:t>常见</a:t>
            </a:r>
            <a:r>
              <a:rPr kumimoji="1" lang="zh-CN" altLang="en-US" sz="2400" dirty="0">
                <a:latin typeface="+mn-ea"/>
                <a:ea typeface="+mn-ea"/>
                <a:cs typeface="仿宋_GB2312"/>
              </a:rPr>
              <a:t>的反映系统响应快慢</a:t>
            </a:r>
            <a:r>
              <a:rPr kumimoji="1" lang="en-US" altLang="zh-CN" sz="2400" dirty="0">
                <a:latin typeface="+mn-ea"/>
                <a:ea typeface="+mn-ea"/>
                <a:cs typeface="仿宋_GB2312"/>
              </a:rPr>
              <a:t>—</a:t>
            </a:r>
            <a:r>
              <a:rPr kumimoji="1" lang="zh-CN" altLang="en-US" sz="2400" dirty="0">
                <a:latin typeface="+mn-ea"/>
                <a:ea typeface="+mn-ea"/>
                <a:cs typeface="仿宋_GB2312"/>
              </a:rPr>
              <a:t>快速性指标有</a:t>
            </a:r>
            <a:r>
              <a:rPr kumimoji="1" lang="zh-CN" altLang="en-US" sz="2400" dirty="0" smtClean="0">
                <a:latin typeface="+mn-ea"/>
                <a:ea typeface="+mn-ea"/>
                <a:cs typeface="仿宋_GB2312"/>
              </a:rPr>
              <a:t>：</a:t>
            </a:r>
            <a:endParaRPr lang="en-US" altLang="zh-CN" sz="2400" dirty="0">
              <a:latin typeface="+mn-ea"/>
              <a:ea typeface="+mn-ea"/>
              <a:cs typeface="仿宋_GB2312"/>
            </a:endParaRPr>
          </a:p>
        </p:txBody>
      </p:sp>
      <p:graphicFrame>
        <p:nvGraphicFramePr>
          <p:cNvPr id="5" name="图示 4"/>
          <p:cNvGraphicFramePr/>
          <p:nvPr>
            <p:extLst>
              <p:ext uri="{D42A27DB-BD31-4B8C-83A1-F6EECF244321}">
                <p14:modId xmlns:p14="http://schemas.microsoft.com/office/powerpoint/2010/main" val="851635933"/>
              </p:ext>
            </p:extLst>
          </p:nvPr>
        </p:nvGraphicFramePr>
        <p:xfrm>
          <a:off x="1347388" y="4068736"/>
          <a:ext cx="9497222" cy="19955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33927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Rectangle 5"/>
          <p:cNvSpPr>
            <a:spLocks noChangeArrowheads="1"/>
          </p:cNvSpPr>
          <p:nvPr/>
        </p:nvSpPr>
        <p:spPr bwMode="auto">
          <a:xfrm>
            <a:off x="515938" y="1418680"/>
            <a:ext cx="2771775" cy="58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kumimoji="1" lang="zh-CN" altLang="en-US" sz="2800" b="1" dirty="0">
                <a:solidFill>
                  <a:srgbClr val="C00000"/>
                </a:solidFill>
                <a:latin typeface="+mj-ea"/>
                <a:ea typeface="+mj-ea"/>
                <a:cs typeface="仿宋_GB2312"/>
              </a:rPr>
              <a:t>上升时间</a:t>
            </a:r>
            <a:r>
              <a:rPr kumimoji="1" lang="en-US" altLang="zh-CN" sz="2800" b="1" i="1" dirty="0" err="1">
                <a:solidFill>
                  <a:srgbClr val="C00000"/>
                </a:solidFill>
                <a:latin typeface="+mj-ea"/>
                <a:ea typeface="+mj-ea"/>
                <a:cs typeface="仿宋_GB2312"/>
              </a:rPr>
              <a:t>t</a:t>
            </a:r>
            <a:r>
              <a:rPr kumimoji="1" lang="en-US" altLang="zh-CN" sz="2800" b="1" baseline="-25000" dirty="0" err="1">
                <a:solidFill>
                  <a:srgbClr val="C00000"/>
                </a:solidFill>
                <a:latin typeface="+mj-ea"/>
                <a:ea typeface="+mj-ea"/>
                <a:cs typeface="仿宋_GB2312"/>
              </a:rPr>
              <a:t>r</a:t>
            </a:r>
            <a:r>
              <a:rPr kumimoji="1" lang="en-US" altLang="zh-CN" sz="2800" b="1" baseline="-25000" dirty="0">
                <a:solidFill>
                  <a:srgbClr val="C00000"/>
                </a:solidFill>
                <a:latin typeface="+mj-ea"/>
                <a:ea typeface="+mj-ea"/>
                <a:cs typeface="仿宋_GB2312"/>
              </a:rPr>
              <a:t> </a:t>
            </a:r>
            <a:endParaRPr kumimoji="1" lang="en-US" altLang="zh-CN" sz="2800" b="1" dirty="0">
              <a:solidFill>
                <a:srgbClr val="C00000"/>
              </a:solidFill>
              <a:latin typeface="+mj-ea"/>
              <a:ea typeface="+mj-ea"/>
              <a:cs typeface="仿宋_GB2312"/>
            </a:endParaRPr>
          </a:p>
        </p:txBody>
      </p:sp>
      <p:sp>
        <p:nvSpPr>
          <p:cNvPr id="4" name="Rectangle 7"/>
          <p:cNvSpPr>
            <a:spLocks noChangeArrowheads="1"/>
          </p:cNvSpPr>
          <p:nvPr/>
        </p:nvSpPr>
        <p:spPr bwMode="auto">
          <a:xfrm>
            <a:off x="1133475" y="2387609"/>
            <a:ext cx="5646527"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50000"/>
              </a:lnSpc>
            </a:pPr>
            <a:r>
              <a:rPr kumimoji="1" lang="zh-CN" altLang="en-US" sz="2400" dirty="0" smtClean="0">
                <a:latin typeface="+mn-ea"/>
                <a:ea typeface="+mn-ea"/>
                <a:cs typeface="仿宋_GB2312"/>
              </a:rPr>
              <a:t>响应曲线</a:t>
            </a:r>
            <a:r>
              <a:rPr kumimoji="1" lang="zh-CN" altLang="en-US" sz="2400" dirty="0">
                <a:latin typeface="+mn-ea"/>
                <a:ea typeface="+mn-ea"/>
                <a:cs typeface="仿宋_GB2312"/>
              </a:rPr>
              <a:t>从零时刻出发首次到达新的稳态值所需时间称为</a:t>
            </a:r>
            <a:r>
              <a:rPr kumimoji="1" lang="zh-CN" altLang="en-US" sz="2400" b="1" dirty="0">
                <a:solidFill>
                  <a:srgbClr val="0070C0"/>
                </a:solidFill>
                <a:latin typeface="+mj-ea"/>
                <a:ea typeface="+mj-ea"/>
                <a:cs typeface="仿宋_GB2312"/>
              </a:rPr>
              <a:t>上升时间</a:t>
            </a:r>
            <a:r>
              <a:rPr kumimoji="1" lang="en-US" altLang="zh-CN" sz="2400" b="1" i="1" dirty="0" err="1">
                <a:solidFill>
                  <a:srgbClr val="0070C0"/>
                </a:solidFill>
                <a:latin typeface="+mj-ea"/>
                <a:ea typeface="+mj-ea"/>
                <a:cs typeface="仿宋_GB2312"/>
              </a:rPr>
              <a:t>t</a:t>
            </a:r>
            <a:r>
              <a:rPr kumimoji="1" lang="en-US" altLang="zh-CN" sz="2400" b="1" baseline="-25000" dirty="0" err="1">
                <a:solidFill>
                  <a:srgbClr val="0070C0"/>
                </a:solidFill>
                <a:latin typeface="+mj-ea"/>
                <a:ea typeface="+mj-ea"/>
                <a:cs typeface="仿宋_GB2312"/>
              </a:rPr>
              <a:t>r</a:t>
            </a:r>
            <a:r>
              <a:rPr kumimoji="1" lang="en-US" altLang="zh-CN" sz="2400" b="1" baseline="-25000" dirty="0">
                <a:solidFill>
                  <a:srgbClr val="0070C0"/>
                </a:solidFill>
                <a:latin typeface="+mj-ea"/>
                <a:ea typeface="+mj-ea"/>
                <a:cs typeface="仿宋_GB2312"/>
              </a:rPr>
              <a:t> </a:t>
            </a:r>
            <a:r>
              <a:rPr kumimoji="1" lang="zh-CN" altLang="en-US" sz="2000" dirty="0">
                <a:latin typeface="+mn-ea"/>
                <a:ea typeface="+mn-ea"/>
                <a:cs typeface="仿宋_GB2312"/>
              </a:rPr>
              <a:t>。</a:t>
            </a:r>
          </a:p>
        </p:txBody>
      </p:sp>
      <p:sp>
        <p:nvSpPr>
          <p:cNvPr id="5" name="Rectangle 7"/>
          <p:cNvSpPr>
            <a:spLocks noChangeArrowheads="1"/>
          </p:cNvSpPr>
          <p:nvPr/>
        </p:nvSpPr>
        <p:spPr bwMode="auto">
          <a:xfrm>
            <a:off x="1122362" y="4296997"/>
            <a:ext cx="5657640" cy="1688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8650" eaLnBrk="1" hangingPunct="1">
              <a:lnSpc>
                <a:spcPct val="150000"/>
              </a:lnSpc>
            </a:pPr>
            <a:r>
              <a:rPr kumimoji="1" lang="zh-CN" altLang="en-US" sz="2400" dirty="0" smtClean="0">
                <a:latin typeface="+mn-ea"/>
                <a:ea typeface="+mn-ea"/>
                <a:cs typeface="仿宋_GB2312"/>
              </a:rPr>
              <a:t>工程</a:t>
            </a:r>
            <a:r>
              <a:rPr kumimoji="1" lang="zh-CN" altLang="en-US" sz="2400" dirty="0">
                <a:latin typeface="+mn-ea"/>
                <a:ea typeface="+mn-ea"/>
                <a:cs typeface="仿宋_GB2312"/>
              </a:rPr>
              <a:t>实际中，一般将其</a:t>
            </a:r>
            <a:r>
              <a:rPr kumimoji="1" lang="zh-CN" altLang="en-US" sz="2400" b="1" dirty="0">
                <a:solidFill>
                  <a:srgbClr val="0070C0"/>
                </a:solidFill>
                <a:latin typeface="+mj-ea"/>
                <a:ea typeface="+mj-ea"/>
                <a:cs typeface="仿宋_GB2312"/>
              </a:rPr>
              <a:t>上升时间</a:t>
            </a:r>
            <a:r>
              <a:rPr kumimoji="1" lang="en-US" altLang="zh-CN" sz="2400" b="1" i="1" dirty="0" err="1">
                <a:solidFill>
                  <a:srgbClr val="0070C0"/>
                </a:solidFill>
                <a:latin typeface="+mj-ea"/>
                <a:ea typeface="+mj-ea"/>
                <a:cs typeface="仿宋_GB2312"/>
              </a:rPr>
              <a:t>t</a:t>
            </a:r>
            <a:r>
              <a:rPr kumimoji="1" lang="en-US" altLang="zh-CN" sz="2400" b="1" baseline="-25000" dirty="0" err="1">
                <a:solidFill>
                  <a:srgbClr val="0070C0"/>
                </a:solidFill>
                <a:latin typeface="+mj-ea"/>
                <a:ea typeface="+mj-ea"/>
                <a:cs typeface="仿宋_GB2312"/>
              </a:rPr>
              <a:t>r</a:t>
            </a:r>
            <a:r>
              <a:rPr kumimoji="1" lang="zh-CN" altLang="en-US" sz="2400" dirty="0">
                <a:latin typeface="+mn-ea"/>
                <a:ea typeface="+mn-ea"/>
                <a:cs typeface="仿宋_GB2312"/>
              </a:rPr>
              <a:t>定义为响应曲线从到达新的稳态值的</a:t>
            </a:r>
            <a:r>
              <a:rPr kumimoji="1" lang="en-US" altLang="zh-CN" sz="2400" dirty="0">
                <a:latin typeface="+mn-ea"/>
                <a:ea typeface="+mn-ea"/>
                <a:cs typeface="仿宋_GB2312"/>
              </a:rPr>
              <a:t>10%</a:t>
            </a:r>
            <a:r>
              <a:rPr kumimoji="1" lang="zh-CN" altLang="en-US" sz="2400" dirty="0">
                <a:latin typeface="+mn-ea"/>
                <a:ea typeface="+mn-ea"/>
                <a:cs typeface="仿宋_GB2312"/>
              </a:rPr>
              <a:t>过渡到新的稳态值的</a:t>
            </a:r>
            <a:r>
              <a:rPr kumimoji="1" lang="en-US" altLang="zh-CN" sz="2400" dirty="0">
                <a:latin typeface="+mn-ea"/>
                <a:ea typeface="+mn-ea"/>
                <a:cs typeface="仿宋_GB2312"/>
              </a:rPr>
              <a:t>90%</a:t>
            </a:r>
            <a:r>
              <a:rPr kumimoji="1" lang="zh-CN" altLang="en-US" sz="2400" dirty="0">
                <a:latin typeface="+mn-ea"/>
                <a:ea typeface="+mn-ea"/>
                <a:cs typeface="仿宋_GB2312"/>
              </a:rPr>
              <a:t>所需的时间。 </a:t>
            </a:r>
          </a:p>
        </p:txBody>
      </p:sp>
      <p:sp>
        <p:nvSpPr>
          <p:cNvPr id="6" name="Line 8"/>
          <p:cNvSpPr>
            <a:spLocks noChangeShapeType="1"/>
          </p:cNvSpPr>
          <p:nvPr/>
        </p:nvSpPr>
        <p:spPr bwMode="auto">
          <a:xfrm>
            <a:off x="7680325" y="2324100"/>
            <a:ext cx="3378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9"/>
          <p:cNvSpPr>
            <a:spLocks noChangeShapeType="1"/>
          </p:cNvSpPr>
          <p:nvPr/>
        </p:nvSpPr>
        <p:spPr bwMode="auto">
          <a:xfrm>
            <a:off x="7562850" y="3511550"/>
            <a:ext cx="3459163" cy="0"/>
          </a:xfrm>
          <a:prstGeom prst="line">
            <a:avLst/>
          </a:prstGeom>
          <a:noFill/>
          <a:ln w="635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8" name="Line 10"/>
          <p:cNvSpPr>
            <a:spLocks noChangeShapeType="1"/>
          </p:cNvSpPr>
          <p:nvPr/>
        </p:nvSpPr>
        <p:spPr bwMode="auto">
          <a:xfrm flipV="1">
            <a:off x="7673975" y="1676400"/>
            <a:ext cx="0" cy="1906588"/>
          </a:xfrm>
          <a:prstGeom prst="line">
            <a:avLst/>
          </a:prstGeom>
          <a:noFill/>
          <a:ln w="1270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 name="Object 11"/>
          <p:cNvGraphicFramePr>
            <a:graphicFrameLocks noChangeAspect="1"/>
          </p:cNvGraphicFramePr>
          <p:nvPr>
            <p:extLst>
              <p:ext uri="{D42A27DB-BD31-4B8C-83A1-F6EECF244321}">
                <p14:modId xmlns:p14="http://schemas.microsoft.com/office/powerpoint/2010/main" val="3480539160"/>
              </p:ext>
            </p:extLst>
          </p:nvPr>
        </p:nvGraphicFramePr>
        <p:xfrm>
          <a:off x="7504113" y="1336675"/>
          <a:ext cx="544512" cy="330200"/>
        </p:xfrm>
        <a:graphic>
          <a:graphicData uri="http://schemas.openxmlformats.org/presentationml/2006/ole">
            <mc:AlternateContent xmlns:mc="http://schemas.openxmlformats.org/markup-compatibility/2006">
              <mc:Choice xmlns:v="urn:schemas-microsoft-com:vml" Requires="v">
                <p:oleObj spid="_x0000_s20986" name="公式" r:id="rId3" imgW="291960" imgH="203040" progId="Equation.3">
                  <p:embed/>
                </p:oleObj>
              </mc:Choice>
              <mc:Fallback>
                <p:oleObj name="公式" r:id="rId3" imgW="291960" imgH="203040" progId="Equation.3">
                  <p:embed/>
                  <p:pic>
                    <p:nvPicPr>
                      <p:cNvPr id="20482"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4113" y="1336675"/>
                        <a:ext cx="544512"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12"/>
          <p:cNvGraphicFramePr>
            <a:graphicFrameLocks noChangeAspect="1"/>
          </p:cNvGraphicFramePr>
          <p:nvPr>
            <p:extLst>
              <p:ext uri="{D42A27DB-BD31-4B8C-83A1-F6EECF244321}">
                <p14:modId xmlns:p14="http://schemas.microsoft.com/office/powerpoint/2010/main" val="791958768"/>
              </p:ext>
            </p:extLst>
          </p:nvPr>
        </p:nvGraphicFramePr>
        <p:xfrm>
          <a:off x="7467600" y="2163763"/>
          <a:ext cx="165100" cy="268287"/>
        </p:xfrm>
        <a:graphic>
          <a:graphicData uri="http://schemas.openxmlformats.org/presentationml/2006/ole">
            <mc:AlternateContent xmlns:mc="http://schemas.openxmlformats.org/markup-compatibility/2006">
              <mc:Choice xmlns:v="urn:schemas-microsoft-com:vml" Requires="v">
                <p:oleObj spid="_x0000_s20987" name="公式" r:id="rId5" imgW="88560" imgH="164880" progId="Equation.3">
                  <p:embed/>
                </p:oleObj>
              </mc:Choice>
              <mc:Fallback>
                <p:oleObj name="公式" r:id="rId5" imgW="88560" imgH="164880" progId="Equation.3">
                  <p:embed/>
                  <p:pic>
                    <p:nvPicPr>
                      <p:cNvPr id="20483"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7600" y="2163763"/>
                        <a:ext cx="165100" cy="268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3"/>
          <p:cNvGraphicFramePr>
            <a:graphicFrameLocks noChangeAspect="1"/>
          </p:cNvGraphicFramePr>
          <p:nvPr>
            <p:extLst>
              <p:ext uri="{D42A27DB-BD31-4B8C-83A1-F6EECF244321}">
                <p14:modId xmlns:p14="http://schemas.microsoft.com/office/powerpoint/2010/main" val="1969285686"/>
              </p:ext>
            </p:extLst>
          </p:nvPr>
        </p:nvGraphicFramePr>
        <p:xfrm>
          <a:off x="10842625" y="3260725"/>
          <a:ext cx="165100" cy="247650"/>
        </p:xfrm>
        <a:graphic>
          <a:graphicData uri="http://schemas.openxmlformats.org/presentationml/2006/ole">
            <mc:AlternateContent xmlns:mc="http://schemas.openxmlformats.org/markup-compatibility/2006">
              <mc:Choice xmlns:v="urn:schemas-microsoft-com:vml" Requires="v">
                <p:oleObj spid="_x0000_s20988" name="公式" r:id="rId7" imgW="88560" imgH="152280" progId="Equation.3">
                  <p:embed/>
                </p:oleObj>
              </mc:Choice>
              <mc:Fallback>
                <p:oleObj name="公式" r:id="rId7" imgW="88560" imgH="152280" progId="Equation.3">
                  <p:embed/>
                  <p:pic>
                    <p:nvPicPr>
                      <p:cNvPr id="20484"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842625" y="3260725"/>
                        <a:ext cx="165100"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Object 14"/>
          <p:cNvGraphicFramePr>
            <a:graphicFrameLocks noChangeAspect="1"/>
          </p:cNvGraphicFramePr>
          <p:nvPr>
            <p:extLst>
              <p:ext uri="{D42A27DB-BD31-4B8C-83A1-F6EECF244321}">
                <p14:modId xmlns:p14="http://schemas.microsoft.com/office/powerpoint/2010/main" val="447904669"/>
              </p:ext>
            </p:extLst>
          </p:nvPr>
        </p:nvGraphicFramePr>
        <p:xfrm>
          <a:off x="7485063" y="3522663"/>
          <a:ext cx="234950" cy="288925"/>
        </p:xfrm>
        <a:graphic>
          <a:graphicData uri="http://schemas.openxmlformats.org/presentationml/2006/ole">
            <mc:AlternateContent xmlns:mc="http://schemas.openxmlformats.org/markup-compatibility/2006">
              <mc:Choice xmlns:v="urn:schemas-microsoft-com:vml" Requires="v">
                <p:oleObj spid="_x0000_s20989" name="公式" r:id="rId9" imgW="126720" imgH="177480" progId="Equation.3">
                  <p:embed/>
                </p:oleObj>
              </mc:Choice>
              <mc:Fallback>
                <p:oleObj name="公式" r:id="rId9" imgW="126720" imgH="177480" progId="Equation.3">
                  <p:embed/>
                  <p:pic>
                    <p:nvPicPr>
                      <p:cNvPr id="20485"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85063" y="3522663"/>
                        <a:ext cx="234950" cy="288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Freeform 15"/>
          <p:cNvSpPr>
            <a:spLocks noChangeAspect="1"/>
          </p:cNvSpPr>
          <p:nvPr/>
        </p:nvSpPr>
        <p:spPr bwMode="auto">
          <a:xfrm>
            <a:off x="7672388" y="1712913"/>
            <a:ext cx="3097212" cy="1798637"/>
          </a:xfrm>
          <a:custGeom>
            <a:avLst/>
            <a:gdLst>
              <a:gd name="T0" fmla="*/ 2147483647 w 4519"/>
              <a:gd name="T1" fmla="*/ 2147483647 h 2620"/>
              <a:gd name="T2" fmla="*/ 2147483647 w 4519"/>
              <a:gd name="T3" fmla="*/ 2147483647 h 2620"/>
              <a:gd name="T4" fmla="*/ 2147483647 w 4519"/>
              <a:gd name="T5" fmla="*/ 2147483647 h 2620"/>
              <a:gd name="T6" fmla="*/ 2147483647 w 4519"/>
              <a:gd name="T7" fmla="*/ 2147483647 h 2620"/>
              <a:gd name="T8" fmla="*/ 2147483647 w 4519"/>
              <a:gd name="T9" fmla="*/ 2147483647 h 2620"/>
              <a:gd name="T10" fmla="*/ 2147483647 w 4519"/>
              <a:gd name="T11" fmla="*/ 2147483647 h 2620"/>
              <a:gd name="T12" fmla="*/ 2147483647 w 4519"/>
              <a:gd name="T13" fmla="*/ 2147483647 h 2620"/>
              <a:gd name="T14" fmla="*/ 2147483647 w 4519"/>
              <a:gd name="T15" fmla="*/ 2147483647 h 2620"/>
              <a:gd name="T16" fmla="*/ 2147483647 w 4519"/>
              <a:gd name="T17" fmla="*/ 2147483647 h 2620"/>
              <a:gd name="T18" fmla="*/ 2147483647 w 4519"/>
              <a:gd name="T19" fmla="*/ 2147483647 h 2620"/>
              <a:gd name="T20" fmla="*/ 2147483647 w 4519"/>
              <a:gd name="T21" fmla="*/ 0 h 2620"/>
              <a:gd name="T22" fmla="*/ 2147483647 w 4519"/>
              <a:gd name="T23" fmla="*/ 2147483647 h 2620"/>
              <a:gd name="T24" fmla="*/ 2147483647 w 4519"/>
              <a:gd name="T25" fmla="*/ 2147483647 h 2620"/>
              <a:gd name="T26" fmla="*/ 2147483647 w 4519"/>
              <a:gd name="T27" fmla="*/ 2147483647 h 2620"/>
              <a:gd name="T28" fmla="*/ 2147483647 w 4519"/>
              <a:gd name="T29" fmla="*/ 2147483647 h 2620"/>
              <a:gd name="T30" fmla="*/ 2147483647 w 4519"/>
              <a:gd name="T31" fmla="*/ 2147483647 h 2620"/>
              <a:gd name="T32" fmla="*/ 2147483647 w 4519"/>
              <a:gd name="T33" fmla="*/ 2147483647 h 2620"/>
              <a:gd name="T34" fmla="*/ 2147483647 w 4519"/>
              <a:gd name="T35" fmla="*/ 2147483647 h 2620"/>
              <a:gd name="T36" fmla="*/ 2147483647 w 4519"/>
              <a:gd name="T37" fmla="*/ 2147483647 h 2620"/>
              <a:gd name="T38" fmla="*/ 2147483647 w 4519"/>
              <a:gd name="T39" fmla="*/ 2147483647 h 2620"/>
              <a:gd name="T40" fmla="*/ 2147483647 w 4519"/>
              <a:gd name="T41" fmla="*/ 2147483647 h 2620"/>
              <a:gd name="T42" fmla="*/ 2147483647 w 4519"/>
              <a:gd name="T43" fmla="*/ 2147483647 h 2620"/>
              <a:gd name="T44" fmla="*/ 2147483647 w 4519"/>
              <a:gd name="T45" fmla="*/ 2147483647 h 2620"/>
              <a:gd name="T46" fmla="*/ 2147483647 w 4519"/>
              <a:gd name="T47" fmla="*/ 2147483647 h 2620"/>
              <a:gd name="T48" fmla="*/ 2147483647 w 4519"/>
              <a:gd name="T49" fmla="*/ 2147483647 h 2620"/>
              <a:gd name="T50" fmla="*/ 2147483647 w 4519"/>
              <a:gd name="T51" fmla="*/ 2147483647 h 2620"/>
              <a:gd name="T52" fmla="*/ 2147483647 w 4519"/>
              <a:gd name="T53" fmla="*/ 2147483647 h 2620"/>
              <a:gd name="T54" fmla="*/ 2147483647 w 4519"/>
              <a:gd name="T55" fmla="*/ 2147483647 h 2620"/>
              <a:gd name="T56" fmla="*/ 2147483647 w 4519"/>
              <a:gd name="T57" fmla="*/ 2147483647 h 2620"/>
              <a:gd name="T58" fmla="*/ 2147483647 w 4519"/>
              <a:gd name="T59" fmla="*/ 2147483647 h 2620"/>
              <a:gd name="T60" fmla="*/ 2147483647 w 4519"/>
              <a:gd name="T61" fmla="*/ 2147483647 h 2620"/>
              <a:gd name="T62" fmla="*/ 2147483647 w 4519"/>
              <a:gd name="T63" fmla="*/ 2147483647 h 2620"/>
              <a:gd name="T64" fmla="*/ 2147483647 w 4519"/>
              <a:gd name="T65" fmla="*/ 2147483647 h 2620"/>
              <a:gd name="T66" fmla="*/ 2147483647 w 4519"/>
              <a:gd name="T67" fmla="*/ 2147483647 h 2620"/>
              <a:gd name="T68" fmla="*/ 2147483647 w 4519"/>
              <a:gd name="T69" fmla="*/ 2147483647 h 2620"/>
              <a:gd name="T70" fmla="*/ 2147483647 w 4519"/>
              <a:gd name="T71" fmla="*/ 2147483647 h 2620"/>
              <a:gd name="T72" fmla="*/ 2147483647 w 4519"/>
              <a:gd name="T73" fmla="*/ 2147483647 h 2620"/>
              <a:gd name="T74" fmla="*/ 2147483647 w 4519"/>
              <a:gd name="T75" fmla="*/ 2147483647 h 2620"/>
              <a:gd name="T76" fmla="*/ 2147483647 w 4519"/>
              <a:gd name="T77" fmla="*/ 2147483647 h 2620"/>
              <a:gd name="T78" fmla="*/ 2147483647 w 4519"/>
              <a:gd name="T79" fmla="*/ 2147483647 h 2620"/>
              <a:gd name="T80" fmla="*/ 2147483647 w 4519"/>
              <a:gd name="T81" fmla="*/ 2147483647 h 2620"/>
              <a:gd name="T82" fmla="*/ 2147483647 w 4519"/>
              <a:gd name="T83" fmla="*/ 2147483647 h 2620"/>
              <a:gd name="T84" fmla="*/ 2147483647 w 4519"/>
              <a:gd name="T85" fmla="*/ 2147483647 h 2620"/>
              <a:gd name="T86" fmla="*/ 2147483647 w 4519"/>
              <a:gd name="T87" fmla="*/ 2147483647 h 2620"/>
              <a:gd name="T88" fmla="*/ 2147483647 w 4519"/>
              <a:gd name="T89" fmla="*/ 2147483647 h 2620"/>
              <a:gd name="T90" fmla="*/ 2147483647 w 4519"/>
              <a:gd name="T91" fmla="*/ 2147483647 h 2620"/>
              <a:gd name="T92" fmla="*/ 2147483647 w 4519"/>
              <a:gd name="T93" fmla="*/ 2147483647 h 2620"/>
              <a:gd name="T94" fmla="*/ 2147483647 w 4519"/>
              <a:gd name="T95" fmla="*/ 2147483647 h 2620"/>
              <a:gd name="T96" fmla="*/ 2147483647 w 4519"/>
              <a:gd name="T97" fmla="*/ 2147483647 h 2620"/>
              <a:gd name="T98" fmla="*/ 2147483647 w 4519"/>
              <a:gd name="T99" fmla="*/ 2147483647 h 26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19"/>
              <a:gd name="T151" fmla="*/ 0 h 2620"/>
              <a:gd name="T152" fmla="*/ 4519 w 4519"/>
              <a:gd name="T153" fmla="*/ 2620 h 26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19" h="2620">
                <a:moveTo>
                  <a:pt x="0" y="2620"/>
                </a:moveTo>
                <a:lnTo>
                  <a:pt x="32" y="2610"/>
                </a:lnTo>
                <a:lnTo>
                  <a:pt x="63" y="2590"/>
                </a:lnTo>
                <a:lnTo>
                  <a:pt x="94" y="2549"/>
                </a:lnTo>
                <a:lnTo>
                  <a:pt x="126" y="2489"/>
                </a:lnTo>
                <a:lnTo>
                  <a:pt x="146" y="2418"/>
                </a:lnTo>
                <a:lnTo>
                  <a:pt x="178" y="2338"/>
                </a:lnTo>
                <a:lnTo>
                  <a:pt x="209" y="2247"/>
                </a:lnTo>
                <a:lnTo>
                  <a:pt x="240" y="2146"/>
                </a:lnTo>
                <a:lnTo>
                  <a:pt x="272" y="2035"/>
                </a:lnTo>
                <a:lnTo>
                  <a:pt x="303" y="1925"/>
                </a:lnTo>
                <a:lnTo>
                  <a:pt x="334" y="1804"/>
                </a:lnTo>
                <a:lnTo>
                  <a:pt x="366" y="1673"/>
                </a:lnTo>
                <a:lnTo>
                  <a:pt x="397" y="1552"/>
                </a:lnTo>
                <a:lnTo>
                  <a:pt x="418" y="1421"/>
                </a:lnTo>
                <a:lnTo>
                  <a:pt x="449" y="1290"/>
                </a:lnTo>
                <a:lnTo>
                  <a:pt x="480" y="1159"/>
                </a:lnTo>
                <a:lnTo>
                  <a:pt x="512" y="1038"/>
                </a:lnTo>
                <a:lnTo>
                  <a:pt x="543" y="917"/>
                </a:lnTo>
                <a:lnTo>
                  <a:pt x="574" y="796"/>
                </a:lnTo>
                <a:lnTo>
                  <a:pt x="606" y="685"/>
                </a:lnTo>
                <a:lnTo>
                  <a:pt x="637" y="575"/>
                </a:lnTo>
                <a:lnTo>
                  <a:pt x="668" y="484"/>
                </a:lnTo>
                <a:lnTo>
                  <a:pt x="689" y="393"/>
                </a:lnTo>
                <a:lnTo>
                  <a:pt x="720" y="313"/>
                </a:lnTo>
                <a:lnTo>
                  <a:pt x="752" y="232"/>
                </a:lnTo>
                <a:lnTo>
                  <a:pt x="783" y="172"/>
                </a:lnTo>
                <a:lnTo>
                  <a:pt x="814" y="121"/>
                </a:lnTo>
                <a:lnTo>
                  <a:pt x="846" y="71"/>
                </a:lnTo>
                <a:lnTo>
                  <a:pt x="877" y="41"/>
                </a:lnTo>
                <a:lnTo>
                  <a:pt x="908" y="21"/>
                </a:lnTo>
                <a:lnTo>
                  <a:pt x="929" y="0"/>
                </a:lnTo>
                <a:lnTo>
                  <a:pt x="960" y="0"/>
                </a:lnTo>
                <a:lnTo>
                  <a:pt x="992" y="0"/>
                </a:lnTo>
                <a:lnTo>
                  <a:pt x="1023" y="10"/>
                </a:lnTo>
                <a:lnTo>
                  <a:pt x="1054" y="31"/>
                </a:lnTo>
                <a:lnTo>
                  <a:pt x="1086" y="61"/>
                </a:lnTo>
                <a:lnTo>
                  <a:pt x="1117" y="101"/>
                </a:lnTo>
                <a:lnTo>
                  <a:pt x="1148" y="141"/>
                </a:lnTo>
                <a:lnTo>
                  <a:pt x="1179" y="192"/>
                </a:lnTo>
                <a:lnTo>
                  <a:pt x="1200" y="242"/>
                </a:lnTo>
                <a:lnTo>
                  <a:pt x="1232" y="303"/>
                </a:lnTo>
                <a:lnTo>
                  <a:pt x="1263" y="363"/>
                </a:lnTo>
                <a:lnTo>
                  <a:pt x="1294" y="424"/>
                </a:lnTo>
                <a:lnTo>
                  <a:pt x="1326" y="494"/>
                </a:lnTo>
                <a:lnTo>
                  <a:pt x="1357" y="554"/>
                </a:lnTo>
                <a:lnTo>
                  <a:pt x="1388" y="625"/>
                </a:lnTo>
                <a:lnTo>
                  <a:pt x="1419" y="696"/>
                </a:lnTo>
                <a:lnTo>
                  <a:pt x="1451" y="766"/>
                </a:lnTo>
                <a:lnTo>
                  <a:pt x="1472" y="826"/>
                </a:lnTo>
                <a:lnTo>
                  <a:pt x="1503" y="897"/>
                </a:lnTo>
                <a:lnTo>
                  <a:pt x="1534" y="957"/>
                </a:lnTo>
                <a:lnTo>
                  <a:pt x="1566" y="1018"/>
                </a:lnTo>
                <a:lnTo>
                  <a:pt x="1597" y="1068"/>
                </a:lnTo>
                <a:lnTo>
                  <a:pt x="1628" y="1119"/>
                </a:lnTo>
                <a:lnTo>
                  <a:pt x="1659" y="1169"/>
                </a:lnTo>
                <a:lnTo>
                  <a:pt x="1691" y="1209"/>
                </a:lnTo>
                <a:lnTo>
                  <a:pt x="1722" y="1250"/>
                </a:lnTo>
                <a:lnTo>
                  <a:pt x="1743" y="1280"/>
                </a:lnTo>
                <a:lnTo>
                  <a:pt x="1774" y="1310"/>
                </a:lnTo>
                <a:lnTo>
                  <a:pt x="1806" y="1340"/>
                </a:lnTo>
                <a:lnTo>
                  <a:pt x="1837" y="1350"/>
                </a:lnTo>
                <a:lnTo>
                  <a:pt x="1868" y="1371"/>
                </a:lnTo>
                <a:lnTo>
                  <a:pt x="1899" y="1371"/>
                </a:lnTo>
                <a:lnTo>
                  <a:pt x="1931" y="1381"/>
                </a:lnTo>
                <a:lnTo>
                  <a:pt x="1962" y="1381"/>
                </a:lnTo>
                <a:lnTo>
                  <a:pt x="1993" y="1371"/>
                </a:lnTo>
                <a:lnTo>
                  <a:pt x="2014" y="1360"/>
                </a:lnTo>
                <a:lnTo>
                  <a:pt x="2046" y="1340"/>
                </a:lnTo>
                <a:lnTo>
                  <a:pt x="2077" y="1330"/>
                </a:lnTo>
                <a:lnTo>
                  <a:pt x="2108" y="1300"/>
                </a:lnTo>
                <a:lnTo>
                  <a:pt x="2139" y="1280"/>
                </a:lnTo>
                <a:lnTo>
                  <a:pt x="2171" y="1250"/>
                </a:lnTo>
                <a:lnTo>
                  <a:pt x="2202" y="1219"/>
                </a:lnTo>
                <a:lnTo>
                  <a:pt x="2233" y="1189"/>
                </a:lnTo>
                <a:lnTo>
                  <a:pt x="2265" y="1159"/>
                </a:lnTo>
                <a:lnTo>
                  <a:pt x="2286" y="1119"/>
                </a:lnTo>
                <a:lnTo>
                  <a:pt x="2317" y="1088"/>
                </a:lnTo>
                <a:lnTo>
                  <a:pt x="2348" y="1048"/>
                </a:lnTo>
                <a:lnTo>
                  <a:pt x="2379" y="1018"/>
                </a:lnTo>
                <a:lnTo>
                  <a:pt x="2411" y="978"/>
                </a:lnTo>
                <a:lnTo>
                  <a:pt x="2442" y="947"/>
                </a:lnTo>
                <a:lnTo>
                  <a:pt x="2473" y="907"/>
                </a:lnTo>
                <a:lnTo>
                  <a:pt x="2505" y="877"/>
                </a:lnTo>
                <a:lnTo>
                  <a:pt x="2526" y="847"/>
                </a:lnTo>
                <a:lnTo>
                  <a:pt x="2557" y="816"/>
                </a:lnTo>
                <a:lnTo>
                  <a:pt x="2588" y="786"/>
                </a:lnTo>
                <a:lnTo>
                  <a:pt x="2619" y="766"/>
                </a:lnTo>
                <a:lnTo>
                  <a:pt x="2651" y="736"/>
                </a:lnTo>
                <a:lnTo>
                  <a:pt x="2682" y="716"/>
                </a:lnTo>
                <a:lnTo>
                  <a:pt x="2713" y="706"/>
                </a:lnTo>
                <a:lnTo>
                  <a:pt x="2745" y="685"/>
                </a:lnTo>
                <a:lnTo>
                  <a:pt x="2776" y="675"/>
                </a:lnTo>
                <a:lnTo>
                  <a:pt x="2797" y="665"/>
                </a:lnTo>
                <a:lnTo>
                  <a:pt x="2828" y="655"/>
                </a:lnTo>
                <a:lnTo>
                  <a:pt x="2859" y="655"/>
                </a:lnTo>
                <a:lnTo>
                  <a:pt x="2891" y="655"/>
                </a:lnTo>
                <a:lnTo>
                  <a:pt x="2922" y="655"/>
                </a:lnTo>
                <a:lnTo>
                  <a:pt x="2953" y="655"/>
                </a:lnTo>
                <a:lnTo>
                  <a:pt x="2985" y="665"/>
                </a:lnTo>
                <a:lnTo>
                  <a:pt x="3016" y="665"/>
                </a:lnTo>
                <a:lnTo>
                  <a:pt x="3047" y="675"/>
                </a:lnTo>
                <a:lnTo>
                  <a:pt x="3068" y="685"/>
                </a:lnTo>
                <a:lnTo>
                  <a:pt x="3099" y="706"/>
                </a:lnTo>
                <a:lnTo>
                  <a:pt x="3131" y="716"/>
                </a:lnTo>
                <a:lnTo>
                  <a:pt x="3162" y="736"/>
                </a:lnTo>
                <a:lnTo>
                  <a:pt x="3193" y="746"/>
                </a:lnTo>
                <a:lnTo>
                  <a:pt x="3225" y="766"/>
                </a:lnTo>
                <a:lnTo>
                  <a:pt x="3256" y="786"/>
                </a:lnTo>
                <a:lnTo>
                  <a:pt x="3287" y="806"/>
                </a:lnTo>
                <a:lnTo>
                  <a:pt x="3319" y="826"/>
                </a:lnTo>
                <a:lnTo>
                  <a:pt x="3339" y="847"/>
                </a:lnTo>
                <a:lnTo>
                  <a:pt x="3371" y="857"/>
                </a:lnTo>
                <a:lnTo>
                  <a:pt x="3402" y="877"/>
                </a:lnTo>
                <a:lnTo>
                  <a:pt x="3433" y="897"/>
                </a:lnTo>
                <a:lnTo>
                  <a:pt x="3465" y="917"/>
                </a:lnTo>
                <a:lnTo>
                  <a:pt x="3496" y="927"/>
                </a:lnTo>
                <a:lnTo>
                  <a:pt x="3527" y="947"/>
                </a:lnTo>
                <a:lnTo>
                  <a:pt x="3559" y="957"/>
                </a:lnTo>
                <a:lnTo>
                  <a:pt x="3590" y="978"/>
                </a:lnTo>
                <a:lnTo>
                  <a:pt x="3611" y="988"/>
                </a:lnTo>
                <a:lnTo>
                  <a:pt x="3642" y="998"/>
                </a:lnTo>
                <a:lnTo>
                  <a:pt x="3673" y="1008"/>
                </a:lnTo>
                <a:lnTo>
                  <a:pt x="3705" y="1018"/>
                </a:lnTo>
                <a:lnTo>
                  <a:pt x="3736" y="1018"/>
                </a:lnTo>
                <a:lnTo>
                  <a:pt x="3767" y="1028"/>
                </a:lnTo>
                <a:lnTo>
                  <a:pt x="3799" y="1028"/>
                </a:lnTo>
                <a:lnTo>
                  <a:pt x="3830" y="1038"/>
                </a:lnTo>
                <a:lnTo>
                  <a:pt x="3851" y="1038"/>
                </a:lnTo>
                <a:lnTo>
                  <a:pt x="3882" y="1038"/>
                </a:lnTo>
                <a:lnTo>
                  <a:pt x="3913" y="1028"/>
                </a:lnTo>
                <a:lnTo>
                  <a:pt x="3945" y="1028"/>
                </a:lnTo>
                <a:lnTo>
                  <a:pt x="3976" y="1028"/>
                </a:lnTo>
                <a:lnTo>
                  <a:pt x="4007" y="1018"/>
                </a:lnTo>
                <a:lnTo>
                  <a:pt x="4039" y="1018"/>
                </a:lnTo>
                <a:lnTo>
                  <a:pt x="4070" y="1008"/>
                </a:lnTo>
                <a:lnTo>
                  <a:pt x="4101" y="998"/>
                </a:lnTo>
                <a:lnTo>
                  <a:pt x="4122" y="988"/>
                </a:lnTo>
                <a:lnTo>
                  <a:pt x="4153" y="988"/>
                </a:lnTo>
                <a:lnTo>
                  <a:pt x="4185" y="978"/>
                </a:lnTo>
                <a:lnTo>
                  <a:pt x="4216" y="968"/>
                </a:lnTo>
                <a:lnTo>
                  <a:pt x="4247" y="957"/>
                </a:lnTo>
                <a:lnTo>
                  <a:pt x="4279" y="947"/>
                </a:lnTo>
                <a:lnTo>
                  <a:pt x="4310" y="937"/>
                </a:lnTo>
                <a:lnTo>
                  <a:pt x="4341" y="927"/>
                </a:lnTo>
                <a:lnTo>
                  <a:pt x="4372" y="917"/>
                </a:lnTo>
                <a:lnTo>
                  <a:pt x="4393" y="907"/>
                </a:lnTo>
                <a:lnTo>
                  <a:pt x="4425" y="897"/>
                </a:lnTo>
                <a:lnTo>
                  <a:pt x="4456" y="887"/>
                </a:lnTo>
                <a:lnTo>
                  <a:pt x="4487" y="877"/>
                </a:lnTo>
                <a:lnTo>
                  <a:pt x="4519" y="867"/>
                </a:lnTo>
              </a:path>
            </a:pathLst>
          </a:custGeom>
          <a:noFill/>
          <a:ln w="38100">
            <a:solidFill>
              <a:srgbClr val="DB1515"/>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graphicFrame>
        <p:nvGraphicFramePr>
          <p:cNvPr id="14" name="Object 17"/>
          <p:cNvGraphicFramePr>
            <a:graphicFrameLocks noChangeAspect="1"/>
          </p:cNvGraphicFramePr>
          <p:nvPr>
            <p:extLst>
              <p:ext uri="{D42A27DB-BD31-4B8C-83A1-F6EECF244321}">
                <p14:modId xmlns:p14="http://schemas.microsoft.com/office/powerpoint/2010/main" val="1771060403"/>
              </p:ext>
            </p:extLst>
          </p:nvPr>
        </p:nvGraphicFramePr>
        <p:xfrm>
          <a:off x="7997825" y="3368675"/>
          <a:ext cx="336550" cy="454025"/>
        </p:xfrm>
        <a:graphic>
          <a:graphicData uri="http://schemas.openxmlformats.org/presentationml/2006/ole">
            <mc:AlternateContent xmlns:mc="http://schemas.openxmlformats.org/markup-compatibility/2006">
              <mc:Choice xmlns:v="urn:schemas-microsoft-com:vml" Requires="v">
                <p:oleObj spid="_x0000_s20990" name="公式" r:id="rId11" imgW="139680" imgH="215640" progId="Equation.3">
                  <p:embed/>
                </p:oleObj>
              </mc:Choice>
              <mc:Fallback>
                <p:oleObj name="公式" r:id="rId11" imgW="139680" imgH="215640" progId="Equation.3">
                  <p:embed/>
                  <p:pic>
                    <p:nvPicPr>
                      <p:cNvPr id="20486" name="Object 1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97825" y="3368675"/>
                        <a:ext cx="336550" cy="454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Oval 18"/>
          <p:cNvSpPr>
            <a:spLocks noChangeArrowheads="1"/>
          </p:cNvSpPr>
          <p:nvPr/>
        </p:nvSpPr>
        <p:spPr bwMode="auto">
          <a:xfrm>
            <a:off x="7997825" y="2254250"/>
            <a:ext cx="107950" cy="106363"/>
          </a:xfrm>
          <a:prstGeom prst="ellipse">
            <a:avLst/>
          </a:prstGeom>
          <a:solidFill>
            <a:srgbClr val="008000"/>
          </a:solidFill>
          <a:ln w="9525">
            <a:solidFill>
              <a:srgbClr val="0000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16" name="Line 19"/>
          <p:cNvSpPr>
            <a:spLocks noChangeShapeType="1"/>
          </p:cNvSpPr>
          <p:nvPr/>
        </p:nvSpPr>
        <p:spPr bwMode="auto">
          <a:xfrm flipV="1">
            <a:off x="8069263" y="2324100"/>
            <a:ext cx="0" cy="1187450"/>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17" name="Freeform 60"/>
          <p:cNvSpPr>
            <a:spLocks/>
          </p:cNvSpPr>
          <p:nvPr/>
        </p:nvSpPr>
        <p:spPr bwMode="auto">
          <a:xfrm>
            <a:off x="7672388" y="2336800"/>
            <a:ext cx="360362" cy="1189038"/>
          </a:xfrm>
          <a:custGeom>
            <a:avLst/>
            <a:gdLst>
              <a:gd name="T0" fmla="*/ 0 w 227"/>
              <a:gd name="T1" fmla="*/ 2147483647 h 748"/>
              <a:gd name="T2" fmla="*/ 2147483647 w 227"/>
              <a:gd name="T3" fmla="*/ 2147483647 h 748"/>
              <a:gd name="T4" fmla="*/ 2147483647 w 227"/>
              <a:gd name="T5" fmla="*/ 0 h 748"/>
              <a:gd name="T6" fmla="*/ 0 60000 65536"/>
              <a:gd name="T7" fmla="*/ 0 60000 65536"/>
              <a:gd name="T8" fmla="*/ 0 60000 65536"/>
              <a:gd name="T9" fmla="*/ 0 w 227"/>
              <a:gd name="T10" fmla="*/ 0 h 748"/>
              <a:gd name="T11" fmla="*/ 227 w 227"/>
              <a:gd name="T12" fmla="*/ 748 h 748"/>
            </a:gdLst>
            <a:ahLst/>
            <a:cxnLst>
              <a:cxn ang="T6">
                <a:pos x="T0" y="T1"/>
              </a:cxn>
              <a:cxn ang="T7">
                <a:pos x="T2" y="T3"/>
              </a:cxn>
              <a:cxn ang="T8">
                <a:pos x="T4" y="T5"/>
              </a:cxn>
            </a:cxnLst>
            <a:rect l="T9" t="T10" r="T11" b="T12"/>
            <a:pathLst>
              <a:path w="227" h="748">
                <a:moveTo>
                  <a:pt x="0" y="748"/>
                </a:moveTo>
                <a:cubicBezTo>
                  <a:pt x="38" y="697"/>
                  <a:pt x="76" y="646"/>
                  <a:pt x="114" y="521"/>
                </a:cubicBezTo>
                <a:cubicBezTo>
                  <a:pt x="152" y="396"/>
                  <a:pt x="189" y="198"/>
                  <a:pt x="227" y="0"/>
                </a:cubicBezTo>
              </a:path>
            </a:pathLst>
          </a:cu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grpSp>
        <p:nvGrpSpPr>
          <p:cNvPr id="18" name="Group 15"/>
          <p:cNvGrpSpPr>
            <a:grpSpLocks/>
          </p:cNvGrpSpPr>
          <p:nvPr/>
        </p:nvGrpSpPr>
        <p:grpSpPr bwMode="auto">
          <a:xfrm>
            <a:off x="7188200" y="3763963"/>
            <a:ext cx="3062288" cy="2500312"/>
            <a:chOff x="3742" y="2378"/>
            <a:chExt cx="1928" cy="1574"/>
          </a:xfrm>
        </p:grpSpPr>
        <p:sp>
          <p:nvSpPr>
            <p:cNvPr id="19" name="Line 25"/>
            <p:cNvSpPr>
              <a:spLocks noChangeShapeType="1"/>
            </p:cNvSpPr>
            <p:nvPr/>
          </p:nvSpPr>
          <p:spPr bwMode="auto">
            <a:xfrm rot="16200000" flipV="1">
              <a:off x="4332" y="2841"/>
              <a:ext cx="0" cy="454"/>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20" name="Line 38"/>
            <p:cNvSpPr>
              <a:spLocks noChangeShapeType="1"/>
            </p:cNvSpPr>
            <p:nvPr/>
          </p:nvSpPr>
          <p:spPr bwMode="auto">
            <a:xfrm>
              <a:off x="4037" y="3748"/>
              <a:ext cx="1633" cy="0"/>
            </a:xfrm>
            <a:prstGeom prst="line">
              <a:avLst/>
            </a:prstGeom>
            <a:noFill/>
            <a:ln w="635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21" name="Line 39"/>
            <p:cNvSpPr>
              <a:spLocks noChangeShapeType="1"/>
            </p:cNvSpPr>
            <p:nvPr/>
          </p:nvSpPr>
          <p:spPr bwMode="auto">
            <a:xfrm flipV="1">
              <a:off x="4107" y="2592"/>
              <a:ext cx="0" cy="1201"/>
            </a:xfrm>
            <a:prstGeom prst="line">
              <a:avLst/>
            </a:prstGeom>
            <a:noFill/>
            <a:ln w="1270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2" name="Object 40"/>
            <p:cNvGraphicFramePr>
              <a:graphicFrameLocks noChangeAspect="1"/>
            </p:cNvGraphicFramePr>
            <p:nvPr/>
          </p:nvGraphicFramePr>
          <p:xfrm>
            <a:off x="4001" y="2378"/>
            <a:ext cx="342" cy="208"/>
          </p:xfrm>
          <a:graphic>
            <a:graphicData uri="http://schemas.openxmlformats.org/presentationml/2006/ole">
              <mc:AlternateContent xmlns:mc="http://schemas.openxmlformats.org/markup-compatibility/2006">
                <mc:Choice xmlns:v="urn:schemas-microsoft-com:vml" Requires="v">
                  <p:oleObj spid="_x0000_s20991" name="公式" r:id="rId13" imgW="291960" imgH="203040" progId="Equation.3">
                    <p:embed/>
                  </p:oleObj>
                </mc:Choice>
                <mc:Fallback>
                  <p:oleObj name="公式" r:id="rId13" imgW="291960" imgH="203040" progId="Equation.3">
                    <p:embed/>
                    <p:pic>
                      <p:nvPicPr>
                        <p:cNvPr id="20487" name="Object 4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01" y="2378"/>
                          <a:ext cx="342" cy="20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41"/>
            <p:cNvGraphicFramePr>
              <a:graphicFrameLocks noChangeAspect="1"/>
            </p:cNvGraphicFramePr>
            <p:nvPr/>
          </p:nvGraphicFramePr>
          <p:xfrm>
            <a:off x="5557" y="3544"/>
            <a:ext cx="104" cy="156"/>
          </p:xfrm>
          <a:graphic>
            <a:graphicData uri="http://schemas.openxmlformats.org/presentationml/2006/ole">
              <mc:AlternateContent xmlns:mc="http://schemas.openxmlformats.org/markup-compatibility/2006">
                <mc:Choice xmlns:v="urn:schemas-microsoft-com:vml" Requires="v">
                  <p:oleObj spid="_x0000_s20992" name="公式" r:id="rId15" imgW="88560" imgH="152280" progId="Equation.3">
                    <p:embed/>
                  </p:oleObj>
                </mc:Choice>
                <mc:Fallback>
                  <p:oleObj name="公式" r:id="rId15" imgW="88560" imgH="152280" progId="Equation.3">
                    <p:embed/>
                    <p:pic>
                      <p:nvPicPr>
                        <p:cNvPr id="20488" name="Object 4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57" y="3544"/>
                          <a:ext cx="104" cy="1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42"/>
            <p:cNvGraphicFramePr>
              <a:graphicFrameLocks noChangeAspect="1"/>
            </p:cNvGraphicFramePr>
            <p:nvPr/>
          </p:nvGraphicFramePr>
          <p:xfrm>
            <a:off x="3988" y="3755"/>
            <a:ext cx="148" cy="182"/>
          </p:xfrm>
          <a:graphic>
            <a:graphicData uri="http://schemas.openxmlformats.org/presentationml/2006/ole">
              <mc:AlternateContent xmlns:mc="http://schemas.openxmlformats.org/markup-compatibility/2006">
                <mc:Choice xmlns:v="urn:schemas-microsoft-com:vml" Requires="v">
                  <p:oleObj spid="_x0000_s20993" name="公式" r:id="rId16" imgW="126720" imgH="177480" progId="Equation.3">
                    <p:embed/>
                  </p:oleObj>
                </mc:Choice>
                <mc:Fallback>
                  <p:oleObj name="公式" r:id="rId16" imgW="126720" imgH="177480" progId="Equation.3">
                    <p:embed/>
                    <p:pic>
                      <p:nvPicPr>
                        <p:cNvPr id="20489" name="Object 4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88" y="3755"/>
                          <a:ext cx="148" cy="1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Line 43"/>
            <p:cNvSpPr>
              <a:spLocks noChangeShapeType="1"/>
            </p:cNvSpPr>
            <p:nvPr/>
          </p:nvSpPr>
          <p:spPr bwMode="auto">
            <a:xfrm>
              <a:off x="4109" y="2954"/>
              <a:ext cx="1516"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26" name="Object 44"/>
            <p:cNvGraphicFramePr>
              <a:graphicFrameLocks noChangeAspect="1"/>
            </p:cNvGraphicFramePr>
            <p:nvPr/>
          </p:nvGraphicFramePr>
          <p:xfrm>
            <a:off x="3969" y="2808"/>
            <a:ext cx="104" cy="169"/>
          </p:xfrm>
          <a:graphic>
            <a:graphicData uri="http://schemas.openxmlformats.org/presentationml/2006/ole">
              <mc:AlternateContent xmlns:mc="http://schemas.openxmlformats.org/markup-compatibility/2006">
                <mc:Choice xmlns:v="urn:schemas-microsoft-com:vml" Requires="v">
                  <p:oleObj spid="_x0000_s20994" name="公式" r:id="rId17" imgW="88560" imgH="164880" progId="Equation.3">
                    <p:embed/>
                  </p:oleObj>
                </mc:Choice>
                <mc:Fallback>
                  <p:oleObj name="公式" r:id="rId17" imgW="88560" imgH="164880" progId="Equation.3">
                    <p:embed/>
                    <p:pic>
                      <p:nvPicPr>
                        <p:cNvPr id="20490" name="Object 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69" y="2808"/>
                          <a:ext cx="104" cy="1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Freeform 45"/>
            <p:cNvSpPr>
              <a:spLocks/>
            </p:cNvSpPr>
            <p:nvPr/>
          </p:nvSpPr>
          <p:spPr bwMode="auto">
            <a:xfrm>
              <a:off x="4105" y="2954"/>
              <a:ext cx="1293" cy="787"/>
            </a:xfrm>
            <a:custGeom>
              <a:avLst/>
              <a:gdLst>
                <a:gd name="T0" fmla="*/ 0 w 4519"/>
                <a:gd name="T1" fmla="*/ 0 h 3002"/>
                <a:gd name="T2" fmla="*/ 0 w 4519"/>
                <a:gd name="T3" fmla="*/ 0 h 3002"/>
                <a:gd name="T4" fmla="*/ 0 w 4519"/>
                <a:gd name="T5" fmla="*/ 0 h 3002"/>
                <a:gd name="T6" fmla="*/ 0 w 4519"/>
                <a:gd name="T7" fmla="*/ 0 h 3002"/>
                <a:gd name="T8" fmla="*/ 0 w 4519"/>
                <a:gd name="T9" fmla="*/ 0 h 3002"/>
                <a:gd name="T10" fmla="*/ 0 w 4519"/>
                <a:gd name="T11" fmla="*/ 0 h 3002"/>
                <a:gd name="T12" fmla="*/ 0 w 4519"/>
                <a:gd name="T13" fmla="*/ 0 h 3002"/>
                <a:gd name="T14" fmla="*/ 0 w 4519"/>
                <a:gd name="T15" fmla="*/ 0 h 3002"/>
                <a:gd name="T16" fmla="*/ 0 w 4519"/>
                <a:gd name="T17" fmla="*/ 0 h 3002"/>
                <a:gd name="T18" fmla="*/ 0 w 4519"/>
                <a:gd name="T19" fmla="*/ 0 h 3002"/>
                <a:gd name="T20" fmla="*/ 0 w 4519"/>
                <a:gd name="T21" fmla="*/ 0 h 3002"/>
                <a:gd name="T22" fmla="*/ 0 w 4519"/>
                <a:gd name="T23" fmla="*/ 0 h 3002"/>
                <a:gd name="T24" fmla="*/ 0 w 4519"/>
                <a:gd name="T25" fmla="*/ 0 h 3002"/>
                <a:gd name="T26" fmla="*/ 0 w 4519"/>
                <a:gd name="T27" fmla="*/ 0 h 3002"/>
                <a:gd name="T28" fmla="*/ 0 w 4519"/>
                <a:gd name="T29" fmla="*/ 0 h 3002"/>
                <a:gd name="T30" fmla="*/ 0 w 4519"/>
                <a:gd name="T31" fmla="*/ 0 h 3002"/>
                <a:gd name="T32" fmla="*/ 0 w 4519"/>
                <a:gd name="T33" fmla="*/ 0 h 3002"/>
                <a:gd name="T34" fmla="*/ 0 w 4519"/>
                <a:gd name="T35" fmla="*/ 0 h 3002"/>
                <a:gd name="T36" fmla="*/ 0 w 4519"/>
                <a:gd name="T37" fmla="*/ 0 h 3002"/>
                <a:gd name="T38" fmla="*/ 0 w 4519"/>
                <a:gd name="T39" fmla="*/ 0 h 3002"/>
                <a:gd name="T40" fmla="*/ 0 w 4519"/>
                <a:gd name="T41" fmla="*/ 0 h 3002"/>
                <a:gd name="T42" fmla="*/ 0 w 4519"/>
                <a:gd name="T43" fmla="*/ 0 h 3002"/>
                <a:gd name="T44" fmla="*/ 0 w 4519"/>
                <a:gd name="T45" fmla="*/ 0 h 3002"/>
                <a:gd name="T46" fmla="*/ 0 w 4519"/>
                <a:gd name="T47" fmla="*/ 0 h 3002"/>
                <a:gd name="T48" fmla="*/ 0 w 4519"/>
                <a:gd name="T49" fmla="*/ 0 h 3002"/>
                <a:gd name="T50" fmla="*/ 0 w 4519"/>
                <a:gd name="T51" fmla="*/ 0 h 3002"/>
                <a:gd name="T52" fmla="*/ 0 w 4519"/>
                <a:gd name="T53" fmla="*/ 0 h 3002"/>
                <a:gd name="T54" fmla="*/ 0 w 4519"/>
                <a:gd name="T55" fmla="*/ 0 h 3002"/>
                <a:gd name="T56" fmla="*/ 0 w 4519"/>
                <a:gd name="T57" fmla="*/ 0 h 3002"/>
                <a:gd name="T58" fmla="*/ 0 w 4519"/>
                <a:gd name="T59" fmla="*/ 0 h 3002"/>
                <a:gd name="T60" fmla="*/ 0 w 4519"/>
                <a:gd name="T61" fmla="*/ 0 h 3002"/>
                <a:gd name="T62" fmla="*/ 0 w 4519"/>
                <a:gd name="T63" fmla="*/ 0 h 3002"/>
                <a:gd name="T64" fmla="*/ 0 w 4519"/>
                <a:gd name="T65" fmla="*/ 0 h 3002"/>
                <a:gd name="T66" fmla="*/ 0 w 4519"/>
                <a:gd name="T67" fmla="*/ 0 h 3002"/>
                <a:gd name="T68" fmla="*/ 0 w 4519"/>
                <a:gd name="T69" fmla="*/ 0 h 3002"/>
                <a:gd name="T70" fmla="*/ 0 w 4519"/>
                <a:gd name="T71" fmla="*/ 0 h 3002"/>
                <a:gd name="T72" fmla="*/ 0 w 4519"/>
                <a:gd name="T73" fmla="*/ 0 h 3002"/>
                <a:gd name="T74" fmla="*/ 0 w 4519"/>
                <a:gd name="T75" fmla="*/ 0 h 3002"/>
                <a:gd name="T76" fmla="*/ 0 w 4519"/>
                <a:gd name="T77" fmla="*/ 0 h 3002"/>
                <a:gd name="T78" fmla="*/ 0 w 4519"/>
                <a:gd name="T79" fmla="*/ 0 h 3002"/>
                <a:gd name="T80" fmla="*/ 0 w 4519"/>
                <a:gd name="T81" fmla="*/ 0 h 3002"/>
                <a:gd name="T82" fmla="*/ 0 w 4519"/>
                <a:gd name="T83" fmla="*/ 0 h 3002"/>
                <a:gd name="T84" fmla="*/ 0 w 4519"/>
                <a:gd name="T85" fmla="*/ 0 h 3002"/>
                <a:gd name="T86" fmla="*/ 0 w 4519"/>
                <a:gd name="T87" fmla="*/ 0 h 3002"/>
                <a:gd name="T88" fmla="*/ 0 w 4519"/>
                <a:gd name="T89" fmla="*/ 0 h 3002"/>
                <a:gd name="T90" fmla="*/ 0 w 4519"/>
                <a:gd name="T91" fmla="*/ 0 h 3002"/>
                <a:gd name="T92" fmla="*/ 0 w 4519"/>
                <a:gd name="T93" fmla="*/ 0 h 3002"/>
                <a:gd name="T94" fmla="*/ 0 w 4519"/>
                <a:gd name="T95" fmla="*/ 0 h 3002"/>
                <a:gd name="T96" fmla="*/ 0 w 4519"/>
                <a:gd name="T97" fmla="*/ 0 h 3002"/>
                <a:gd name="T98" fmla="*/ 0 w 4519"/>
                <a:gd name="T99" fmla="*/ 0 h 300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19"/>
                <a:gd name="T151" fmla="*/ 0 h 3002"/>
                <a:gd name="T152" fmla="*/ 4519 w 4519"/>
                <a:gd name="T153" fmla="*/ 3002 h 300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19" h="3002">
                  <a:moveTo>
                    <a:pt x="0" y="3002"/>
                  </a:moveTo>
                  <a:lnTo>
                    <a:pt x="42" y="2985"/>
                  </a:lnTo>
                  <a:lnTo>
                    <a:pt x="94" y="2950"/>
                  </a:lnTo>
                  <a:lnTo>
                    <a:pt x="136" y="2888"/>
                  </a:lnTo>
                  <a:lnTo>
                    <a:pt x="178" y="2817"/>
                  </a:lnTo>
                  <a:lnTo>
                    <a:pt x="230" y="2729"/>
                  </a:lnTo>
                  <a:lnTo>
                    <a:pt x="272" y="2633"/>
                  </a:lnTo>
                  <a:lnTo>
                    <a:pt x="313" y="2536"/>
                  </a:lnTo>
                  <a:lnTo>
                    <a:pt x="366" y="2430"/>
                  </a:lnTo>
                  <a:lnTo>
                    <a:pt x="407" y="2316"/>
                  </a:lnTo>
                  <a:lnTo>
                    <a:pt x="449" y="2210"/>
                  </a:lnTo>
                  <a:lnTo>
                    <a:pt x="501" y="2095"/>
                  </a:lnTo>
                  <a:lnTo>
                    <a:pt x="543" y="1990"/>
                  </a:lnTo>
                  <a:lnTo>
                    <a:pt x="585" y="1884"/>
                  </a:lnTo>
                  <a:lnTo>
                    <a:pt x="637" y="1779"/>
                  </a:lnTo>
                  <a:lnTo>
                    <a:pt x="679" y="1673"/>
                  </a:lnTo>
                  <a:lnTo>
                    <a:pt x="720" y="1576"/>
                  </a:lnTo>
                  <a:lnTo>
                    <a:pt x="772" y="1479"/>
                  </a:lnTo>
                  <a:lnTo>
                    <a:pt x="814" y="1391"/>
                  </a:lnTo>
                  <a:lnTo>
                    <a:pt x="856" y="1303"/>
                  </a:lnTo>
                  <a:lnTo>
                    <a:pt x="908" y="1215"/>
                  </a:lnTo>
                  <a:lnTo>
                    <a:pt x="950" y="1136"/>
                  </a:lnTo>
                  <a:lnTo>
                    <a:pt x="992" y="1065"/>
                  </a:lnTo>
                  <a:lnTo>
                    <a:pt x="1044" y="995"/>
                  </a:lnTo>
                  <a:lnTo>
                    <a:pt x="1086" y="924"/>
                  </a:lnTo>
                  <a:lnTo>
                    <a:pt x="1127" y="863"/>
                  </a:lnTo>
                  <a:lnTo>
                    <a:pt x="1179" y="801"/>
                  </a:lnTo>
                  <a:lnTo>
                    <a:pt x="1221" y="748"/>
                  </a:lnTo>
                  <a:lnTo>
                    <a:pt x="1263" y="696"/>
                  </a:lnTo>
                  <a:lnTo>
                    <a:pt x="1315" y="643"/>
                  </a:lnTo>
                  <a:lnTo>
                    <a:pt x="1357" y="599"/>
                  </a:lnTo>
                  <a:lnTo>
                    <a:pt x="1399" y="555"/>
                  </a:lnTo>
                  <a:lnTo>
                    <a:pt x="1451" y="511"/>
                  </a:lnTo>
                  <a:lnTo>
                    <a:pt x="1492" y="475"/>
                  </a:lnTo>
                  <a:lnTo>
                    <a:pt x="1534" y="440"/>
                  </a:lnTo>
                  <a:lnTo>
                    <a:pt x="1586" y="405"/>
                  </a:lnTo>
                  <a:lnTo>
                    <a:pt x="1628" y="379"/>
                  </a:lnTo>
                  <a:lnTo>
                    <a:pt x="1670" y="352"/>
                  </a:lnTo>
                  <a:lnTo>
                    <a:pt x="1722" y="326"/>
                  </a:lnTo>
                  <a:lnTo>
                    <a:pt x="1764" y="299"/>
                  </a:lnTo>
                  <a:lnTo>
                    <a:pt x="1806" y="273"/>
                  </a:lnTo>
                  <a:lnTo>
                    <a:pt x="1858" y="255"/>
                  </a:lnTo>
                  <a:lnTo>
                    <a:pt x="1899" y="238"/>
                  </a:lnTo>
                  <a:lnTo>
                    <a:pt x="1941" y="220"/>
                  </a:lnTo>
                  <a:lnTo>
                    <a:pt x="1993" y="202"/>
                  </a:lnTo>
                  <a:lnTo>
                    <a:pt x="2035" y="185"/>
                  </a:lnTo>
                  <a:lnTo>
                    <a:pt x="2077" y="167"/>
                  </a:lnTo>
                  <a:lnTo>
                    <a:pt x="2129" y="158"/>
                  </a:lnTo>
                  <a:lnTo>
                    <a:pt x="2171" y="141"/>
                  </a:lnTo>
                  <a:lnTo>
                    <a:pt x="2212" y="132"/>
                  </a:lnTo>
                  <a:lnTo>
                    <a:pt x="2265" y="123"/>
                  </a:lnTo>
                  <a:lnTo>
                    <a:pt x="2306" y="114"/>
                  </a:lnTo>
                  <a:lnTo>
                    <a:pt x="2348" y="106"/>
                  </a:lnTo>
                  <a:lnTo>
                    <a:pt x="2390" y="97"/>
                  </a:lnTo>
                  <a:lnTo>
                    <a:pt x="2442" y="88"/>
                  </a:lnTo>
                  <a:lnTo>
                    <a:pt x="2484" y="79"/>
                  </a:lnTo>
                  <a:lnTo>
                    <a:pt x="2526" y="70"/>
                  </a:lnTo>
                  <a:lnTo>
                    <a:pt x="2578" y="70"/>
                  </a:lnTo>
                  <a:lnTo>
                    <a:pt x="2619" y="62"/>
                  </a:lnTo>
                  <a:lnTo>
                    <a:pt x="2661" y="53"/>
                  </a:lnTo>
                  <a:lnTo>
                    <a:pt x="2713" y="53"/>
                  </a:lnTo>
                  <a:lnTo>
                    <a:pt x="2755" y="44"/>
                  </a:lnTo>
                  <a:lnTo>
                    <a:pt x="2797" y="44"/>
                  </a:lnTo>
                  <a:lnTo>
                    <a:pt x="2849" y="44"/>
                  </a:lnTo>
                  <a:lnTo>
                    <a:pt x="2891" y="35"/>
                  </a:lnTo>
                  <a:lnTo>
                    <a:pt x="2932" y="35"/>
                  </a:lnTo>
                  <a:lnTo>
                    <a:pt x="2985" y="35"/>
                  </a:lnTo>
                  <a:lnTo>
                    <a:pt x="3026" y="26"/>
                  </a:lnTo>
                  <a:lnTo>
                    <a:pt x="3068" y="26"/>
                  </a:lnTo>
                  <a:lnTo>
                    <a:pt x="3120" y="26"/>
                  </a:lnTo>
                  <a:lnTo>
                    <a:pt x="3162" y="18"/>
                  </a:lnTo>
                  <a:lnTo>
                    <a:pt x="3204" y="18"/>
                  </a:lnTo>
                  <a:lnTo>
                    <a:pt x="3256" y="18"/>
                  </a:lnTo>
                  <a:lnTo>
                    <a:pt x="3298" y="18"/>
                  </a:lnTo>
                  <a:lnTo>
                    <a:pt x="3339" y="18"/>
                  </a:lnTo>
                  <a:lnTo>
                    <a:pt x="3392" y="18"/>
                  </a:lnTo>
                  <a:lnTo>
                    <a:pt x="3433" y="9"/>
                  </a:lnTo>
                  <a:lnTo>
                    <a:pt x="3475" y="9"/>
                  </a:lnTo>
                  <a:lnTo>
                    <a:pt x="3527" y="9"/>
                  </a:lnTo>
                  <a:lnTo>
                    <a:pt x="3569" y="9"/>
                  </a:lnTo>
                  <a:lnTo>
                    <a:pt x="3611" y="9"/>
                  </a:lnTo>
                  <a:lnTo>
                    <a:pt x="3663" y="9"/>
                  </a:lnTo>
                  <a:lnTo>
                    <a:pt x="3705" y="9"/>
                  </a:lnTo>
                  <a:lnTo>
                    <a:pt x="3746" y="9"/>
                  </a:lnTo>
                  <a:lnTo>
                    <a:pt x="3799" y="9"/>
                  </a:lnTo>
                  <a:lnTo>
                    <a:pt x="3840" y="9"/>
                  </a:lnTo>
                  <a:lnTo>
                    <a:pt x="3882" y="9"/>
                  </a:lnTo>
                  <a:lnTo>
                    <a:pt x="3934" y="9"/>
                  </a:lnTo>
                  <a:lnTo>
                    <a:pt x="3976" y="9"/>
                  </a:lnTo>
                  <a:lnTo>
                    <a:pt x="4018" y="0"/>
                  </a:lnTo>
                  <a:lnTo>
                    <a:pt x="4070" y="0"/>
                  </a:lnTo>
                  <a:lnTo>
                    <a:pt x="4112" y="0"/>
                  </a:lnTo>
                  <a:lnTo>
                    <a:pt x="4153" y="0"/>
                  </a:lnTo>
                  <a:lnTo>
                    <a:pt x="4206" y="0"/>
                  </a:lnTo>
                  <a:lnTo>
                    <a:pt x="4247" y="0"/>
                  </a:lnTo>
                  <a:lnTo>
                    <a:pt x="4289" y="0"/>
                  </a:lnTo>
                  <a:lnTo>
                    <a:pt x="4341" y="0"/>
                  </a:lnTo>
                  <a:lnTo>
                    <a:pt x="4383" y="0"/>
                  </a:lnTo>
                  <a:lnTo>
                    <a:pt x="4425" y="0"/>
                  </a:lnTo>
                  <a:lnTo>
                    <a:pt x="4477" y="0"/>
                  </a:lnTo>
                  <a:lnTo>
                    <a:pt x="4519" y="0"/>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28" name="Oval 46"/>
            <p:cNvSpPr>
              <a:spLocks noChangeArrowheads="1"/>
            </p:cNvSpPr>
            <p:nvPr/>
          </p:nvSpPr>
          <p:spPr bwMode="auto">
            <a:xfrm>
              <a:off x="4514" y="3046"/>
              <a:ext cx="68" cy="67"/>
            </a:xfrm>
            <a:prstGeom prst="ellipse">
              <a:avLst/>
            </a:prstGeom>
            <a:solidFill>
              <a:srgbClr val="008000"/>
            </a:solidFill>
            <a:ln w="9525">
              <a:solidFill>
                <a:srgbClr val="0000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29" name="Oval 47"/>
            <p:cNvSpPr>
              <a:spLocks noChangeArrowheads="1"/>
            </p:cNvSpPr>
            <p:nvPr/>
          </p:nvSpPr>
          <p:spPr bwMode="auto">
            <a:xfrm>
              <a:off x="4151" y="3612"/>
              <a:ext cx="68" cy="67"/>
            </a:xfrm>
            <a:prstGeom prst="ellipse">
              <a:avLst/>
            </a:prstGeom>
            <a:solidFill>
              <a:srgbClr val="008000"/>
            </a:solidFill>
            <a:ln w="9525">
              <a:solidFill>
                <a:srgbClr val="0000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30" name="Line 48"/>
            <p:cNvSpPr>
              <a:spLocks noChangeShapeType="1"/>
            </p:cNvSpPr>
            <p:nvPr/>
          </p:nvSpPr>
          <p:spPr bwMode="auto">
            <a:xfrm flipV="1">
              <a:off x="4196" y="3635"/>
              <a:ext cx="0" cy="295"/>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31" name="Line 49"/>
            <p:cNvSpPr>
              <a:spLocks noChangeShapeType="1"/>
            </p:cNvSpPr>
            <p:nvPr/>
          </p:nvSpPr>
          <p:spPr bwMode="auto">
            <a:xfrm flipV="1">
              <a:off x="4559" y="3090"/>
              <a:ext cx="0" cy="862"/>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32" name="Line 50"/>
            <p:cNvSpPr>
              <a:spLocks noChangeShapeType="1"/>
            </p:cNvSpPr>
            <p:nvPr/>
          </p:nvSpPr>
          <p:spPr bwMode="auto">
            <a:xfrm rot="16200000" flipV="1">
              <a:off x="4378" y="3725"/>
              <a:ext cx="0" cy="363"/>
            </a:xfrm>
            <a:prstGeom prst="line">
              <a:avLst/>
            </a:prstGeom>
            <a:noFill/>
            <a:ln w="12700">
              <a:solidFill>
                <a:srgbClr val="0000FF"/>
              </a:solidFill>
              <a:round/>
              <a:headEnd type="stealth" w="sm" len="lg"/>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3" name="Object 51"/>
            <p:cNvGraphicFramePr>
              <a:graphicFrameLocks noChangeAspect="1"/>
            </p:cNvGraphicFramePr>
            <p:nvPr/>
          </p:nvGraphicFramePr>
          <p:xfrm>
            <a:off x="4324" y="3666"/>
            <a:ext cx="212" cy="286"/>
          </p:xfrm>
          <a:graphic>
            <a:graphicData uri="http://schemas.openxmlformats.org/presentationml/2006/ole">
              <mc:AlternateContent xmlns:mc="http://schemas.openxmlformats.org/markup-compatibility/2006">
                <mc:Choice xmlns:v="urn:schemas-microsoft-com:vml" Requires="v">
                  <p:oleObj spid="_x0000_s20995" name="公式" r:id="rId18" imgW="139680" imgH="215640" progId="Equation.3">
                    <p:embed/>
                  </p:oleObj>
                </mc:Choice>
                <mc:Fallback>
                  <p:oleObj name="公式" r:id="rId18" imgW="139680" imgH="215640" progId="Equation.3">
                    <p:embed/>
                    <p:pic>
                      <p:nvPicPr>
                        <p:cNvPr id="20491" name="Object 5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24" y="3666"/>
                          <a:ext cx="212" cy="28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Line 52"/>
            <p:cNvSpPr>
              <a:spLocks noChangeShapeType="1"/>
            </p:cNvSpPr>
            <p:nvPr/>
          </p:nvSpPr>
          <p:spPr bwMode="auto">
            <a:xfrm rot="16200000" flipV="1">
              <a:off x="4151" y="3589"/>
              <a:ext cx="0" cy="91"/>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35" name="Object 53"/>
            <p:cNvGraphicFramePr>
              <a:graphicFrameLocks noChangeAspect="1"/>
            </p:cNvGraphicFramePr>
            <p:nvPr/>
          </p:nvGraphicFramePr>
          <p:xfrm>
            <a:off x="3742" y="3521"/>
            <a:ext cx="324" cy="200"/>
          </p:xfrm>
          <a:graphic>
            <a:graphicData uri="http://schemas.openxmlformats.org/presentationml/2006/ole">
              <mc:AlternateContent xmlns:mc="http://schemas.openxmlformats.org/markup-compatibility/2006">
                <mc:Choice xmlns:v="urn:schemas-microsoft-com:vml" Requires="v">
                  <p:oleObj spid="_x0000_s20996" name="公式" r:id="rId19" imgW="317160" imgH="177480" progId="Equation.3">
                    <p:embed/>
                  </p:oleObj>
                </mc:Choice>
                <mc:Fallback>
                  <p:oleObj name="公式" r:id="rId19" imgW="317160" imgH="177480" progId="Equation.3">
                    <p:embed/>
                    <p:pic>
                      <p:nvPicPr>
                        <p:cNvPr id="20492" name="Object 5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742" y="3521"/>
                          <a:ext cx="324" cy="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6" name="Object 54"/>
            <p:cNvGraphicFramePr>
              <a:graphicFrameLocks noChangeAspect="1"/>
            </p:cNvGraphicFramePr>
            <p:nvPr/>
          </p:nvGraphicFramePr>
          <p:xfrm>
            <a:off x="3742" y="2977"/>
            <a:ext cx="324" cy="200"/>
          </p:xfrm>
          <a:graphic>
            <a:graphicData uri="http://schemas.openxmlformats.org/presentationml/2006/ole">
              <mc:AlternateContent xmlns:mc="http://schemas.openxmlformats.org/markup-compatibility/2006">
                <mc:Choice xmlns:v="urn:schemas-microsoft-com:vml" Requires="v">
                  <p:oleObj spid="_x0000_s20997" name="公式" r:id="rId21" imgW="317160" imgH="177480" progId="Equation.3">
                    <p:embed/>
                  </p:oleObj>
                </mc:Choice>
                <mc:Fallback>
                  <p:oleObj name="公式" r:id="rId21" imgW="317160" imgH="177480" progId="Equation.3">
                    <p:embed/>
                    <p:pic>
                      <p:nvPicPr>
                        <p:cNvPr id="20493" name="Object 5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742" y="2977"/>
                          <a:ext cx="324" cy="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682691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2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3.1 </a:t>
            </a:r>
            <a:r>
              <a:rPr lang="zh-CN" altLang="en-US" dirty="0" smtClean="0"/>
              <a:t>引言</a:t>
            </a:r>
            <a:endParaRPr lang="zh-CN" altLang="en-US" dirty="0"/>
          </a:p>
        </p:txBody>
      </p:sp>
      <p:sp>
        <p:nvSpPr>
          <p:cNvPr id="3" name="矩形 2"/>
          <p:cNvSpPr/>
          <p:nvPr/>
        </p:nvSpPr>
        <p:spPr>
          <a:xfrm>
            <a:off x="515938" y="1089025"/>
            <a:ext cx="11160125" cy="2308324"/>
          </a:xfrm>
          <a:prstGeom prst="rect">
            <a:avLst/>
          </a:prstGeom>
        </p:spPr>
        <p:txBody>
          <a:bodyPr wrap="square">
            <a:spAutoFit/>
          </a:bodyPr>
          <a:lstStyle/>
          <a:p>
            <a:pPr marL="1538288" indent="-1538288">
              <a:lnSpc>
                <a:spcPct val="150000"/>
              </a:lnSpc>
              <a:spcBef>
                <a:spcPts val="600"/>
              </a:spcBef>
            </a:pPr>
            <a:r>
              <a:rPr lang="zh-CN" altLang="en-US" sz="2400" b="1" dirty="0">
                <a:solidFill>
                  <a:srgbClr val="0070C0"/>
                </a:solidFill>
                <a:latin typeface="+mj-ea"/>
                <a:ea typeface="+mj-ea"/>
              </a:rPr>
              <a:t>时域分析：</a:t>
            </a:r>
            <a:r>
              <a:rPr lang="zh-CN" altLang="en-US" sz="2400" dirty="0">
                <a:latin typeface="+mn-ea"/>
                <a:cs typeface="楷体_GB2312"/>
              </a:rPr>
              <a:t>系统在输入信号作用下的时域输出，称为系统对输入的响应（简称系统响应）。</a:t>
            </a:r>
            <a:r>
              <a:rPr lang="zh-CN" altLang="en-US" sz="2400" b="1" dirty="0">
                <a:solidFill>
                  <a:srgbClr val="C00000"/>
                </a:solidFill>
                <a:latin typeface="+mj-ea"/>
                <a:ea typeface="+mj-ea"/>
                <a:cs typeface="楷体_GB2312"/>
              </a:rPr>
              <a:t>时域分析就是对系统在给定输入下的时域输出</a:t>
            </a:r>
            <a:r>
              <a:rPr lang="en-US" altLang="zh-CN" sz="2400" b="1" dirty="0">
                <a:solidFill>
                  <a:srgbClr val="C00000"/>
                </a:solidFill>
                <a:latin typeface="+mj-ea"/>
                <a:ea typeface="+mj-ea"/>
                <a:cs typeface="楷体_GB2312"/>
              </a:rPr>
              <a:t>/</a:t>
            </a:r>
            <a:r>
              <a:rPr lang="zh-CN" altLang="en-US" sz="2400" b="1" dirty="0">
                <a:solidFill>
                  <a:srgbClr val="C00000"/>
                </a:solidFill>
                <a:latin typeface="+mj-ea"/>
                <a:ea typeface="+mj-ea"/>
                <a:cs typeface="楷体_GB2312"/>
              </a:rPr>
              <a:t>响应的分析。</a:t>
            </a:r>
            <a:r>
              <a:rPr lang="zh-CN" altLang="en-US" sz="2400" dirty="0">
                <a:latin typeface="+mn-ea"/>
                <a:cs typeface="楷体_GB2312"/>
              </a:rPr>
              <a:t>通过对系统响应的分析，掌握系统控制性能的优劣或者是否满足控制要求。因此，本章要讨论的主要问题是</a:t>
            </a:r>
            <a:r>
              <a:rPr lang="zh-CN" altLang="en-US" sz="2400" dirty="0" smtClean="0">
                <a:latin typeface="+mn-ea"/>
                <a:cs typeface="楷体_GB2312"/>
              </a:rPr>
              <a:t>：</a:t>
            </a:r>
            <a:endParaRPr lang="zh-CN" altLang="en-US" sz="2400" dirty="0">
              <a:latin typeface="+mn-ea"/>
              <a:cs typeface="楷体_GB2312"/>
            </a:endParaRPr>
          </a:p>
        </p:txBody>
      </p:sp>
      <p:graphicFrame>
        <p:nvGraphicFramePr>
          <p:cNvPr id="5" name="图示 4"/>
          <p:cNvGraphicFramePr/>
          <p:nvPr>
            <p:extLst>
              <p:ext uri="{D42A27DB-BD31-4B8C-83A1-F6EECF244321}">
                <p14:modId xmlns:p14="http://schemas.microsoft.com/office/powerpoint/2010/main" val="13831250"/>
              </p:ext>
            </p:extLst>
          </p:nvPr>
        </p:nvGraphicFramePr>
        <p:xfrm>
          <a:off x="515938" y="3705396"/>
          <a:ext cx="11160125" cy="2477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组合 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2C6F1ABD-B6A7-48D1-9AE4-92D178CCC02F}"/>
              </a:ext>
            </a:extLst>
          </p:cNvPr>
          <p:cNvGrpSpPr>
            <a:grpSpLocks noChangeAspect="1"/>
          </p:cNvGrpSpPr>
          <p:nvPr/>
        </p:nvGrpSpPr>
        <p:grpSpPr>
          <a:xfrm>
            <a:off x="8301857" y="3581772"/>
            <a:ext cx="2614915" cy="2600836"/>
            <a:chOff x="3884613" y="1216025"/>
            <a:chExt cx="4422776" cy="4398963"/>
          </a:xfrm>
        </p:grpSpPr>
        <p:sp>
          <p:nvSpPr>
            <p:cNvPr id="7" name="íṡľíḍe">
              <a:extLst>
                <a:ext uri="{FF2B5EF4-FFF2-40B4-BE49-F238E27FC236}">
                  <a16:creationId xmlns:a16="http://schemas.microsoft.com/office/drawing/2014/main" id="{C098FE95-8D92-4C0B-939F-08C46A6939CA}"/>
                </a:ext>
              </a:extLst>
            </p:cNvPr>
            <p:cNvSpPr/>
            <p:nvPr/>
          </p:nvSpPr>
          <p:spPr bwMode="auto">
            <a:xfrm>
              <a:off x="3884613" y="3641725"/>
              <a:ext cx="3875088" cy="987425"/>
            </a:xfrm>
            <a:prstGeom prst="rect">
              <a:avLst/>
            </a:prstGeom>
            <a:solidFill>
              <a:srgbClr val="E8363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 name="ïś1îḑè">
              <a:extLst>
                <a:ext uri="{FF2B5EF4-FFF2-40B4-BE49-F238E27FC236}">
                  <a16:creationId xmlns:a16="http://schemas.microsoft.com/office/drawing/2014/main" id="{0D44E892-1271-4C74-965E-DD3DA9E9893A}"/>
                </a:ext>
              </a:extLst>
            </p:cNvPr>
            <p:cNvSpPr/>
            <p:nvPr/>
          </p:nvSpPr>
          <p:spPr bwMode="auto">
            <a:xfrm>
              <a:off x="4379913" y="3641725"/>
              <a:ext cx="279400" cy="987425"/>
            </a:xfrm>
            <a:prstGeom prst="rect">
              <a:avLst/>
            </a:prstGeom>
            <a:solidFill>
              <a:srgbClr val="F4C39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 name="ísļíḍè">
              <a:extLst>
                <a:ext uri="{FF2B5EF4-FFF2-40B4-BE49-F238E27FC236}">
                  <a16:creationId xmlns:a16="http://schemas.microsoft.com/office/drawing/2014/main" id="{8BE15D2A-8A44-4656-B05F-AB564B7EAD7C}"/>
                </a:ext>
              </a:extLst>
            </p:cNvPr>
            <p:cNvSpPr/>
            <p:nvPr/>
          </p:nvSpPr>
          <p:spPr bwMode="auto">
            <a:xfrm>
              <a:off x="4833938" y="3641725"/>
              <a:ext cx="2111375" cy="987425"/>
            </a:xfrm>
            <a:prstGeom prst="rect">
              <a:avLst/>
            </a:prstGeom>
            <a:solidFill>
              <a:srgbClr val="F4C39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 name="işľidê">
              <a:extLst>
                <a:ext uri="{FF2B5EF4-FFF2-40B4-BE49-F238E27FC236}">
                  <a16:creationId xmlns:a16="http://schemas.microsoft.com/office/drawing/2014/main" id="{82FA1E33-99F7-4C09-9D9D-3C8C1DEF5E1F}"/>
                </a:ext>
              </a:extLst>
            </p:cNvPr>
            <p:cNvSpPr/>
            <p:nvPr/>
          </p:nvSpPr>
          <p:spPr bwMode="auto">
            <a:xfrm>
              <a:off x="5046663" y="3962400"/>
              <a:ext cx="976313" cy="333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ïṩļiḋe">
              <a:extLst>
                <a:ext uri="{FF2B5EF4-FFF2-40B4-BE49-F238E27FC236}">
                  <a16:creationId xmlns:a16="http://schemas.microsoft.com/office/drawing/2014/main" id="{674CA660-D49C-45B8-852F-60AC02C1FFA1}"/>
                </a:ext>
              </a:extLst>
            </p:cNvPr>
            <p:cNvSpPr/>
            <p:nvPr/>
          </p:nvSpPr>
          <p:spPr bwMode="auto">
            <a:xfrm>
              <a:off x="4432301" y="4629150"/>
              <a:ext cx="3875088" cy="985838"/>
            </a:xfrm>
            <a:prstGeom prst="rect">
              <a:avLst/>
            </a:prstGeom>
            <a:solidFill>
              <a:srgbClr val="27AAE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 name="ïṩḻíḍê">
              <a:extLst>
                <a:ext uri="{FF2B5EF4-FFF2-40B4-BE49-F238E27FC236}">
                  <a16:creationId xmlns:a16="http://schemas.microsoft.com/office/drawing/2014/main" id="{9EFFC799-F0C9-4518-B2E4-CA9FA2632F75}"/>
                </a:ext>
              </a:extLst>
            </p:cNvPr>
            <p:cNvSpPr/>
            <p:nvPr/>
          </p:nvSpPr>
          <p:spPr bwMode="auto">
            <a:xfrm>
              <a:off x="4940301" y="4629150"/>
              <a:ext cx="280988" cy="985838"/>
            </a:xfrm>
            <a:prstGeom prst="rect">
              <a:avLst/>
            </a:prstGeom>
            <a:solidFill>
              <a:srgbClr val="594A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ísḻïďè">
              <a:extLst>
                <a:ext uri="{FF2B5EF4-FFF2-40B4-BE49-F238E27FC236}">
                  <a16:creationId xmlns:a16="http://schemas.microsoft.com/office/drawing/2014/main" id="{E683BCE1-059B-4035-B50E-AFACC7A591E6}"/>
                </a:ext>
              </a:extLst>
            </p:cNvPr>
            <p:cNvSpPr/>
            <p:nvPr/>
          </p:nvSpPr>
          <p:spPr bwMode="auto">
            <a:xfrm>
              <a:off x="5394326" y="4629150"/>
              <a:ext cx="2098675" cy="985838"/>
            </a:xfrm>
            <a:prstGeom prst="rect">
              <a:avLst/>
            </a:prstGeom>
            <a:solidFill>
              <a:srgbClr val="594A4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iSľîḑè">
              <a:extLst>
                <a:ext uri="{FF2B5EF4-FFF2-40B4-BE49-F238E27FC236}">
                  <a16:creationId xmlns:a16="http://schemas.microsoft.com/office/drawing/2014/main" id="{186B530F-2402-43A7-B0B5-71D5EDA523F2}"/>
                </a:ext>
              </a:extLst>
            </p:cNvPr>
            <p:cNvSpPr/>
            <p:nvPr/>
          </p:nvSpPr>
          <p:spPr bwMode="auto">
            <a:xfrm>
              <a:off x="5608638" y="4948238"/>
              <a:ext cx="962025" cy="333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iṡḻïdê">
              <a:extLst>
                <a:ext uri="{FF2B5EF4-FFF2-40B4-BE49-F238E27FC236}">
                  <a16:creationId xmlns:a16="http://schemas.microsoft.com/office/drawing/2014/main" id="{FF7C4EB1-70E2-49BA-9A4E-7EA800AD6CC1}"/>
                </a:ext>
              </a:extLst>
            </p:cNvPr>
            <p:cNvSpPr/>
            <p:nvPr/>
          </p:nvSpPr>
          <p:spPr bwMode="auto">
            <a:xfrm>
              <a:off x="4271963" y="1216025"/>
              <a:ext cx="3914775" cy="2425700"/>
            </a:xfrm>
            <a:prstGeom prst="rect">
              <a:avLst/>
            </a:prstGeom>
            <a:solidFill>
              <a:srgbClr val="5174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ïṩlîḑe">
              <a:extLst>
                <a:ext uri="{FF2B5EF4-FFF2-40B4-BE49-F238E27FC236}">
                  <a16:creationId xmlns:a16="http://schemas.microsoft.com/office/drawing/2014/main" id="{E6912F6F-CA43-4F9A-A511-981A4B731640}"/>
                </a:ext>
              </a:extLst>
            </p:cNvPr>
            <p:cNvSpPr/>
            <p:nvPr/>
          </p:nvSpPr>
          <p:spPr bwMode="auto">
            <a:xfrm>
              <a:off x="4271963" y="1216025"/>
              <a:ext cx="3914775"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îš1ïḑe">
              <a:extLst>
                <a:ext uri="{FF2B5EF4-FFF2-40B4-BE49-F238E27FC236}">
                  <a16:creationId xmlns:a16="http://schemas.microsoft.com/office/drawing/2014/main" id="{29324347-B4E0-4702-8959-68314028A3A5}"/>
                </a:ext>
              </a:extLst>
            </p:cNvPr>
            <p:cNvSpPr/>
            <p:nvPr/>
          </p:nvSpPr>
          <p:spPr bwMode="auto">
            <a:xfrm>
              <a:off x="4498976" y="1216025"/>
              <a:ext cx="3460750" cy="2319338"/>
            </a:xfrm>
            <a:custGeom>
              <a:avLst/>
              <a:gdLst>
                <a:gd name="T0" fmla="*/ 2180 w 2180"/>
                <a:gd name="T1" fmla="*/ 1461 h 1461"/>
                <a:gd name="T2" fmla="*/ 1086 w 2180"/>
                <a:gd name="T3" fmla="*/ 1461 h 1461"/>
                <a:gd name="T4" fmla="*/ 0 w 2180"/>
                <a:gd name="T5" fmla="*/ 1461 h 1461"/>
                <a:gd name="T6" fmla="*/ 0 w 2180"/>
                <a:gd name="T7" fmla="*/ 0 h 1461"/>
                <a:gd name="T8" fmla="*/ 2180 w 2180"/>
                <a:gd name="T9" fmla="*/ 0 h 1461"/>
                <a:gd name="T10" fmla="*/ 2180 w 2180"/>
                <a:gd name="T11" fmla="*/ 1461 h 1461"/>
              </a:gdLst>
              <a:ahLst/>
              <a:cxnLst>
                <a:cxn ang="0">
                  <a:pos x="T0" y="T1"/>
                </a:cxn>
                <a:cxn ang="0">
                  <a:pos x="T2" y="T3"/>
                </a:cxn>
                <a:cxn ang="0">
                  <a:pos x="T4" y="T5"/>
                </a:cxn>
                <a:cxn ang="0">
                  <a:pos x="T6" y="T7"/>
                </a:cxn>
                <a:cxn ang="0">
                  <a:pos x="T8" y="T9"/>
                </a:cxn>
                <a:cxn ang="0">
                  <a:pos x="T10" y="T11"/>
                </a:cxn>
              </a:cxnLst>
              <a:rect l="0" t="0" r="r" b="b"/>
              <a:pathLst>
                <a:path w="2180" h="1461">
                  <a:moveTo>
                    <a:pt x="2180" y="1461"/>
                  </a:moveTo>
                  <a:lnTo>
                    <a:pt x="1086" y="1461"/>
                  </a:lnTo>
                  <a:lnTo>
                    <a:pt x="0" y="1461"/>
                  </a:lnTo>
                  <a:lnTo>
                    <a:pt x="0" y="0"/>
                  </a:lnTo>
                  <a:lnTo>
                    <a:pt x="2180" y="0"/>
                  </a:lnTo>
                  <a:lnTo>
                    <a:pt x="2180" y="14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íşļîďè">
              <a:extLst>
                <a:ext uri="{FF2B5EF4-FFF2-40B4-BE49-F238E27FC236}">
                  <a16:creationId xmlns:a16="http://schemas.microsoft.com/office/drawing/2014/main" id="{F3494DEE-BF99-4FDB-B190-FF64666AEBC1}"/>
                </a:ext>
              </a:extLst>
            </p:cNvPr>
            <p:cNvSpPr/>
            <p:nvPr/>
          </p:nvSpPr>
          <p:spPr bwMode="auto">
            <a:xfrm>
              <a:off x="4498976" y="1216025"/>
              <a:ext cx="3460750" cy="2319338"/>
            </a:xfrm>
            <a:custGeom>
              <a:avLst/>
              <a:gdLst>
                <a:gd name="T0" fmla="*/ 2180 w 2180"/>
                <a:gd name="T1" fmla="*/ 1461 h 1461"/>
                <a:gd name="T2" fmla="*/ 1086 w 2180"/>
                <a:gd name="T3" fmla="*/ 1461 h 1461"/>
                <a:gd name="T4" fmla="*/ 0 w 2180"/>
                <a:gd name="T5" fmla="*/ 1461 h 1461"/>
                <a:gd name="T6" fmla="*/ 0 w 2180"/>
                <a:gd name="T7" fmla="*/ 0 h 1461"/>
                <a:gd name="T8" fmla="*/ 2180 w 2180"/>
                <a:gd name="T9" fmla="*/ 0 h 1461"/>
                <a:gd name="T10" fmla="*/ 2180 w 2180"/>
                <a:gd name="T11" fmla="*/ 1461 h 1461"/>
              </a:gdLst>
              <a:ahLst/>
              <a:cxnLst>
                <a:cxn ang="0">
                  <a:pos x="T0" y="T1"/>
                </a:cxn>
                <a:cxn ang="0">
                  <a:pos x="T2" y="T3"/>
                </a:cxn>
                <a:cxn ang="0">
                  <a:pos x="T4" y="T5"/>
                </a:cxn>
                <a:cxn ang="0">
                  <a:pos x="T6" y="T7"/>
                </a:cxn>
                <a:cxn ang="0">
                  <a:pos x="T8" y="T9"/>
                </a:cxn>
                <a:cxn ang="0">
                  <a:pos x="T10" y="T11"/>
                </a:cxn>
              </a:cxnLst>
              <a:rect l="0" t="0" r="r" b="b"/>
              <a:pathLst>
                <a:path w="2180" h="1461">
                  <a:moveTo>
                    <a:pt x="2180" y="1461"/>
                  </a:moveTo>
                  <a:lnTo>
                    <a:pt x="1086" y="1461"/>
                  </a:lnTo>
                  <a:lnTo>
                    <a:pt x="0" y="1461"/>
                  </a:lnTo>
                  <a:lnTo>
                    <a:pt x="0" y="0"/>
                  </a:lnTo>
                  <a:lnTo>
                    <a:pt x="2180" y="0"/>
                  </a:lnTo>
                  <a:lnTo>
                    <a:pt x="2180" y="14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śḻïde">
              <a:extLst>
                <a:ext uri="{FF2B5EF4-FFF2-40B4-BE49-F238E27FC236}">
                  <a16:creationId xmlns:a16="http://schemas.microsoft.com/office/drawing/2014/main" id="{1F333880-C7AE-4951-8CBC-9CBE36875829}"/>
                </a:ext>
              </a:extLst>
            </p:cNvPr>
            <p:cNvSpPr/>
            <p:nvPr/>
          </p:nvSpPr>
          <p:spPr bwMode="auto">
            <a:xfrm>
              <a:off x="6397626" y="2735263"/>
              <a:ext cx="387350" cy="1081088"/>
            </a:xfrm>
            <a:custGeom>
              <a:avLst/>
              <a:gdLst>
                <a:gd name="T0" fmla="*/ 244 w 244"/>
                <a:gd name="T1" fmla="*/ 681 h 681"/>
                <a:gd name="T2" fmla="*/ 117 w 244"/>
                <a:gd name="T3" fmla="*/ 613 h 681"/>
                <a:gd name="T4" fmla="*/ 0 w 244"/>
                <a:gd name="T5" fmla="*/ 681 h 681"/>
                <a:gd name="T6" fmla="*/ 0 w 244"/>
                <a:gd name="T7" fmla="*/ 0 h 681"/>
                <a:gd name="T8" fmla="*/ 244 w 244"/>
                <a:gd name="T9" fmla="*/ 0 h 681"/>
                <a:gd name="T10" fmla="*/ 244 w 244"/>
                <a:gd name="T11" fmla="*/ 681 h 681"/>
              </a:gdLst>
              <a:ahLst/>
              <a:cxnLst>
                <a:cxn ang="0">
                  <a:pos x="T0" y="T1"/>
                </a:cxn>
                <a:cxn ang="0">
                  <a:pos x="T2" y="T3"/>
                </a:cxn>
                <a:cxn ang="0">
                  <a:pos x="T4" y="T5"/>
                </a:cxn>
                <a:cxn ang="0">
                  <a:pos x="T6" y="T7"/>
                </a:cxn>
                <a:cxn ang="0">
                  <a:pos x="T8" y="T9"/>
                </a:cxn>
                <a:cxn ang="0">
                  <a:pos x="T10" y="T11"/>
                </a:cxn>
              </a:cxnLst>
              <a:rect l="0" t="0" r="r" b="b"/>
              <a:pathLst>
                <a:path w="244" h="681">
                  <a:moveTo>
                    <a:pt x="244" y="681"/>
                  </a:moveTo>
                  <a:lnTo>
                    <a:pt x="117" y="613"/>
                  </a:lnTo>
                  <a:lnTo>
                    <a:pt x="0" y="681"/>
                  </a:lnTo>
                  <a:lnTo>
                    <a:pt x="0" y="0"/>
                  </a:lnTo>
                  <a:lnTo>
                    <a:pt x="244" y="0"/>
                  </a:lnTo>
                  <a:lnTo>
                    <a:pt x="244" y="681"/>
                  </a:lnTo>
                  <a:close/>
                </a:path>
              </a:pathLst>
            </a:custGeom>
            <a:solidFill>
              <a:srgbClr val="E8363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śḻiďê">
              <a:extLst>
                <a:ext uri="{FF2B5EF4-FFF2-40B4-BE49-F238E27FC236}">
                  <a16:creationId xmlns:a16="http://schemas.microsoft.com/office/drawing/2014/main" id="{7902316E-2D67-4990-9BB1-37C2AFE7BAE4}"/>
                </a:ext>
              </a:extLst>
            </p:cNvPr>
            <p:cNvSpPr/>
            <p:nvPr/>
          </p:nvSpPr>
          <p:spPr bwMode="auto">
            <a:xfrm>
              <a:off x="6397626" y="2735263"/>
              <a:ext cx="387350" cy="1081088"/>
            </a:xfrm>
            <a:custGeom>
              <a:avLst/>
              <a:gdLst>
                <a:gd name="T0" fmla="*/ 244 w 244"/>
                <a:gd name="T1" fmla="*/ 681 h 681"/>
                <a:gd name="T2" fmla="*/ 117 w 244"/>
                <a:gd name="T3" fmla="*/ 613 h 681"/>
                <a:gd name="T4" fmla="*/ 0 w 244"/>
                <a:gd name="T5" fmla="*/ 681 h 681"/>
                <a:gd name="T6" fmla="*/ 0 w 244"/>
                <a:gd name="T7" fmla="*/ 0 h 681"/>
                <a:gd name="T8" fmla="*/ 244 w 244"/>
                <a:gd name="T9" fmla="*/ 0 h 681"/>
                <a:gd name="T10" fmla="*/ 244 w 244"/>
                <a:gd name="T11" fmla="*/ 681 h 681"/>
              </a:gdLst>
              <a:ahLst/>
              <a:cxnLst>
                <a:cxn ang="0">
                  <a:pos x="T0" y="T1"/>
                </a:cxn>
                <a:cxn ang="0">
                  <a:pos x="T2" y="T3"/>
                </a:cxn>
                <a:cxn ang="0">
                  <a:pos x="T4" y="T5"/>
                </a:cxn>
                <a:cxn ang="0">
                  <a:pos x="T6" y="T7"/>
                </a:cxn>
                <a:cxn ang="0">
                  <a:pos x="T8" y="T9"/>
                </a:cxn>
                <a:cxn ang="0">
                  <a:pos x="T10" y="T11"/>
                </a:cxn>
              </a:cxnLst>
              <a:rect l="0" t="0" r="r" b="b"/>
              <a:pathLst>
                <a:path w="244" h="681">
                  <a:moveTo>
                    <a:pt x="244" y="681"/>
                  </a:moveTo>
                  <a:lnTo>
                    <a:pt x="117" y="613"/>
                  </a:lnTo>
                  <a:lnTo>
                    <a:pt x="0" y="681"/>
                  </a:lnTo>
                  <a:lnTo>
                    <a:pt x="0" y="0"/>
                  </a:lnTo>
                  <a:lnTo>
                    <a:pt x="244" y="0"/>
                  </a:lnTo>
                  <a:lnTo>
                    <a:pt x="244" y="6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liḍe">
              <a:extLst>
                <a:ext uri="{FF2B5EF4-FFF2-40B4-BE49-F238E27FC236}">
                  <a16:creationId xmlns:a16="http://schemas.microsoft.com/office/drawing/2014/main" id="{5E73EAF0-7321-4A58-8EB4-C79A97C6DC36}"/>
                </a:ext>
              </a:extLst>
            </p:cNvPr>
            <p:cNvSpPr/>
            <p:nvPr/>
          </p:nvSpPr>
          <p:spPr bwMode="auto">
            <a:xfrm>
              <a:off x="4619626" y="1216025"/>
              <a:ext cx="3219450" cy="2185988"/>
            </a:xfrm>
            <a:custGeom>
              <a:avLst/>
              <a:gdLst>
                <a:gd name="T0" fmla="*/ 2028 w 2028"/>
                <a:gd name="T1" fmla="*/ 1377 h 1377"/>
                <a:gd name="T2" fmla="*/ 1010 w 2028"/>
                <a:gd name="T3" fmla="*/ 1377 h 1377"/>
                <a:gd name="T4" fmla="*/ 0 w 2028"/>
                <a:gd name="T5" fmla="*/ 1377 h 1377"/>
                <a:gd name="T6" fmla="*/ 0 w 2028"/>
                <a:gd name="T7" fmla="*/ 0 h 1377"/>
                <a:gd name="T8" fmla="*/ 2028 w 2028"/>
                <a:gd name="T9" fmla="*/ 0 h 1377"/>
                <a:gd name="T10" fmla="*/ 2028 w 2028"/>
                <a:gd name="T11" fmla="*/ 1377 h 1377"/>
              </a:gdLst>
              <a:ahLst/>
              <a:cxnLst>
                <a:cxn ang="0">
                  <a:pos x="T0" y="T1"/>
                </a:cxn>
                <a:cxn ang="0">
                  <a:pos x="T2" y="T3"/>
                </a:cxn>
                <a:cxn ang="0">
                  <a:pos x="T4" y="T5"/>
                </a:cxn>
                <a:cxn ang="0">
                  <a:pos x="T6" y="T7"/>
                </a:cxn>
                <a:cxn ang="0">
                  <a:pos x="T8" y="T9"/>
                </a:cxn>
                <a:cxn ang="0">
                  <a:pos x="T10" y="T11"/>
                </a:cxn>
              </a:cxnLst>
              <a:rect l="0" t="0" r="r" b="b"/>
              <a:pathLst>
                <a:path w="2028" h="1377">
                  <a:moveTo>
                    <a:pt x="2028" y="1377"/>
                  </a:moveTo>
                  <a:lnTo>
                    <a:pt x="1010" y="1377"/>
                  </a:lnTo>
                  <a:lnTo>
                    <a:pt x="0" y="1377"/>
                  </a:lnTo>
                  <a:lnTo>
                    <a:pt x="0" y="0"/>
                  </a:lnTo>
                  <a:lnTo>
                    <a:pt x="2028" y="0"/>
                  </a:lnTo>
                  <a:lnTo>
                    <a:pt x="2028" y="1377"/>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ŝļïḋe">
              <a:extLst>
                <a:ext uri="{FF2B5EF4-FFF2-40B4-BE49-F238E27FC236}">
                  <a16:creationId xmlns:a16="http://schemas.microsoft.com/office/drawing/2014/main" id="{81979A34-F908-4310-8DEE-4EE99B2966AB}"/>
                </a:ext>
              </a:extLst>
            </p:cNvPr>
            <p:cNvSpPr/>
            <p:nvPr/>
          </p:nvSpPr>
          <p:spPr bwMode="auto">
            <a:xfrm>
              <a:off x="4619626" y="1216025"/>
              <a:ext cx="3219450" cy="2185988"/>
            </a:xfrm>
            <a:custGeom>
              <a:avLst/>
              <a:gdLst>
                <a:gd name="T0" fmla="*/ 2028 w 2028"/>
                <a:gd name="T1" fmla="*/ 1377 h 1377"/>
                <a:gd name="T2" fmla="*/ 1010 w 2028"/>
                <a:gd name="T3" fmla="*/ 1377 h 1377"/>
                <a:gd name="T4" fmla="*/ 0 w 2028"/>
                <a:gd name="T5" fmla="*/ 1377 h 1377"/>
                <a:gd name="T6" fmla="*/ 0 w 2028"/>
                <a:gd name="T7" fmla="*/ 0 h 1377"/>
                <a:gd name="T8" fmla="*/ 2028 w 2028"/>
                <a:gd name="T9" fmla="*/ 0 h 1377"/>
                <a:gd name="T10" fmla="*/ 2028 w 2028"/>
                <a:gd name="T11" fmla="*/ 1377 h 1377"/>
              </a:gdLst>
              <a:ahLst/>
              <a:cxnLst>
                <a:cxn ang="0">
                  <a:pos x="T0" y="T1"/>
                </a:cxn>
                <a:cxn ang="0">
                  <a:pos x="T2" y="T3"/>
                </a:cxn>
                <a:cxn ang="0">
                  <a:pos x="T4" y="T5"/>
                </a:cxn>
                <a:cxn ang="0">
                  <a:pos x="T6" y="T7"/>
                </a:cxn>
                <a:cxn ang="0">
                  <a:pos x="T8" y="T9"/>
                </a:cxn>
                <a:cxn ang="0">
                  <a:pos x="T10" y="T11"/>
                </a:cxn>
              </a:cxnLst>
              <a:rect l="0" t="0" r="r" b="b"/>
              <a:pathLst>
                <a:path w="2028" h="1377">
                  <a:moveTo>
                    <a:pt x="2028" y="1377"/>
                  </a:moveTo>
                  <a:lnTo>
                    <a:pt x="1010" y="1377"/>
                  </a:lnTo>
                  <a:lnTo>
                    <a:pt x="0" y="1377"/>
                  </a:lnTo>
                  <a:lnTo>
                    <a:pt x="0" y="0"/>
                  </a:lnTo>
                  <a:lnTo>
                    <a:pt x="2028" y="0"/>
                  </a:lnTo>
                  <a:lnTo>
                    <a:pt x="2028" y="13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Sľiḋé">
              <a:extLst>
                <a:ext uri="{FF2B5EF4-FFF2-40B4-BE49-F238E27FC236}">
                  <a16:creationId xmlns:a16="http://schemas.microsoft.com/office/drawing/2014/main" id="{8958A4C5-32C3-45F2-B5C5-462D27109684}"/>
                </a:ext>
              </a:extLst>
            </p:cNvPr>
            <p:cNvSpPr/>
            <p:nvPr/>
          </p:nvSpPr>
          <p:spPr bwMode="auto">
            <a:xfrm>
              <a:off x="6183313" y="3535363"/>
              <a:ext cx="79375" cy="80963"/>
            </a:xfrm>
            <a:custGeom>
              <a:avLst/>
              <a:gdLst>
                <a:gd name="T0" fmla="*/ 50 w 50"/>
                <a:gd name="T1" fmla="*/ 0 h 51"/>
                <a:gd name="T2" fmla="*/ 25 w 50"/>
                <a:gd name="T3" fmla="*/ 0 h 51"/>
                <a:gd name="T4" fmla="*/ 0 w 50"/>
                <a:gd name="T5" fmla="*/ 0 h 51"/>
                <a:gd name="T6" fmla="*/ 0 w 50"/>
                <a:gd name="T7" fmla="*/ 51 h 51"/>
                <a:gd name="T8" fmla="*/ 50 w 50"/>
                <a:gd name="T9" fmla="*/ 51 h 51"/>
                <a:gd name="T10" fmla="*/ 50 w 50"/>
                <a:gd name="T11" fmla="*/ 0 h 51"/>
              </a:gdLst>
              <a:ahLst/>
              <a:cxnLst>
                <a:cxn ang="0">
                  <a:pos x="T0" y="T1"/>
                </a:cxn>
                <a:cxn ang="0">
                  <a:pos x="T2" y="T3"/>
                </a:cxn>
                <a:cxn ang="0">
                  <a:pos x="T4" y="T5"/>
                </a:cxn>
                <a:cxn ang="0">
                  <a:pos x="T6" y="T7"/>
                </a:cxn>
                <a:cxn ang="0">
                  <a:pos x="T8" y="T9"/>
                </a:cxn>
                <a:cxn ang="0">
                  <a:pos x="T10" y="T11"/>
                </a:cxn>
              </a:cxnLst>
              <a:rect l="0" t="0" r="r" b="b"/>
              <a:pathLst>
                <a:path w="50" h="51">
                  <a:moveTo>
                    <a:pt x="50" y="0"/>
                  </a:moveTo>
                  <a:lnTo>
                    <a:pt x="25" y="0"/>
                  </a:lnTo>
                  <a:lnTo>
                    <a:pt x="0" y="0"/>
                  </a:lnTo>
                  <a:lnTo>
                    <a:pt x="0" y="51"/>
                  </a:lnTo>
                  <a:lnTo>
                    <a:pt x="50" y="51"/>
                  </a:lnTo>
                  <a:lnTo>
                    <a:pt x="50" y="0"/>
                  </a:lnTo>
                  <a:close/>
                </a:path>
              </a:pathLst>
            </a:custGeom>
            <a:solidFill>
              <a:srgbClr val="51748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ïṥľîḋê">
              <a:extLst>
                <a:ext uri="{FF2B5EF4-FFF2-40B4-BE49-F238E27FC236}">
                  <a16:creationId xmlns:a16="http://schemas.microsoft.com/office/drawing/2014/main" id="{66BAE0B4-757B-4F2A-87E3-C4E44DE79837}"/>
                </a:ext>
              </a:extLst>
            </p:cNvPr>
            <p:cNvSpPr/>
            <p:nvPr/>
          </p:nvSpPr>
          <p:spPr bwMode="auto">
            <a:xfrm>
              <a:off x="6183313" y="3535363"/>
              <a:ext cx="79375" cy="80963"/>
            </a:xfrm>
            <a:custGeom>
              <a:avLst/>
              <a:gdLst>
                <a:gd name="T0" fmla="*/ 50 w 50"/>
                <a:gd name="T1" fmla="*/ 0 h 51"/>
                <a:gd name="T2" fmla="*/ 25 w 50"/>
                <a:gd name="T3" fmla="*/ 0 h 51"/>
                <a:gd name="T4" fmla="*/ 0 w 50"/>
                <a:gd name="T5" fmla="*/ 0 h 51"/>
                <a:gd name="T6" fmla="*/ 0 w 50"/>
                <a:gd name="T7" fmla="*/ 51 h 51"/>
                <a:gd name="T8" fmla="*/ 50 w 50"/>
                <a:gd name="T9" fmla="*/ 51 h 51"/>
                <a:gd name="T10" fmla="*/ 50 w 50"/>
                <a:gd name="T11" fmla="*/ 0 h 51"/>
              </a:gdLst>
              <a:ahLst/>
              <a:cxnLst>
                <a:cxn ang="0">
                  <a:pos x="T0" y="T1"/>
                </a:cxn>
                <a:cxn ang="0">
                  <a:pos x="T2" y="T3"/>
                </a:cxn>
                <a:cxn ang="0">
                  <a:pos x="T4" y="T5"/>
                </a:cxn>
                <a:cxn ang="0">
                  <a:pos x="T6" y="T7"/>
                </a:cxn>
                <a:cxn ang="0">
                  <a:pos x="T8" y="T9"/>
                </a:cxn>
                <a:cxn ang="0">
                  <a:pos x="T10" y="T11"/>
                </a:cxn>
              </a:cxnLst>
              <a:rect l="0" t="0" r="r" b="b"/>
              <a:pathLst>
                <a:path w="50" h="51">
                  <a:moveTo>
                    <a:pt x="50" y="0"/>
                  </a:moveTo>
                  <a:lnTo>
                    <a:pt x="25" y="0"/>
                  </a:lnTo>
                  <a:lnTo>
                    <a:pt x="0" y="0"/>
                  </a:lnTo>
                  <a:lnTo>
                    <a:pt x="0" y="51"/>
                  </a:lnTo>
                  <a:lnTo>
                    <a:pt x="50" y="51"/>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ṧľiḋè">
              <a:extLst>
                <a:ext uri="{FF2B5EF4-FFF2-40B4-BE49-F238E27FC236}">
                  <a16:creationId xmlns:a16="http://schemas.microsoft.com/office/drawing/2014/main" id="{84185A0D-AFCF-4ED7-BC62-205812882138}"/>
                </a:ext>
              </a:extLst>
            </p:cNvPr>
            <p:cNvSpPr/>
            <p:nvPr/>
          </p:nvSpPr>
          <p:spPr bwMode="auto">
            <a:xfrm>
              <a:off x="6183313" y="3402013"/>
              <a:ext cx="79375" cy="133350"/>
            </a:xfrm>
            <a:custGeom>
              <a:avLst/>
              <a:gdLst>
                <a:gd name="T0" fmla="*/ 50 w 50"/>
                <a:gd name="T1" fmla="*/ 0 h 84"/>
                <a:gd name="T2" fmla="*/ 25 w 50"/>
                <a:gd name="T3" fmla="*/ 0 h 84"/>
                <a:gd name="T4" fmla="*/ 0 w 50"/>
                <a:gd name="T5" fmla="*/ 0 h 84"/>
                <a:gd name="T6" fmla="*/ 0 w 50"/>
                <a:gd name="T7" fmla="*/ 84 h 84"/>
                <a:gd name="T8" fmla="*/ 25 w 50"/>
                <a:gd name="T9" fmla="*/ 84 h 84"/>
                <a:gd name="T10" fmla="*/ 50 w 50"/>
                <a:gd name="T11" fmla="*/ 84 h 84"/>
                <a:gd name="T12" fmla="*/ 50 w 5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50" h="84">
                  <a:moveTo>
                    <a:pt x="50" y="0"/>
                  </a:moveTo>
                  <a:lnTo>
                    <a:pt x="25" y="0"/>
                  </a:lnTo>
                  <a:lnTo>
                    <a:pt x="0" y="0"/>
                  </a:lnTo>
                  <a:lnTo>
                    <a:pt x="0" y="84"/>
                  </a:lnTo>
                  <a:lnTo>
                    <a:pt x="25" y="84"/>
                  </a:lnTo>
                  <a:lnTo>
                    <a:pt x="50" y="84"/>
                  </a:lnTo>
                  <a:lnTo>
                    <a:pt x="50" y="0"/>
                  </a:lnTo>
                  <a:close/>
                </a:path>
              </a:pathLst>
            </a:custGeom>
            <a:solidFill>
              <a:srgbClr val="CAD5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iṥ1iďè">
              <a:extLst>
                <a:ext uri="{FF2B5EF4-FFF2-40B4-BE49-F238E27FC236}">
                  <a16:creationId xmlns:a16="http://schemas.microsoft.com/office/drawing/2014/main" id="{77AD3599-2188-4C24-822B-D2C62495F5C3}"/>
                </a:ext>
              </a:extLst>
            </p:cNvPr>
            <p:cNvSpPr/>
            <p:nvPr/>
          </p:nvSpPr>
          <p:spPr bwMode="auto">
            <a:xfrm>
              <a:off x="6183313" y="3402013"/>
              <a:ext cx="79375" cy="133350"/>
            </a:xfrm>
            <a:custGeom>
              <a:avLst/>
              <a:gdLst>
                <a:gd name="T0" fmla="*/ 50 w 50"/>
                <a:gd name="T1" fmla="*/ 0 h 84"/>
                <a:gd name="T2" fmla="*/ 25 w 50"/>
                <a:gd name="T3" fmla="*/ 0 h 84"/>
                <a:gd name="T4" fmla="*/ 0 w 50"/>
                <a:gd name="T5" fmla="*/ 0 h 84"/>
                <a:gd name="T6" fmla="*/ 0 w 50"/>
                <a:gd name="T7" fmla="*/ 84 h 84"/>
                <a:gd name="T8" fmla="*/ 25 w 50"/>
                <a:gd name="T9" fmla="*/ 84 h 84"/>
                <a:gd name="T10" fmla="*/ 50 w 50"/>
                <a:gd name="T11" fmla="*/ 84 h 84"/>
                <a:gd name="T12" fmla="*/ 50 w 50"/>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50" h="84">
                  <a:moveTo>
                    <a:pt x="50" y="0"/>
                  </a:moveTo>
                  <a:lnTo>
                    <a:pt x="25" y="0"/>
                  </a:lnTo>
                  <a:lnTo>
                    <a:pt x="0" y="0"/>
                  </a:lnTo>
                  <a:lnTo>
                    <a:pt x="0" y="84"/>
                  </a:lnTo>
                  <a:lnTo>
                    <a:pt x="25" y="84"/>
                  </a:lnTo>
                  <a:lnTo>
                    <a:pt x="50" y="84"/>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sľîďe">
              <a:extLst>
                <a:ext uri="{FF2B5EF4-FFF2-40B4-BE49-F238E27FC236}">
                  <a16:creationId xmlns:a16="http://schemas.microsoft.com/office/drawing/2014/main" id="{0DA1C0E7-4C4B-4740-B5A4-450229088440}"/>
                </a:ext>
              </a:extLst>
            </p:cNvPr>
            <p:cNvSpPr/>
            <p:nvPr/>
          </p:nvSpPr>
          <p:spPr bwMode="auto">
            <a:xfrm>
              <a:off x="6183313" y="1216025"/>
              <a:ext cx="79375" cy="2185988"/>
            </a:xfrm>
            <a:custGeom>
              <a:avLst/>
              <a:gdLst>
                <a:gd name="T0" fmla="*/ 50 w 50"/>
                <a:gd name="T1" fmla="*/ 0 h 1377"/>
                <a:gd name="T2" fmla="*/ 0 w 50"/>
                <a:gd name="T3" fmla="*/ 0 h 1377"/>
                <a:gd name="T4" fmla="*/ 0 w 50"/>
                <a:gd name="T5" fmla="*/ 1377 h 1377"/>
                <a:gd name="T6" fmla="*/ 25 w 50"/>
                <a:gd name="T7" fmla="*/ 1377 h 1377"/>
                <a:gd name="T8" fmla="*/ 50 w 50"/>
                <a:gd name="T9" fmla="*/ 1377 h 1377"/>
                <a:gd name="T10" fmla="*/ 50 w 50"/>
                <a:gd name="T11" fmla="*/ 0 h 1377"/>
              </a:gdLst>
              <a:ahLst/>
              <a:cxnLst>
                <a:cxn ang="0">
                  <a:pos x="T0" y="T1"/>
                </a:cxn>
                <a:cxn ang="0">
                  <a:pos x="T2" y="T3"/>
                </a:cxn>
                <a:cxn ang="0">
                  <a:pos x="T4" y="T5"/>
                </a:cxn>
                <a:cxn ang="0">
                  <a:pos x="T6" y="T7"/>
                </a:cxn>
                <a:cxn ang="0">
                  <a:pos x="T8" y="T9"/>
                </a:cxn>
                <a:cxn ang="0">
                  <a:pos x="T10" y="T11"/>
                </a:cxn>
              </a:cxnLst>
              <a:rect l="0" t="0" r="r" b="b"/>
              <a:pathLst>
                <a:path w="50" h="1377">
                  <a:moveTo>
                    <a:pt x="50" y="0"/>
                  </a:moveTo>
                  <a:lnTo>
                    <a:pt x="0" y="0"/>
                  </a:lnTo>
                  <a:lnTo>
                    <a:pt x="0" y="1377"/>
                  </a:lnTo>
                  <a:lnTo>
                    <a:pt x="25" y="1377"/>
                  </a:lnTo>
                  <a:lnTo>
                    <a:pt x="50" y="1377"/>
                  </a:lnTo>
                  <a:lnTo>
                    <a:pt x="50" y="0"/>
                  </a:lnTo>
                  <a:close/>
                </a:path>
              </a:pathLst>
            </a:custGeom>
            <a:solidFill>
              <a:srgbClr val="C1CCD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ṥḻïḑê">
              <a:extLst>
                <a:ext uri="{FF2B5EF4-FFF2-40B4-BE49-F238E27FC236}">
                  <a16:creationId xmlns:a16="http://schemas.microsoft.com/office/drawing/2014/main" id="{31CCBA8E-27DE-4613-8F33-840B763140B2}"/>
                </a:ext>
              </a:extLst>
            </p:cNvPr>
            <p:cNvSpPr/>
            <p:nvPr/>
          </p:nvSpPr>
          <p:spPr bwMode="auto">
            <a:xfrm>
              <a:off x="6183313" y="1216025"/>
              <a:ext cx="79375" cy="2185988"/>
            </a:xfrm>
            <a:custGeom>
              <a:avLst/>
              <a:gdLst>
                <a:gd name="T0" fmla="*/ 50 w 50"/>
                <a:gd name="T1" fmla="*/ 0 h 1377"/>
                <a:gd name="T2" fmla="*/ 0 w 50"/>
                <a:gd name="T3" fmla="*/ 0 h 1377"/>
                <a:gd name="T4" fmla="*/ 0 w 50"/>
                <a:gd name="T5" fmla="*/ 1377 h 1377"/>
                <a:gd name="T6" fmla="*/ 25 w 50"/>
                <a:gd name="T7" fmla="*/ 1377 h 1377"/>
                <a:gd name="T8" fmla="*/ 50 w 50"/>
                <a:gd name="T9" fmla="*/ 1377 h 1377"/>
                <a:gd name="T10" fmla="*/ 50 w 50"/>
                <a:gd name="T11" fmla="*/ 0 h 1377"/>
              </a:gdLst>
              <a:ahLst/>
              <a:cxnLst>
                <a:cxn ang="0">
                  <a:pos x="T0" y="T1"/>
                </a:cxn>
                <a:cxn ang="0">
                  <a:pos x="T2" y="T3"/>
                </a:cxn>
                <a:cxn ang="0">
                  <a:pos x="T4" y="T5"/>
                </a:cxn>
                <a:cxn ang="0">
                  <a:pos x="T6" y="T7"/>
                </a:cxn>
                <a:cxn ang="0">
                  <a:pos x="T8" y="T9"/>
                </a:cxn>
                <a:cxn ang="0">
                  <a:pos x="T10" y="T11"/>
                </a:cxn>
              </a:cxnLst>
              <a:rect l="0" t="0" r="r" b="b"/>
              <a:pathLst>
                <a:path w="50" h="1377">
                  <a:moveTo>
                    <a:pt x="50" y="0"/>
                  </a:moveTo>
                  <a:lnTo>
                    <a:pt x="0" y="0"/>
                  </a:lnTo>
                  <a:lnTo>
                    <a:pt x="0" y="1377"/>
                  </a:lnTo>
                  <a:lnTo>
                    <a:pt x="25" y="1377"/>
                  </a:lnTo>
                  <a:lnTo>
                    <a:pt x="50" y="1377"/>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î$1íḍè">
              <a:extLst>
                <a:ext uri="{FF2B5EF4-FFF2-40B4-BE49-F238E27FC236}">
                  <a16:creationId xmlns:a16="http://schemas.microsoft.com/office/drawing/2014/main" id="{F55CA552-69EC-45E7-B386-6641B48A92B1}"/>
                </a:ext>
              </a:extLst>
            </p:cNvPr>
            <p:cNvSpPr/>
            <p:nvPr/>
          </p:nvSpPr>
          <p:spPr bwMode="auto">
            <a:xfrm>
              <a:off x="4833938" y="1416050"/>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íṩḻíḍé">
              <a:extLst>
                <a:ext uri="{FF2B5EF4-FFF2-40B4-BE49-F238E27FC236}">
                  <a16:creationId xmlns:a16="http://schemas.microsoft.com/office/drawing/2014/main" id="{BF8B589B-4C15-48BF-82E6-95DB437591DD}"/>
                </a:ext>
              </a:extLst>
            </p:cNvPr>
            <p:cNvSpPr/>
            <p:nvPr/>
          </p:nvSpPr>
          <p:spPr bwMode="auto">
            <a:xfrm>
              <a:off x="4833938" y="1416050"/>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îṥľíḓê">
              <a:extLst>
                <a:ext uri="{FF2B5EF4-FFF2-40B4-BE49-F238E27FC236}">
                  <a16:creationId xmlns:a16="http://schemas.microsoft.com/office/drawing/2014/main" id="{DB36C7EB-5894-44EE-A656-C9CC67387926}"/>
                </a:ext>
              </a:extLst>
            </p:cNvPr>
            <p:cNvSpPr/>
            <p:nvPr/>
          </p:nvSpPr>
          <p:spPr bwMode="auto">
            <a:xfrm>
              <a:off x="4833938" y="1762125"/>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ï$liḋe">
              <a:extLst>
                <a:ext uri="{FF2B5EF4-FFF2-40B4-BE49-F238E27FC236}">
                  <a16:creationId xmlns:a16="http://schemas.microsoft.com/office/drawing/2014/main" id="{8C208C39-961D-4682-A6C3-71243D3824C4}"/>
                </a:ext>
              </a:extLst>
            </p:cNvPr>
            <p:cNvSpPr/>
            <p:nvPr/>
          </p:nvSpPr>
          <p:spPr bwMode="auto">
            <a:xfrm>
              <a:off x="4833938" y="1762125"/>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i$ļiďê">
              <a:extLst>
                <a:ext uri="{FF2B5EF4-FFF2-40B4-BE49-F238E27FC236}">
                  <a16:creationId xmlns:a16="http://schemas.microsoft.com/office/drawing/2014/main" id="{1E025A2C-AB5E-4139-95A7-0632599F9241}"/>
                </a:ext>
              </a:extLst>
            </p:cNvPr>
            <p:cNvSpPr/>
            <p:nvPr/>
          </p:nvSpPr>
          <p:spPr bwMode="auto">
            <a:xfrm>
              <a:off x="4833938" y="2109788"/>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ïṧlíḍe">
              <a:extLst>
                <a:ext uri="{FF2B5EF4-FFF2-40B4-BE49-F238E27FC236}">
                  <a16:creationId xmlns:a16="http://schemas.microsoft.com/office/drawing/2014/main" id="{68702B97-AFEC-4F8B-A84E-11EF8FFE3C74}"/>
                </a:ext>
              </a:extLst>
            </p:cNvPr>
            <p:cNvSpPr/>
            <p:nvPr/>
          </p:nvSpPr>
          <p:spPr bwMode="auto">
            <a:xfrm>
              <a:off x="4833938" y="2109788"/>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íṧ1ïḓè">
              <a:extLst>
                <a:ext uri="{FF2B5EF4-FFF2-40B4-BE49-F238E27FC236}">
                  <a16:creationId xmlns:a16="http://schemas.microsoft.com/office/drawing/2014/main" id="{0FBCD615-23D3-4394-BBC2-8759D6223C18}"/>
                </a:ext>
              </a:extLst>
            </p:cNvPr>
            <p:cNvSpPr/>
            <p:nvPr/>
          </p:nvSpPr>
          <p:spPr bwMode="auto">
            <a:xfrm>
              <a:off x="4833938" y="2455863"/>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íṥḷïďè">
              <a:extLst>
                <a:ext uri="{FF2B5EF4-FFF2-40B4-BE49-F238E27FC236}">
                  <a16:creationId xmlns:a16="http://schemas.microsoft.com/office/drawing/2014/main" id="{E37AD94E-A8B3-47F1-ACE8-929DD4D10ECF}"/>
                </a:ext>
              </a:extLst>
            </p:cNvPr>
            <p:cNvSpPr/>
            <p:nvPr/>
          </p:nvSpPr>
          <p:spPr bwMode="auto">
            <a:xfrm>
              <a:off x="4833938" y="2455863"/>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îṩḷidè">
              <a:extLst>
                <a:ext uri="{FF2B5EF4-FFF2-40B4-BE49-F238E27FC236}">
                  <a16:creationId xmlns:a16="http://schemas.microsoft.com/office/drawing/2014/main" id="{A9AC9725-3F24-4C88-8FCD-10D7299176C9}"/>
                </a:ext>
              </a:extLst>
            </p:cNvPr>
            <p:cNvSpPr/>
            <p:nvPr/>
          </p:nvSpPr>
          <p:spPr bwMode="auto">
            <a:xfrm>
              <a:off x="4833938" y="2816225"/>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ïṣḻïḋe">
              <a:extLst>
                <a:ext uri="{FF2B5EF4-FFF2-40B4-BE49-F238E27FC236}">
                  <a16:creationId xmlns:a16="http://schemas.microsoft.com/office/drawing/2014/main" id="{46A48615-91BA-4553-8C18-D16AED6FAAF2}"/>
                </a:ext>
              </a:extLst>
            </p:cNvPr>
            <p:cNvSpPr/>
            <p:nvPr/>
          </p:nvSpPr>
          <p:spPr bwMode="auto">
            <a:xfrm>
              <a:off x="4833938" y="2816225"/>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î$ļiḑé">
              <a:extLst>
                <a:ext uri="{FF2B5EF4-FFF2-40B4-BE49-F238E27FC236}">
                  <a16:creationId xmlns:a16="http://schemas.microsoft.com/office/drawing/2014/main" id="{25317769-FCE5-4A93-B35B-69D9368728E3}"/>
                </a:ext>
              </a:extLst>
            </p:cNvPr>
            <p:cNvSpPr/>
            <p:nvPr/>
          </p:nvSpPr>
          <p:spPr bwMode="auto">
            <a:xfrm>
              <a:off x="4833938" y="3162300"/>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îs1íďe">
              <a:extLst>
                <a:ext uri="{FF2B5EF4-FFF2-40B4-BE49-F238E27FC236}">
                  <a16:creationId xmlns:a16="http://schemas.microsoft.com/office/drawing/2014/main" id="{E550A997-3A65-44B7-819F-52479BF1505C}"/>
                </a:ext>
              </a:extLst>
            </p:cNvPr>
            <p:cNvSpPr/>
            <p:nvPr/>
          </p:nvSpPr>
          <p:spPr bwMode="auto">
            <a:xfrm>
              <a:off x="4833938" y="3162300"/>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î$ľïḑê">
              <a:extLst>
                <a:ext uri="{FF2B5EF4-FFF2-40B4-BE49-F238E27FC236}">
                  <a16:creationId xmlns:a16="http://schemas.microsoft.com/office/drawing/2014/main" id="{7207A56C-788C-4C3B-95F7-82003AA3A415}"/>
                </a:ext>
              </a:extLst>
            </p:cNvPr>
            <p:cNvSpPr/>
            <p:nvPr/>
          </p:nvSpPr>
          <p:spPr bwMode="auto">
            <a:xfrm>
              <a:off x="6397626" y="1416050"/>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íśliḍè">
              <a:extLst>
                <a:ext uri="{FF2B5EF4-FFF2-40B4-BE49-F238E27FC236}">
                  <a16:creationId xmlns:a16="http://schemas.microsoft.com/office/drawing/2014/main" id="{78188597-BA31-492A-B506-66882C272C0F}"/>
                </a:ext>
              </a:extLst>
            </p:cNvPr>
            <p:cNvSpPr/>
            <p:nvPr/>
          </p:nvSpPr>
          <p:spPr bwMode="auto">
            <a:xfrm>
              <a:off x="6397626" y="1416050"/>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iŝḷîḓê">
              <a:extLst>
                <a:ext uri="{FF2B5EF4-FFF2-40B4-BE49-F238E27FC236}">
                  <a16:creationId xmlns:a16="http://schemas.microsoft.com/office/drawing/2014/main" id="{4C9A94A4-5E43-4DE0-A145-90E9E7231287}"/>
                </a:ext>
              </a:extLst>
            </p:cNvPr>
            <p:cNvSpPr/>
            <p:nvPr/>
          </p:nvSpPr>
          <p:spPr bwMode="auto">
            <a:xfrm>
              <a:off x="6397626" y="1762125"/>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iṩľïdè">
              <a:extLst>
                <a:ext uri="{FF2B5EF4-FFF2-40B4-BE49-F238E27FC236}">
                  <a16:creationId xmlns:a16="http://schemas.microsoft.com/office/drawing/2014/main" id="{0AE281D1-0436-4E55-AFD6-743D1A9514C3}"/>
                </a:ext>
              </a:extLst>
            </p:cNvPr>
            <p:cNvSpPr/>
            <p:nvPr/>
          </p:nvSpPr>
          <p:spPr bwMode="auto">
            <a:xfrm>
              <a:off x="6397626" y="1762125"/>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ïṩḻiḋê">
              <a:extLst>
                <a:ext uri="{FF2B5EF4-FFF2-40B4-BE49-F238E27FC236}">
                  <a16:creationId xmlns:a16="http://schemas.microsoft.com/office/drawing/2014/main" id="{8ADCFD9B-9021-4B87-977B-CBA5504C12CE}"/>
                </a:ext>
              </a:extLst>
            </p:cNvPr>
            <p:cNvSpPr/>
            <p:nvPr/>
          </p:nvSpPr>
          <p:spPr bwMode="auto">
            <a:xfrm>
              <a:off x="6397626" y="2109788"/>
              <a:ext cx="1228725" cy="523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íṡľîḑê">
              <a:extLst>
                <a:ext uri="{FF2B5EF4-FFF2-40B4-BE49-F238E27FC236}">
                  <a16:creationId xmlns:a16="http://schemas.microsoft.com/office/drawing/2014/main" id="{D1B2B7E4-1E78-41E0-87BB-A82ECA4AA637}"/>
                </a:ext>
              </a:extLst>
            </p:cNvPr>
            <p:cNvSpPr/>
            <p:nvPr/>
          </p:nvSpPr>
          <p:spPr bwMode="auto">
            <a:xfrm>
              <a:off x="6397626" y="2109788"/>
              <a:ext cx="1228725" cy="5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iş1iḍe">
              <a:extLst>
                <a:ext uri="{FF2B5EF4-FFF2-40B4-BE49-F238E27FC236}">
                  <a16:creationId xmlns:a16="http://schemas.microsoft.com/office/drawing/2014/main" id="{39BDAA39-55ED-4021-AA1A-F850265A1748}"/>
                </a:ext>
              </a:extLst>
            </p:cNvPr>
            <p:cNvSpPr/>
            <p:nvPr/>
          </p:nvSpPr>
          <p:spPr bwMode="auto">
            <a:xfrm>
              <a:off x="6397626" y="2455863"/>
              <a:ext cx="1228725" cy="53975"/>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iṩḷiďê">
              <a:extLst>
                <a:ext uri="{FF2B5EF4-FFF2-40B4-BE49-F238E27FC236}">
                  <a16:creationId xmlns:a16="http://schemas.microsoft.com/office/drawing/2014/main" id="{DEADC43A-3502-42F0-AFCC-9128962D736E}"/>
                </a:ext>
              </a:extLst>
            </p:cNvPr>
            <p:cNvSpPr/>
            <p:nvPr/>
          </p:nvSpPr>
          <p:spPr bwMode="auto">
            <a:xfrm>
              <a:off x="6397626" y="2455863"/>
              <a:ext cx="1228725"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ïṧľíḋé">
              <a:extLst>
                <a:ext uri="{FF2B5EF4-FFF2-40B4-BE49-F238E27FC236}">
                  <a16:creationId xmlns:a16="http://schemas.microsoft.com/office/drawing/2014/main" id="{C8234C42-FCCE-4076-A230-41F108F2440D}"/>
                </a:ext>
              </a:extLst>
            </p:cNvPr>
            <p:cNvSpPr/>
            <p:nvPr/>
          </p:nvSpPr>
          <p:spPr bwMode="auto">
            <a:xfrm>
              <a:off x="6397626" y="2816225"/>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îṧ1ïďe">
              <a:extLst>
                <a:ext uri="{FF2B5EF4-FFF2-40B4-BE49-F238E27FC236}">
                  <a16:creationId xmlns:a16="http://schemas.microsoft.com/office/drawing/2014/main" id="{81C40163-D0EB-4F5F-9B06-D9B1D853029C}"/>
                </a:ext>
              </a:extLst>
            </p:cNvPr>
            <p:cNvSpPr/>
            <p:nvPr/>
          </p:nvSpPr>
          <p:spPr bwMode="auto">
            <a:xfrm>
              <a:off x="6397626" y="2816225"/>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ïṡḻíďe">
              <a:extLst>
                <a:ext uri="{FF2B5EF4-FFF2-40B4-BE49-F238E27FC236}">
                  <a16:creationId xmlns:a16="http://schemas.microsoft.com/office/drawing/2014/main" id="{9EF54C6E-5E18-4984-A7F1-E3FE90681093}"/>
                </a:ext>
              </a:extLst>
            </p:cNvPr>
            <p:cNvSpPr/>
            <p:nvPr/>
          </p:nvSpPr>
          <p:spPr bwMode="auto">
            <a:xfrm>
              <a:off x="6397626" y="3162300"/>
              <a:ext cx="1228725" cy="39688"/>
            </a:xfrm>
            <a:prstGeom prst="rect">
              <a:avLst/>
            </a:prstGeom>
            <a:solidFill>
              <a:srgbClr val="C1CCD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ïṥ1ïḓê">
              <a:extLst>
                <a:ext uri="{FF2B5EF4-FFF2-40B4-BE49-F238E27FC236}">
                  <a16:creationId xmlns:a16="http://schemas.microsoft.com/office/drawing/2014/main" id="{3E2DA99A-F6D0-4194-BB85-05471EE97B0A}"/>
                </a:ext>
              </a:extLst>
            </p:cNvPr>
            <p:cNvSpPr/>
            <p:nvPr/>
          </p:nvSpPr>
          <p:spPr bwMode="auto">
            <a:xfrm>
              <a:off x="6397626" y="3162300"/>
              <a:ext cx="1228725" cy="3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20311325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Rectangle 13"/>
          <p:cNvSpPr>
            <a:spLocks noChangeArrowheads="1"/>
          </p:cNvSpPr>
          <p:nvPr/>
        </p:nvSpPr>
        <p:spPr bwMode="auto">
          <a:xfrm>
            <a:off x="515938" y="1958975"/>
            <a:ext cx="3995738" cy="58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kumimoji="1" lang="zh-CN" altLang="en-US" sz="2800" b="1" dirty="0">
                <a:solidFill>
                  <a:srgbClr val="C00000"/>
                </a:solidFill>
                <a:latin typeface="+mj-ea"/>
                <a:ea typeface="+mj-ea"/>
                <a:cs typeface="仿宋_GB2312"/>
              </a:rPr>
              <a:t>峰值时间</a:t>
            </a:r>
            <a:r>
              <a:rPr kumimoji="1" lang="en-US" altLang="zh-CN" sz="2800" b="1" i="1" dirty="0" err="1">
                <a:solidFill>
                  <a:srgbClr val="C00000"/>
                </a:solidFill>
                <a:latin typeface="+mj-ea"/>
                <a:ea typeface="+mj-ea"/>
                <a:cs typeface="仿宋_GB2312"/>
              </a:rPr>
              <a:t>t</a:t>
            </a:r>
            <a:r>
              <a:rPr kumimoji="1" lang="en-US" altLang="zh-CN" sz="2800" b="1" i="1" baseline="-25000" dirty="0" err="1">
                <a:solidFill>
                  <a:srgbClr val="C00000"/>
                </a:solidFill>
                <a:latin typeface="+mj-ea"/>
                <a:ea typeface="+mj-ea"/>
                <a:cs typeface="仿宋_GB2312"/>
              </a:rPr>
              <a:t>p</a:t>
            </a:r>
            <a:endParaRPr kumimoji="1" lang="en-US" altLang="zh-CN" sz="2800" b="1" i="1" baseline="-25000" dirty="0">
              <a:solidFill>
                <a:srgbClr val="C00000"/>
              </a:solidFill>
              <a:latin typeface="+mj-ea"/>
              <a:ea typeface="+mj-ea"/>
              <a:cs typeface="仿宋_GB2312"/>
            </a:endParaRPr>
          </a:p>
        </p:txBody>
      </p:sp>
      <p:sp>
        <p:nvSpPr>
          <p:cNvPr id="4" name="Rectangle 73"/>
          <p:cNvSpPr>
            <a:spLocks noChangeArrowheads="1"/>
          </p:cNvSpPr>
          <p:nvPr/>
        </p:nvSpPr>
        <p:spPr bwMode="auto">
          <a:xfrm>
            <a:off x="1320798" y="2953657"/>
            <a:ext cx="4616451" cy="186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lIns="18000" tIns="0" rIns="1800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704850" eaLnBrk="1" hangingPunct="1">
              <a:lnSpc>
                <a:spcPct val="150000"/>
              </a:lnSpc>
            </a:pPr>
            <a:r>
              <a:rPr kumimoji="1" lang="zh-CN" altLang="en-US" sz="2800" dirty="0" smtClean="0">
                <a:latin typeface="+mn-ea"/>
                <a:ea typeface="+mn-ea"/>
                <a:cs typeface="仿宋_GB2312"/>
              </a:rPr>
              <a:t>响应曲线</a:t>
            </a:r>
            <a:r>
              <a:rPr kumimoji="1" lang="zh-CN" altLang="en-US" sz="2800" dirty="0">
                <a:latin typeface="+mn-ea"/>
                <a:ea typeface="+mn-ea"/>
                <a:cs typeface="仿宋_GB2312"/>
              </a:rPr>
              <a:t>从零时刻出发第一次到达峰值点所需的时间称为</a:t>
            </a:r>
            <a:r>
              <a:rPr kumimoji="1" lang="zh-CN" altLang="en-US" sz="2800" b="1" dirty="0">
                <a:solidFill>
                  <a:srgbClr val="0070C0"/>
                </a:solidFill>
                <a:latin typeface="+mj-ea"/>
                <a:ea typeface="+mj-ea"/>
                <a:cs typeface="仿宋_GB2312"/>
              </a:rPr>
              <a:t>峰值时间</a:t>
            </a:r>
            <a:r>
              <a:rPr kumimoji="1" lang="en-US" altLang="zh-CN" sz="2800" b="1" i="1" dirty="0" err="1">
                <a:solidFill>
                  <a:srgbClr val="0070C0"/>
                </a:solidFill>
                <a:latin typeface="+mj-ea"/>
                <a:ea typeface="+mj-ea"/>
                <a:cs typeface="仿宋_GB2312"/>
              </a:rPr>
              <a:t>t</a:t>
            </a:r>
            <a:r>
              <a:rPr kumimoji="1" lang="en-US" altLang="zh-CN" sz="2800" b="1" i="1" baseline="-25000" dirty="0" err="1">
                <a:solidFill>
                  <a:srgbClr val="0070C0"/>
                </a:solidFill>
                <a:latin typeface="+mj-ea"/>
                <a:ea typeface="+mj-ea"/>
                <a:cs typeface="仿宋_GB2312"/>
              </a:rPr>
              <a:t>p</a:t>
            </a:r>
            <a:r>
              <a:rPr kumimoji="1" lang="zh-CN" altLang="en-US" sz="2800" dirty="0">
                <a:latin typeface="+mn-ea"/>
                <a:ea typeface="+mn-ea"/>
                <a:cs typeface="仿宋_GB2312"/>
              </a:rPr>
              <a:t>。 </a:t>
            </a:r>
          </a:p>
        </p:txBody>
      </p:sp>
      <p:sp>
        <p:nvSpPr>
          <p:cNvPr id="5" name="Line 74"/>
          <p:cNvSpPr>
            <a:spLocks noChangeShapeType="1"/>
          </p:cNvSpPr>
          <p:nvPr/>
        </p:nvSpPr>
        <p:spPr bwMode="auto">
          <a:xfrm>
            <a:off x="7126287" y="3505200"/>
            <a:ext cx="3378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75"/>
          <p:cNvSpPr>
            <a:spLocks noChangeShapeType="1"/>
          </p:cNvSpPr>
          <p:nvPr/>
        </p:nvSpPr>
        <p:spPr bwMode="auto">
          <a:xfrm>
            <a:off x="7008812" y="4691063"/>
            <a:ext cx="3459162" cy="0"/>
          </a:xfrm>
          <a:prstGeom prst="line">
            <a:avLst/>
          </a:prstGeom>
          <a:noFill/>
          <a:ln w="635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7" name="Line 76"/>
          <p:cNvSpPr>
            <a:spLocks noChangeShapeType="1"/>
          </p:cNvSpPr>
          <p:nvPr/>
        </p:nvSpPr>
        <p:spPr bwMode="auto">
          <a:xfrm flipV="1">
            <a:off x="7119937" y="2857500"/>
            <a:ext cx="0" cy="1906588"/>
          </a:xfrm>
          <a:prstGeom prst="line">
            <a:avLst/>
          </a:prstGeom>
          <a:noFill/>
          <a:ln w="1270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 name="Object 77"/>
          <p:cNvGraphicFramePr>
            <a:graphicFrameLocks noChangeAspect="1"/>
          </p:cNvGraphicFramePr>
          <p:nvPr>
            <p:extLst>
              <p:ext uri="{D42A27DB-BD31-4B8C-83A1-F6EECF244321}">
                <p14:modId xmlns:p14="http://schemas.microsoft.com/office/powerpoint/2010/main" val="503890911"/>
              </p:ext>
            </p:extLst>
          </p:nvPr>
        </p:nvGraphicFramePr>
        <p:xfrm>
          <a:off x="6951662" y="2517775"/>
          <a:ext cx="542925" cy="330200"/>
        </p:xfrm>
        <a:graphic>
          <a:graphicData uri="http://schemas.openxmlformats.org/presentationml/2006/ole">
            <mc:AlternateContent xmlns:mc="http://schemas.openxmlformats.org/markup-compatibility/2006">
              <mc:Choice xmlns:v="urn:schemas-microsoft-com:vml" Requires="v">
                <p:oleObj spid="_x0000_s21716" name="公式" r:id="rId3" imgW="291960" imgH="203040" progId="Equation.3">
                  <p:embed/>
                </p:oleObj>
              </mc:Choice>
              <mc:Fallback>
                <p:oleObj name="公式" r:id="rId3" imgW="291960" imgH="203040" progId="Equation.3">
                  <p:embed/>
                  <p:pic>
                    <p:nvPicPr>
                      <p:cNvPr id="21506" name="Object 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51662" y="2517775"/>
                        <a:ext cx="542925"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78"/>
          <p:cNvGraphicFramePr>
            <a:graphicFrameLocks noChangeAspect="1"/>
          </p:cNvGraphicFramePr>
          <p:nvPr>
            <p:extLst>
              <p:ext uri="{D42A27DB-BD31-4B8C-83A1-F6EECF244321}">
                <p14:modId xmlns:p14="http://schemas.microsoft.com/office/powerpoint/2010/main" val="3822342254"/>
              </p:ext>
            </p:extLst>
          </p:nvPr>
        </p:nvGraphicFramePr>
        <p:xfrm>
          <a:off x="6913562" y="3344863"/>
          <a:ext cx="165100" cy="268287"/>
        </p:xfrm>
        <a:graphic>
          <a:graphicData uri="http://schemas.openxmlformats.org/presentationml/2006/ole">
            <mc:AlternateContent xmlns:mc="http://schemas.openxmlformats.org/markup-compatibility/2006">
              <mc:Choice xmlns:v="urn:schemas-microsoft-com:vml" Requires="v">
                <p:oleObj spid="_x0000_s21717" name="公式" r:id="rId5" imgW="88560" imgH="164880" progId="Equation.3">
                  <p:embed/>
                </p:oleObj>
              </mc:Choice>
              <mc:Fallback>
                <p:oleObj name="公式" r:id="rId5" imgW="88560" imgH="164880" progId="Equation.3">
                  <p:embed/>
                  <p:pic>
                    <p:nvPicPr>
                      <p:cNvPr id="21507" name="Object 7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3562" y="3344863"/>
                        <a:ext cx="165100" cy="268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79"/>
          <p:cNvGraphicFramePr>
            <a:graphicFrameLocks noChangeAspect="1"/>
          </p:cNvGraphicFramePr>
          <p:nvPr>
            <p:extLst>
              <p:ext uri="{D42A27DB-BD31-4B8C-83A1-F6EECF244321}">
                <p14:modId xmlns:p14="http://schemas.microsoft.com/office/powerpoint/2010/main" val="3825064932"/>
              </p:ext>
            </p:extLst>
          </p:nvPr>
        </p:nvGraphicFramePr>
        <p:xfrm>
          <a:off x="10288587" y="4441825"/>
          <a:ext cx="165100" cy="247650"/>
        </p:xfrm>
        <a:graphic>
          <a:graphicData uri="http://schemas.openxmlformats.org/presentationml/2006/ole">
            <mc:AlternateContent xmlns:mc="http://schemas.openxmlformats.org/markup-compatibility/2006">
              <mc:Choice xmlns:v="urn:schemas-microsoft-com:vml" Requires="v">
                <p:oleObj spid="_x0000_s21718" name="公式" r:id="rId7" imgW="88560" imgH="152280" progId="Equation.3">
                  <p:embed/>
                </p:oleObj>
              </mc:Choice>
              <mc:Fallback>
                <p:oleObj name="公式" r:id="rId7" imgW="88560" imgH="152280" progId="Equation.3">
                  <p:embed/>
                  <p:pic>
                    <p:nvPicPr>
                      <p:cNvPr id="21508" name="Object 7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288587" y="4441825"/>
                        <a:ext cx="165100"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80"/>
          <p:cNvGraphicFramePr>
            <a:graphicFrameLocks noChangeAspect="1"/>
          </p:cNvGraphicFramePr>
          <p:nvPr>
            <p:extLst>
              <p:ext uri="{D42A27DB-BD31-4B8C-83A1-F6EECF244321}">
                <p14:modId xmlns:p14="http://schemas.microsoft.com/office/powerpoint/2010/main" val="1424943095"/>
              </p:ext>
            </p:extLst>
          </p:nvPr>
        </p:nvGraphicFramePr>
        <p:xfrm>
          <a:off x="6931024" y="4703763"/>
          <a:ext cx="234950" cy="288925"/>
        </p:xfrm>
        <a:graphic>
          <a:graphicData uri="http://schemas.openxmlformats.org/presentationml/2006/ole">
            <mc:AlternateContent xmlns:mc="http://schemas.openxmlformats.org/markup-compatibility/2006">
              <mc:Choice xmlns:v="urn:schemas-microsoft-com:vml" Requires="v">
                <p:oleObj spid="_x0000_s21719" name="公式" r:id="rId9" imgW="126720" imgH="177480" progId="Equation.3">
                  <p:embed/>
                </p:oleObj>
              </mc:Choice>
              <mc:Fallback>
                <p:oleObj name="公式" r:id="rId9" imgW="126720" imgH="177480" progId="Equation.3">
                  <p:embed/>
                  <p:pic>
                    <p:nvPicPr>
                      <p:cNvPr id="21509" name="Object 8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31024" y="4703763"/>
                        <a:ext cx="234950" cy="288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Freeform 81"/>
          <p:cNvSpPr>
            <a:spLocks noChangeAspect="1"/>
          </p:cNvSpPr>
          <p:nvPr/>
        </p:nvSpPr>
        <p:spPr bwMode="auto">
          <a:xfrm>
            <a:off x="7118349" y="2894013"/>
            <a:ext cx="3097213" cy="1797050"/>
          </a:xfrm>
          <a:custGeom>
            <a:avLst/>
            <a:gdLst>
              <a:gd name="T0" fmla="*/ 2147483647 w 4519"/>
              <a:gd name="T1" fmla="*/ 2147483647 h 2620"/>
              <a:gd name="T2" fmla="*/ 2147483647 w 4519"/>
              <a:gd name="T3" fmla="*/ 2147483647 h 2620"/>
              <a:gd name="T4" fmla="*/ 2147483647 w 4519"/>
              <a:gd name="T5" fmla="*/ 2147483647 h 2620"/>
              <a:gd name="T6" fmla="*/ 2147483647 w 4519"/>
              <a:gd name="T7" fmla="*/ 2147483647 h 2620"/>
              <a:gd name="T8" fmla="*/ 2147483647 w 4519"/>
              <a:gd name="T9" fmla="*/ 2147483647 h 2620"/>
              <a:gd name="T10" fmla="*/ 2147483647 w 4519"/>
              <a:gd name="T11" fmla="*/ 2147483647 h 2620"/>
              <a:gd name="T12" fmla="*/ 2147483647 w 4519"/>
              <a:gd name="T13" fmla="*/ 2147483647 h 2620"/>
              <a:gd name="T14" fmla="*/ 2147483647 w 4519"/>
              <a:gd name="T15" fmla="*/ 2147483647 h 2620"/>
              <a:gd name="T16" fmla="*/ 2147483647 w 4519"/>
              <a:gd name="T17" fmla="*/ 2147483647 h 2620"/>
              <a:gd name="T18" fmla="*/ 2147483647 w 4519"/>
              <a:gd name="T19" fmla="*/ 2147483647 h 2620"/>
              <a:gd name="T20" fmla="*/ 2147483647 w 4519"/>
              <a:gd name="T21" fmla="*/ 0 h 2620"/>
              <a:gd name="T22" fmla="*/ 2147483647 w 4519"/>
              <a:gd name="T23" fmla="*/ 2147483647 h 2620"/>
              <a:gd name="T24" fmla="*/ 2147483647 w 4519"/>
              <a:gd name="T25" fmla="*/ 2147483647 h 2620"/>
              <a:gd name="T26" fmla="*/ 2147483647 w 4519"/>
              <a:gd name="T27" fmla="*/ 2147483647 h 2620"/>
              <a:gd name="T28" fmla="*/ 2147483647 w 4519"/>
              <a:gd name="T29" fmla="*/ 2147483647 h 2620"/>
              <a:gd name="T30" fmla="*/ 2147483647 w 4519"/>
              <a:gd name="T31" fmla="*/ 2147483647 h 2620"/>
              <a:gd name="T32" fmla="*/ 2147483647 w 4519"/>
              <a:gd name="T33" fmla="*/ 2147483647 h 2620"/>
              <a:gd name="T34" fmla="*/ 2147483647 w 4519"/>
              <a:gd name="T35" fmla="*/ 2147483647 h 2620"/>
              <a:gd name="T36" fmla="*/ 2147483647 w 4519"/>
              <a:gd name="T37" fmla="*/ 2147483647 h 2620"/>
              <a:gd name="T38" fmla="*/ 2147483647 w 4519"/>
              <a:gd name="T39" fmla="*/ 2147483647 h 2620"/>
              <a:gd name="T40" fmla="*/ 2147483647 w 4519"/>
              <a:gd name="T41" fmla="*/ 2147483647 h 2620"/>
              <a:gd name="T42" fmla="*/ 2147483647 w 4519"/>
              <a:gd name="T43" fmla="*/ 2147483647 h 2620"/>
              <a:gd name="T44" fmla="*/ 2147483647 w 4519"/>
              <a:gd name="T45" fmla="*/ 2147483647 h 2620"/>
              <a:gd name="T46" fmla="*/ 2147483647 w 4519"/>
              <a:gd name="T47" fmla="*/ 2147483647 h 2620"/>
              <a:gd name="T48" fmla="*/ 2147483647 w 4519"/>
              <a:gd name="T49" fmla="*/ 2147483647 h 2620"/>
              <a:gd name="T50" fmla="*/ 2147483647 w 4519"/>
              <a:gd name="T51" fmla="*/ 2147483647 h 2620"/>
              <a:gd name="T52" fmla="*/ 2147483647 w 4519"/>
              <a:gd name="T53" fmla="*/ 2147483647 h 2620"/>
              <a:gd name="T54" fmla="*/ 2147483647 w 4519"/>
              <a:gd name="T55" fmla="*/ 2147483647 h 2620"/>
              <a:gd name="T56" fmla="*/ 2147483647 w 4519"/>
              <a:gd name="T57" fmla="*/ 2147483647 h 2620"/>
              <a:gd name="T58" fmla="*/ 2147483647 w 4519"/>
              <a:gd name="T59" fmla="*/ 2147483647 h 2620"/>
              <a:gd name="T60" fmla="*/ 2147483647 w 4519"/>
              <a:gd name="T61" fmla="*/ 2147483647 h 2620"/>
              <a:gd name="T62" fmla="*/ 2147483647 w 4519"/>
              <a:gd name="T63" fmla="*/ 2147483647 h 2620"/>
              <a:gd name="T64" fmla="*/ 2147483647 w 4519"/>
              <a:gd name="T65" fmla="*/ 2147483647 h 2620"/>
              <a:gd name="T66" fmla="*/ 2147483647 w 4519"/>
              <a:gd name="T67" fmla="*/ 2147483647 h 2620"/>
              <a:gd name="T68" fmla="*/ 2147483647 w 4519"/>
              <a:gd name="T69" fmla="*/ 2147483647 h 2620"/>
              <a:gd name="T70" fmla="*/ 2147483647 w 4519"/>
              <a:gd name="T71" fmla="*/ 2147483647 h 2620"/>
              <a:gd name="T72" fmla="*/ 2147483647 w 4519"/>
              <a:gd name="T73" fmla="*/ 2147483647 h 2620"/>
              <a:gd name="T74" fmla="*/ 2147483647 w 4519"/>
              <a:gd name="T75" fmla="*/ 2147483647 h 2620"/>
              <a:gd name="T76" fmla="*/ 2147483647 w 4519"/>
              <a:gd name="T77" fmla="*/ 2147483647 h 2620"/>
              <a:gd name="T78" fmla="*/ 2147483647 w 4519"/>
              <a:gd name="T79" fmla="*/ 2147483647 h 2620"/>
              <a:gd name="T80" fmla="*/ 2147483647 w 4519"/>
              <a:gd name="T81" fmla="*/ 2147483647 h 2620"/>
              <a:gd name="T82" fmla="*/ 2147483647 w 4519"/>
              <a:gd name="T83" fmla="*/ 2147483647 h 2620"/>
              <a:gd name="T84" fmla="*/ 2147483647 w 4519"/>
              <a:gd name="T85" fmla="*/ 2147483647 h 2620"/>
              <a:gd name="T86" fmla="*/ 2147483647 w 4519"/>
              <a:gd name="T87" fmla="*/ 2147483647 h 2620"/>
              <a:gd name="T88" fmla="*/ 2147483647 w 4519"/>
              <a:gd name="T89" fmla="*/ 2147483647 h 2620"/>
              <a:gd name="T90" fmla="*/ 2147483647 w 4519"/>
              <a:gd name="T91" fmla="*/ 2147483647 h 2620"/>
              <a:gd name="T92" fmla="*/ 2147483647 w 4519"/>
              <a:gd name="T93" fmla="*/ 2147483647 h 2620"/>
              <a:gd name="T94" fmla="*/ 2147483647 w 4519"/>
              <a:gd name="T95" fmla="*/ 2147483647 h 2620"/>
              <a:gd name="T96" fmla="*/ 2147483647 w 4519"/>
              <a:gd name="T97" fmla="*/ 2147483647 h 2620"/>
              <a:gd name="T98" fmla="*/ 2147483647 w 4519"/>
              <a:gd name="T99" fmla="*/ 2147483647 h 26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19"/>
              <a:gd name="T151" fmla="*/ 0 h 2620"/>
              <a:gd name="T152" fmla="*/ 4519 w 4519"/>
              <a:gd name="T153" fmla="*/ 2620 h 26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19" h="2620">
                <a:moveTo>
                  <a:pt x="0" y="2620"/>
                </a:moveTo>
                <a:lnTo>
                  <a:pt x="32" y="2610"/>
                </a:lnTo>
                <a:lnTo>
                  <a:pt x="63" y="2590"/>
                </a:lnTo>
                <a:lnTo>
                  <a:pt x="94" y="2549"/>
                </a:lnTo>
                <a:lnTo>
                  <a:pt x="126" y="2489"/>
                </a:lnTo>
                <a:lnTo>
                  <a:pt x="146" y="2418"/>
                </a:lnTo>
                <a:lnTo>
                  <a:pt x="178" y="2338"/>
                </a:lnTo>
                <a:lnTo>
                  <a:pt x="209" y="2247"/>
                </a:lnTo>
                <a:lnTo>
                  <a:pt x="240" y="2146"/>
                </a:lnTo>
                <a:lnTo>
                  <a:pt x="272" y="2035"/>
                </a:lnTo>
                <a:lnTo>
                  <a:pt x="303" y="1925"/>
                </a:lnTo>
                <a:lnTo>
                  <a:pt x="334" y="1804"/>
                </a:lnTo>
                <a:lnTo>
                  <a:pt x="366" y="1673"/>
                </a:lnTo>
                <a:lnTo>
                  <a:pt x="397" y="1552"/>
                </a:lnTo>
                <a:lnTo>
                  <a:pt x="418" y="1421"/>
                </a:lnTo>
                <a:lnTo>
                  <a:pt x="449" y="1290"/>
                </a:lnTo>
                <a:lnTo>
                  <a:pt x="480" y="1159"/>
                </a:lnTo>
                <a:lnTo>
                  <a:pt x="512" y="1038"/>
                </a:lnTo>
                <a:lnTo>
                  <a:pt x="543" y="917"/>
                </a:lnTo>
                <a:lnTo>
                  <a:pt x="574" y="796"/>
                </a:lnTo>
                <a:lnTo>
                  <a:pt x="606" y="685"/>
                </a:lnTo>
                <a:lnTo>
                  <a:pt x="637" y="575"/>
                </a:lnTo>
                <a:lnTo>
                  <a:pt x="668" y="484"/>
                </a:lnTo>
                <a:lnTo>
                  <a:pt x="689" y="393"/>
                </a:lnTo>
                <a:lnTo>
                  <a:pt x="720" y="313"/>
                </a:lnTo>
                <a:lnTo>
                  <a:pt x="752" y="232"/>
                </a:lnTo>
                <a:lnTo>
                  <a:pt x="783" y="172"/>
                </a:lnTo>
                <a:lnTo>
                  <a:pt x="814" y="121"/>
                </a:lnTo>
                <a:lnTo>
                  <a:pt x="846" y="71"/>
                </a:lnTo>
                <a:lnTo>
                  <a:pt x="877" y="41"/>
                </a:lnTo>
                <a:lnTo>
                  <a:pt x="908" y="21"/>
                </a:lnTo>
                <a:lnTo>
                  <a:pt x="929" y="0"/>
                </a:lnTo>
                <a:lnTo>
                  <a:pt x="960" y="0"/>
                </a:lnTo>
                <a:lnTo>
                  <a:pt x="992" y="0"/>
                </a:lnTo>
                <a:lnTo>
                  <a:pt x="1023" y="10"/>
                </a:lnTo>
                <a:lnTo>
                  <a:pt x="1054" y="31"/>
                </a:lnTo>
                <a:lnTo>
                  <a:pt x="1086" y="61"/>
                </a:lnTo>
                <a:lnTo>
                  <a:pt x="1117" y="101"/>
                </a:lnTo>
                <a:lnTo>
                  <a:pt x="1148" y="141"/>
                </a:lnTo>
                <a:lnTo>
                  <a:pt x="1179" y="192"/>
                </a:lnTo>
                <a:lnTo>
                  <a:pt x="1200" y="242"/>
                </a:lnTo>
                <a:lnTo>
                  <a:pt x="1232" y="303"/>
                </a:lnTo>
                <a:lnTo>
                  <a:pt x="1263" y="363"/>
                </a:lnTo>
                <a:lnTo>
                  <a:pt x="1294" y="424"/>
                </a:lnTo>
                <a:lnTo>
                  <a:pt x="1326" y="494"/>
                </a:lnTo>
                <a:lnTo>
                  <a:pt x="1357" y="554"/>
                </a:lnTo>
                <a:lnTo>
                  <a:pt x="1388" y="625"/>
                </a:lnTo>
                <a:lnTo>
                  <a:pt x="1419" y="696"/>
                </a:lnTo>
                <a:lnTo>
                  <a:pt x="1451" y="766"/>
                </a:lnTo>
                <a:lnTo>
                  <a:pt x="1472" y="826"/>
                </a:lnTo>
                <a:lnTo>
                  <a:pt x="1503" y="897"/>
                </a:lnTo>
                <a:lnTo>
                  <a:pt x="1534" y="957"/>
                </a:lnTo>
                <a:lnTo>
                  <a:pt x="1566" y="1018"/>
                </a:lnTo>
                <a:lnTo>
                  <a:pt x="1597" y="1068"/>
                </a:lnTo>
                <a:lnTo>
                  <a:pt x="1628" y="1119"/>
                </a:lnTo>
                <a:lnTo>
                  <a:pt x="1659" y="1169"/>
                </a:lnTo>
                <a:lnTo>
                  <a:pt x="1691" y="1209"/>
                </a:lnTo>
                <a:lnTo>
                  <a:pt x="1722" y="1250"/>
                </a:lnTo>
                <a:lnTo>
                  <a:pt x="1743" y="1280"/>
                </a:lnTo>
                <a:lnTo>
                  <a:pt x="1774" y="1310"/>
                </a:lnTo>
                <a:lnTo>
                  <a:pt x="1806" y="1340"/>
                </a:lnTo>
                <a:lnTo>
                  <a:pt x="1837" y="1350"/>
                </a:lnTo>
                <a:lnTo>
                  <a:pt x="1868" y="1371"/>
                </a:lnTo>
                <a:lnTo>
                  <a:pt x="1899" y="1371"/>
                </a:lnTo>
                <a:lnTo>
                  <a:pt x="1931" y="1381"/>
                </a:lnTo>
                <a:lnTo>
                  <a:pt x="1962" y="1381"/>
                </a:lnTo>
                <a:lnTo>
                  <a:pt x="1993" y="1371"/>
                </a:lnTo>
                <a:lnTo>
                  <a:pt x="2014" y="1360"/>
                </a:lnTo>
                <a:lnTo>
                  <a:pt x="2046" y="1340"/>
                </a:lnTo>
                <a:lnTo>
                  <a:pt x="2077" y="1330"/>
                </a:lnTo>
                <a:lnTo>
                  <a:pt x="2108" y="1300"/>
                </a:lnTo>
                <a:lnTo>
                  <a:pt x="2139" y="1280"/>
                </a:lnTo>
                <a:lnTo>
                  <a:pt x="2171" y="1250"/>
                </a:lnTo>
                <a:lnTo>
                  <a:pt x="2202" y="1219"/>
                </a:lnTo>
                <a:lnTo>
                  <a:pt x="2233" y="1189"/>
                </a:lnTo>
                <a:lnTo>
                  <a:pt x="2265" y="1159"/>
                </a:lnTo>
                <a:lnTo>
                  <a:pt x="2286" y="1119"/>
                </a:lnTo>
                <a:lnTo>
                  <a:pt x="2317" y="1088"/>
                </a:lnTo>
                <a:lnTo>
                  <a:pt x="2348" y="1048"/>
                </a:lnTo>
                <a:lnTo>
                  <a:pt x="2379" y="1018"/>
                </a:lnTo>
                <a:lnTo>
                  <a:pt x="2411" y="978"/>
                </a:lnTo>
                <a:lnTo>
                  <a:pt x="2442" y="947"/>
                </a:lnTo>
                <a:lnTo>
                  <a:pt x="2473" y="907"/>
                </a:lnTo>
                <a:lnTo>
                  <a:pt x="2505" y="877"/>
                </a:lnTo>
                <a:lnTo>
                  <a:pt x="2526" y="847"/>
                </a:lnTo>
                <a:lnTo>
                  <a:pt x="2557" y="816"/>
                </a:lnTo>
                <a:lnTo>
                  <a:pt x="2588" y="786"/>
                </a:lnTo>
                <a:lnTo>
                  <a:pt x="2619" y="766"/>
                </a:lnTo>
                <a:lnTo>
                  <a:pt x="2651" y="736"/>
                </a:lnTo>
                <a:lnTo>
                  <a:pt x="2682" y="716"/>
                </a:lnTo>
                <a:lnTo>
                  <a:pt x="2713" y="706"/>
                </a:lnTo>
                <a:lnTo>
                  <a:pt x="2745" y="685"/>
                </a:lnTo>
                <a:lnTo>
                  <a:pt x="2776" y="675"/>
                </a:lnTo>
                <a:lnTo>
                  <a:pt x="2797" y="665"/>
                </a:lnTo>
                <a:lnTo>
                  <a:pt x="2828" y="655"/>
                </a:lnTo>
                <a:lnTo>
                  <a:pt x="2859" y="655"/>
                </a:lnTo>
                <a:lnTo>
                  <a:pt x="2891" y="655"/>
                </a:lnTo>
                <a:lnTo>
                  <a:pt x="2922" y="655"/>
                </a:lnTo>
                <a:lnTo>
                  <a:pt x="2953" y="655"/>
                </a:lnTo>
                <a:lnTo>
                  <a:pt x="2985" y="665"/>
                </a:lnTo>
                <a:lnTo>
                  <a:pt x="3016" y="665"/>
                </a:lnTo>
                <a:lnTo>
                  <a:pt x="3047" y="675"/>
                </a:lnTo>
                <a:lnTo>
                  <a:pt x="3068" y="685"/>
                </a:lnTo>
                <a:lnTo>
                  <a:pt x="3099" y="706"/>
                </a:lnTo>
                <a:lnTo>
                  <a:pt x="3131" y="716"/>
                </a:lnTo>
                <a:lnTo>
                  <a:pt x="3162" y="736"/>
                </a:lnTo>
                <a:lnTo>
                  <a:pt x="3193" y="746"/>
                </a:lnTo>
                <a:lnTo>
                  <a:pt x="3225" y="766"/>
                </a:lnTo>
                <a:lnTo>
                  <a:pt x="3256" y="786"/>
                </a:lnTo>
                <a:lnTo>
                  <a:pt x="3287" y="806"/>
                </a:lnTo>
                <a:lnTo>
                  <a:pt x="3319" y="826"/>
                </a:lnTo>
                <a:lnTo>
                  <a:pt x="3339" y="847"/>
                </a:lnTo>
                <a:lnTo>
                  <a:pt x="3371" y="857"/>
                </a:lnTo>
                <a:lnTo>
                  <a:pt x="3402" y="877"/>
                </a:lnTo>
                <a:lnTo>
                  <a:pt x="3433" y="897"/>
                </a:lnTo>
                <a:lnTo>
                  <a:pt x="3465" y="917"/>
                </a:lnTo>
                <a:lnTo>
                  <a:pt x="3496" y="927"/>
                </a:lnTo>
                <a:lnTo>
                  <a:pt x="3527" y="947"/>
                </a:lnTo>
                <a:lnTo>
                  <a:pt x="3559" y="957"/>
                </a:lnTo>
                <a:lnTo>
                  <a:pt x="3590" y="978"/>
                </a:lnTo>
                <a:lnTo>
                  <a:pt x="3611" y="988"/>
                </a:lnTo>
                <a:lnTo>
                  <a:pt x="3642" y="998"/>
                </a:lnTo>
                <a:lnTo>
                  <a:pt x="3673" y="1008"/>
                </a:lnTo>
                <a:lnTo>
                  <a:pt x="3705" y="1018"/>
                </a:lnTo>
                <a:lnTo>
                  <a:pt x="3736" y="1018"/>
                </a:lnTo>
                <a:lnTo>
                  <a:pt x="3767" y="1028"/>
                </a:lnTo>
                <a:lnTo>
                  <a:pt x="3799" y="1028"/>
                </a:lnTo>
                <a:lnTo>
                  <a:pt x="3830" y="1038"/>
                </a:lnTo>
                <a:lnTo>
                  <a:pt x="3851" y="1038"/>
                </a:lnTo>
                <a:lnTo>
                  <a:pt x="3882" y="1038"/>
                </a:lnTo>
                <a:lnTo>
                  <a:pt x="3913" y="1028"/>
                </a:lnTo>
                <a:lnTo>
                  <a:pt x="3945" y="1028"/>
                </a:lnTo>
                <a:lnTo>
                  <a:pt x="3976" y="1028"/>
                </a:lnTo>
                <a:lnTo>
                  <a:pt x="4007" y="1018"/>
                </a:lnTo>
                <a:lnTo>
                  <a:pt x="4039" y="1018"/>
                </a:lnTo>
                <a:lnTo>
                  <a:pt x="4070" y="1008"/>
                </a:lnTo>
                <a:lnTo>
                  <a:pt x="4101" y="998"/>
                </a:lnTo>
                <a:lnTo>
                  <a:pt x="4122" y="988"/>
                </a:lnTo>
                <a:lnTo>
                  <a:pt x="4153" y="988"/>
                </a:lnTo>
                <a:lnTo>
                  <a:pt x="4185" y="978"/>
                </a:lnTo>
                <a:lnTo>
                  <a:pt x="4216" y="968"/>
                </a:lnTo>
                <a:lnTo>
                  <a:pt x="4247" y="957"/>
                </a:lnTo>
                <a:lnTo>
                  <a:pt x="4279" y="947"/>
                </a:lnTo>
                <a:lnTo>
                  <a:pt x="4310" y="937"/>
                </a:lnTo>
                <a:lnTo>
                  <a:pt x="4341" y="927"/>
                </a:lnTo>
                <a:lnTo>
                  <a:pt x="4372" y="917"/>
                </a:lnTo>
                <a:lnTo>
                  <a:pt x="4393" y="907"/>
                </a:lnTo>
                <a:lnTo>
                  <a:pt x="4425" y="897"/>
                </a:lnTo>
                <a:lnTo>
                  <a:pt x="4456" y="887"/>
                </a:lnTo>
                <a:lnTo>
                  <a:pt x="4487" y="877"/>
                </a:lnTo>
                <a:lnTo>
                  <a:pt x="4519" y="867"/>
                </a:lnTo>
              </a:path>
            </a:pathLst>
          </a:custGeom>
          <a:noFill/>
          <a:ln w="38100">
            <a:solidFill>
              <a:srgbClr val="DB1515"/>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graphicFrame>
        <p:nvGraphicFramePr>
          <p:cNvPr id="13" name="Object 82"/>
          <p:cNvGraphicFramePr>
            <a:graphicFrameLocks noChangeAspect="1"/>
          </p:cNvGraphicFramePr>
          <p:nvPr>
            <p:extLst>
              <p:ext uri="{D42A27DB-BD31-4B8C-83A1-F6EECF244321}">
                <p14:modId xmlns:p14="http://schemas.microsoft.com/office/powerpoint/2010/main" val="981520953"/>
              </p:ext>
            </p:extLst>
          </p:nvPr>
        </p:nvGraphicFramePr>
        <p:xfrm>
          <a:off x="7618412" y="4583113"/>
          <a:ext cx="366712" cy="506412"/>
        </p:xfrm>
        <a:graphic>
          <a:graphicData uri="http://schemas.openxmlformats.org/presentationml/2006/ole">
            <mc:AlternateContent xmlns:mc="http://schemas.openxmlformats.org/markup-compatibility/2006">
              <mc:Choice xmlns:v="urn:schemas-microsoft-com:vml" Requires="v">
                <p:oleObj spid="_x0000_s21720" name="公式" r:id="rId11" imgW="152280" imgH="241200" progId="Equation.3">
                  <p:embed/>
                </p:oleObj>
              </mc:Choice>
              <mc:Fallback>
                <p:oleObj name="公式" r:id="rId11" imgW="152280" imgH="241200" progId="Equation.3">
                  <p:embed/>
                  <p:pic>
                    <p:nvPicPr>
                      <p:cNvPr id="21510" name="Object 8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18412" y="4583113"/>
                        <a:ext cx="366712" cy="506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Oval 83"/>
          <p:cNvSpPr>
            <a:spLocks noChangeArrowheads="1"/>
          </p:cNvSpPr>
          <p:nvPr/>
        </p:nvSpPr>
        <p:spPr bwMode="auto">
          <a:xfrm>
            <a:off x="7734299" y="2855913"/>
            <a:ext cx="106363" cy="106362"/>
          </a:xfrm>
          <a:prstGeom prst="ellipse">
            <a:avLst/>
          </a:prstGeom>
          <a:solidFill>
            <a:srgbClr val="008000"/>
          </a:solidFill>
          <a:ln w="9525">
            <a:solidFill>
              <a:srgbClr val="0000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15" name="Line 84"/>
          <p:cNvSpPr>
            <a:spLocks noChangeShapeType="1"/>
          </p:cNvSpPr>
          <p:nvPr/>
        </p:nvSpPr>
        <p:spPr bwMode="auto">
          <a:xfrm flipV="1">
            <a:off x="7770812" y="2928938"/>
            <a:ext cx="0" cy="1762125"/>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16" name="Freeform 20"/>
          <p:cNvSpPr>
            <a:spLocks/>
          </p:cNvSpPr>
          <p:nvPr/>
        </p:nvSpPr>
        <p:spPr bwMode="auto">
          <a:xfrm>
            <a:off x="7119937" y="2855913"/>
            <a:ext cx="684212" cy="1812925"/>
          </a:xfrm>
          <a:custGeom>
            <a:avLst/>
            <a:gdLst>
              <a:gd name="T0" fmla="*/ 0 w 409"/>
              <a:gd name="T1" fmla="*/ 2147483647 h 1142"/>
              <a:gd name="T2" fmla="*/ 2147483647 w 409"/>
              <a:gd name="T3" fmla="*/ 2147483647 h 1142"/>
              <a:gd name="T4" fmla="*/ 2147483647 w 409"/>
              <a:gd name="T5" fmla="*/ 2147483647 h 1142"/>
              <a:gd name="T6" fmla="*/ 2147483647 w 409"/>
              <a:gd name="T7" fmla="*/ 2147483647 h 1142"/>
              <a:gd name="T8" fmla="*/ 2147483647 w 409"/>
              <a:gd name="T9" fmla="*/ 2147483647 h 1142"/>
              <a:gd name="T10" fmla="*/ 0 60000 65536"/>
              <a:gd name="T11" fmla="*/ 0 60000 65536"/>
              <a:gd name="T12" fmla="*/ 0 60000 65536"/>
              <a:gd name="T13" fmla="*/ 0 60000 65536"/>
              <a:gd name="T14" fmla="*/ 0 60000 65536"/>
              <a:gd name="T15" fmla="*/ 0 w 409"/>
              <a:gd name="T16" fmla="*/ 0 h 1142"/>
              <a:gd name="T17" fmla="*/ 409 w 409"/>
              <a:gd name="T18" fmla="*/ 1142 h 1142"/>
            </a:gdLst>
            <a:ahLst/>
            <a:cxnLst>
              <a:cxn ang="T10">
                <a:pos x="T0" y="T1"/>
              </a:cxn>
              <a:cxn ang="T11">
                <a:pos x="T2" y="T3"/>
              </a:cxn>
              <a:cxn ang="T12">
                <a:pos x="T4" y="T5"/>
              </a:cxn>
              <a:cxn ang="T13">
                <a:pos x="T6" y="T7"/>
              </a:cxn>
              <a:cxn ang="T14">
                <a:pos x="T8" y="T9"/>
              </a:cxn>
            </a:cxnLst>
            <a:rect l="T15" t="T16" r="T17" b="T18"/>
            <a:pathLst>
              <a:path w="409" h="1142">
                <a:moveTo>
                  <a:pt x="0" y="1142"/>
                </a:moveTo>
                <a:cubicBezTo>
                  <a:pt x="26" y="1117"/>
                  <a:pt x="53" y="1093"/>
                  <a:pt x="91" y="961"/>
                </a:cubicBezTo>
                <a:cubicBezTo>
                  <a:pt x="129" y="829"/>
                  <a:pt x="185" y="499"/>
                  <a:pt x="227" y="348"/>
                </a:cubicBezTo>
                <a:cubicBezTo>
                  <a:pt x="269" y="197"/>
                  <a:pt x="311" y="106"/>
                  <a:pt x="341" y="53"/>
                </a:cubicBezTo>
                <a:cubicBezTo>
                  <a:pt x="371" y="0"/>
                  <a:pt x="390" y="15"/>
                  <a:pt x="409" y="31"/>
                </a:cubicBezTo>
              </a:path>
            </a:pathLst>
          </a:cu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Calibri" panose="020F0502020204030204" pitchFamily="34" charset="0"/>
            </a:endParaRPr>
          </a:p>
        </p:txBody>
      </p:sp>
    </p:spTree>
    <p:extLst>
      <p:ext uri="{BB962C8B-B14F-4D97-AF65-F5344CB8AC3E}">
        <p14:creationId xmlns:p14="http://schemas.microsoft.com/office/powerpoint/2010/main" val="2736296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3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Rectangle 3"/>
          <p:cNvSpPr>
            <a:spLocks noChangeArrowheads="1"/>
          </p:cNvSpPr>
          <p:nvPr/>
        </p:nvSpPr>
        <p:spPr bwMode="auto">
          <a:xfrm>
            <a:off x="515939" y="1282573"/>
            <a:ext cx="22729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solidFill>
                  <a:srgbClr val="C00000"/>
                </a:solidFill>
                <a:latin typeface="+mj-ea"/>
                <a:ea typeface="+mj-ea"/>
                <a:cs typeface="仿宋_GB2312"/>
              </a:rPr>
              <a:t>调整时间</a:t>
            </a:r>
            <a:r>
              <a:rPr kumimoji="1" lang="en-US" altLang="zh-CN" sz="2400" b="1" i="1" dirty="0" err="1">
                <a:solidFill>
                  <a:srgbClr val="C00000"/>
                </a:solidFill>
                <a:latin typeface="+mj-ea"/>
                <a:ea typeface="+mj-ea"/>
                <a:cs typeface="仿宋_GB2312"/>
              </a:rPr>
              <a:t>t</a:t>
            </a:r>
            <a:r>
              <a:rPr kumimoji="1" lang="en-US" altLang="zh-CN" sz="2400" b="1" i="1" baseline="-25000" dirty="0" err="1">
                <a:solidFill>
                  <a:srgbClr val="C00000"/>
                </a:solidFill>
                <a:latin typeface="+mj-ea"/>
                <a:ea typeface="+mj-ea"/>
                <a:cs typeface="仿宋_GB2312"/>
              </a:rPr>
              <a:t>s</a:t>
            </a:r>
            <a:endParaRPr kumimoji="1" lang="en-US" altLang="zh-CN" sz="2400" b="1" i="1" baseline="-25000" dirty="0">
              <a:solidFill>
                <a:srgbClr val="C00000"/>
              </a:solidFill>
              <a:latin typeface="+mj-ea"/>
              <a:ea typeface="+mj-ea"/>
              <a:cs typeface="仿宋_GB2312"/>
            </a:endParaRPr>
          </a:p>
        </p:txBody>
      </p:sp>
      <p:sp>
        <p:nvSpPr>
          <p:cNvPr id="4" name="Rectangle 88"/>
          <p:cNvSpPr>
            <a:spLocks noChangeArrowheads="1"/>
          </p:cNvSpPr>
          <p:nvPr/>
        </p:nvSpPr>
        <p:spPr bwMode="auto">
          <a:xfrm>
            <a:off x="524510" y="1890455"/>
            <a:ext cx="5784850" cy="412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44525" eaLnBrk="1" hangingPunct="1">
              <a:lnSpc>
                <a:spcPct val="150000"/>
              </a:lnSpc>
              <a:spcBef>
                <a:spcPts val="1200"/>
              </a:spcBef>
            </a:pPr>
            <a:r>
              <a:rPr lang="zh-CN" altLang="en-US" sz="2400" dirty="0" smtClean="0">
                <a:latin typeface="+mn-ea"/>
                <a:ea typeface="+mn-ea"/>
                <a:cs typeface="仿宋_GB2312"/>
              </a:rPr>
              <a:t>响应曲线</a:t>
            </a:r>
            <a:r>
              <a:rPr lang="zh-CN" altLang="en-US" sz="2400" dirty="0">
                <a:latin typeface="+mn-ea"/>
                <a:ea typeface="+mn-ea"/>
                <a:cs typeface="仿宋_GB2312"/>
              </a:rPr>
              <a:t>开始进入允许偏差范围内，并不再超出这个范围的时间称为</a:t>
            </a:r>
            <a:r>
              <a:rPr kumimoji="1" lang="zh-CN" altLang="en-US" sz="2400" b="1" dirty="0" smtClean="0">
                <a:solidFill>
                  <a:srgbClr val="0070C0"/>
                </a:solidFill>
                <a:latin typeface="+mj-ea"/>
                <a:ea typeface="+mj-ea"/>
                <a:cs typeface="仿宋_GB2312"/>
              </a:rPr>
              <a:t>调整时间 </a:t>
            </a:r>
            <a:r>
              <a:rPr kumimoji="1" lang="en-US" altLang="zh-CN" sz="2400" b="1" dirty="0" err="1" smtClean="0">
                <a:solidFill>
                  <a:srgbClr val="0070C0"/>
                </a:solidFill>
                <a:latin typeface="+mj-ea"/>
                <a:ea typeface="+mj-ea"/>
                <a:cs typeface="仿宋_GB2312"/>
              </a:rPr>
              <a:t>t</a:t>
            </a:r>
            <a:r>
              <a:rPr kumimoji="1" lang="en-US" altLang="zh-CN" sz="2400" b="1" baseline="-25000" dirty="0" err="1" smtClean="0">
                <a:solidFill>
                  <a:srgbClr val="0070C0"/>
                </a:solidFill>
                <a:latin typeface="+mj-ea"/>
                <a:ea typeface="+mj-ea"/>
                <a:cs typeface="仿宋_GB2312"/>
              </a:rPr>
              <a:t>s</a:t>
            </a:r>
            <a:r>
              <a:rPr kumimoji="1" lang="en-US" altLang="zh-CN" sz="2400" b="1" baseline="-25000" dirty="0" smtClean="0">
                <a:solidFill>
                  <a:srgbClr val="0070C0"/>
                </a:solidFill>
                <a:latin typeface="+mj-ea"/>
                <a:ea typeface="+mj-ea"/>
                <a:cs typeface="仿宋_GB2312"/>
              </a:rPr>
              <a:t> </a:t>
            </a:r>
            <a:r>
              <a:rPr kumimoji="1" lang="zh-CN" altLang="en-US" sz="2400" b="1" dirty="0" smtClean="0">
                <a:solidFill>
                  <a:srgbClr val="0070C0"/>
                </a:solidFill>
                <a:latin typeface="+mj-ea"/>
                <a:ea typeface="+mj-ea"/>
                <a:cs typeface="仿宋_GB2312"/>
              </a:rPr>
              <a:t>，</a:t>
            </a:r>
            <a:r>
              <a:rPr kumimoji="1" lang="zh-CN" altLang="en-US" sz="2400" b="1" dirty="0">
                <a:solidFill>
                  <a:srgbClr val="0070C0"/>
                </a:solidFill>
                <a:latin typeface="+mj-ea"/>
                <a:ea typeface="+mj-ea"/>
                <a:cs typeface="仿宋_GB2312"/>
              </a:rPr>
              <a:t>也称为动态过程时间、过渡过程时间、瞬态过程时间</a:t>
            </a:r>
            <a:r>
              <a:rPr kumimoji="1" lang="zh-CN" altLang="en-US" sz="2400" dirty="0">
                <a:solidFill>
                  <a:srgbClr val="000066"/>
                </a:solidFill>
                <a:latin typeface="+mn-ea"/>
                <a:ea typeface="+mn-ea"/>
                <a:cs typeface="仿宋_GB2312"/>
              </a:rPr>
              <a:t>。</a:t>
            </a:r>
            <a:endParaRPr kumimoji="1" lang="en-US" altLang="zh-CN" sz="2400" dirty="0">
              <a:solidFill>
                <a:srgbClr val="000066"/>
              </a:solidFill>
              <a:latin typeface="+mn-ea"/>
              <a:ea typeface="+mn-ea"/>
              <a:cs typeface="仿宋_GB2312"/>
            </a:endParaRPr>
          </a:p>
          <a:p>
            <a:pPr indent="644525" eaLnBrk="1" hangingPunct="1">
              <a:lnSpc>
                <a:spcPct val="150000"/>
              </a:lnSpc>
              <a:spcBef>
                <a:spcPts val="1200"/>
              </a:spcBef>
            </a:pPr>
            <a:r>
              <a:rPr lang="zh-CN" altLang="en-US" sz="2400" dirty="0" smtClean="0">
                <a:latin typeface="+mn-ea"/>
                <a:ea typeface="+mn-ea"/>
                <a:cs typeface="仿宋_GB2312"/>
              </a:rPr>
              <a:t>允许</a:t>
            </a:r>
            <a:r>
              <a:rPr lang="zh-CN" altLang="en-US" sz="2400" dirty="0">
                <a:latin typeface="+mn-ea"/>
                <a:ea typeface="+mn-ea"/>
                <a:cs typeface="仿宋_GB2312"/>
              </a:rPr>
              <a:t>偏差范围一般取稳态值</a:t>
            </a:r>
            <a:r>
              <a:rPr lang="zh-CN" altLang="en-US" sz="2400" dirty="0" smtClean="0">
                <a:latin typeface="+mn-ea"/>
                <a:ea typeface="+mn-ea"/>
                <a:cs typeface="仿宋_GB2312"/>
              </a:rPr>
              <a:t>的 </a:t>
            </a:r>
            <a:r>
              <a:rPr kumimoji="1" lang="zh-CN" altLang="en-US" sz="2400" b="1" dirty="0" smtClean="0">
                <a:latin typeface="+mj-ea"/>
                <a:ea typeface="+mj-ea"/>
                <a:cs typeface="仿宋_GB2312"/>
                <a:sym typeface="Symbol" panose="05050102010706020507" pitchFamily="18" charset="2"/>
              </a:rPr>
              <a:t></a:t>
            </a:r>
            <a:r>
              <a:rPr kumimoji="1" lang="en-US" altLang="zh-CN" sz="2400" b="1" dirty="0">
                <a:latin typeface="+mj-ea"/>
                <a:ea typeface="+mj-ea"/>
                <a:cs typeface="仿宋_GB2312"/>
              </a:rPr>
              <a:t>2</a:t>
            </a:r>
            <a:r>
              <a:rPr kumimoji="1" lang="en-US" altLang="zh-CN" sz="2400" b="1" dirty="0" smtClean="0">
                <a:latin typeface="+mj-ea"/>
                <a:ea typeface="+mj-ea"/>
                <a:cs typeface="仿宋_GB2312"/>
              </a:rPr>
              <a:t>% </a:t>
            </a:r>
            <a:r>
              <a:rPr kumimoji="1" lang="zh-CN" altLang="en-US" sz="2400" dirty="0" smtClean="0">
                <a:latin typeface="+mn-ea"/>
                <a:ea typeface="+mn-ea"/>
                <a:cs typeface="仿宋_GB2312"/>
              </a:rPr>
              <a:t>或 </a:t>
            </a:r>
            <a:r>
              <a:rPr kumimoji="1" lang="zh-CN" altLang="en-US" sz="2400" b="1" dirty="0" smtClean="0">
                <a:latin typeface="+mj-ea"/>
                <a:ea typeface="+mj-ea"/>
                <a:cs typeface="仿宋_GB2312"/>
                <a:sym typeface="Symbol" panose="05050102010706020507" pitchFamily="18" charset="2"/>
              </a:rPr>
              <a:t></a:t>
            </a:r>
            <a:r>
              <a:rPr kumimoji="1" lang="en-US" altLang="zh-CN" sz="2400" b="1" dirty="0">
                <a:latin typeface="+mj-ea"/>
                <a:ea typeface="+mj-ea"/>
                <a:cs typeface="仿宋_GB2312"/>
              </a:rPr>
              <a:t>5%</a:t>
            </a:r>
            <a:r>
              <a:rPr kumimoji="1" lang="zh-CN" altLang="en-US" sz="2400" dirty="0">
                <a:latin typeface="+mn-ea"/>
                <a:ea typeface="+mn-ea"/>
                <a:cs typeface="仿宋_GB2312"/>
              </a:rPr>
              <a:t>。显然，</a:t>
            </a:r>
            <a:r>
              <a:rPr kumimoji="1" lang="zh-CN" altLang="en-US" sz="2400" dirty="0" smtClean="0">
                <a:latin typeface="+mn-ea"/>
                <a:ea typeface="+mn-ea"/>
                <a:cs typeface="仿宋_GB2312"/>
              </a:rPr>
              <a:t>调整时间</a:t>
            </a:r>
            <a:r>
              <a:rPr kumimoji="1" lang="zh-CN" altLang="en-US" sz="2400" b="1" dirty="0" smtClean="0">
                <a:solidFill>
                  <a:srgbClr val="0070C0"/>
                </a:solidFill>
                <a:latin typeface="+mj-ea"/>
                <a:ea typeface="+mj-ea"/>
                <a:cs typeface="仿宋_GB2312"/>
              </a:rPr>
              <a:t> </a:t>
            </a:r>
            <a:r>
              <a:rPr kumimoji="1" lang="en-US" altLang="zh-CN" sz="2400" b="1" i="1" dirty="0" err="1" smtClean="0">
                <a:solidFill>
                  <a:srgbClr val="0070C0"/>
                </a:solidFill>
                <a:latin typeface="+mj-ea"/>
                <a:ea typeface="+mj-ea"/>
                <a:cs typeface="仿宋_GB2312"/>
              </a:rPr>
              <a:t>t</a:t>
            </a:r>
            <a:r>
              <a:rPr kumimoji="1" lang="en-US" altLang="zh-CN" sz="2400" b="1" i="1" baseline="-25000" dirty="0" err="1" smtClean="0">
                <a:solidFill>
                  <a:srgbClr val="0070C0"/>
                </a:solidFill>
                <a:latin typeface="+mj-ea"/>
                <a:ea typeface="+mj-ea"/>
                <a:cs typeface="仿宋_GB2312"/>
              </a:rPr>
              <a:t>s</a:t>
            </a:r>
            <a:r>
              <a:rPr kumimoji="1" lang="en-US" altLang="zh-CN" sz="2400" b="1" i="1" baseline="-25000" dirty="0" smtClean="0">
                <a:solidFill>
                  <a:srgbClr val="0070C0"/>
                </a:solidFill>
                <a:latin typeface="+mj-ea"/>
                <a:ea typeface="+mj-ea"/>
                <a:cs typeface="仿宋_GB2312"/>
              </a:rPr>
              <a:t> </a:t>
            </a:r>
            <a:r>
              <a:rPr kumimoji="1" lang="zh-CN" altLang="en-US" sz="2400" dirty="0" smtClean="0">
                <a:latin typeface="+mn-ea"/>
                <a:ea typeface="+mn-ea"/>
                <a:cs typeface="仿宋_GB2312"/>
              </a:rPr>
              <a:t>的</a:t>
            </a:r>
            <a:r>
              <a:rPr kumimoji="1" lang="zh-CN" altLang="en-US" sz="2400" dirty="0">
                <a:latin typeface="+mn-ea"/>
                <a:ea typeface="+mn-ea"/>
                <a:cs typeface="仿宋_GB2312"/>
              </a:rPr>
              <a:t>大小与选取的允许偏差范围大小有关</a:t>
            </a:r>
            <a:r>
              <a:rPr kumimoji="1" lang="zh-CN" altLang="en-US" sz="2400" dirty="0" smtClean="0">
                <a:latin typeface="+mn-ea"/>
                <a:ea typeface="+mn-ea"/>
                <a:cs typeface="仿宋_GB2312"/>
              </a:rPr>
              <a:t>。</a:t>
            </a:r>
            <a:endParaRPr kumimoji="1" lang="en-US" altLang="zh-CN" sz="2400" dirty="0">
              <a:latin typeface="+mn-ea"/>
              <a:ea typeface="+mn-ea"/>
              <a:cs typeface="仿宋_GB2312"/>
            </a:endParaRPr>
          </a:p>
        </p:txBody>
      </p:sp>
      <p:sp>
        <p:nvSpPr>
          <p:cNvPr id="5" name="Line 73"/>
          <p:cNvSpPr>
            <a:spLocks noChangeShapeType="1"/>
          </p:cNvSpPr>
          <p:nvPr/>
        </p:nvSpPr>
        <p:spPr bwMode="auto">
          <a:xfrm>
            <a:off x="7101522" y="4841785"/>
            <a:ext cx="3629025"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74"/>
          <p:cNvSpPr>
            <a:spLocks noChangeShapeType="1"/>
          </p:cNvSpPr>
          <p:nvPr/>
        </p:nvSpPr>
        <p:spPr bwMode="auto">
          <a:xfrm>
            <a:off x="6984047" y="5848260"/>
            <a:ext cx="3927475" cy="0"/>
          </a:xfrm>
          <a:prstGeom prst="line">
            <a:avLst/>
          </a:prstGeom>
          <a:noFill/>
          <a:ln w="635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7" name="Line 75"/>
          <p:cNvSpPr>
            <a:spLocks noChangeShapeType="1"/>
          </p:cNvSpPr>
          <p:nvPr/>
        </p:nvSpPr>
        <p:spPr bwMode="auto">
          <a:xfrm flipV="1">
            <a:off x="7095172" y="3078072"/>
            <a:ext cx="0" cy="3059113"/>
          </a:xfrm>
          <a:prstGeom prst="line">
            <a:avLst/>
          </a:prstGeom>
          <a:noFill/>
          <a:ln w="1270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 name="Object 76"/>
          <p:cNvGraphicFramePr>
            <a:graphicFrameLocks noChangeAspect="1"/>
          </p:cNvGraphicFramePr>
          <p:nvPr>
            <p:extLst>
              <p:ext uri="{D42A27DB-BD31-4B8C-83A1-F6EECF244321}">
                <p14:modId xmlns:p14="http://schemas.microsoft.com/office/powerpoint/2010/main" val="1249099068"/>
              </p:ext>
            </p:extLst>
          </p:nvPr>
        </p:nvGraphicFramePr>
        <p:xfrm>
          <a:off x="6890385" y="2701835"/>
          <a:ext cx="542925" cy="330200"/>
        </p:xfrm>
        <a:graphic>
          <a:graphicData uri="http://schemas.openxmlformats.org/presentationml/2006/ole">
            <mc:AlternateContent xmlns:mc="http://schemas.openxmlformats.org/markup-compatibility/2006">
              <mc:Choice xmlns:v="urn:schemas-microsoft-com:vml" Requires="v">
                <p:oleObj spid="_x0000_s22745" name="公式" r:id="rId3" imgW="291960" imgH="203040" progId="Equation.3">
                  <p:embed/>
                </p:oleObj>
              </mc:Choice>
              <mc:Fallback>
                <p:oleObj name="公式" r:id="rId3" imgW="291960" imgH="203040" progId="Equation.3">
                  <p:embed/>
                  <p:pic>
                    <p:nvPicPr>
                      <p:cNvPr id="3074" name="Object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0385" y="2701835"/>
                        <a:ext cx="542925"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77"/>
          <p:cNvGraphicFramePr>
            <a:graphicFrameLocks noChangeAspect="1"/>
          </p:cNvGraphicFramePr>
          <p:nvPr>
            <p:extLst>
              <p:ext uri="{D42A27DB-BD31-4B8C-83A1-F6EECF244321}">
                <p14:modId xmlns:p14="http://schemas.microsoft.com/office/powerpoint/2010/main" val="2486148707"/>
              </p:ext>
            </p:extLst>
          </p:nvPr>
        </p:nvGraphicFramePr>
        <p:xfrm>
          <a:off x="6888797" y="4500472"/>
          <a:ext cx="165100" cy="268288"/>
        </p:xfrm>
        <a:graphic>
          <a:graphicData uri="http://schemas.openxmlformats.org/presentationml/2006/ole">
            <mc:AlternateContent xmlns:mc="http://schemas.openxmlformats.org/markup-compatibility/2006">
              <mc:Choice xmlns:v="urn:schemas-microsoft-com:vml" Requires="v">
                <p:oleObj spid="_x0000_s22746" name="公式" r:id="rId5" imgW="88560" imgH="164880" progId="Equation.3">
                  <p:embed/>
                </p:oleObj>
              </mc:Choice>
              <mc:Fallback>
                <p:oleObj name="公式" r:id="rId5" imgW="88560" imgH="164880" progId="Equation.3">
                  <p:embed/>
                  <p:pic>
                    <p:nvPicPr>
                      <p:cNvPr id="3075" name="Object 7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88797" y="4500472"/>
                        <a:ext cx="165100" cy="2682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78"/>
          <p:cNvGraphicFramePr>
            <a:graphicFrameLocks noChangeAspect="1"/>
          </p:cNvGraphicFramePr>
          <p:nvPr>
            <p:extLst>
              <p:ext uri="{D42A27DB-BD31-4B8C-83A1-F6EECF244321}">
                <p14:modId xmlns:p14="http://schemas.microsoft.com/office/powerpoint/2010/main" val="1563470209"/>
              </p:ext>
            </p:extLst>
          </p:nvPr>
        </p:nvGraphicFramePr>
        <p:xfrm>
          <a:off x="10622597" y="5597435"/>
          <a:ext cx="165100" cy="247650"/>
        </p:xfrm>
        <a:graphic>
          <a:graphicData uri="http://schemas.openxmlformats.org/presentationml/2006/ole">
            <mc:AlternateContent xmlns:mc="http://schemas.openxmlformats.org/markup-compatibility/2006">
              <mc:Choice xmlns:v="urn:schemas-microsoft-com:vml" Requires="v">
                <p:oleObj spid="_x0000_s22747" name="公式" r:id="rId7" imgW="88560" imgH="152280" progId="Equation.3">
                  <p:embed/>
                </p:oleObj>
              </mc:Choice>
              <mc:Fallback>
                <p:oleObj name="公式" r:id="rId7" imgW="88560" imgH="152280" progId="Equation.3">
                  <p:embed/>
                  <p:pic>
                    <p:nvPicPr>
                      <p:cNvPr id="3076" name="Object 7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622597" y="5597435"/>
                        <a:ext cx="165100" cy="24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Freeform 79"/>
          <p:cNvSpPr>
            <a:spLocks noChangeAspect="1"/>
          </p:cNvSpPr>
          <p:nvPr/>
        </p:nvSpPr>
        <p:spPr bwMode="auto">
          <a:xfrm>
            <a:off x="7093585" y="4302035"/>
            <a:ext cx="3636962" cy="1547812"/>
          </a:xfrm>
          <a:custGeom>
            <a:avLst/>
            <a:gdLst>
              <a:gd name="T0" fmla="*/ 2147483647 w 4519"/>
              <a:gd name="T1" fmla="*/ 2147483647 h 2620"/>
              <a:gd name="T2" fmla="*/ 2147483647 w 4519"/>
              <a:gd name="T3" fmla="*/ 2147483647 h 2620"/>
              <a:gd name="T4" fmla="*/ 2147483647 w 4519"/>
              <a:gd name="T5" fmla="*/ 2147483647 h 2620"/>
              <a:gd name="T6" fmla="*/ 2147483647 w 4519"/>
              <a:gd name="T7" fmla="*/ 2147483647 h 2620"/>
              <a:gd name="T8" fmla="*/ 2147483647 w 4519"/>
              <a:gd name="T9" fmla="*/ 2147483647 h 2620"/>
              <a:gd name="T10" fmla="*/ 2147483647 w 4519"/>
              <a:gd name="T11" fmla="*/ 2147483647 h 2620"/>
              <a:gd name="T12" fmla="*/ 2147483647 w 4519"/>
              <a:gd name="T13" fmla="*/ 2147483647 h 2620"/>
              <a:gd name="T14" fmla="*/ 2147483647 w 4519"/>
              <a:gd name="T15" fmla="*/ 2147483647 h 2620"/>
              <a:gd name="T16" fmla="*/ 2147483647 w 4519"/>
              <a:gd name="T17" fmla="*/ 2147483647 h 2620"/>
              <a:gd name="T18" fmla="*/ 2147483647 w 4519"/>
              <a:gd name="T19" fmla="*/ 2147483647 h 2620"/>
              <a:gd name="T20" fmla="*/ 2147483647 w 4519"/>
              <a:gd name="T21" fmla="*/ 0 h 2620"/>
              <a:gd name="T22" fmla="*/ 2147483647 w 4519"/>
              <a:gd name="T23" fmla="*/ 2147483647 h 2620"/>
              <a:gd name="T24" fmla="*/ 2147483647 w 4519"/>
              <a:gd name="T25" fmla="*/ 2147483647 h 2620"/>
              <a:gd name="T26" fmla="*/ 2147483647 w 4519"/>
              <a:gd name="T27" fmla="*/ 2147483647 h 2620"/>
              <a:gd name="T28" fmla="*/ 2147483647 w 4519"/>
              <a:gd name="T29" fmla="*/ 2147483647 h 2620"/>
              <a:gd name="T30" fmla="*/ 2147483647 w 4519"/>
              <a:gd name="T31" fmla="*/ 2147483647 h 2620"/>
              <a:gd name="T32" fmla="*/ 2147483647 w 4519"/>
              <a:gd name="T33" fmla="*/ 2147483647 h 2620"/>
              <a:gd name="T34" fmla="*/ 2147483647 w 4519"/>
              <a:gd name="T35" fmla="*/ 2147483647 h 2620"/>
              <a:gd name="T36" fmla="*/ 2147483647 w 4519"/>
              <a:gd name="T37" fmla="*/ 2147483647 h 2620"/>
              <a:gd name="T38" fmla="*/ 2147483647 w 4519"/>
              <a:gd name="T39" fmla="*/ 2147483647 h 2620"/>
              <a:gd name="T40" fmla="*/ 2147483647 w 4519"/>
              <a:gd name="T41" fmla="*/ 2147483647 h 2620"/>
              <a:gd name="T42" fmla="*/ 2147483647 w 4519"/>
              <a:gd name="T43" fmla="*/ 2147483647 h 2620"/>
              <a:gd name="T44" fmla="*/ 2147483647 w 4519"/>
              <a:gd name="T45" fmla="*/ 2147483647 h 2620"/>
              <a:gd name="T46" fmla="*/ 2147483647 w 4519"/>
              <a:gd name="T47" fmla="*/ 2147483647 h 2620"/>
              <a:gd name="T48" fmla="*/ 2147483647 w 4519"/>
              <a:gd name="T49" fmla="*/ 2147483647 h 2620"/>
              <a:gd name="T50" fmla="*/ 2147483647 w 4519"/>
              <a:gd name="T51" fmla="*/ 2147483647 h 2620"/>
              <a:gd name="T52" fmla="*/ 2147483647 w 4519"/>
              <a:gd name="T53" fmla="*/ 2147483647 h 2620"/>
              <a:gd name="T54" fmla="*/ 2147483647 w 4519"/>
              <a:gd name="T55" fmla="*/ 2147483647 h 2620"/>
              <a:gd name="T56" fmla="*/ 2147483647 w 4519"/>
              <a:gd name="T57" fmla="*/ 2147483647 h 2620"/>
              <a:gd name="T58" fmla="*/ 2147483647 w 4519"/>
              <a:gd name="T59" fmla="*/ 2147483647 h 2620"/>
              <a:gd name="T60" fmla="*/ 2147483647 w 4519"/>
              <a:gd name="T61" fmla="*/ 2147483647 h 2620"/>
              <a:gd name="T62" fmla="*/ 2147483647 w 4519"/>
              <a:gd name="T63" fmla="*/ 2147483647 h 2620"/>
              <a:gd name="T64" fmla="*/ 2147483647 w 4519"/>
              <a:gd name="T65" fmla="*/ 2147483647 h 2620"/>
              <a:gd name="T66" fmla="*/ 2147483647 w 4519"/>
              <a:gd name="T67" fmla="*/ 2147483647 h 2620"/>
              <a:gd name="T68" fmla="*/ 2147483647 w 4519"/>
              <a:gd name="T69" fmla="*/ 2147483647 h 2620"/>
              <a:gd name="T70" fmla="*/ 2147483647 w 4519"/>
              <a:gd name="T71" fmla="*/ 2147483647 h 2620"/>
              <a:gd name="T72" fmla="*/ 2147483647 w 4519"/>
              <a:gd name="T73" fmla="*/ 2147483647 h 2620"/>
              <a:gd name="T74" fmla="*/ 2147483647 w 4519"/>
              <a:gd name="T75" fmla="*/ 2147483647 h 2620"/>
              <a:gd name="T76" fmla="*/ 2147483647 w 4519"/>
              <a:gd name="T77" fmla="*/ 2147483647 h 2620"/>
              <a:gd name="T78" fmla="*/ 2147483647 w 4519"/>
              <a:gd name="T79" fmla="*/ 2147483647 h 2620"/>
              <a:gd name="T80" fmla="*/ 2147483647 w 4519"/>
              <a:gd name="T81" fmla="*/ 2147483647 h 2620"/>
              <a:gd name="T82" fmla="*/ 2147483647 w 4519"/>
              <a:gd name="T83" fmla="*/ 2147483647 h 2620"/>
              <a:gd name="T84" fmla="*/ 2147483647 w 4519"/>
              <a:gd name="T85" fmla="*/ 2147483647 h 2620"/>
              <a:gd name="T86" fmla="*/ 2147483647 w 4519"/>
              <a:gd name="T87" fmla="*/ 2147483647 h 2620"/>
              <a:gd name="T88" fmla="*/ 2147483647 w 4519"/>
              <a:gd name="T89" fmla="*/ 2147483647 h 2620"/>
              <a:gd name="T90" fmla="*/ 2147483647 w 4519"/>
              <a:gd name="T91" fmla="*/ 2147483647 h 2620"/>
              <a:gd name="T92" fmla="*/ 2147483647 w 4519"/>
              <a:gd name="T93" fmla="*/ 2147483647 h 2620"/>
              <a:gd name="T94" fmla="*/ 2147483647 w 4519"/>
              <a:gd name="T95" fmla="*/ 2147483647 h 2620"/>
              <a:gd name="T96" fmla="*/ 2147483647 w 4519"/>
              <a:gd name="T97" fmla="*/ 2147483647 h 2620"/>
              <a:gd name="T98" fmla="*/ 2147483647 w 4519"/>
              <a:gd name="T99" fmla="*/ 2147483647 h 26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19"/>
              <a:gd name="T151" fmla="*/ 0 h 2620"/>
              <a:gd name="T152" fmla="*/ 4519 w 4519"/>
              <a:gd name="T153" fmla="*/ 2620 h 26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19" h="2620">
                <a:moveTo>
                  <a:pt x="0" y="2620"/>
                </a:moveTo>
                <a:lnTo>
                  <a:pt x="32" y="2610"/>
                </a:lnTo>
                <a:lnTo>
                  <a:pt x="63" y="2590"/>
                </a:lnTo>
                <a:lnTo>
                  <a:pt x="94" y="2549"/>
                </a:lnTo>
                <a:lnTo>
                  <a:pt x="126" y="2489"/>
                </a:lnTo>
                <a:lnTo>
                  <a:pt x="146" y="2418"/>
                </a:lnTo>
                <a:lnTo>
                  <a:pt x="178" y="2338"/>
                </a:lnTo>
                <a:lnTo>
                  <a:pt x="209" y="2247"/>
                </a:lnTo>
                <a:lnTo>
                  <a:pt x="240" y="2146"/>
                </a:lnTo>
                <a:lnTo>
                  <a:pt x="272" y="2035"/>
                </a:lnTo>
                <a:lnTo>
                  <a:pt x="303" y="1925"/>
                </a:lnTo>
                <a:lnTo>
                  <a:pt x="334" y="1804"/>
                </a:lnTo>
                <a:lnTo>
                  <a:pt x="366" y="1673"/>
                </a:lnTo>
                <a:lnTo>
                  <a:pt x="397" y="1552"/>
                </a:lnTo>
                <a:lnTo>
                  <a:pt x="418" y="1421"/>
                </a:lnTo>
                <a:lnTo>
                  <a:pt x="449" y="1290"/>
                </a:lnTo>
                <a:lnTo>
                  <a:pt x="480" y="1159"/>
                </a:lnTo>
                <a:lnTo>
                  <a:pt x="512" y="1038"/>
                </a:lnTo>
                <a:lnTo>
                  <a:pt x="543" y="917"/>
                </a:lnTo>
                <a:lnTo>
                  <a:pt x="574" y="796"/>
                </a:lnTo>
                <a:lnTo>
                  <a:pt x="606" y="685"/>
                </a:lnTo>
                <a:lnTo>
                  <a:pt x="637" y="575"/>
                </a:lnTo>
                <a:lnTo>
                  <a:pt x="668" y="484"/>
                </a:lnTo>
                <a:lnTo>
                  <a:pt x="689" y="393"/>
                </a:lnTo>
                <a:lnTo>
                  <a:pt x="720" y="313"/>
                </a:lnTo>
                <a:lnTo>
                  <a:pt x="752" y="232"/>
                </a:lnTo>
                <a:lnTo>
                  <a:pt x="783" y="172"/>
                </a:lnTo>
                <a:lnTo>
                  <a:pt x="814" y="121"/>
                </a:lnTo>
                <a:lnTo>
                  <a:pt x="846" y="71"/>
                </a:lnTo>
                <a:lnTo>
                  <a:pt x="877" y="41"/>
                </a:lnTo>
                <a:lnTo>
                  <a:pt x="908" y="21"/>
                </a:lnTo>
                <a:lnTo>
                  <a:pt x="929" y="0"/>
                </a:lnTo>
                <a:lnTo>
                  <a:pt x="960" y="0"/>
                </a:lnTo>
                <a:lnTo>
                  <a:pt x="992" y="0"/>
                </a:lnTo>
                <a:lnTo>
                  <a:pt x="1023" y="10"/>
                </a:lnTo>
                <a:lnTo>
                  <a:pt x="1054" y="31"/>
                </a:lnTo>
                <a:lnTo>
                  <a:pt x="1086" y="61"/>
                </a:lnTo>
                <a:lnTo>
                  <a:pt x="1117" y="101"/>
                </a:lnTo>
                <a:lnTo>
                  <a:pt x="1148" y="141"/>
                </a:lnTo>
                <a:lnTo>
                  <a:pt x="1179" y="192"/>
                </a:lnTo>
                <a:lnTo>
                  <a:pt x="1200" y="242"/>
                </a:lnTo>
                <a:lnTo>
                  <a:pt x="1232" y="303"/>
                </a:lnTo>
                <a:lnTo>
                  <a:pt x="1263" y="363"/>
                </a:lnTo>
                <a:lnTo>
                  <a:pt x="1294" y="424"/>
                </a:lnTo>
                <a:lnTo>
                  <a:pt x="1326" y="494"/>
                </a:lnTo>
                <a:lnTo>
                  <a:pt x="1357" y="554"/>
                </a:lnTo>
                <a:lnTo>
                  <a:pt x="1388" y="625"/>
                </a:lnTo>
                <a:lnTo>
                  <a:pt x="1419" y="696"/>
                </a:lnTo>
                <a:lnTo>
                  <a:pt x="1451" y="766"/>
                </a:lnTo>
                <a:lnTo>
                  <a:pt x="1472" y="826"/>
                </a:lnTo>
                <a:lnTo>
                  <a:pt x="1503" y="897"/>
                </a:lnTo>
                <a:lnTo>
                  <a:pt x="1534" y="957"/>
                </a:lnTo>
                <a:lnTo>
                  <a:pt x="1566" y="1018"/>
                </a:lnTo>
                <a:lnTo>
                  <a:pt x="1597" y="1068"/>
                </a:lnTo>
                <a:lnTo>
                  <a:pt x="1628" y="1119"/>
                </a:lnTo>
                <a:lnTo>
                  <a:pt x="1659" y="1169"/>
                </a:lnTo>
                <a:lnTo>
                  <a:pt x="1691" y="1209"/>
                </a:lnTo>
                <a:lnTo>
                  <a:pt x="1722" y="1250"/>
                </a:lnTo>
                <a:lnTo>
                  <a:pt x="1743" y="1280"/>
                </a:lnTo>
                <a:lnTo>
                  <a:pt x="1774" y="1310"/>
                </a:lnTo>
                <a:lnTo>
                  <a:pt x="1806" y="1340"/>
                </a:lnTo>
                <a:lnTo>
                  <a:pt x="1837" y="1350"/>
                </a:lnTo>
                <a:lnTo>
                  <a:pt x="1868" y="1371"/>
                </a:lnTo>
                <a:lnTo>
                  <a:pt x="1899" y="1371"/>
                </a:lnTo>
                <a:lnTo>
                  <a:pt x="1931" y="1381"/>
                </a:lnTo>
                <a:lnTo>
                  <a:pt x="1962" y="1381"/>
                </a:lnTo>
                <a:lnTo>
                  <a:pt x="1993" y="1371"/>
                </a:lnTo>
                <a:lnTo>
                  <a:pt x="2014" y="1360"/>
                </a:lnTo>
                <a:lnTo>
                  <a:pt x="2046" y="1340"/>
                </a:lnTo>
                <a:lnTo>
                  <a:pt x="2077" y="1330"/>
                </a:lnTo>
                <a:lnTo>
                  <a:pt x="2108" y="1300"/>
                </a:lnTo>
                <a:lnTo>
                  <a:pt x="2139" y="1280"/>
                </a:lnTo>
                <a:lnTo>
                  <a:pt x="2171" y="1250"/>
                </a:lnTo>
                <a:lnTo>
                  <a:pt x="2202" y="1219"/>
                </a:lnTo>
                <a:lnTo>
                  <a:pt x="2233" y="1189"/>
                </a:lnTo>
                <a:lnTo>
                  <a:pt x="2265" y="1159"/>
                </a:lnTo>
                <a:lnTo>
                  <a:pt x="2286" y="1119"/>
                </a:lnTo>
                <a:lnTo>
                  <a:pt x="2317" y="1088"/>
                </a:lnTo>
                <a:lnTo>
                  <a:pt x="2348" y="1048"/>
                </a:lnTo>
                <a:lnTo>
                  <a:pt x="2379" y="1018"/>
                </a:lnTo>
                <a:lnTo>
                  <a:pt x="2411" y="978"/>
                </a:lnTo>
                <a:lnTo>
                  <a:pt x="2442" y="947"/>
                </a:lnTo>
                <a:lnTo>
                  <a:pt x="2473" y="907"/>
                </a:lnTo>
                <a:lnTo>
                  <a:pt x="2505" y="877"/>
                </a:lnTo>
                <a:lnTo>
                  <a:pt x="2526" y="847"/>
                </a:lnTo>
                <a:lnTo>
                  <a:pt x="2557" y="816"/>
                </a:lnTo>
                <a:lnTo>
                  <a:pt x="2588" y="786"/>
                </a:lnTo>
                <a:lnTo>
                  <a:pt x="2619" y="766"/>
                </a:lnTo>
                <a:lnTo>
                  <a:pt x="2651" y="736"/>
                </a:lnTo>
                <a:lnTo>
                  <a:pt x="2682" y="716"/>
                </a:lnTo>
                <a:lnTo>
                  <a:pt x="2713" y="706"/>
                </a:lnTo>
                <a:lnTo>
                  <a:pt x="2745" y="685"/>
                </a:lnTo>
                <a:lnTo>
                  <a:pt x="2776" y="675"/>
                </a:lnTo>
                <a:lnTo>
                  <a:pt x="2797" y="665"/>
                </a:lnTo>
                <a:lnTo>
                  <a:pt x="2828" y="655"/>
                </a:lnTo>
                <a:lnTo>
                  <a:pt x="2859" y="655"/>
                </a:lnTo>
                <a:lnTo>
                  <a:pt x="2891" y="655"/>
                </a:lnTo>
                <a:lnTo>
                  <a:pt x="2922" y="655"/>
                </a:lnTo>
                <a:lnTo>
                  <a:pt x="2953" y="655"/>
                </a:lnTo>
                <a:lnTo>
                  <a:pt x="2985" y="665"/>
                </a:lnTo>
                <a:lnTo>
                  <a:pt x="3016" y="665"/>
                </a:lnTo>
                <a:lnTo>
                  <a:pt x="3047" y="675"/>
                </a:lnTo>
                <a:lnTo>
                  <a:pt x="3068" y="685"/>
                </a:lnTo>
                <a:lnTo>
                  <a:pt x="3099" y="706"/>
                </a:lnTo>
                <a:lnTo>
                  <a:pt x="3131" y="716"/>
                </a:lnTo>
                <a:lnTo>
                  <a:pt x="3162" y="736"/>
                </a:lnTo>
                <a:lnTo>
                  <a:pt x="3193" y="746"/>
                </a:lnTo>
                <a:lnTo>
                  <a:pt x="3225" y="766"/>
                </a:lnTo>
                <a:lnTo>
                  <a:pt x="3256" y="786"/>
                </a:lnTo>
                <a:lnTo>
                  <a:pt x="3287" y="806"/>
                </a:lnTo>
                <a:lnTo>
                  <a:pt x="3319" y="826"/>
                </a:lnTo>
                <a:lnTo>
                  <a:pt x="3339" y="847"/>
                </a:lnTo>
                <a:lnTo>
                  <a:pt x="3371" y="857"/>
                </a:lnTo>
                <a:lnTo>
                  <a:pt x="3402" y="877"/>
                </a:lnTo>
                <a:lnTo>
                  <a:pt x="3433" y="897"/>
                </a:lnTo>
                <a:lnTo>
                  <a:pt x="3465" y="917"/>
                </a:lnTo>
                <a:lnTo>
                  <a:pt x="3496" y="927"/>
                </a:lnTo>
                <a:lnTo>
                  <a:pt x="3527" y="947"/>
                </a:lnTo>
                <a:lnTo>
                  <a:pt x="3559" y="957"/>
                </a:lnTo>
                <a:lnTo>
                  <a:pt x="3590" y="978"/>
                </a:lnTo>
                <a:lnTo>
                  <a:pt x="3611" y="988"/>
                </a:lnTo>
                <a:lnTo>
                  <a:pt x="3642" y="998"/>
                </a:lnTo>
                <a:lnTo>
                  <a:pt x="3673" y="1008"/>
                </a:lnTo>
                <a:lnTo>
                  <a:pt x="3705" y="1018"/>
                </a:lnTo>
                <a:lnTo>
                  <a:pt x="3736" y="1018"/>
                </a:lnTo>
                <a:lnTo>
                  <a:pt x="3767" y="1028"/>
                </a:lnTo>
                <a:lnTo>
                  <a:pt x="3799" y="1028"/>
                </a:lnTo>
                <a:lnTo>
                  <a:pt x="3830" y="1038"/>
                </a:lnTo>
                <a:lnTo>
                  <a:pt x="3851" y="1038"/>
                </a:lnTo>
                <a:lnTo>
                  <a:pt x="3882" y="1038"/>
                </a:lnTo>
                <a:lnTo>
                  <a:pt x="3913" y="1028"/>
                </a:lnTo>
                <a:lnTo>
                  <a:pt x="3945" y="1028"/>
                </a:lnTo>
                <a:lnTo>
                  <a:pt x="3976" y="1028"/>
                </a:lnTo>
                <a:lnTo>
                  <a:pt x="4007" y="1018"/>
                </a:lnTo>
                <a:lnTo>
                  <a:pt x="4039" y="1018"/>
                </a:lnTo>
                <a:lnTo>
                  <a:pt x="4070" y="1008"/>
                </a:lnTo>
                <a:lnTo>
                  <a:pt x="4101" y="998"/>
                </a:lnTo>
                <a:lnTo>
                  <a:pt x="4122" y="988"/>
                </a:lnTo>
                <a:lnTo>
                  <a:pt x="4153" y="988"/>
                </a:lnTo>
                <a:lnTo>
                  <a:pt x="4185" y="978"/>
                </a:lnTo>
                <a:lnTo>
                  <a:pt x="4216" y="968"/>
                </a:lnTo>
                <a:lnTo>
                  <a:pt x="4247" y="957"/>
                </a:lnTo>
                <a:lnTo>
                  <a:pt x="4279" y="947"/>
                </a:lnTo>
                <a:lnTo>
                  <a:pt x="4310" y="937"/>
                </a:lnTo>
                <a:lnTo>
                  <a:pt x="4341" y="927"/>
                </a:lnTo>
                <a:lnTo>
                  <a:pt x="4372" y="917"/>
                </a:lnTo>
                <a:lnTo>
                  <a:pt x="4393" y="907"/>
                </a:lnTo>
                <a:lnTo>
                  <a:pt x="4425" y="897"/>
                </a:lnTo>
                <a:lnTo>
                  <a:pt x="4456" y="887"/>
                </a:lnTo>
                <a:lnTo>
                  <a:pt x="4487" y="877"/>
                </a:lnTo>
                <a:lnTo>
                  <a:pt x="4519" y="867"/>
                </a:lnTo>
              </a:path>
            </a:pathLst>
          </a:custGeom>
          <a:noFill/>
          <a:ln w="38100">
            <a:solidFill>
              <a:srgbClr val="DB1515"/>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grpSp>
        <p:nvGrpSpPr>
          <p:cNvPr id="12" name="Group 101"/>
          <p:cNvGrpSpPr>
            <a:grpSpLocks/>
          </p:cNvGrpSpPr>
          <p:nvPr/>
        </p:nvGrpSpPr>
        <p:grpSpPr bwMode="auto">
          <a:xfrm>
            <a:off x="7095172" y="3654335"/>
            <a:ext cx="3779838" cy="2374900"/>
            <a:chOff x="3130" y="777"/>
            <a:chExt cx="2381" cy="1496"/>
          </a:xfrm>
        </p:grpSpPr>
        <p:sp>
          <p:nvSpPr>
            <p:cNvPr id="13" name="Freeform 86"/>
            <p:cNvSpPr>
              <a:spLocks/>
            </p:cNvSpPr>
            <p:nvPr/>
          </p:nvSpPr>
          <p:spPr bwMode="auto">
            <a:xfrm>
              <a:off x="3153" y="777"/>
              <a:ext cx="2358" cy="680"/>
            </a:xfrm>
            <a:custGeom>
              <a:avLst/>
              <a:gdLst>
                <a:gd name="T0" fmla="*/ 1 w 4405"/>
                <a:gd name="T1" fmla="*/ 0 h 1486"/>
                <a:gd name="T2" fmla="*/ 1 w 4405"/>
                <a:gd name="T3" fmla="*/ 0 h 1486"/>
                <a:gd name="T4" fmla="*/ 1 w 4405"/>
                <a:gd name="T5" fmla="*/ 0 h 1486"/>
                <a:gd name="T6" fmla="*/ 1 w 4405"/>
                <a:gd name="T7" fmla="*/ 0 h 1486"/>
                <a:gd name="T8" fmla="*/ 1 w 4405"/>
                <a:gd name="T9" fmla="*/ 0 h 1486"/>
                <a:gd name="T10" fmla="*/ 1 w 4405"/>
                <a:gd name="T11" fmla="*/ 0 h 1486"/>
                <a:gd name="T12" fmla="*/ 1 w 4405"/>
                <a:gd name="T13" fmla="*/ 0 h 1486"/>
                <a:gd name="T14" fmla="*/ 1 w 4405"/>
                <a:gd name="T15" fmla="*/ 0 h 1486"/>
                <a:gd name="T16" fmla="*/ 1 w 4405"/>
                <a:gd name="T17" fmla="*/ 0 h 1486"/>
                <a:gd name="T18" fmla="*/ 1 w 4405"/>
                <a:gd name="T19" fmla="*/ 0 h 1486"/>
                <a:gd name="T20" fmla="*/ 1 w 4405"/>
                <a:gd name="T21" fmla="*/ 0 h 1486"/>
                <a:gd name="T22" fmla="*/ 1 w 4405"/>
                <a:gd name="T23" fmla="*/ 0 h 1486"/>
                <a:gd name="T24" fmla="*/ 1 w 4405"/>
                <a:gd name="T25" fmla="*/ 0 h 1486"/>
                <a:gd name="T26" fmla="*/ 1 w 4405"/>
                <a:gd name="T27" fmla="*/ 0 h 1486"/>
                <a:gd name="T28" fmla="*/ 1 w 4405"/>
                <a:gd name="T29" fmla="*/ 0 h 1486"/>
                <a:gd name="T30" fmla="*/ 1 w 4405"/>
                <a:gd name="T31" fmla="*/ 0 h 1486"/>
                <a:gd name="T32" fmla="*/ 1 w 4405"/>
                <a:gd name="T33" fmla="*/ 0 h 1486"/>
                <a:gd name="T34" fmla="*/ 1 w 4405"/>
                <a:gd name="T35" fmla="*/ 0 h 1486"/>
                <a:gd name="T36" fmla="*/ 1 w 4405"/>
                <a:gd name="T37" fmla="*/ 0 h 1486"/>
                <a:gd name="T38" fmla="*/ 1 w 4405"/>
                <a:gd name="T39" fmla="*/ 0 h 1486"/>
                <a:gd name="T40" fmla="*/ 1 w 4405"/>
                <a:gd name="T41" fmla="*/ 0 h 1486"/>
                <a:gd name="T42" fmla="*/ 1 w 4405"/>
                <a:gd name="T43" fmla="*/ 0 h 1486"/>
                <a:gd name="T44" fmla="*/ 1 w 4405"/>
                <a:gd name="T45" fmla="*/ 0 h 1486"/>
                <a:gd name="T46" fmla="*/ 1 w 4405"/>
                <a:gd name="T47" fmla="*/ 0 h 1486"/>
                <a:gd name="T48" fmla="*/ 1 w 4405"/>
                <a:gd name="T49" fmla="*/ 0 h 1486"/>
                <a:gd name="T50" fmla="*/ 1 w 4405"/>
                <a:gd name="T51" fmla="*/ 0 h 1486"/>
                <a:gd name="T52" fmla="*/ 1 w 4405"/>
                <a:gd name="T53" fmla="*/ 0 h 1486"/>
                <a:gd name="T54" fmla="*/ 1 w 4405"/>
                <a:gd name="T55" fmla="*/ 0 h 1486"/>
                <a:gd name="T56" fmla="*/ 1 w 4405"/>
                <a:gd name="T57" fmla="*/ 0 h 1486"/>
                <a:gd name="T58" fmla="*/ 1 w 4405"/>
                <a:gd name="T59" fmla="*/ 0 h 1486"/>
                <a:gd name="T60" fmla="*/ 1 w 4405"/>
                <a:gd name="T61" fmla="*/ 0 h 1486"/>
                <a:gd name="T62" fmla="*/ 1 w 4405"/>
                <a:gd name="T63" fmla="*/ 0 h 1486"/>
                <a:gd name="T64" fmla="*/ 1 w 4405"/>
                <a:gd name="T65" fmla="*/ 0 h 1486"/>
                <a:gd name="T66" fmla="*/ 1 w 4405"/>
                <a:gd name="T67" fmla="*/ 0 h 1486"/>
                <a:gd name="T68" fmla="*/ 1 w 4405"/>
                <a:gd name="T69" fmla="*/ 0 h 1486"/>
                <a:gd name="T70" fmla="*/ 1 w 4405"/>
                <a:gd name="T71" fmla="*/ 0 h 1486"/>
                <a:gd name="T72" fmla="*/ 1 w 4405"/>
                <a:gd name="T73" fmla="*/ 0 h 1486"/>
                <a:gd name="T74" fmla="*/ 1 w 4405"/>
                <a:gd name="T75" fmla="*/ 0 h 1486"/>
                <a:gd name="T76" fmla="*/ 1 w 4405"/>
                <a:gd name="T77" fmla="*/ 0 h 1486"/>
                <a:gd name="T78" fmla="*/ 1 w 4405"/>
                <a:gd name="T79" fmla="*/ 0 h 1486"/>
                <a:gd name="T80" fmla="*/ 1 w 4405"/>
                <a:gd name="T81" fmla="*/ 0 h 1486"/>
                <a:gd name="T82" fmla="*/ 1 w 4405"/>
                <a:gd name="T83" fmla="*/ 0 h 1486"/>
                <a:gd name="T84" fmla="*/ 1 w 4405"/>
                <a:gd name="T85" fmla="*/ 0 h 1486"/>
                <a:gd name="T86" fmla="*/ 1 w 4405"/>
                <a:gd name="T87" fmla="*/ 0 h 1486"/>
                <a:gd name="T88" fmla="*/ 1 w 4405"/>
                <a:gd name="T89" fmla="*/ 0 h 1486"/>
                <a:gd name="T90" fmla="*/ 1 w 4405"/>
                <a:gd name="T91" fmla="*/ 0 h 1486"/>
                <a:gd name="T92" fmla="*/ 1 w 4405"/>
                <a:gd name="T93" fmla="*/ 0 h 1486"/>
                <a:gd name="T94" fmla="*/ 1 w 4405"/>
                <a:gd name="T95" fmla="*/ 0 h 1486"/>
                <a:gd name="T96" fmla="*/ 1 w 4405"/>
                <a:gd name="T97" fmla="*/ 0 h 1486"/>
                <a:gd name="T98" fmla="*/ 1 w 4405"/>
                <a:gd name="T99" fmla="*/ 0 h 148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405"/>
                <a:gd name="T151" fmla="*/ 0 h 1486"/>
                <a:gd name="T152" fmla="*/ 4405 w 4405"/>
                <a:gd name="T153" fmla="*/ 1486 h 148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405" h="1486">
                  <a:moveTo>
                    <a:pt x="0" y="0"/>
                  </a:moveTo>
                  <a:lnTo>
                    <a:pt x="40" y="61"/>
                  </a:lnTo>
                  <a:lnTo>
                    <a:pt x="91" y="112"/>
                  </a:lnTo>
                  <a:lnTo>
                    <a:pt x="132" y="173"/>
                  </a:lnTo>
                  <a:lnTo>
                    <a:pt x="172" y="224"/>
                  </a:lnTo>
                  <a:lnTo>
                    <a:pt x="223" y="275"/>
                  </a:lnTo>
                  <a:lnTo>
                    <a:pt x="264" y="316"/>
                  </a:lnTo>
                  <a:lnTo>
                    <a:pt x="305" y="366"/>
                  </a:lnTo>
                  <a:lnTo>
                    <a:pt x="356" y="407"/>
                  </a:lnTo>
                  <a:lnTo>
                    <a:pt x="396" y="458"/>
                  </a:lnTo>
                  <a:lnTo>
                    <a:pt x="437" y="499"/>
                  </a:lnTo>
                  <a:lnTo>
                    <a:pt x="488" y="539"/>
                  </a:lnTo>
                  <a:lnTo>
                    <a:pt x="529" y="570"/>
                  </a:lnTo>
                  <a:lnTo>
                    <a:pt x="569" y="611"/>
                  </a:lnTo>
                  <a:lnTo>
                    <a:pt x="620" y="641"/>
                  </a:lnTo>
                  <a:lnTo>
                    <a:pt x="661" y="682"/>
                  </a:lnTo>
                  <a:lnTo>
                    <a:pt x="702" y="712"/>
                  </a:lnTo>
                  <a:lnTo>
                    <a:pt x="752" y="743"/>
                  </a:lnTo>
                  <a:lnTo>
                    <a:pt x="793" y="773"/>
                  </a:lnTo>
                  <a:lnTo>
                    <a:pt x="834" y="804"/>
                  </a:lnTo>
                  <a:lnTo>
                    <a:pt x="885" y="834"/>
                  </a:lnTo>
                  <a:lnTo>
                    <a:pt x="925" y="855"/>
                  </a:lnTo>
                  <a:lnTo>
                    <a:pt x="966" y="885"/>
                  </a:lnTo>
                  <a:lnTo>
                    <a:pt x="1017" y="906"/>
                  </a:lnTo>
                  <a:lnTo>
                    <a:pt x="1058" y="936"/>
                  </a:lnTo>
                  <a:lnTo>
                    <a:pt x="1098" y="957"/>
                  </a:lnTo>
                  <a:lnTo>
                    <a:pt x="1149" y="977"/>
                  </a:lnTo>
                  <a:lnTo>
                    <a:pt x="1190" y="997"/>
                  </a:lnTo>
                  <a:lnTo>
                    <a:pt x="1231" y="1018"/>
                  </a:lnTo>
                  <a:lnTo>
                    <a:pt x="1281" y="1038"/>
                  </a:lnTo>
                  <a:lnTo>
                    <a:pt x="1322" y="1058"/>
                  </a:lnTo>
                  <a:lnTo>
                    <a:pt x="1363" y="1068"/>
                  </a:lnTo>
                  <a:lnTo>
                    <a:pt x="1414" y="1089"/>
                  </a:lnTo>
                  <a:lnTo>
                    <a:pt x="1454" y="1109"/>
                  </a:lnTo>
                  <a:lnTo>
                    <a:pt x="1495" y="1119"/>
                  </a:lnTo>
                  <a:lnTo>
                    <a:pt x="1546" y="1140"/>
                  </a:lnTo>
                  <a:lnTo>
                    <a:pt x="1587" y="1150"/>
                  </a:lnTo>
                  <a:lnTo>
                    <a:pt x="1627" y="1170"/>
                  </a:lnTo>
                  <a:lnTo>
                    <a:pt x="1678" y="1180"/>
                  </a:lnTo>
                  <a:lnTo>
                    <a:pt x="1719" y="1190"/>
                  </a:lnTo>
                  <a:lnTo>
                    <a:pt x="1760" y="1201"/>
                  </a:lnTo>
                  <a:lnTo>
                    <a:pt x="1810" y="1221"/>
                  </a:lnTo>
                  <a:lnTo>
                    <a:pt x="1851" y="1231"/>
                  </a:lnTo>
                  <a:lnTo>
                    <a:pt x="1892" y="1241"/>
                  </a:lnTo>
                  <a:lnTo>
                    <a:pt x="1943" y="1252"/>
                  </a:lnTo>
                  <a:lnTo>
                    <a:pt x="1983" y="1262"/>
                  </a:lnTo>
                  <a:lnTo>
                    <a:pt x="2024" y="1272"/>
                  </a:lnTo>
                  <a:lnTo>
                    <a:pt x="2075" y="1282"/>
                  </a:lnTo>
                  <a:lnTo>
                    <a:pt x="2116" y="1292"/>
                  </a:lnTo>
                  <a:lnTo>
                    <a:pt x="2156" y="1302"/>
                  </a:lnTo>
                  <a:lnTo>
                    <a:pt x="2207" y="1302"/>
                  </a:lnTo>
                  <a:lnTo>
                    <a:pt x="2248" y="1313"/>
                  </a:lnTo>
                  <a:lnTo>
                    <a:pt x="2289" y="1323"/>
                  </a:lnTo>
                  <a:lnTo>
                    <a:pt x="2329" y="1333"/>
                  </a:lnTo>
                  <a:lnTo>
                    <a:pt x="2380" y="1333"/>
                  </a:lnTo>
                  <a:lnTo>
                    <a:pt x="2421" y="1343"/>
                  </a:lnTo>
                  <a:lnTo>
                    <a:pt x="2462" y="1353"/>
                  </a:lnTo>
                  <a:lnTo>
                    <a:pt x="2512" y="1353"/>
                  </a:lnTo>
                  <a:lnTo>
                    <a:pt x="2553" y="1363"/>
                  </a:lnTo>
                  <a:lnTo>
                    <a:pt x="2594" y="1363"/>
                  </a:lnTo>
                  <a:lnTo>
                    <a:pt x="2645" y="1374"/>
                  </a:lnTo>
                  <a:lnTo>
                    <a:pt x="2685" y="1384"/>
                  </a:lnTo>
                  <a:lnTo>
                    <a:pt x="2726" y="1384"/>
                  </a:lnTo>
                  <a:lnTo>
                    <a:pt x="2777" y="1394"/>
                  </a:lnTo>
                  <a:lnTo>
                    <a:pt x="2818" y="1394"/>
                  </a:lnTo>
                  <a:lnTo>
                    <a:pt x="2858" y="1394"/>
                  </a:lnTo>
                  <a:lnTo>
                    <a:pt x="2909" y="1404"/>
                  </a:lnTo>
                  <a:lnTo>
                    <a:pt x="2950" y="1404"/>
                  </a:lnTo>
                  <a:lnTo>
                    <a:pt x="2991" y="1414"/>
                  </a:lnTo>
                  <a:lnTo>
                    <a:pt x="3042" y="1414"/>
                  </a:lnTo>
                  <a:lnTo>
                    <a:pt x="3082" y="1414"/>
                  </a:lnTo>
                  <a:lnTo>
                    <a:pt x="3123" y="1424"/>
                  </a:lnTo>
                  <a:lnTo>
                    <a:pt x="3174" y="1424"/>
                  </a:lnTo>
                  <a:lnTo>
                    <a:pt x="3214" y="1424"/>
                  </a:lnTo>
                  <a:lnTo>
                    <a:pt x="3255" y="1435"/>
                  </a:lnTo>
                  <a:lnTo>
                    <a:pt x="3306" y="1435"/>
                  </a:lnTo>
                  <a:lnTo>
                    <a:pt x="3347" y="1435"/>
                  </a:lnTo>
                  <a:lnTo>
                    <a:pt x="3387" y="1445"/>
                  </a:lnTo>
                  <a:lnTo>
                    <a:pt x="3438" y="1445"/>
                  </a:lnTo>
                  <a:lnTo>
                    <a:pt x="3479" y="1445"/>
                  </a:lnTo>
                  <a:lnTo>
                    <a:pt x="3520" y="1445"/>
                  </a:lnTo>
                  <a:lnTo>
                    <a:pt x="3571" y="1455"/>
                  </a:lnTo>
                  <a:lnTo>
                    <a:pt x="3611" y="1455"/>
                  </a:lnTo>
                  <a:lnTo>
                    <a:pt x="3652" y="1455"/>
                  </a:lnTo>
                  <a:lnTo>
                    <a:pt x="3703" y="1455"/>
                  </a:lnTo>
                  <a:lnTo>
                    <a:pt x="3744" y="1465"/>
                  </a:lnTo>
                  <a:lnTo>
                    <a:pt x="3784" y="1465"/>
                  </a:lnTo>
                  <a:lnTo>
                    <a:pt x="3835" y="1465"/>
                  </a:lnTo>
                  <a:lnTo>
                    <a:pt x="3876" y="1465"/>
                  </a:lnTo>
                  <a:lnTo>
                    <a:pt x="3916" y="1465"/>
                  </a:lnTo>
                  <a:lnTo>
                    <a:pt x="3967" y="1465"/>
                  </a:lnTo>
                  <a:lnTo>
                    <a:pt x="4008" y="1475"/>
                  </a:lnTo>
                  <a:lnTo>
                    <a:pt x="4049" y="1475"/>
                  </a:lnTo>
                  <a:lnTo>
                    <a:pt x="4100" y="1475"/>
                  </a:lnTo>
                  <a:lnTo>
                    <a:pt x="4140" y="1475"/>
                  </a:lnTo>
                  <a:lnTo>
                    <a:pt x="4181" y="1475"/>
                  </a:lnTo>
                  <a:lnTo>
                    <a:pt x="4232" y="1475"/>
                  </a:lnTo>
                  <a:lnTo>
                    <a:pt x="4273" y="1475"/>
                  </a:lnTo>
                  <a:lnTo>
                    <a:pt x="4313" y="1486"/>
                  </a:lnTo>
                  <a:lnTo>
                    <a:pt x="4364" y="1486"/>
                  </a:lnTo>
                  <a:lnTo>
                    <a:pt x="4405" y="1486"/>
                  </a:lnTo>
                </a:path>
              </a:pathLst>
            </a:custGeom>
            <a:noFill/>
            <a:ln w="127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14" name="Freeform 87"/>
            <p:cNvSpPr>
              <a:spLocks/>
            </p:cNvSpPr>
            <p:nvPr/>
          </p:nvSpPr>
          <p:spPr bwMode="auto">
            <a:xfrm flipV="1">
              <a:off x="3130" y="1593"/>
              <a:ext cx="2358" cy="680"/>
            </a:xfrm>
            <a:custGeom>
              <a:avLst/>
              <a:gdLst>
                <a:gd name="T0" fmla="*/ 1 w 4405"/>
                <a:gd name="T1" fmla="*/ 0 h 1486"/>
                <a:gd name="T2" fmla="*/ 1 w 4405"/>
                <a:gd name="T3" fmla="*/ 0 h 1486"/>
                <a:gd name="T4" fmla="*/ 1 w 4405"/>
                <a:gd name="T5" fmla="*/ 0 h 1486"/>
                <a:gd name="T6" fmla="*/ 1 w 4405"/>
                <a:gd name="T7" fmla="*/ 0 h 1486"/>
                <a:gd name="T8" fmla="*/ 1 w 4405"/>
                <a:gd name="T9" fmla="*/ 0 h 1486"/>
                <a:gd name="T10" fmla="*/ 1 w 4405"/>
                <a:gd name="T11" fmla="*/ 0 h 1486"/>
                <a:gd name="T12" fmla="*/ 1 w 4405"/>
                <a:gd name="T13" fmla="*/ 0 h 1486"/>
                <a:gd name="T14" fmla="*/ 1 w 4405"/>
                <a:gd name="T15" fmla="*/ 0 h 1486"/>
                <a:gd name="T16" fmla="*/ 1 w 4405"/>
                <a:gd name="T17" fmla="*/ 0 h 1486"/>
                <a:gd name="T18" fmla="*/ 1 w 4405"/>
                <a:gd name="T19" fmla="*/ 0 h 1486"/>
                <a:gd name="T20" fmla="*/ 1 w 4405"/>
                <a:gd name="T21" fmla="*/ 0 h 1486"/>
                <a:gd name="T22" fmla="*/ 1 w 4405"/>
                <a:gd name="T23" fmla="*/ 0 h 1486"/>
                <a:gd name="T24" fmla="*/ 1 w 4405"/>
                <a:gd name="T25" fmla="*/ 0 h 1486"/>
                <a:gd name="T26" fmla="*/ 1 w 4405"/>
                <a:gd name="T27" fmla="*/ 0 h 1486"/>
                <a:gd name="T28" fmla="*/ 1 w 4405"/>
                <a:gd name="T29" fmla="*/ 0 h 1486"/>
                <a:gd name="T30" fmla="*/ 1 w 4405"/>
                <a:gd name="T31" fmla="*/ 0 h 1486"/>
                <a:gd name="T32" fmla="*/ 1 w 4405"/>
                <a:gd name="T33" fmla="*/ 0 h 1486"/>
                <a:gd name="T34" fmla="*/ 1 w 4405"/>
                <a:gd name="T35" fmla="*/ 0 h 1486"/>
                <a:gd name="T36" fmla="*/ 1 w 4405"/>
                <a:gd name="T37" fmla="*/ 0 h 1486"/>
                <a:gd name="T38" fmla="*/ 1 w 4405"/>
                <a:gd name="T39" fmla="*/ 0 h 1486"/>
                <a:gd name="T40" fmla="*/ 1 w 4405"/>
                <a:gd name="T41" fmla="*/ 0 h 1486"/>
                <a:gd name="T42" fmla="*/ 1 w 4405"/>
                <a:gd name="T43" fmla="*/ 0 h 1486"/>
                <a:gd name="T44" fmla="*/ 1 w 4405"/>
                <a:gd name="T45" fmla="*/ 0 h 1486"/>
                <a:gd name="T46" fmla="*/ 1 w 4405"/>
                <a:gd name="T47" fmla="*/ 0 h 1486"/>
                <a:gd name="T48" fmla="*/ 1 w 4405"/>
                <a:gd name="T49" fmla="*/ 0 h 1486"/>
                <a:gd name="T50" fmla="*/ 1 w 4405"/>
                <a:gd name="T51" fmla="*/ 0 h 1486"/>
                <a:gd name="T52" fmla="*/ 1 w 4405"/>
                <a:gd name="T53" fmla="*/ 0 h 1486"/>
                <a:gd name="T54" fmla="*/ 1 w 4405"/>
                <a:gd name="T55" fmla="*/ 0 h 1486"/>
                <a:gd name="T56" fmla="*/ 1 w 4405"/>
                <a:gd name="T57" fmla="*/ 0 h 1486"/>
                <a:gd name="T58" fmla="*/ 1 w 4405"/>
                <a:gd name="T59" fmla="*/ 0 h 1486"/>
                <a:gd name="T60" fmla="*/ 1 w 4405"/>
                <a:gd name="T61" fmla="*/ 0 h 1486"/>
                <a:gd name="T62" fmla="*/ 1 w 4405"/>
                <a:gd name="T63" fmla="*/ 0 h 1486"/>
                <a:gd name="T64" fmla="*/ 1 w 4405"/>
                <a:gd name="T65" fmla="*/ 0 h 1486"/>
                <a:gd name="T66" fmla="*/ 1 w 4405"/>
                <a:gd name="T67" fmla="*/ 0 h 1486"/>
                <a:gd name="T68" fmla="*/ 1 w 4405"/>
                <a:gd name="T69" fmla="*/ 0 h 1486"/>
                <a:gd name="T70" fmla="*/ 1 w 4405"/>
                <a:gd name="T71" fmla="*/ 0 h 1486"/>
                <a:gd name="T72" fmla="*/ 1 w 4405"/>
                <a:gd name="T73" fmla="*/ 0 h 1486"/>
                <a:gd name="T74" fmla="*/ 1 w 4405"/>
                <a:gd name="T75" fmla="*/ 0 h 1486"/>
                <a:gd name="T76" fmla="*/ 1 w 4405"/>
                <a:gd name="T77" fmla="*/ 0 h 1486"/>
                <a:gd name="T78" fmla="*/ 1 w 4405"/>
                <a:gd name="T79" fmla="*/ 0 h 1486"/>
                <a:gd name="T80" fmla="*/ 1 w 4405"/>
                <a:gd name="T81" fmla="*/ 0 h 1486"/>
                <a:gd name="T82" fmla="*/ 1 w 4405"/>
                <a:gd name="T83" fmla="*/ 0 h 1486"/>
                <a:gd name="T84" fmla="*/ 1 w 4405"/>
                <a:gd name="T85" fmla="*/ 0 h 1486"/>
                <a:gd name="T86" fmla="*/ 1 w 4405"/>
                <a:gd name="T87" fmla="*/ 0 h 1486"/>
                <a:gd name="T88" fmla="*/ 1 w 4405"/>
                <a:gd name="T89" fmla="*/ 0 h 1486"/>
                <a:gd name="T90" fmla="*/ 1 w 4405"/>
                <a:gd name="T91" fmla="*/ 0 h 1486"/>
                <a:gd name="T92" fmla="*/ 1 w 4405"/>
                <a:gd name="T93" fmla="*/ 0 h 1486"/>
                <a:gd name="T94" fmla="*/ 1 w 4405"/>
                <a:gd name="T95" fmla="*/ 0 h 1486"/>
                <a:gd name="T96" fmla="*/ 1 w 4405"/>
                <a:gd name="T97" fmla="*/ 0 h 1486"/>
                <a:gd name="T98" fmla="*/ 1 w 4405"/>
                <a:gd name="T99" fmla="*/ 0 h 148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405"/>
                <a:gd name="T151" fmla="*/ 0 h 1486"/>
                <a:gd name="T152" fmla="*/ 4405 w 4405"/>
                <a:gd name="T153" fmla="*/ 1486 h 148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405" h="1486">
                  <a:moveTo>
                    <a:pt x="0" y="0"/>
                  </a:moveTo>
                  <a:lnTo>
                    <a:pt x="40" y="61"/>
                  </a:lnTo>
                  <a:lnTo>
                    <a:pt x="91" y="112"/>
                  </a:lnTo>
                  <a:lnTo>
                    <a:pt x="132" y="173"/>
                  </a:lnTo>
                  <a:lnTo>
                    <a:pt x="172" y="224"/>
                  </a:lnTo>
                  <a:lnTo>
                    <a:pt x="223" y="275"/>
                  </a:lnTo>
                  <a:lnTo>
                    <a:pt x="264" y="316"/>
                  </a:lnTo>
                  <a:lnTo>
                    <a:pt x="305" y="366"/>
                  </a:lnTo>
                  <a:lnTo>
                    <a:pt x="356" y="407"/>
                  </a:lnTo>
                  <a:lnTo>
                    <a:pt x="396" y="458"/>
                  </a:lnTo>
                  <a:lnTo>
                    <a:pt x="437" y="499"/>
                  </a:lnTo>
                  <a:lnTo>
                    <a:pt x="488" y="539"/>
                  </a:lnTo>
                  <a:lnTo>
                    <a:pt x="529" y="570"/>
                  </a:lnTo>
                  <a:lnTo>
                    <a:pt x="569" y="611"/>
                  </a:lnTo>
                  <a:lnTo>
                    <a:pt x="620" y="641"/>
                  </a:lnTo>
                  <a:lnTo>
                    <a:pt x="661" y="682"/>
                  </a:lnTo>
                  <a:lnTo>
                    <a:pt x="702" y="712"/>
                  </a:lnTo>
                  <a:lnTo>
                    <a:pt x="752" y="743"/>
                  </a:lnTo>
                  <a:lnTo>
                    <a:pt x="793" y="773"/>
                  </a:lnTo>
                  <a:lnTo>
                    <a:pt x="834" y="804"/>
                  </a:lnTo>
                  <a:lnTo>
                    <a:pt x="885" y="834"/>
                  </a:lnTo>
                  <a:lnTo>
                    <a:pt x="925" y="855"/>
                  </a:lnTo>
                  <a:lnTo>
                    <a:pt x="966" y="885"/>
                  </a:lnTo>
                  <a:lnTo>
                    <a:pt x="1017" y="906"/>
                  </a:lnTo>
                  <a:lnTo>
                    <a:pt x="1058" y="936"/>
                  </a:lnTo>
                  <a:lnTo>
                    <a:pt x="1098" y="957"/>
                  </a:lnTo>
                  <a:lnTo>
                    <a:pt x="1149" y="977"/>
                  </a:lnTo>
                  <a:lnTo>
                    <a:pt x="1190" y="997"/>
                  </a:lnTo>
                  <a:lnTo>
                    <a:pt x="1231" y="1018"/>
                  </a:lnTo>
                  <a:lnTo>
                    <a:pt x="1281" y="1038"/>
                  </a:lnTo>
                  <a:lnTo>
                    <a:pt x="1322" y="1058"/>
                  </a:lnTo>
                  <a:lnTo>
                    <a:pt x="1363" y="1068"/>
                  </a:lnTo>
                  <a:lnTo>
                    <a:pt x="1414" y="1089"/>
                  </a:lnTo>
                  <a:lnTo>
                    <a:pt x="1454" y="1109"/>
                  </a:lnTo>
                  <a:lnTo>
                    <a:pt x="1495" y="1119"/>
                  </a:lnTo>
                  <a:lnTo>
                    <a:pt x="1546" y="1140"/>
                  </a:lnTo>
                  <a:lnTo>
                    <a:pt x="1587" y="1150"/>
                  </a:lnTo>
                  <a:lnTo>
                    <a:pt x="1627" y="1170"/>
                  </a:lnTo>
                  <a:lnTo>
                    <a:pt x="1678" y="1180"/>
                  </a:lnTo>
                  <a:lnTo>
                    <a:pt x="1719" y="1190"/>
                  </a:lnTo>
                  <a:lnTo>
                    <a:pt x="1760" y="1201"/>
                  </a:lnTo>
                  <a:lnTo>
                    <a:pt x="1810" y="1221"/>
                  </a:lnTo>
                  <a:lnTo>
                    <a:pt x="1851" y="1231"/>
                  </a:lnTo>
                  <a:lnTo>
                    <a:pt x="1892" y="1241"/>
                  </a:lnTo>
                  <a:lnTo>
                    <a:pt x="1943" y="1252"/>
                  </a:lnTo>
                  <a:lnTo>
                    <a:pt x="1983" y="1262"/>
                  </a:lnTo>
                  <a:lnTo>
                    <a:pt x="2024" y="1272"/>
                  </a:lnTo>
                  <a:lnTo>
                    <a:pt x="2075" y="1282"/>
                  </a:lnTo>
                  <a:lnTo>
                    <a:pt x="2116" y="1292"/>
                  </a:lnTo>
                  <a:lnTo>
                    <a:pt x="2156" y="1302"/>
                  </a:lnTo>
                  <a:lnTo>
                    <a:pt x="2207" y="1302"/>
                  </a:lnTo>
                  <a:lnTo>
                    <a:pt x="2248" y="1313"/>
                  </a:lnTo>
                  <a:lnTo>
                    <a:pt x="2289" y="1323"/>
                  </a:lnTo>
                  <a:lnTo>
                    <a:pt x="2329" y="1333"/>
                  </a:lnTo>
                  <a:lnTo>
                    <a:pt x="2380" y="1333"/>
                  </a:lnTo>
                  <a:lnTo>
                    <a:pt x="2421" y="1343"/>
                  </a:lnTo>
                  <a:lnTo>
                    <a:pt x="2462" y="1353"/>
                  </a:lnTo>
                  <a:lnTo>
                    <a:pt x="2512" y="1353"/>
                  </a:lnTo>
                  <a:lnTo>
                    <a:pt x="2553" y="1363"/>
                  </a:lnTo>
                  <a:lnTo>
                    <a:pt x="2594" y="1363"/>
                  </a:lnTo>
                  <a:lnTo>
                    <a:pt x="2645" y="1374"/>
                  </a:lnTo>
                  <a:lnTo>
                    <a:pt x="2685" y="1384"/>
                  </a:lnTo>
                  <a:lnTo>
                    <a:pt x="2726" y="1384"/>
                  </a:lnTo>
                  <a:lnTo>
                    <a:pt x="2777" y="1394"/>
                  </a:lnTo>
                  <a:lnTo>
                    <a:pt x="2818" y="1394"/>
                  </a:lnTo>
                  <a:lnTo>
                    <a:pt x="2858" y="1394"/>
                  </a:lnTo>
                  <a:lnTo>
                    <a:pt x="2909" y="1404"/>
                  </a:lnTo>
                  <a:lnTo>
                    <a:pt x="2950" y="1404"/>
                  </a:lnTo>
                  <a:lnTo>
                    <a:pt x="2991" y="1414"/>
                  </a:lnTo>
                  <a:lnTo>
                    <a:pt x="3042" y="1414"/>
                  </a:lnTo>
                  <a:lnTo>
                    <a:pt x="3082" y="1414"/>
                  </a:lnTo>
                  <a:lnTo>
                    <a:pt x="3123" y="1424"/>
                  </a:lnTo>
                  <a:lnTo>
                    <a:pt x="3174" y="1424"/>
                  </a:lnTo>
                  <a:lnTo>
                    <a:pt x="3214" y="1424"/>
                  </a:lnTo>
                  <a:lnTo>
                    <a:pt x="3255" y="1435"/>
                  </a:lnTo>
                  <a:lnTo>
                    <a:pt x="3306" y="1435"/>
                  </a:lnTo>
                  <a:lnTo>
                    <a:pt x="3347" y="1435"/>
                  </a:lnTo>
                  <a:lnTo>
                    <a:pt x="3387" y="1445"/>
                  </a:lnTo>
                  <a:lnTo>
                    <a:pt x="3438" y="1445"/>
                  </a:lnTo>
                  <a:lnTo>
                    <a:pt x="3479" y="1445"/>
                  </a:lnTo>
                  <a:lnTo>
                    <a:pt x="3520" y="1445"/>
                  </a:lnTo>
                  <a:lnTo>
                    <a:pt x="3571" y="1455"/>
                  </a:lnTo>
                  <a:lnTo>
                    <a:pt x="3611" y="1455"/>
                  </a:lnTo>
                  <a:lnTo>
                    <a:pt x="3652" y="1455"/>
                  </a:lnTo>
                  <a:lnTo>
                    <a:pt x="3703" y="1455"/>
                  </a:lnTo>
                  <a:lnTo>
                    <a:pt x="3744" y="1465"/>
                  </a:lnTo>
                  <a:lnTo>
                    <a:pt x="3784" y="1465"/>
                  </a:lnTo>
                  <a:lnTo>
                    <a:pt x="3835" y="1465"/>
                  </a:lnTo>
                  <a:lnTo>
                    <a:pt x="3876" y="1465"/>
                  </a:lnTo>
                  <a:lnTo>
                    <a:pt x="3916" y="1465"/>
                  </a:lnTo>
                  <a:lnTo>
                    <a:pt x="3967" y="1465"/>
                  </a:lnTo>
                  <a:lnTo>
                    <a:pt x="4008" y="1475"/>
                  </a:lnTo>
                  <a:lnTo>
                    <a:pt x="4049" y="1475"/>
                  </a:lnTo>
                  <a:lnTo>
                    <a:pt x="4100" y="1475"/>
                  </a:lnTo>
                  <a:lnTo>
                    <a:pt x="4140" y="1475"/>
                  </a:lnTo>
                  <a:lnTo>
                    <a:pt x="4181" y="1475"/>
                  </a:lnTo>
                  <a:lnTo>
                    <a:pt x="4232" y="1475"/>
                  </a:lnTo>
                  <a:lnTo>
                    <a:pt x="4273" y="1475"/>
                  </a:lnTo>
                  <a:lnTo>
                    <a:pt x="4313" y="1486"/>
                  </a:lnTo>
                  <a:lnTo>
                    <a:pt x="4364" y="1486"/>
                  </a:lnTo>
                  <a:lnTo>
                    <a:pt x="4405" y="1486"/>
                  </a:lnTo>
                </a:path>
              </a:pathLst>
            </a:custGeom>
            <a:noFill/>
            <a:ln w="127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grpSp>
      <p:grpSp>
        <p:nvGrpSpPr>
          <p:cNvPr id="15" name="Group 97"/>
          <p:cNvGrpSpPr>
            <a:grpSpLocks/>
          </p:cNvGrpSpPr>
          <p:nvPr/>
        </p:nvGrpSpPr>
        <p:grpSpPr bwMode="auto">
          <a:xfrm>
            <a:off x="8785860" y="4130585"/>
            <a:ext cx="2233612" cy="1431925"/>
            <a:chOff x="4195" y="1077"/>
            <a:chExt cx="1407" cy="902"/>
          </a:xfrm>
        </p:grpSpPr>
        <p:sp>
          <p:nvSpPr>
            <p:cNvPr id="16" name="Line 90"/>
            <p:cNvSpPr>
              <a:spLocks noChangeShapeType="1"/>
            </p:cNvSpPr>
            <p:nvPr/>
          </p:nvSpPr>
          <p:spPr bwMode="auto">
            <a:xfrm rot="16200000" flipV="1">
              <a:off x="4956" y="779"/>
              <a:ext cx="0" cy="1293"/>
            </a:xfrm>
            <a:prstGeom prst="line">
              <a:avLst/>
            </a:prstGeom>
            <a:noFill/>
            <a:ln w="12700">
              <a:solidFill>
                <a:srgbClr val="FF00FF"/>
              </a:solidFill>
              <a:prstDash val="dash"/>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17" name="Line 91"/>
            <p:cNvSpPr>
              <a:spLocks noChangeShapeType="1"/>
            </p:cNvSpPr>
            <p:nvPr/>
          </p:nvSpPr>
          <p:spPr bwMode="auto">
            <a:xfrm rot="16200000" flipV="1">
              <a:off x="4899" y="933"/>
              <a:ext cx="0" cy="1407"/>
            </a:xfrm>
            <a:prstGeom prst="line">
              <a:avLst/>
            </a:prstGeom>
            <a:noFill/>
            <a:ln w="12700">
              <a:solidFill>
                <a:srgbClr val="FF00FF"/>
              </a:solidFill>
              <a:prstDash val="dash"/>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18" name="Line 92"/>
            <p:cNvSpPr>
              <a:spLocks noChangeShapeType="1"/>
            </p:cNvSpPr>
            <p:nvPr/>
          </p:nvSpPr>
          <p:spPr bwMode="auto">
            <a:xfrm>
              <a:off x="5443" y="1079"/>
              <a:ext cx="1" cy="347"/>
            </a:xfrm>
            <a:prstGeom prst="line">
              <a:avLst/>
            </a:prstGeom>
            <a:noFill/>
            <a:ln w="12700">
              <a:solidFill>
                <a:srgbClr val="FF00FF"/>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 name="Line 93"/>
            <p:cNvSpPr>
              <a:spLocks noChangeShapeType="1"/>
            </p:cNvSpPr>
            <p:nvPr/>
          </p:nvSpPr>
          <p:spPr bwMode="auto">
            <a:xfrm flipV="1">
              <a:off x="5443" y="1632"/>
              <a:ext cx="1" cy="347"/>
            </a:xfrm>
            <a:prstGeom prst="line">
              <a:avLst/>
            </a:prstGeom>
            <a:noFill/>
            <a:ln w="12700">
              <a:solidFill>
                <a:srgbClr val="FF00FF"/>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20" name="Object 94"/>
            <p:cNvGraphicFramePr>
              <a:graphicFrameLocks noChangeAspect="1"/>
            </p:cNvGraphicFramePr>
            <p:nvPr/>
          </p:nvGraphicFramePr>
          <p:xfrm>
            <a:off x="5171" y="1077"/>
            <a:ext cx="273" cy="210"/>
          </p:xfrm>
          <a:graphic>
            <a:graphicData uri="http://schemas.openxmlformats.org/presentationml/2006/ole">
              <mc:AlternateContent xmlns:mc="http://schemas.openxmlformats.org/markup-compatibility/2006">
                <mc:Choice xmlns:v="urn:schemas-microsoft-com:vml" Requires="v">
                  <p:oleObj spid="_x0000_s22748" name="公式" r:id="rId9" imgW="253800" imgH="164880" progId="Equation.3">
                    <p:embed/>
                  </p:oleObj>
                </mc:Choice>
                <mc:Fallback>
                  <p:oleObj name="公式" r:id="rId9" imgW="253800" imgH="164880" progId="Equation.3">
                    <p:embed/>
                    <p:pic>
                      <p:nvPicPr>
                        <p:cNvPr id="22534" name="Object 9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71" y="1077"/>
                          <a:ext cx="273" cy="21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1" name="Oval 80"/>
          <p:cNvSpPr>
            <a:spLocks noChangeArrowheads="1"/>
          </p:cNvSpPr>
          <p:nvPr/>
        </p:nvSpPr>
        <p:spPr bwMode="auto">
          <a:xfrm>
            <a:off x="9392285" y="4659222"/>
            <a:ext cx="98425" cy="73025"/>
          </a:xfrm>
          <a:prstGeom prst="ellipse">
            <a:avLst/>
          </a:prstGeom>
          <a:solidFill>
            <a:srgbClr val="008000"/>
          </a:solidFill>
          <a:ln w="9525">
            <a:solidFill>
              <a:srgbClr val="0000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22" name="Line 95"/>
          <p:cNvSpPr>
            <a:spLocks noChangeShapeType="1"/>
          </p:cNvSpPr>
          <p:nvPr/>
        </p:nvSpPr>
        <p:spPr bwMode="auto">
          <a:xfrm flipV="1">
            <a:off x="9458960" y="4675097"/>
            <a:ext cx="0" cy="1187450"/>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3" name="Object 96"/>
          <p:cNvGraphicFramePr>
            <a:graphicFrameLocks noChangeAspect="1"/>
          </p:cNvGraphicFramePr>
          <p:nvPr>
            <p:extLst>
              <p:ext uri="{D42A27DB-BD31-4B8C-83A1-F6EECF244321}">
                <p14:modId xmlns:p14="http://schemas.microsoft.com/office/powerpoint/2010/main" val="3152638897"/>
              </p:ext>
            </p:extLst>
          </p:nvPr>
        </p:nvGraphicFramePr>
        <p:xfrm>
          <a:off x="9295447" y="5941922"/>
          <a:ext cx="360363" cy="568325"/>
        </p:xfrm>
        <a:graphic>
          <a:graphicData uri="http://schemas.openxmlformats.org/presentationml/2006/ole">
            <mc:AlternateContent xmlns:mc="http://schemas.openxmlformats.org/markup-compatibility/2006">
              <mc:Choice xmlns:v="urn:schemas-microsoft-com:vml" Requires="v">
                <p:oleObj spid="_x0000_s22749" name="公式" r:id="rId11" imgW="126720" imgH="228600" progId="Equation.3">
                  <p:embed/>
                </p:oleObj>
              </mc:Choice>
              <mc:Fallback>
                <p:oleObj name="公式" r:id="rId11" imgW="126720" imgH="228600" progId="Equation.3">
                  <p:embed/>
                  <p:pic>
                    <p:nvPicPr>
                      <p:cNvPr id="3077" name="Object 9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95447" y="5941922"/>
                        <a:ext cx="360363" cy="568325"/>
                      </a:xfrm>
                      <a:prstGeom prst="rect">
                        <a:avLst/>
                      </a:prstGeom>
                      <a:noFill/>
                    </p:spPr>
                  </p:pic>
                </p:oleObj>
              </mc:Fallback>
            </mc:AlternateContent>
          </a:graphicData>
        </a:graphic>
      </p:graphicFrame>
      <p:sp>
        <p:nvSpPr>
          <p:cNvPr id="24" name="Rectangle 102"/>
          <p:cNvSpPr>
            <a:spLocks noChangeArrowheads="1"/>
          </p:cNvSpPr>
          <p:nvPr/>
        </p:nvSpPr>
        <p:spPr bwMode="auto">
          <a:xfrm>
            <a:off x="6888797" y="1460220"/>
            <a:ext cx="4787266" cy="1015663"/>
          </a:xfrm>
          <a:prstGeom prst="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pPr>
            <a:r>
              <a:rPr kumimoji="1" lang="zh-CN" altLang="en-US" sz="2000" b="1" dirty="0" smtClean="0">
                <a:solidFill>
                  <a:srgbClr val="C00000"/>
                </a:solidFill>
                <a:latin typeface="+mj-ea"/>
                <a:ea typeface="+mj-ea"/>
              </a:rPr>
              <a:t>当</a:t>
            </a:r>
            <a:r>
              <a:rPr kumimoji="1" lang="zh-CN" altLang="en-US" sz="2000" b="1" dirty="0">
                <a:solidFill>
                  <a:srgbClr val="C00000"/>
                </a:solidFill>
                <a:latin typeface="+mj-ea"/>
                <a:ea typeface="+mj-ea"/>
              </a:rPr>
              <a:t>包络线进入允许误差范围之内时，阶跃响应曲线必然也处于允许误差范围内。</a:t>
            </a:r>
          </a:p>
        </p:txBody>
      </p:sp>
    </p:spTree>
    <p:extLst>
      <p:ext uri="{BB962C8B-B14F-4D97-AF65-F5344CB8AC3E}">
        <p14:creationId xmlns:p14="http://schemas.microsoft.com/office/powerpoint/2010/main" val="993843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par>
                                <p:cTn id="23" presetID="3" presetClass="entr" presetSubtype="1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horizontal)">
                                      <p:cBhvr>
                                        <p:cTn id="25" dur="500"/>
                                        <p:tgtEl>
                                          <p:spTgt spid="6"/>
                                        </p:tgtEl>
                                      </p:cBhvr>
                                    </p:animEffect>
                                  </p:childTnLst>
                                </p:cTn>
                              </p:par>
                              <p:par>
                                <p:cTn id="26" presetID="3" presetClass="entr" presetSubtype="1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linds(horizontal)">
                                      <p:cBhvr>
                                        <p:cTn id="28" dur="500"/>
                                        <p:tgtEl>
                                          <p:spTgt spid="7"/>
                                        </p:tgtEl>
                                      </p:cBhvr>
                                    </p:animEffect>
                                  </p:childTnLst>
                                </p:cTn>
                              </p:par>
                              <p:par>
                                <p:cTn id="29" presetID="3" presetClass="entr" presetSubtype="1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blinds(horizontal)">
                                      <p:cBhvr>
                                        <p:cTn id="31" dur="500"/>
                                        <p:tgtEl>
                                          <p:spTgt spid="8"/>
                                        </p:tgtEl>
                                      </p:cBhvr>
                                    </p:animEffect>
                                  </p:childTnLst>
                                </p:cTn>
                              </p:par>
                              <p:par>
                                <p:cTn id="32" presetID="3" presetClass="entr" presetSubtype="10"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blinds(horizontal)">
                                      <p:cBhvr>
                                        <p:cTn id="34" dur="500"/>
                                        <p:tgtEl>
                                          <p:spTgt spid="9"/>
                                        </p:tgtEl>
                                      </p:cBhvr>
                                    </p:animEffect>
                                  </p:childTnLst>
                                </p:cTn>
                              </p:par>
                              <p:par>
                                <p:cTn id="35" presetID="3" presetClass="entr" presetSubtype="1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500"/>
                                        <p:tgtEl>
                                          <p:spTgt spid="11"/>
                                        </p:tgtEl>
                                      </p:cBhvr>
                                    </p:animEffect>
                                  </p:childTnLst>
                                </p:cTn>
                              </p:par>
                              <p:par>
                                <p:cTn id="41" presetID="3" presetClass="entr" presetSubtype="1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par>
                                <p:cTn id="44" presetID="3" presetClass="entr" presetSubtype="1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blinds(horizontal)">
                                      <p:cBhvr>
                                        <p:cTn id="46" dur="500"/>
                                        <p:tgtEl>
                                          <p:spTgt spid="15"/>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blinds(horizontal)">
                                      <p:cBhvr>
                                        <p:cTn id="49" dur="500"/>
                                        <p:tgtEl>
                                          <p:spTgt spid="21"/>
                                        </p:tgtEl>
                                      </p:cBhvr>
                                    </p:animEffect>
                                  </p:childTnLst>
                                </p:cTn>
                              </p:par>
                              <p:par>
                                <p:cTn id="50" presetID="3" presetClass="entr" presetSubtype="10"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linds(horizontal)">
                                      <p:cBhvr>
                                        <p:cTn id="52" dur="500"/>
                                        <p:tgtEl>
                                          <p:spTgt spid="22"/>
                                        </p:tgtEl>
                                      </p:cBhvr>
                                    </p:animEffect>
                                  </p:childTnLst>
                                </p:cTn>
                              </p:par>
                              <p:par>
                                <p:cTn id="53" presetID="3" presetClass="entr" presetSubtype="1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blinds(horizontal)">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blinds(horizontal)">
                                      <p:cBhvr>
                                        <p:cTn id="6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1"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graphicFrame>
        <p:nvGraphicFramePr>
          <p:cNvPr id="6" name="图示 5"/>
          <p:cNvGraphicFramePr/>
          <p:nvPr>
            <p:extLst>
              <p:ext uri="{D42A27DB-BD31-4B8C-83A1-F6EECF244321}">
                <p14:modId xmlns:p14="http://schemas.microsoft.com/office/powerpoint/2010/main" val="2888825986"/>
              </p:ext>
            </p:extLst>
          </p:nvPr>
        </p:nvGraphicFramePr>
        <p:xfrm>
          <a:off x="937458" y="3752172"/>
          <a:ext cx="10317083" cy="2453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4"/>
          <p:cNvSpPr>
            <a:spLocks noChangeArrowheads="1"/>
          </p:cNvSpPr>
          <p:nvPr/>
        </p:nvSpPr>
        <p:spPr bwMode="auto">
          <a:xfrm>
            <a:off x="515938" y="1258524"/>
            <a:ext cx="5257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kumimoji="1" lang="zh-CN" altLang="en-US" sz="2800">
                <a:latin typeface="+mn-ea"/>
                <a:ea typeface="+mn-ea"/>
              </a:rPr>
              <a:t>平稳性指标</a:t>
            </a:r>
            <a:r>
              <a:rPr kumimoji="1" lang="zh-CN" altLang="en-US" sz="2800">
                <a:latin typeface="+mn-ea"/>
                <a:ea typeface="+mn-ea"/>
                <a:cs typeface="仿宋_GB2312"/>
              </a:rPr>
              <a:t> </a:t>
            </a:r>
          </a:p>
        </p:txBody>
      </p:sp>
      <p:sp>
        <p:nvSpPr>
          <p:cNvPr id="5" name="Rectangle 5"/>
          <p:cNvSpPr>
            <a:spLocks noChangeArrowheads="1"/>
          </p:cNvSpPr>
          <p:nvPr/>
        </p:nvSpPr>
        <p:spPr bwMode="auto">
          <a:xfrm>
            <a:off x="515938" y="1914479"/>
            <a:ext cx="11160125" cy="1837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lIns="54000" tIns="10800" rIns="54000" bIns="10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09600" eaLnBrk="1" hangingPunct="1">
              <a:lnSpc>
                <a:spcPct val="150000"/>
              </a:lnSpc>
              <a:spcBef>
                <a:spcPts val="1200"/>
              </a:spcBef>
            </a:pPr>
            <a:r>
              <a:rPr kumimoji="1" lang="zh-CN" altLang="en-US" sz="2400" b="1" dirty="0">
                <a:solidFill>
                  <a:srgbClr val="0070C0"/>
                </a:solidFill>
                <a:latin typeface="+mj-ea"/>
                <a:ea typeface="+mj-ea"/>
                <a:cs typeface="仿宋_GB2312"/>
              </a:rPr>
              <a:t>系统的平稳性指标主要反映系统响应的相对稳定性，通常通过系统的单位阶跃响应进行定义</a:t>
            </a:r>
            <a:r>
              <a:rPr kumimoji="1" lang="zh-CN" altLang="en-US" sz="2400" dirty="0" smtClean="0">
                <a:solidFill>
                  <a:srgbClr val="000066"/>
                </a:solidFill>
                <a:latin typeface="+mn-ea"/>
                <a:ea typeface="+mn-ea"/>
                <a:cs typeface="仿宋_GB2312"/>
              </a:rPr>
              <a:t>。</a:t>
            </a:r>
            <a:endParaRPr kumimoji="1" lang="en-US" altLang="zh-CN" sz="2400" dirty="0">
              <a:latin typeface="+mn-ea"/>
              <a:ea typeface="+mn-ea"/>
              <a:cs typeface="仿宋_GB2312"/>
            </a:endParaRPr>
          </a:p>
          <a:p>
            <a:pPr eaLnBrk="1" hangingPunct="1">
              <a:lnSpc>
                <a:spcPct val="150000"/>
              </a:lnSpc>
              <a:spcBef>
                <a:spcPts val="1200"/>
              </a:spcBef>
            </a:pPr>
            <a:r>
              <a:rPr kumimoji="1" lang="zh-CN" altLang="en-US" sz="2400" dirty="0">
                <a:latin typeface="+mn-ea"/>
                <a:ea typeface="+mn-ea"/>
                <a:cs typeface="仿宋_GB2312"/>
              </a:rPr>
              <a:t>常见的</a:t>
            </a:r>
            <a:r>
              <a:rPr kumimoji="1" lang="zh-CN" altLang="en-US" sz="2400" b="1" dirty="0">
                <a:solidFill>
                  <a:srgbClr val="0070C0"/>
                </a:solidFill>
                <a:latin typeface="+mj-ea"/>
                <a:ea typeface="+mj-ea"/>
                <a:cs typeface="仿宋_GB2312"/>
              </a:rPr>
              <a:t>反映系统响应平稳性</a:t>
            </a:r>
            <a:r>
              <a:rPr kumimoji="1" lang="zh-CN" altLang="en-US" sz="2400" dirty="0">
                <a:latin typeface="+mn-ea"/>
                <a:ea typeface="+mn-ea"/>
                <a:cs typeface="仿宋_GB2312"/>
              </a:rPr>
              <a:t>指标有：</a:t>
            </a:r>
            <a:endParaRPr kumimoji="1" lang="zh-CN" altLang="en-US" sz="2400" i="1" dirty="0">
              <a:latin typeface="+mn-ea"/>
              <a:ea typeface="+mn-ea"/>
              <a:cs typeface="仿宋_GB2312"/>
            </a:endParaRPr>
          </a:p>
        </p:txBody>
      </p:sp>
    </p:spTree>
    <p:extLst>
      <p:ext uri="{BB962C8B-B14F-4D97-AF65-F5344CB8AC3E}">
        <p14:creationId xmlns:p14="http://schemas.microsoft.com/office/powerpoint/2010/main" val="355727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Rectangle 79"/>
          <p:cNvSpPr>
            <a:spLocks noChangeArrowheads="1"/>
          </p:cNvSpPr>
          <p:nvPr/>
        </p:nvSpPr>
        <p:spPr bwMode="auto">
          <a:xfrm>
            <a:off x="515938" y="1157981"/>
            <a:ext cx="3365604" cy="543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wrap="square" lIns="54000" tIns="10800" rIns="54000" bIns="10800">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5000"/>
              </a:lnSpc>
            </a:pPr>
            <a:r>
              <a:rPr kumimoji="1" lang="zh-CN" altLang="en-US" sz="2800" dirty="0">
                <a:latin typeface="+mn-ea"/>
                <a:ea typeface="+mn-ea"/>
                <a:cs typeface="仿宋_GB2312"/>
              </a:rPr>
              <a:t>最大超调量</a:t>
            </a:r>
            <a:r>
              <a:rPr kumimoji="1" lang="en-US" altLang="zh-CN" sz="2800" b="1" i="1" dirty="0" err="1">
                <a:latin typeface="+mj-ea"/>
                <a:ea typeface="+mj-ea"/>
                <a:cs typeface="仿宋_GB2312"/>
              </a:rPr>
              <a:t>M</a:t>
            </a:r>
            <a:r>
              <a:rPr kumimoji="1" lang="en-US" altLang="zh-CN" sz="2800" b="1" baseline="-25000" dirty="0" err="1">
                <a:latin typeface="+mj-ea"/>
                <a:ea typeface="+mj-ea"/>
                <a:cs typeface="仿宋_GB2312"/>
              </a:rPr>
              <a:t>p</a:t>
            </a:r>
            <a:endParaRPr kumimoji="1" lang="en-US" altLang="zh-CN" sz="2800" b="1" dirty="0">
              <a:latin typeface="+mj-ea"/>
              <a:ea typeface="+mj-ea"/>
              <a:cs typeface="仿宋_GB2312"/>
            </a:endParaRPr>
          </a:p>
        </p:txBody>
      </p:sp>
      <p:sp>
        <p:nvSpPr>
          <p:cNvPr id="4" name="Rectangle 44"/>
          <p:cNvSpPr>
            <a:spLocks noChangeArrowheads="1"/>
          </p:cNvSpPr>
          <p:nvPr/>
        </p:nvSpPr>
        <p:spPr bwMode="auto">
          <a:xfrm>
            <a:off x="1196286" y="2057005"/>
            <a:ext cx="5204302"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923925" indent="-923925" eaLnBrk="1" hangingPunct="1">
              <a:lnSpc>
                <a:spcPct val="120000"/>
              </a:lnSpc>
            </a:pPr>
            <a:r>
              <a:rPr kumimoji="1" lang="zh-CN" altLang="en-US" sz="2400" dirty="0">
                <a:latin typeface="+mn-ea"/>
                <a:ea typeface="+mn-ea"/>
                <a:cs typeface="仿宋_GB2312"/>
              </a:rPr>
              <a:t>定义：响应曲线的最大峰值与稳态值之差定义为最大超调量</a:t>
            </a:r>
            <a:r>
              <a:rPr kumimoji="1" lang="en-US" altLang="zh-CN" sz="2400" b="1" i="1" dirty="0" err="1">
                <a:latin typeface="+mj-ea"/>
                <a:ea typeface="+mj-ea"/>
                <a:cs typeface="仿宋_GB2312"/>
              </a:rPr>
              <a:t>M</a:t>
            </a:r>
            <a:r>
              <a:rPr kumimoji="1" lang="en-US" altLang="zh-CN" sz="2400" b="1" baseline="-25000" dirty="0" err="1">
                <a:latin typeface="+mj-ea"/>
                <a:ea typeface="+mj-ea"/>
                <a:cs typeface="仿宋_GB2312"/>
              </a:rPr>
              <a:t>p</a:t>
            </a:r>
            <a:r>
              <a:rPr kumimoji="1" lang="zh-CN" altLang="en-US" sz="2400" dirty="0">
                <a:latin typeface="+mn-ea"/>
                <a:ea typeface="+mn-ea"/>
                <a:cs typeface="仿宋_GB2312"/>
              </a:rPr>
              <a:t>。</a:t>
            </a:r>
          </a:p>
        </p:txBody>
      </p:sp>
      <p:graphicFrame>
        <p:nvGraphicFramePr>
          <p:cNvPr id="5" name="Object 46"/>
          <p:cNvGraphicFramePr>
            <a:graphicFrameLocks noChangeAspect="1"/>
          </p:cNvGraphicFramePr>
          <p:nvPr>
            <p:extLst>
              <p:ext uri="{D42A27DB-BD31-4B8C-83A1-F6EECF244321}">
                <p14:modId xmlns:p14="http://schemas.microsoft.com/office/powerpoint/2010/main" val="3940824652"/>
              </p:ext>
            </p:extLst>
          </p:nvPr>
        </p:nvGraphicFramePr>
        <p:xfrm>
          <a:off x="2879314" y="3327824"/>
          <a:ext cx="2790407" cy="604385"/>
        </p:xfrm>
        <a:graphic>
          <a:graphicData uri="http://schemas.openxmlformats.org/presentationml/2006/ole">
            <mc:AlternateContent xmlns:mc="http://schemas.openxmlformats.org/markup-compatibility/2006">
              <mc:Choice xmlns:v="urn:schemas-microsoft-com:vml" Requires="v">
                <p:oleObj spid="_x0000_s23820" name="公式" r:id="rId3" imgW="1168200" imgH="241200" progId="Equation.3">
                  <p:embed/>
                </p:oleObj>
              </mc:Choice>
              <mc:Fallback>
                <p:oleObj name="公式" r:id="rId3" imgW="1168200" imgH="241200" progId="Equation.3">
                  <p:embed/>
                  <p:pic>
                    <p:nvPicPr>
                      <p:cNvPr id="60427" name="Object 4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314" y="3327824"/>
                        <a:ext cx="2790407" cy="604385"/>
                      </a:xfrm>
                      <a:prstGeom prst="rect">
                        <a:avLst/>
                      </a:prstGeom>
                      <a:noFill/>
                    </p:spPr>
                  </p:pic>
                </p:oleObj>
              </mc:Fallback>
            </mc:AlternateContent>
          </a:graphicData>
        </a:graphic>
      </p:graphicFrame>
      <p:sp>
        <p:nvSpPr>
          <p:cNvPr id="6" name="Line 49"/>
          <p:cNvSpPr>
            <a:spLocks noChangeShapeType="1"/>
          </p:cNvSpPr>
          <p:nvPr/>
        </p:nvSpPr>
        <p:spPr bwMode="auto">
          <a:xfrm>
            <a:off x="7123852" y="3291840"/>
            <a:ext cx="3379787"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50"/>
          <p:cNvSpPr>
            <a:spLocks noChangeShapeType="1"/>
          </p:cNvSpPr>
          <p:nvPr/>
        </p:nvSpPr>
        <p:spPr bwMode="auto">
          <a:xfrm>
            <a:off x="7007964" y="4480878"/>
            <a:ext cx="3459163" cy="0"/>
          </a:xfrm>
          <a:prstGeom prst="line">
            <a:avLst/>
          </a:prstGeom>
          <a:noFill/>
          <a:ln w="635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8" name="Line 51"/>
          <p:cNvSpPr>
            <a:spLocks noChangeShapeType="1"/>
          </p:cNvSpPr>
          <p:nvPr/>
        </p:nvSpPr>
        <p:spPr bwMode="auto">
          <a:xfrm flipV="1">
            <a:off x="7117502" y="2645728"/>
            <a:ext cx="0" cy="1906587"/>
          </a:xfrm>
          <a:prstGeom prst="line">
            <a:avLst/>
          </a:prstGeom>
          <a:noFill/>
          <a:ln w="12700">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 name="Object 52"/>
          <p:cNvGraphicFramePr>
            <a:graphicFrameLocks noChangeAspect="1"/>
          </p:cNvGraphicFramePr>
          <p:nvPr>
            <p:extLst>
              <p:ext uri="{D42A27DB-BD31-4B8C-83A1-F6EECF244321}">
                <p14:modId xmlns:p14="http://schemas.microsoft.com/office/powerpoint/2010/main" val="614933195"/>
              </p:ext>
            </p:extLst>
          </p:nvPr>
        </p:nvGraphicFramePr>
        <p:xfrm>
          <a:off x="6949227" y="2304415"/>
          <a:ext cx="542925" cy="333375"/>
        </p:xfrm>
        <a:graphic>
          <a:graphicData uri="http://schemas.openxmlformats.org/presentationml/2006/ole">
            <mc:AlternateContent xmlns:mc="http://schemas.openxmlformats.org/markup-compatibility/2006">
              <mc:Choice xmlns:v="urn:schemas-microsoft-com:vml" Requires="v">
                <p:oleObj spid="_x0000_s23821" name="公式" r:id="rId5" imgW="291960" imgH="203040" progId="Equation.3">
                  <p:embed/>
                </p:oleObj>
              </mc:Choice>
              <mc:Fallback>
                <p:oleObj name="公式" r:id="rId5" imgW="291960" imgH="203040" progId="Equation.3">
                  <p:embed/>
                  <p:pic>
                    <p:nvPicPr>
                      <p:cNvPr id="23555" name="Object 5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49227" y="2304415"/>
                        <a:ext cx="542925" cy="333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53"/>
          <p:cNvGraphicFramePr>
            <a:graphicFrameLocks noChangeAspect="1"/>
          </p:cNvGraphicFramePr>
          <p:nvPr>
            <p:extLst>
              <p:ext uri="{D42A27DB-BD31-4B8C-83A1-F6EECF244321}">
                <p14:modId xmlns:p14="http://schemas.microsoft.com/office/powerpoint/2010/main" val="762045199"/>
              </p:ext>
            </p:extLst>
          </p:nvPr>
        </p:nvGraphicFramePr>
        <p:xfrm>
          <a:off x="6911127" y="3133090"/>
          <a:ext cx="165100" cy="266700"/>
        </p:xfrm>
        <a:graphic>
          <a:graphicData uri="http://schemas.openxmlformats.org/presentationml/2006/ole">
            <mc:AlternateContent xmlns:mc="http://schemas.openxmlformats.org/markup-compatibility/2006">
              <mc:Choice xmlns:v="urn:schemas-microsoft-com:vml" Requires="v">
                <p:oleObj spid="_x0000_s23822" name="公式" r:id="rId7" imgW="88560" imgH="164880" progId="Equation.3">
                  <p:embed/>
                </p:oleObj>
              </mc:Choice>
              <mc:Fallback>
                <p:oleObj name="公式" r:id="rId7" imgW="88560" imgH="164880" progId="Equation.3">
                  <p:embed/>
                  <p:pic>
                    <p:nvPicPr>
                      <p:cNvPr id="23556" name="Object 5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11127" y="3133090"/>
                        <a:ext cx="165100" cy="266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54"/>
          <p:cNvGraphicFramePr>
            <a:graphicFrameLocks noChangeAspect="1"/>
          </p:cNvGraphicFramePr>
          <p:nvPr>
            <p:extLst>
              <p:ext uri="{D42A27DB-BD31-4B8C-83A1-F6EECF244321}">
                <p14:modId xmlns:p14="http://schemas.microsoft.com/office/powerpoint/2010/main" val="727394393"/>
              </p:ext>
            </p:extLst>
          </p:nvPr>
        </p:nvGraphicFramePr>
        <p:xfrm>
          <a:off x="10286152" y="4230053"/>
          <a:ext cx="165100" cy="246062"/>
        </p:xfrm>
        <a:graphic>
          <a:graphicData uri="http://schemas.openxmlformats.org/presentationml/2006/ole">
            <mc:AlternateContent xmlns:mc="http://schemas.openxmlformats.org/markup-compatibility/2006">
              <mc:Choice xmlns:v="urn:schemas-microsoft-com:vml" Requires="v">
                <p:oleObj spid="_x0000_s23823" name="公式" r:id="rId9" imgW="88560" imgH="152280" progId="Equation.3">
                  <p:embed/>
                </p:oleObj>
              </mc:Choice>
              <mc:Fallback>
                <p:oleObj name="公式" r:id="rId9" imgW="88560" imgH="152280" progId="Equation.3">
                  <p:embed/>
                  <p:pic>
                    <p:nvPicPr>
                      <p:cNvPr id="23557" name="Object 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286152" y="4230053"/>
                        <a:ext cx="165100" cy="2460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Freeform 55"/>
          <p:cNvSpPr>
            <a:spLocks noChangeAspect="1"/>
          </p:cNvSpPr>
          <p:nvPr/>
        </p:nvSpPr>
        <p:spPr bwMode="auto">
          <a:xfrm>
            <a:off x="7117502" y="2680653"/>
            <a:ext cx="3095625" cy="1800225"/>
          </a:xfrm>
          <a:custGeom>
            <a:avLst/>
            <a:gdLst>
              <a:gd name="T0" fmla="*/ 2147483647 w 4519"/>
              <a:gd name="T1" fmla="*/ 2147483647 h 2620"/>
              <a:gd name="T2" fmla="*/ 2147483647 w 4519"/>
              <a:gd name="T3" fmla="*/ 2147483647 h 2620"/>
              <a:gd name="T4" fmla="*/ 2147483647 w 4519"/>
              <a:gd name="T5" fmla="*/ 2147483647 h 2620"/>
              <a:gd name="T6" fmla="*/ 2147483647 w 4519"/>
              <a:gd name="T7" fmla="*/ 2147483647 h 2620"/>
              <a:gd name="T8" fmla="*/ 2147483647 w 4519"/>
              <a:gd name="T9" fmla="*/ 2147483647 h 2620"/>
              <a:gd name="T10" fmla="*/ 2147483647 w 4519"/>
              <a:gd name="T11" fmla="*/ 2147483647 h 2620"/>
              <a:gd name="T12" fmla="*/ 2147483647 w 4519"/>
              <a:gd name="T13" fmla="*/ 2147483647 h 2620"/>
              <a:gd name="T14" fmla="*/ 2147483647 w 4519"/>
              <a:gd name="T15" fmla="*/ 2147483647 h 2620"/>
              <a:gd name="T16" fmla="*/ 2147483647 w 4519"/>
              <a:gd name="T17" fmla="*/ 2147483647 h 2620"/>
              <a:gd name="T18" fmla="*/ 2147483647 w 4519"/>
              <a:gd name="T19" fmla="*/ 2147483647 h 2620"/>
              <a:gd name="T20" fmla="*/ 2147483647 w 4519"/>
              <a:gd name="T21" fmla="*/ 0 h 2620"/>
              <a:gd name="T22" fmla="*/ 2147483647 w 4519"/>
              <a:gd name="T23" fmla="*/ 2147483647 h 2620"/>
              <a:gd name="T24" fmla="*/ 2147483647 w 4519"/>
              <a:gd name="T25" fmla="*/ 2147483647 h 2620"/>
              <a:gd name="T26" fmla="*/ 2147483647 w 4519"/>
              <a:gd name="T27" fmla="*/ 2147483647 h 2620"/>
              <a:gd name="T28" fmla="*/ 2147483647 w 4519"/>
              <a:gd name="T29" fmla="*/ 2147483647 h 2620"/>
              <a:gd name="T30" fmla="*/ 2147483647 w 4519"/>
              <a:gd name="T31" fmla="*/ 2147483647 h 2620"/>
              <a:gd name="T32" fmla="*/ 2147483647 w 4519"/>
              <a:gd name="T33" fmla="*/ 2147483647 h 2620"/>
              <a:gd name="T34" fmla="*/ 2147483647 w 4519"/>
              <a:gd name="T35" fmla="*/ 2147483647 h 2620"/>
              <a:gd name="T36" fmla="*/ 2147483647 w 4519"/>
              <a:gd name="T37" fmla="*/ 2147483647 h 2620"/>
              <a:gd name="T38" fmla="*/ 2147483647 w 4519"/>
              <a:gd name="T39" fmla="*/ 2147483647 h 2620"/>
              <a:gd name="T40" fmla="*/ 2147483647 w 4519"/>
              <a:gd name="T41" fmla="*/ 2147483647 h 2620"/>
              <a:gd name="T42" fmla="*/ 2147483647 w 4519"/>
              <a:gd name="T43" fmla="*/ 2147483647 h 2620"/>
              <a:gd name="T44" fmla="*/ 2147483647 w 4519"/>
              <a:gd name="T45" fmla="*/ 2147483647 h 2620"/>
              <a:gd name="T46" fmla="*/ 2147483647 w 4519"/>
              <a:gd name="T47" fmla="*/ 2147483647 h 2620"/>
              <a:gd name="T48" fmla="*/ 2147483647 w 4519"/>
              <a:gd name="T49" fmla="*/ 2147483647 h 2620"/>
              <a:gd name="T50" fmla="*/ 2147483647 w 4519"/>
              <a:gd name="T51" fmla="*/ 2147483647 h 2620"/>
              <a:gd name="T52" fmla="*/ 2147483647 w 4519"/>
              <a:gd name="T53" fmla="*/ 2147483647 h 2620"/>
              <a:gd name="T54" fmla="*/ 2147483647 w 4519"/>
              <a:gd name="T55" fmla="*/ 2147483647 h 2620"/>
              <a:gd name="T56" fmla="*/ 2147483647 w 4519"/>
              <a:gd name="T57" fmla="*/ 2147483647 h 2620"/>
              <a:gd name="T58" fmla="*/ 2147483647 w 4519"/>
              <a:gd name="T59" fmla="*/ 2147483647 h 2620"/>
              <a:gd name="T60" fmla="*/ 2147483647 w 4519"/>
              <a:gd name="T61" fmla="*/ 2147483647 h 2620"/>
              <a:gd name="T62" fmla="*/ 2147483647 w 4519"/>
              <a:gd name="T63" fmla="*/ 2147483647 h 2620"/>
              <a:gd name="T64" fmla="*/ 2147483647 w 4519"/>
              <a:gd name="T65" fmla="*/ 2147483647 h 2620"/>
              <a:gd name="T66" fmla="*/ 2147483647 w 4519"/>
              <a:gd name="T67" fmla="*/ 2147483647 h 2620"/>
              <a:gd name="T68" fmla="*/ 2147483647 w 4519"/>
              <a:gd name="T69" fmla="*/ 2147483647 h 2620"/>
              <a:gd name="T70" fmla="*/ 2147483647 w 4519"/>
              <a:gd name="T71" fmla="*/ 2147483647 h 2620"/>
              <a:gd name="T72" fmla="*/ 2147483647 w 4519"/>
              <a:gd name="T73" fmla="*/ 2147483647 h 2620"/>
              <a:gd name="T74" fmla="*/ 2147483647 w 4519"/>
              <a:gd name="T75" fmla="*/ 2147483647 h 2620"/>
              <a:gd name="T76" fmla="*/ 2147483647 w 4519"/>
              <a:gd name="T77" fmla="*/ 2147483647 h 2620"/>
              <a:gd name="T78" fmla="*/ 2147483647 w 4519"/>
              <a:gd name="T79" fmla="*/ 2147483647 h 2620"/>
              <a:gd name="T80" fmla="*/ 2147483647 w 4519"/>
              <a:gd name="T81" fmla="*/ 2147483647 h 2620"/>
              <a:gd name="T82" fmla="*/ 2147483647 w 4519"/>
              <a:gd name="T83" fmla="*/ 2147483647 h 2620"/>
              <a:gd name="T84" fmla="*/ 2147483647 w 4519"/>
              <a:gd name="T85" fmla="*/ 2147483647 h 2620"/>
              <a:gd name="T86" fmla="*/ 2147483647 w 4519"/>
              <a:gd name="T87" fmla="*/ 2147483647 h 2620"/>
              <a:gd name="T88" fmla="*/ 2147483647 w 4519"/>
              <a:gd name="T89" fmla="*/ 2147483647 h 2620"/>
              <a:gd name="T90" fmla="*/ 2147483647 w 4519"/>
              <a:gd name="T91" fmla="*/ 2147483647 h 2620"/>
              <a:gd name="T92" fmla="*/ 2147483647 w 4519"/>
              <a:gd name="T93" fmla="*/ 2147483647 h 2620"/>
              <a:gd name="T94" fmla="*/ 2147483647 w 4519"/>
              <a:gd name="T95" fmla="*/ 2147483647 h 2620"/>
              <a:gd name="T96" fmla="*/ 2147483647 w 4519"/>
              <a:gd name="T97" fmla="*/ 2147483647 h 2620"/>
              <a:gd name="T98" fmla="*/ 2147483647 w 4519"/>
              <a:gd name="T99" fmla="*/ 2147483647 h 262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19"/>
              <a:gd name="T151" fmla="*/ 0 h 2620"/>
              <a:gd name="T152" fmla="*/ 4519 w 4519"/>
              <a:gd name="T153" fmla="*/ 2620 h 262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19" h="2620">
                <a:moveTo>
                  <a:pt x="0" y="2620"/>
                </a:moveTo>
                <a:lnTo>
                  <a:pt x="32" y="2610"/>
                </a:lnTo>
                <a:lnTo>
                  <a:pt x="63" y="2590"/>
                </a:lnTo>
                <a:lnTo>
                  <a:pt x="94" y="2549"/>
                </a:lnTo>
                <a:lnTo>
                  <a:pt x="126" y="2489"/>
                </a:lnTo>
                <a:lnTo>
                  <a:pt x="146" y="2418"/>
                </a:lnTo>
                <a:lnTo>
                  <a:pt x="178" y="2338"/>
                </a:lnTo>
                <a:lnTo>
                  <a:pt x="209" y="2247"/>
                </a:lnTo>
                <a:lnTo>
                  <a:pt x="240" y="2146"/>
                </a:lnTo>
                <a:lnTo>
                  <a:pt x="272" y="2035"/>
                </a:lnTo>
                <a:lnTo>
                  <a:pt x="303" y="1925"/>
                </a:lnTo>
                <a:lnTo>
                  <a:pt x="334" y="1804"/>
                </a:lnTo>
                <a:lnTo>
                  <a:pt x="366" y="1673"/>
                </a:lnTo>
                <a:lnTo>
                  <a:pt x="397" y="1552"/>
                </a:lnTo>
                <a:lnTo>
                  <a:pt x="418" y="1421"/>
                </a:lnTo>
                <a:lnTo>
                  <a:pt x="449" y="1290"/>
                </a:lnTo>
                <a:lnTo>
                  <a:pt x="480" y="1159"/>
                </a:lnTo>
                <a:lnTo>
                  <a:pt x="512" y="1038"/>
                </a:lnTo>
                <a:lnTo>
                  <a:pt x="543" y="917"/>
                </a:lnTo>
                <a:lnTo>
                  <a:pt x="574" y="796"/>
                </a:lnTo>
                <a:lnTo>
                  <a:pt x="606" y="685"/>
                </a:lnTo>
                <a:lnTo>
                  <a:pt x="637" y="575"/>
                </a:lnTo>
                <a:lnTo>
                  <a:pt x="668" y="484"/>
                </a:lnTo>
                <a:lnTo>
                  <a:pt x="689" y="393"/>
                </a:lnTo>
                <a:lnTo>
                  <a:pt x="720" y="313"/>
                </a:lnTo>
                <a:lnTo>
                  <a:pt x="752" y="232"/>
                </a:lnTo>
                <a:lnTo>
                  <a:pt x="783" y="172"/>
                </a:lnTo>
                <a:lnTo>
                  <a:pt x="814" y="121"/>
                </a:lnTo>
                <a:lnTo>
                  <a:pt x="846" y="71"/>
                </a:lnTo>
                <a:lnTo>
                  <a:pt x="877" y="41"/>
                </a:lnTo>
                <a:lnTo>
                  <a:pt x="908" y="21"/>
                </a:lnTo>
                <a:lnTo>
                  <a:pt x="929" y="0"/>
                </a:lnTo>
                <a:lnTo>
                  <a:pt x="960" y="0"/>
                </a:lnTo>
                <a:lnTo>
                  <a:pt x="992" y="0"/>
                </a:lnTo>
                <a:lnTo>
                  <a:pt x="1023" y="10"/>
                </a:lnTo>
                <a:lnTo>
                  <a:pt x="1054" y="31"/>
                </a:lnTo>
                <a:lnTo>
                  <a:pt x="1086" y="61"/>
                </a:lnTo>
                <a:lnTo>
                  <a:pt x="1117" y="101"/>
                </a:lnTo>
                <a:lnTo>
                  <a:pt x="1148" y="141"/>
                </a:lnTo>
                <a:lnTo>
                  <a:pt x="1179" y="192"/>
                </a:lnTo>
                <a:lnTo>
                  <a:pt x="1200" y="242"/>
                </a:lnTo>
                <a:lnTo>
                  <a:pt x="1232" y="303"/>
                </a:lnTo>
                <a:lnTo>
                  <a:pt x="1263" y="363"/>
                </a:lnTo>
                <a:lnTo>
                  <a:pt x="1294" y="424"/>
                </a:lnTo>
                <a:lnTo>
                  <a:pt x="1326" y="494"/>
                </a:lnTo>
                <a:lnTo>
                  <a:pt x="1357" y="554"/>
                </a:lnTo>
                <a:lnTo>
                  <a:pt x="1388" y="625"/>
                </a:lnTo>
                <a:lnTo>
                  <a:pt x="1419" y="696"/>
                </a:lnTo>
                <a:lnTo>
                  <a:pt x="1451" y="766"/>
                </a:lnTo>
                <a:lnTo>
                  <a:pt x="1472" y="826"/>
                </a:lnTo>
                <a:lnTo>
                  <a:pt x="1503" y="897"/>
                </a:lnTo>
                <a:lnTo>
                  <a:pt x="1534" y="957"/>
                </a:lnTo>
                <a:lnTo>
                  <a:pt x="1566" y="1018"/>
                </a:lnTo>
                <a:lnTo>
                  <a:pt x="1597" y="1068"/>
                </a:lnTo>
                <a:lnTo>
                  <a:pt x="1628" y="1119"/>
                </a:lnTo>
                <a:lnTo>
                  <a:pt x="1659" y="1169"/>
                </a:lnTo>
                <a:lnTo>
                  <a:pt x="1691" y="1209"/>
                </a:lnTo>
                <a:lnTo>
                  <a:pt x="1722" y="1250"/>
                </a:lnTo>
                <a:lnTo>
                  <a:pt x="1743" y="1280"/>
                </a:lnTo>
                <a:lnTo>
                  <a:pt x="1774" y="1310"/>
                </a:lnTo>
                <a:lnTo>
                  <a:pt x="1806" y="1340"/>
                </a:lnTo>
                <a:lnTo>
                  <a:pt x="1837" y="1350"/>
                </a:lnTo>
                <a:lnTo>
                  <a:pt x="1868" y="1371"/>
                </a:lnTo>
                <a:lnTo>
                  <a:pt x="1899" y="1371"/>
                </a:lnTo>
                <a:lnTo>
                  <a:pt x="1931" y="1381"/>
                </a:lnTo>
                <a:lnTo>
                  <a:pt x="1962" y="1381"/>
                </a:lnTo>
                <a:lnTo>
                  <a:pt x="1993" y="1371"/>
                </a:lnTo>
                <a:lnTo>
                  <a:pt x="2014" y="1360"/>
                </a:lnTo>
                <a:lnTo>
                  <a:pt x="2046" y="1340"/>
                </a:lnTo>
                <a:lnTo>
                  <a:pt x="2077" y="1330"/>
                </a:lnTo>
                <a:lnTo>
                  <a:pt x="2108" y="1300"/>
                </a:lnTo>
                <a:lnTo>
                  <a:pt x="2139" y="1280"/>
                </a:lnTo>
                <a:lnTo>
                  <a:pt x="2171" y="1250"/>
                </a:lnTo>
                <a:lnTo>
                  <a:pt x="2202" y="1219"/>
                </a:lnTo>
                <a:lnTo>
                  <a:pt x="2233" y="1189"/>
                </a:lnTo>
                <a:lnTo>
                  <a:pt x="2265" y="1159"/>
                </a:lnTo>
                <a:lnTo>
                  <a:pt x="2286" y="1119"/>
                </a:lnTo>
                <a:lnTo>
                  <a:pt x="2317" y="1088"/>
                </a:lnTo>
                <a:lnTo>
                  <a:pt x="2348" y="1048"/>
                </a:lnTo>
                <a:lnTo>
                  <a:pt x="2379" y="1018"/>
                </a:lnTo>
                <a:lnTo>
                  <a:pt x="2411" y="978"/>
                </a:lnTo>
                <a:lnTo>
                  <a:pt x="2442" y="947"/>
                </a:lnTo>
                <a:lnTo>
                  <a:pt x="2473" y="907"/>
                </a:lnTo>
                <a:lnTo>
                  <a:pt x="2505" y="877"/>
                </a:lnTo>
                <a:lnTo>
                  <a:pt x="2526" y="847"/>
                </a:lnTo>
                <a:lnTo>
                  <a:pt x="2557" y="816"/>
                </a:lnTo>
                <a:lnTo>
                  <a:pt x="2588" y="786"/>
                </a:lnTo>
                <a:lnTo>
                  <a:pt x="2619" y="766"/>
                </a:lnTo>
                <a:lnTo>
                  <a:pt x="2651" y="736"/>
                </a:lnTo>
                <a:lnTo>
                  <a:pt x="2682" y="716"/>
                </a:lnTo>
                <a:lnTo>
                  <a:pt x="2713" y="706"/>
                </a:lnTo>
                <a:lnTo>
                  <a:pt x="2745" y="685"/>
                </a:lnTo>
                <a:lnTo>
                  <a:pt x="2776" y="675"/>
                </a:lnTo>
                <a:lnTo>
                  <a:pt x="2797" y="665"/>
                </a:lnTo>
                <a:lnTo>
                  <a:pt x="2828" y="655"/>
                </a:lnTo>
                <a:lnTo>
                  <a:pt x="2859" y="655"/>
                </a:lnTo>
                <a:lnTo>
                  <a:pt x="2891" y="655"/>
                </a:lnTo>
                <a:lnTo>
                  <a:pt x="2922" y="655"/>
                </a:lnTo>
                <a:lnTo>
                  <a:pt x="2953" y="655"/>
                </a:lnTo>
                <a:lnTo>
                  <a:pt x="2985" y="665"/>
                </a:lnTo>
                <a:lnTo>
                  <a:pt x="3016" y="665"/>
                </a:lnTo>
                <a:lnTo>
                  <a:pt x="3047" y="675"/>
                </a:lnTo>
                <a:lnTo>
                  <a:pt x="3068" y="685"/>
                </a:lnTo>
                <a:lnTo>
                  <a:pt x="3099" y="706"/>
                </a:lnTo>
                <a:lnTo>
                  <a:pt x="3131" y="716"/>
                </a:lnTo>
                <a:lnTo>
                  <a:pt x="3162" y="736"/>
                </a:lnTo>
                <a:lnTo>
                  <a:pt x="3193" y="746"/>
                </a:lnTo>
                <a:lnTo>
                  <a:pt x="3225" y="766"/>
                </a:lnTo>
                <a:lnTo>
                  <a:pt x="3256" y="786"/>
                </a:lnTo>
                <a:lnTo>
                  <a:pt x="3287" y="806"/>
                </a:lnTo>
                <a:lnTo>
                  <a:pt x="3319" y="826"/>
                </a:lnTo>
                <a:lnTo>
                  <a:pt x="3339" y="847"/>
                </a:lnTo>
                <a:lnTo>
                  <a:pt x="3371" y="857"/>
                </a:lnTo>
                <a:lnTo>
                  <a:pt x="3402" y="877"/>
                </a:lnTo>
                <a:lnTo>
                  <a:pt x="3433" y="897"/>
                </a:lnTo>
                <a:lnTo>
                  <a:pt x="3465" y="917"/>
                </a:lnTo>
                <a:lnTo>
                  <a:pt x="3496" y="927"/>
                </a:lnTo>
                <a:lnTo>
                  <a:pt x="3527" y="947"/>
                </a:lnTo>
                <a:lnTo>
                  <a:pt x="3559" y="957"/>
                </a:lnTo>
                <a:lnTo>
                  <a:pt x="3590" y="978"/>
                </a:lnTo>
                <a:lnTo>
                  <a:pt x="3611" y="988"/>
                </a:lnTo>
                <a:lnTo>
                  <a:pt x="3642" y="998"/>
                </a:lnTo>
                <a:lnTo>
                  <a:pt x="3673" y="1008"/>
                </a:lnTo>
                <a:lnTo>
                  <a:pt x="3705" y="1018"/>
                </a:lnTo>
                <a:lnTo>
                  <a:pt x="3736" y="1018"/>
                </a:lnTo>
                <a:lnTo>
                  <a:pt x="3767" y="1028"/>
                </a:lnTo>
                <a:lnTo>
                  <a:pt x="3799" y="1028"/>
                </a:lnTo>
                <a:lnTo>
                  <a:pt x="3830" y="1038"/>
                </a:lnTo>
                <a:lnTo>
                  <a:pt x="3851" y="1038"/>
                </a:lnTo>
                <a:lnTo>
                  <a:pt x="3882" y="1038"/>
                </a:lnTo>
                <a:lnTo>
                  <a:pt x="3913" y="1028"/>
                </a:lnTo>
                <a:lnTo>
                  <a:pt x="3945" y="1028"/>
                </a:lnTo>
                <a:lnTo>
                  <a:pt x="3976" y="1028"/>
                </a:lnTo>
                <a:lnTo>
                  <a:pt x="4007" y="1018"/>
                </a:lnTo>
                <a:lnTo>
                  <a:pt x="4039" y="1018"/>
                </a:lnTo>
                <a:lnTo>
                  <a:pt x="4070" y="1008"/>
                </a:lnTo>
                <a:lnTo>
                  <a:pt x="4101" y="998"/>
                </a:lnTo>
                <a:lnTo>
                  <a:pt x="4122" y="988"/>
                </a:lnTo>
                <a:lnTo>
                  <a:pt x="4153" y="988"/>
                </a:lnTo>
                <a:lnTo>
                  <a:pt x="4185" y="978"/>
                </a:lnTo>
                <a:lnTo>
                  <a:pt x="4216" y="968"/>
                </a:lnTo>
                <a:lnTo>
                  <a:pt x="4247" y="957"/>
                </a:lnTo>
                <a:lnTo>
                  <a:pt x="4279" y="947"/>
                </a:lnTo>
                <a:lnTo>
                  <a:pt x="4310" y="937"/>
                </a:lnTo>
                <a:lnTo>
                  <a:pt x="4341" y="927"/>
                </a:lnTo>
                <a:lnTo>
                  <a:pt x="4372" y="917"/>
                </a:lnTo>
                <a:lnTo>
                  <a:pt x="4393" y="907"/>
                </a:lnTo>
                <a:lnTo>
                  <a:pt x="4425" y="897"/>
                </a:lnTo>
                <a:lnTo>
                  <a:pt x="4456" y="887"/>
                </a:lnTo>
                <a:lnTo>
                  <a:pt x="4487" y="877"/>
                </a:lnTo>
                <a:lnTo>
                  <a:pt x="4519" y="867"/>
                </a:lnTo>
              </a:path>
            </a:pathLst>
          </a:custGeom>
          <a:noFill/>
          <a:ln w="38100">
            <a:solidFill>
              <a:srgbClr val="DB1515"/>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13" name="Oval 56"/>
          <p:cNvSpPr>
            <a:spLocks noChangeArrowheads="1"/>
          </p:cNvSpPr>
          <p:nvPr/>
        </p:nvSpPr>
        <p:spPr bwMode="auto">
          <a:xfrm>
            <a:off x="7731864" y="2644140"/>
            <a:ext cx="106363" cy="106363"/>
          </a:xfrm>
          <a:prstGeom prst="ellipse">
            <a:avLst/>
          </a:prstGeom>
          <a:solidFill>
            <a:srgbClr val="008000"/>
          </a:solidFill>
          <a:ln w="9525">
            <a:solidFill>
              <a:srgbClr val="0000FF"/>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latin typeface="Calibri" panose="020F0502020204030204" pitchFamily="34" charset="0"/>
            </a:endParaRPr>
          </a:p>
        </p:txBody>
      </p:sp>
      <p:sp>
        <p:nvSpPr>
          <p:cNvPr id="14" name="Line 57"/>
          <p:cNvSpPr>
            <a:spLocks noChangeShapeType="1"/>
          </p:cNvSpPr>
          <p:nvPr/>
        </p:nvSpPr>
        <p:spPr bwMode="auto">
          <a:xfrm flipV="1">
            <a:off x="7768377" y="2715578"/>
            <a:ext cx="0" cy="1765300"/>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grpSp>
        <p:nvGrpSpPr>
          <p:cNvPr id="15" name="Group 58"/>
          <p:cNvGrpSpPr>
            <a:grpSpLocks/>
          </p:cNvGrpSpPr>
          <p:nvPr/>
        </p:nvGrpSpPr>
        <p:grpSpPr bwMode="auto">
          <a:xfrm>
            <a:off x="7731864" y="2679065"/>
            <a:ext cx="1509713" cy="612775"/>
            <a:chOff x="3289" y="2455"/>
            <a:chExt cx="951" cy="476"/>
          </a:xfrm>
        </p:grpSpPr>
        <p:sp>
          <p:nvSpPr>
            <p:cNvPr id="16" name="Line 59"/>
            <p:cNvSpPr>
              <a:spLocks noChangeShapeType="1"/>
            </p:cNvSpPr>
            <p:nvPr/>
          </p:nvSpPr>
          <p:spPr bwMode="auto">
            <a:xfrm rot="16200000" flipV="1">
              <a:off x="3765" y="1979"/>
              <a:ext cx="0" cy="951"/>
            </a:xfrm>
            <a:prstGeom prst="line">
              <a:avLst/>
            </a:prstGeom>
            <a:noFill/>
            <a:ln w="12700">
              <a:solidFill>
                <a:srgbClr val="0000FF"/>
              </a:solidFill>
              <a:round/>
              <a:headEnd/>
              <a:tailEnd type="none" w="sm" len="lg"/>
            </a:ln>
            <a:extLst>
              <a:ext uri="{909E8E84-426E-40DD-AFC4-6F175D3DCCD1}">
                <a14:hiddenFill xmlns:a14="http://schemas.microsoft.com/office/drawing/2010/main">
                  <a:noFill/>
                </a14:hiddenFill>
              </a:ext>
            </a:extLst>
          </p:spPr>
          <p:txBody>
            <a:bodyPr/>
            <a:lstStyle/>
            <a:p>
              <a:endParaRPr lang="zh-CN" altLang="en-US"/>
            </a:p>
          </p:txBody>
        </p:sp>
        <p:sp>
          <p:nvSpPr>
            <p:cNvPr id="17" name="Line 60"/>
            <p:cNvSpPr>
              <a:spLocks noChangeShapeType="1"/>
            </p:cNvSpPr>
            <p:nvPr/>
          </p:nvSpPr>
          <p:spPr bwMode="auto">
            <a:xfrm flipV="1">
              <a:off x="3856" y="2455"/>
              <a:ext cx="0" cy="476"/>
            </a:xfrm>
            <a:prstGeom prst="line">
              <a:avLst/>
            </a:prstGeom>
            <a:noFill/>
            <a:ln w="12700">
              <a:solidFill>
                <a:srgbClr val="0000FF"/>
              </a:solidFill>
              <a:round/>
              <a:headEnd type="stealth" w="sm" len="lg"/>
              <a:tailEnd type="stealth" w="sm" len="lg"/>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8" name="Object 61"/>
            <p:cNvGraphicFramePr>
              <a:graphicFrameLocks noChangeAspect="1"/>
            </p:cNvGraphicFramePr>
            <p:nvPr/>
          </p:nvGraphicFramePr>
          <p:xfrm>
            <a:off x="3878" y="2500"/>
            <a:ext cx="232" cy="272"/>
          </p:xfrm>
          <a:graphic>
            <a:graphicData uri="http://schemas.openxmlformats.org/presentationml/2006/ole">
              <mc:AlternateContent xmlns:mc="http://schemas.openxmlformats.org/markup-compatibility/2006">
                <mc:Choice xmlns:v="urn:schemas-microsoft-com:vml" Requires="v">
                  <p:oleObj spid="_x0000_s23824" name="公式" r:id="rId11" imgW="253800" imgH="241200" progId="Equation.3">
                    <p:embed/>
                  </p:oleObj>
                </mc:Choice>
                <mc:Fallback>
                  <p:oleObj name="公式" r:id="rId11" imgW="253800" imgH="241200" progId="Equation.3">
                    <p:embed/>
                    <p:pic>
                      <p:nvPicPr>
                        <p:cNvPr id="23560" name="Object 6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78" y="2500"/>
                          <a:ext cx="232" cy="27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9" name="Rectangle 7"/>
          <p:cNvSpPr>
            <a:spLocks noChangeArrowheads="1"/>
          </p:cNvSpPr>
          <p:nvPr/>
        </p:nvSpPr>
        <p:spPr bwMode="auto">
          <a:xfrm>
            <a:off x="2129048" y="5374407"/>
            <a:ext cx="2860253" cy="49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2400" b="1" dirty="0">
                <a:solidFill>
                  <a:srgbClr val="C00000"/>
                </a:solidFill>
                <a:latin typeface="+mj-ea"/>
                <a:ea typeface="+mj-ea"/>
              </a:rPr>
              <a:t>通常用百分数表示</a:t>
            </a:r>
            <a:r>
              <a:rPr kumimoji="1" lang="en-US" altLang="zh-CN" sz="2400" b="1" dirty="0">
                <a:solidFill>
                  <a:srgbClr val="C00000"/>
                </a:solidFill>
                <a:latin typeface="+mj-ea"/>
                <a:ea typeface="+mj-ea"/>
              </a:rPr>
              <a:t>:</a:t>
            </a:r>
          </a:p>
        </p:txBody>
      </p:sp>
      <p:graphicFrame>
        <p:nvGraphicFramePr>
          <p:cNvPr id="20" name="Object 3"/>
          <p:cNvGraphicFramePr>
            <a:graphicFrameLocks noChangeAspect="1"/>
          </p:cNvGraphicFramePr>
          <p:nvPr>
            <p:extLst>
              <p:ext uri="{D42A27DB-BD31-4B8C-83A1-F6EECF244321}">
                <p14:modId xmlns:p14="http://schemas.microsoft.com/office/powerpoint/2010/main" val="534249742"/>
              </p:ext>
            </p:extLst>
          </p:nvPr>
        </p:nvGraphicFramePr>
        <p:xfrm>
          <a:off x="5502485" y="5113672"/>
          <a:ext cx="3895725" cy="1044575"/>
        </p:xfrm>
        <a:graphic>
          <a:graphicData uri="http://schemas.openxmlformats.org/presentationml/2006/ole">
            <mc:AlternateContent xmlns:mc="http://schemas.openxmlformats.org/markup-compatibility/2006">
              <mc:Choice xmlns:v="urn:schemas-microsoft-com:vml" Requires="v">
                <p:oleObj spid="_x0000_s23825" name="公式" r:id="rId13" imgW="1663560" imgH="444240" progId="Equation.3">
                  <p:embed/>
                </p:oleObj>
              </mc:Choice>
              <mc:Fallback>
                <p:oleObj name="公式" r:id="rId13" imgW="1663560" imgH="444240" progId="Equation.3">
                  <p:embed/>
                  <p:pic>
                    <p:nvPicPr>
                      <p:cNvPr id="18438" name="Object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502485" y="5113672"/>
                        <a:ext cx="3895725" cy="1044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TextBox 21"/>
          <p:cNvSpPr txBox="1">
            <a:spLocks noChangeArrowheads="1"/>
          </p:cNvSpPr>
          <p:nvPr/>
        </p:nvSpPr>
        <p:spPr bwMode="auto">
          <a:xfrm>
            <a:off x="3596428" y="4138120"/>
            <a:ext cx="31003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为系统的稳态值</a:t>
            </a:r>
          </a:p>
        </p:txBody>
      </p:sp>
      <p:graphicFrame>
        <p:nvGraphicFramePr>
          <p:cNvPr id="22" name="Object 22"/>
          <p:cNvGraphicFramePr>
            <a:graphicFrameLocks noChangeAspect="1"/>
          </p:cNvGraphicFramePr>
          <p:nvPr>
            <p:extLst>
              <p:ext uri="{D42A27DB-BD31-4B8C-83A1-F6EECF244321}">
                <p14:modId xmlns:p14="http://schemas.microsoft.com/office/powerpoint/2010/main" val="3840071892"/>
              </p:ext>
            </p:extLst>
          </p:nvPr>
        </p:nvGraphicFramePr>
        <p:xfrm>
          <a:off x="2879314" y="4095009"/>
          <a:ext cx="717114" cy="551417"/>
        </p:xfrm>
        <a:graphic>
          <a:graphicData uri="http://schemas.openxmlformats.org/presentationml/2006/ole">
            <mc:AlternateContent xmlns:mc="http://schemas.openxmlformats.org/markup-compatibility/2006">
              <mc:Choice xmlns:v="urn:schemas-microsoft-com:vml" Requires="v">
                <p:oleObj spid="_x0000_s23826" name="Equation" r:id="rId15" imgW="380880" imgH="253800" progId="Equation.DSMT4">
                  <p:embed/>
                </p:oleObj>
              </mc:Choice>
              <mc:Fallback>
                <p:oleObj name="Equation" r:id="rId15" imgW="380880" imgH="253800" progId="Equation.DSMT4">
                  <p:embed/>
                  <p:pic>
                    <p:nvPicPr>
                      <p:cNvPr id="18439" name="Object 2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79314" y="4095009"/>
                        <a:ext cx="717114" cy="55141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722946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blinds(horizontal)">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linds(horizont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blinds(horizontal)">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blinds(horizontal)">
                                      <p:cBhvr>
                                        <p:cTn id="38" dur="500"/>
                                        <p:tgtEl>
                                          <p:spTgt spid="19"/>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linds(horizontal)">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Rectangle 3"/>
          <p:cNvSpPr>
            <a:spLocks noChangeArrowheads="1"/>
          </p:cNvSpPr>
          <p:nvPr/>
        </p:nvSpPr>
        <p:spPr bwMode="auto">
          <a:xfrm>
            <a:off x="515938" y="1378268"/>
            <a:ext cx="3600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kumimoji="1" lang="zh-CN" altLang="en-US" sz="2800" b="1">
                <a:solidFill>
                  <a:srgbClr val="0070C0"/>
                </a:solidFill>
                <a:latin typeface="+mj-ea"/>
                <a:ea typeface="+mj-ea"/>
                <a:cs typeface="仿宋_GB2312"/>
              </a:rPr>
              <a:t>振荡次数</a:t>
            </a:r>
            <a:r>
              <a:rPr kumimoji="1" lang="zh-CN" altLang="en-US" sz="2800" b="1">
                <a:solidFill>
                  <a:srgbClr val="0070C0"/>
                </a:solidFill>
                <a:latin typeface="+mj-ea"/>
                <a:ea typeface="+mj-ea"/>
                <a:cs typeface="楷体_GB2312"/>
              </a:rPr>
              <a:t> </a:t>
            </a:r>
            <a:r>
              <a:rPr kumimoji="1" lang="en-US" altLang="zh-CN" sz="2800" b="1" i="1">
                <a:solidFill>
                  <a:srgbClr val="0070C0"/>
                </a:solidFill>
                <a:latin typeface="+mj-ea"/>
                <a:ea typeface="+mj-ea"/>
                <a:cs typeface="楷体_GB2312"/>
              </a:rPr>
              <a:t>N</a:t>
            </a:r>
          </a:p>
        </p:txBody>
      </p:sp>
      <p:sp>
        <p:nvSpPr>
          <p:cNvPr id="4" name="Rectangle 43"/>
          <p:cNvSpPr>
            <a:spLocks noChangeArrowheads="1"/>
          </p:cNvSpPr>
          <p:nvPr/>
        </p:nvSpPr>
        <p:spPr bwMode="auto">
          <a:xfrm>
            <a:off x="515938" y="2062798"/>
            <a:ext cx="111601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2225" algn="ctr">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9125" eaLnBrk="1" hangingPunct="1">
              <a:lnSpc>
                <a:spcPct val="150000"/>
              </a:lnSpc>
            </a:pPr>
            <a:r>
              <a:rPr kumimoji="1" lang="zh-CN" altLang="en-US" sz="2400" dirty="0" smtClean="0">
                <a:latin typeface="+mn-ea"/>
                <a:ea typeface="+mn-ea"/>
                <a:cs typeface="仿宋_GB2312"/>
              </a:rPr>
              <a:t>响应曲线</a:t>
            </a:r>
            <a:r>
              <a:rPr kumimoji="1" lang="zh-CN" altLang="en-US" sz="2400" dirty="0">
                <a:latin typeface="+mn-ea"/>
                <a:ea typeface="+mn-ea"/>
                <a:cs typeface="仿宋_GB2312"/>
              </a:rPr>
              <a:t>在</a:t>
            </a:r>
            <a:r>
              <a:rPr kumimoji="1" lang="zh-CN" altLang="en-US" sz="2400" dirty="0" smtClean="0">
                <a:latin typeface="+mn-ea"/>
                <a:ea typeface="+mn-ea"/>
                <a:cs typeface="仿宋_GB2312"/>
              </a:rPr>
              <a:t>调整时间 </a:t>
            </a:r>
            <a:r>
              <a:rPr kumimoji="1" lang="en-US" altLang="zh-CN" sz="2400" b="1" dirty="0" err="1" smtClean="0">
                <a:latin typeface="+mj-ea"/>
                <a:ea typeface="+mj-ea"/>
                <a:cs typeface="仿宋_GB2312"/>
              </a:rPr>
              <a:t>t</a:t>
            </a:r>
            <a:r>
              <a:rPr kumimoji="1" lang="en-US" altLang="zh-CN" sz="2000" b="1" dirty="0" err="1" smtClean="0">
                <a:latin typeface="+mj-ea"/>
                <a:ea typeface="+mj-ea"/>
                <a:cs typeface="仿宋_GB2312"/>
              </a:rPr>
              <a:t>s</a:t>
            </a:r>
            <a:r>
              <a:rPr kumimoji="1" lang="en-US" altLang="zh-CN" sz="2000" b="1" dirty="0" smtClean="0">
                <a:latin typeface="+mj-ea"/>
                <a:ea typeface="+mj-ea"/>
                <a:cs typeface="仿宋_GB2312"/>
              </a:rPr>
              <a:t> </a:t>
            </a:r>
            <a:r>
              <a:rPr kumimoji="1" lang="zh-CN" altLang="en-US" sz="2400" dirty="0" smtClean="0">
                <a:latin typeface="+mn-ea"/>
                <a:ea typeface="+mn-ea"/>
                <a:cs typeface="仿宋_GB2312"/>
              </a:rPr>
              <a:t>内</a:t>
            </a:r>
            <a:r>
              <a:rPr kumimoji="1" lang="zh-CN" altLang="en-US" sz="2400" dirty="0">
                <a:latin typeface="+mn-ea"/>
                <a:ea typeface="+mn-ea"/>
                <a:cs typeface="仿宋_GB2312"/>
              </a:rPr>
              <a:t>围绕稳态值上下波动的次数，其大小反映系统的稳定程度，</a:t>
            </a:r>
            <a:r>
              <a:rPr kumimoji="1" lang="zh-CN" altLang="en-US" sz="2400" dirty="0" smtClean="0">
                <a:latin typeface="+mn-ea"/>
                <a:ea typeface="+mn-ea"/>
                <a:cs typeface="仿宋_GB2312"/>
              </a:rPr>
              <a:t>振荡次数 </a:t>
            </a:r>
            <a:r>
              <a:rPr kumimoji="1" lang="en-US" altLang="zh-CN" sz="2400" b="1" dirty="0" smtClean="0">
                <a:latin typeface="+mj-ea"/>
                <a:ea typeface="+mj-ea"/>
                <a:cs typeface="仿宋_GB2312"/>
              </a:rPr>
              <a:t>N </a:t>
            </a:r>
            <a:r>
              <a:rPr kumimoji="1" lang="zh-CN" altLang="en-US" sz="2400" dirty="0" smtClean="0">
                <a:latin typeface="+mn-ea"/>
                <a:ea typeface="+mn-ea"/>
                <a:cs typeface="仿宋_GB2312"/>
              </a:rPr>
              <a:t>越</a:t>
            </a:r>
            <a:r>
              <a:rPr kumimoji="1" lang="zh-CN" altLang="en-US" sz="2400" dirty="0">
                <a:latin typeface="+mn-ea"/>
                <a:ea typeface="+mn-ea"/>
                <a:cs typeface="仿宋_GB2312"/>
              </a:rPr>
              <a:t>大，表明系统的稳定程度越低。实测时可按响应曲线穿越稳态值的次数来计数</a:t>
            </a:r>
            <a:r>
              <a:rPr kumimoji="1" lang="zh-CN" altLang="en-US" sz="2400" dirty="0" smtClean="0">
                <a:latin typeface="+mn-ea"/>
                <a:ea typeface="+mn-ea"/>
                <a:cs typeface="仿宋_GB2312"/>
              </a:rPr>
              <a:t>。</a:t>
            </a:r>
            <a:endParaRPr kumimoji="1" lang="en-US" altLang="zh-CN" sz="2400" dirty="0">
              <a:latin typeface="+mn-ea"/>
              <a:ea typeface="+mn-ea"/>
              <a:cs typeface="仿宋_GB2312"/>
            </a:endParaRPr>
          </a:p>
        </p:txBody>
      </p:sp>
      <p:grpSp>
        <p:nvGrpSpPr>
          <p:cNvPr id="106" name="组合 10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D119CB19-909F-4502-B135-C99619EBE301}"/>
              </a:ext>
            </a:extLst>
          </p:cNvPr>
          <p:cNvGrpSpPr>
            <a:grpSpLocks noChangeAspect="1"/>
          </p:cNvGrpSpPr>
          <p:nvPr/>
        </p:nvGrpSpPr>
        <p:grpSpPr>
          <a:xfrm>
            <a:off x="5945680" y="4116298"/>
            <a:ext cx="3393441" cy="2741702"/>
            <a:chOff x="2824958" y="786189"/>
            <a:chExt cx="6542084" cy="5285622"/>
          </a:xfrm>
        </p:grpSpPr>
        <p:sp>
          <p:nvSpPr>
            <p:cNvPr id="107" name="íşļiḓê">
              <a:extLst>
                <a:ext uri="{FF2B5EF4-FFF2-40B4-BE49-F238E27FC236}">
                  <a16:creationId xmlns:a16="http://schemas.microsoft.com/office/drawing/2014/main" id="{2E6453E0-6B8E-40DE-89C2-BA4842E48BE6}"/>
                </a:ext>
              </a:extLst>
            </p:cNvPr>
            <p:cNvSpPr/>
            <p:nvPr/>
          </p:nvSpPr>
          <p:spPr bwMode="auto">
            <a:xfrm>
              <a:off x="4855370" y="786189"/>
              <a:ext cx="4511672" cy="4123571"/>
            </a:xfrm>
            <a:custGeom>
              <a:avLst/>
              <a:gdLst>
                <a:gd name="T0" fmla="*/ 1255 w 3041"/>
                <a:gd name="T1" fmla="*/ 140 h 2783"/>
                <a:gd name="T2" fmla="*/ 1186 w 3041"/>
                <a:gd name="T3" fmla="*/ 266 h 2783"/>
                <a:gd name="T4" fmla="*/ 1095 w 3041"/>
                <a:gd name="T5" fmla="*/ 578 h 2783"/>
                <a:gd name="T6" fmla="*/ 940 w 3041"/>
                <a:gd name="T7" fmla="*/ 1023 h 2783"/>
                <a:gd name="T8" fmla="*/ 645 w 3041"/>
                <a:gd name="T9" fmla="*/ 1390 h 2783"/>
                <a:gd name="T10" fmla="*/ 251 w 3041"/>
                <a:gd name="T11" fmla="*/ 1798 h 2783"/>
                <a:gd name="T12" fmla="*/ 2 w 3041"/>
                <a:gd name="T13" fmla="*/ 2245 h 2783"/>
                <a:gd name="T14" fmla="*/ 240 w 3041"/>
                <a:gd name="T15" fmla="*/ 2610 h 2783"/>
                <a:gd name="T16" fmla="*/ 671 w 3041"/>
                <a:gd name="T17" fmla="*/ 2751 h 2783"/>
                <a:gd name="T18" fmla="*/ 899 w 3041"/>
                <a:gd name="T19" fmla="*/ 2756 h 2783"/>
                <a:gd name="T20" fmla="*/ 1122 w 3041"/>
                <a:gd name="T21" fmla="*/ 2594 h 2783"/>
                <a:gd name="T22" fmla="*/ 1605 w 3041"/>
                <a:gd name="T23" fmla="*/ 2602 h 2783"/>
                <a:gd name="T24" fmla="*/ 2083 w 3041"/>
                <a:gd name="T25" fmla="*/ 2576 h 2783"/>
                <a:gd name="T26" fmla="*/ 2274 w 3041"/>
                <a:gd name="T27" fmla="*/ 1898 h 2783"/>
                <a:gd name="T28" fmla="*/ 2718 w 3041"/>
                <a:gd name="T29" fmla="*/ 1385 h 2783"/>
                <a:gd name="T30" fmla="*/ 2454 w 3041"/>
                <a:gd name="T31" fmla="*/ 221 h 2783"/>
                <a:gd name="T32" fmla="*/ 2006 w 3041"/>
                <a:gd name="T33" fmla="*/ 141 h 2783"/>
                <a:gd name="T34" fmla="*/ 1255 w 3041"/>
                <a:gd name="T35" fmla="*/ 140 h 27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41" h="2783">
                  <a:moveTo>
                    <a:pt x="1255" y="140"/>
                  </a:moveTo>
                  <a:cubicBezTo>
                    <a:pt x="1218" y="171"/>
                    <a:pt x="1201" y="219"/>
                    <a:pt x="1186" y="266"/>
                  </a:cubicBezTo>
                  <a:cubicBezTo>
                    <a:pt x="1154" y="369"/>
                    <a:pt x="1123" y="473"/>
                    <a:pt x="1095" y="578"/>
                  </a:cubicBezTo>
                  <a:cubicBezTo>
                    <a:pt x="1053" y="730"/>
                    <a:pt x="1016" y="885"/>
                    <a:pt x="940" y="1023"/>
                  </a:cubicBezTo>
                  <a:cubicBezTo>
                    <a:pt x="864" y="1162"/>
                    <a:pt x="754" y="1276"/>
                    <a:pt x="645" y="1390"/>
                  </a:cubicBezTo>
                  <a:cubicBezTo>
                    <a:pt x="251" y="1798"/>
                    <a:pt x="251" y="1798"/>
                    <a:pt x="251" y="1798"/>
                  </a:cubicBezTo>
                  <a:cubicBezTo>
                    <a:pt x="129" y="1924"/>
                    <a:pt x="0" y="2069"/>
                    <a:pt x="2" y="2245"/>
                  </a:cubicBezTo>
                  <a:cubicBezTo>
                    <a:pt x="4" y="2397"/>
                    <a:pt x="110" y="2531"/>
                    <a:pt x="240" y="2610"/>
                  </a:cubicBezTo>
                  <a:cubicBezTo>
                    <a:pt x="370" y="2688"/>
                    <a:pt x="522" y="2721"/>
                    <a:pt x="671" y="2751"/>
                  </a:cubicBezTo>
                  <a:cubicBezTo>
                    <a:pt x="746" y="2767"/>
                    <a:pt x="827" y="2783"/>
                    <a:pt x="899" y="2756"/>
                  </a:cubicBezTo>
                  <a:cubicBezTo>
                    <a:pt x="986" y="2725"/>
                    <a:pt x="1043" y="2641"/>
                    <a:pt x="1122" y="2594"/>
                  </a:cubicBezTo>
                  <a:cubicBezTo>
                    <a:pt x="1265" y="2510"/>
                    <a:pt x="1445" y="2557"/>
                    <a:pt x="1605" y="2602"/>
                  </a:cubicBezTo>
                  <a:cubicBezTo>
                    <a:pt x="1765" y="2646"/>
                    <a:pt x="1953" y="2680"/>
                    <a:pt x="2083" y="2576"/>
                  </a:cubicBezTo>
                  <a:cubicBezTo>
                    <a:pt x="2271" y="2426"/>
                    <a:pt x="2190" y="2124"/>
                    <a:pt x="2274" y="1898"/>
                  </a:cubicBezTo>
                  <a:cubicBezTo>
                    <a:pt x="2353" y="1684"/>
                    <a:pt x="2574" y="1561"/>
                    <a:pt x="2718" y="1385"/>
                  </a:cubicBezTo>
                  <a:cubicBezTo>
                    <a:pt x="3041" y="990"/>
                    <a:pt x="2900" y="442"/>
                    <a:pt x="2454" y="221"/>
                  </a:cubicBezTo>
                  <a:cubicBezTo>
                    <a:pt x="2308" y="149"/>
                    <a:pt x="2164" y="152"/>
                    <a:pt x="2006" y="141"/>
                  </a:cubicBezTo>
                  <a:cubicBezTo>
                    <a:pt x="1808" y="127"/>
                    <a:pt x="1425" y="0"/>
                    <a:pt x="1255" y="140"/>
                  </a:cubicBezTo>
                </a:path>
              </a:pathLst>
            </a:custGeom>
            <a:solidFill>
              <a:srgbClr val="4285F4">
                <a:alpha val="10000"/>
              </a:srgbClr>
            </a:solidFill>
            <a:ln>
              <a:noFill/>
            </a:ln>
          </p:spPr>
          <p:txBody>
            <a:bodyPr anchor="ctr"/>
            <a:lstStyle/>
            <a:p>
              <a:pPr algn="ctr"/>
              <a:endParaRPr/>
            </a:p>
          </p:txBody>
        </p:sp>
        <p:sp>
          <p:nvSpPr>
            <p:cNvPr id="108" name="íšḷïḑé">
              <a:extLst>
                <a:ext uri="{FF2B5EF4-FFF2-40B4-BE49-F238E27FC236}">
                  <a16:creationId xmlns:a16="http://schemas.microsoft.com/office/drawing/2014/main" id="{6561319B-B1F2-4F4D-B4DD-437138D99A4B}"/>
                </a:ext>
              </a:extLst>
            </p:cNvPr>
            <p:cNvSpPr/>
            <p:nvPr/>
          </p:nvSpPr>
          <p:spPr bwMode="auto">
            <a:xfrm>
              <a:off x="2824958" y="993398"/>
              <a:ext cx="1924050" cy="3122613"/>
            </a:xfrm>
            <a:custGeom>
              <a:avLst/>
              <a:gdLst>
                <a:gd name="T0" fmla="*/ 187 w 1201"/>
                <a:gd name="T1" fmla="*/ 3 h 1952"/>
                <a:gd name="T2" fmla="*/ 363 w 1201"/>
                <a:gd name="T3" fmla="*/ 1212 h 1952"/>
                <a:gd name="T4" fmla="*/ 797 w 1201"/>
                <a:gd name="T5" fmla="*/ 1952 h 1952"/>
                <a:gd name="T6" fmla="*/ 854 w 1201"/>
                <a:gd name="T7" fmla="*/ 1849 h 1952"/>
                <a:gd name="T8" fmla="*/ 837 w 1201"/>
                <a:gd name="T9" fmla="*/ 1816 h 1952"/>
                <a:gd name="T10" fmla="*/ 605 w 1201"/>
                <a:gd name="T11" fmla="*/ 1112 h 1952"/>
                <a:gd name="T12" fmla="*/ 189 w 1201"/>
                <a:gd name="T13" fmla="*/ 7 h 1952"/>
                <a:gd name="T14" fmla="*/ 187 w 1201"/>
                <a:gd name="T15" fmla="*/ 3 h 1952"/>
                <a:gd name="T16" fmla="*/ 190 w 1201"/>
                <a:gd name="T17" fmla="*/ 1 h 1952"/>
                <a:gd name="T18" fmla="*/ 609 w 1201"/>
                <a:gd name="T19" fmla="*/ 1111 h 1952"/>
                <a:gd name="T20" fmla="*/ 773 w 1201"/>
                <a:gd name="T21" fmla="*/ 1665 h 1952"/>
                <a:gd name="T22" fmla="*/ 856 w 1201"/>
                <a:gd name="T23" fmla="*/ 1845 h 1952"/>
                <a:gd name="T24" fmla="*/ 897 w 1201"/>
                <a:gd name="T25" fmla="*/ 1772 h 1952"/>
                <a:gd name="T26" fmla="*/ 918 w 1201"/>
                <a:gd name="T27" fmla="*/ 1693 h 1952"/>
                <a:gd name="T28" fmla="*/ 916 w 1201"/>
                <a:gd name="T29" fmla="*/ 1661 h 1952"/>
                <a:gd name="T30" fmla="*/ 927 w 1201"/>
                <a:gd name="T31" fmla="*/ 1006 h 1952"/>
                <a:gd name="T32" fmla="*/ 190 w 1201"/>
                <a:gd name="T33" fmla="*/ 1 h 1952"/>
                <a:gd name="T34" fmla="*/ 187 w 1201"/>
                <a:gd name="T35" fmla="*/ 0 h 1952"/>
                <a:gd name="T36" fmla="*/ 187 w 1201"/>
                <a:gd name="T37" fmla="*/ 0 h 1952"/>
                <a:gd name="T38" fmla="*/ 187 w 1201"/>
                <a:gd name="T39" fmla="*/ 0 h 1952"/>
                <a:gd name="T40" fmla="*/ 187 w 1201"/>
                <a:gd name="T41" fmla="*/ 0 h 1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1" h="1952">
                  <a:moveTo>
                    <a:pt x="187" y="3"/>
                  </a:moveTo>
                  <a:cubicBezTo>
                    <a:pt x="174" y="52"/>
                    <a:pt x="0" y="745"/>
                    <a:pt x="363" y="1212"/>
                  </a:cubicBezTo>
                  <a:cubicBezTo>
                    <a:pt x="542" y="1441"/>
                    <a:pt x="668" y="1743"/>
                    <a:pt x="797" y="1952"/>
                  </a:cubicBezTo>
                  <a:cubicBezTo>
                    <a:pt x="854" y="1849"/>
                    <a:pt x="854" y="1849"/>
                    <a:pt x="854" y="1849"/>
                  </a:cubicBezTo>
                  <a:cubicBezTo>
                    <a:pt x="848" y="1838"/>
                    <a:pt x="842" y="1827"/>
                    <a:pt x="837" y="1816"/>
                  </a:cubicBezTo>
                  <a:cubicBezTo>
                    <a:pt x="742" y="1633"/>
                    <a:pt x="665" y="1383"/>
                    <a:pt x="605" y="1112"/>
                  </a:cubicBezTo>
                  <a:cubicBezTo>
                    <a:pt x="473" y="523"/>
                    <a:pt x="220" y="62"/>
                    <a:pt x="189" y="7"/>
                  </a:cubicBezTo>
                  <a:cubicBezTo>
                    <a:pt x="188" y="5"/>
                    <a:pt x="187" y="4"/>
                    <a:pt x="187" y="3"/>
                  </a:cubicBezTo>
                  <a:moveTo>
                    <a:pt x="190" y="1"/>
                  </a:moveTo>
                  <a:cubicBezTo>
                    <a:pt x="208" y="32"/>
                    <a:pt x="473" y="504"/>
                    <a:pt x="609" y="1111"/>
                  </a:cubicBezTo>
                  <a:cubicBezTo>
                    <a:pt x="654" y="1314"/>
                    <a:pt x="709" y="1505"/>
                    <a:pt x="773" y="1665"/>
                  </a:cubicBezTo>
                  <a:cubicBezTo>
                    <a:pt x="799" y="1731"/>
                    <a:pt x="827" y="1791"/>
                    <a:pt x="856" y="1845"/>
                  </a:cubicBezTo>
                  <a:cubicBezTo>
                    <a:pt x="897" y="1772"/>
                    <a:pt x="897" y="1772"/>
                    <a:pt x="897" y="1772"/>
                  </a:cubicBezTo>
                  <a:cubicBezTo>
                    <a:pt x="904" y="1743"/>
                    <a:pt x="911" y="1717"/>
                    <a:pt x="918" y="1693"/>
                  </a:cubicBezTo>
                  <a:cubicBezTo>
                    <a:pt x="917" y="1682"/>
                    <a:pt x="917" y="1672"/>
                    <a:pt x="916" y="1661"/>
                  </a:cubicBezTo>
                  <a:cubicBezTo>
                    <a:pt x="847" y="1495"/>
                    <a:pt x="825" y="1278"/>
                    <a:pt x="927" y="1006"/>
                  </a:cubicBezTo>
                  <a:cubicBezTo>
                    <a:pt x="1201" y="282"/>
                    <a:pt x="248" y="16"/>
                    <a:pt x="190" y="1"/>
                  </a:cubicBezTo>
                  <a:moveTo>
                    <a:pt x="187" y="0"/>
                  </a:moveTo>
                  <a:cubicBezTo>
                    <a:pt x="187" y="0"/>
                    <a:pt x="187" y="0"/>
                    <a:pt x="187" y="0"/>
                  </a:cubicBezTo>
                  <a:cubicBezTo>
                    <a:pt x="187" y="0"/>
                    <a:pt x="187" y="0"/>
                    <a:pt x="187" y="0"/>
                  </a:cubicBezTo>
                  <a:cubicBezTo>
                    <a:pt x="187" y="0"/>
                    <a:pt x="187" y="0"/>
                    <a:pt x="187" y="0"/>
                  </a:cubicBezTo>
                </a:path>
              </a:pathLst>
            </a:custGeom>
            <a:solidFill>
              <a:srgbClr val="A0C2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ïṧḻïḋe">
              <a:extLst>
                <a:ext uri="{FF2B5EF4-FFF2-40B4-BE49-F238E27FC236}">
                  <a16:creationId xmlns:a16="http://schemas.microsoft.com/office/drawing/2014/main" id="{9C3130D3-3905-4648-B21B-98C6C4F87C02}"/>
                </a:ext>
              </a:extLst>
            </p:cNvPr>
            <p:cNvSpPr/>
            <p:nvPr/>
          </p:nvSpPr>
          <p:spPr bwMode="auto">
            <a:xfrm>
              <a:off x="3121820" y="991811"/>
              <a:ext cx="1074738" cy="2959100"/>
            </a:xfrm>
            <a:custGeom>
              <a:avLst/>
              <a:gdLst>
                <a:gd name="T0" fmla="*/ 0 w 670"/>
                <a:gd name="T1" fmla="*/ 2 h 1850"/>
                <a:gd name="T2" fmla="*/ 0 w 670"/>
                <a:gd name="T3" fmla="*/ 2 h 1850"/>
                <a:gd name="T4" fmla="*/ 0 w 670"/>
                <a:gd name="T5" fmla="*/ 2 h 1850"/>
                <a:gd name="T6" fmla="*/ 0 w 670"/>
                <a:gd name="T7" fmla="*/ 2 h 1850"/>
                <a:gd name="T8" fmla="*/ 3 w 670"/>
                <a:gd name="T9" fmla="*/ 0 h 1850"/>
                <a:gd name="T10" fmla="*/ 1 w 670"/>
                <a:gd name="T11" fmla="*/ 1 h 1850"/>
                <a:gd name="T12" fmla="*/ 1 w 670"/>
                <a:gd name="T13" fmla="*/ 1 h 1850"/>
                <a:gd name="T14" fmla="*/ 0 w 670"/>
                <a:gd name="T15" fmla="*/ 2 h 1850"/>
                <a:gd name="T16" fmla="*/ 1 w 670"/>
                <a:gd name="T17" fmla="*/ 4 h 1850"/>
                <a:gd name="T18" fmla="*/ 3 w 670"/>
                <a:gd name="T19" fmla="*/ 8 h 1850"/>
                <a:gd name="T20" fmla="*/ 419 w 670"/>
                <a:gd name="T21" fmla="*/ 1113 h 1850"/>
                <a:gd name="T22" fmla="*/ 651 w 670"/>
                <a:gd name="T23" fmla="*/ 1817 h 1850"/>
                <a:gd name="T24" fmla="*/ 668 w 670"/>
                <a:gd name="T25" fmla="*/ 1850 h 1850"/>
                <a:gd name="T26" fmla="*/ 670 w 670"/>
                <a:gd name="T27" fmla="*/ 1846 h 1850"/>
                <a:gd name="T28" fmla="*/ 587 w 670"/>
                <a:gd name="T29" fmla="*/ 1666 h 1850"/>
                <a:gd name="T30" fmla="*/ 423 w 670"/>
                <a:gd name="T31" fmla="*/ 1112 h 1850"/>
                <a:gd name="T32" fmla="*/ 4 w 670"/>
                <a:gd name="T33" fmla="*/ 2 h 1850"/>
                <a:gd name="T34" fmla="*/ 3 w 670"/>
                <a:gd name="T35" fmla="*/ 0 h 1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0" h="1850">
                  <a:moveTo>
                    <a:pt x="0" y="2"/>
                  </a:moveTo>
                  <a:cubicBezTo>
                    <a:pt x="0" y="2"/>
                    <a:pt x="0" y="2"/>
                    <a:pt x="0" y="2"/>
                  </a:cubicBezTo>
                  <a:cubicBezTo>
                    <a:pt x="0" y="2"/>
                    <a:pt x="0" y="2"/>
                    <a:pt x="0" y="2"/>
                  </a:cubicBezTo>
                  <a:cubicBezTo>
                    <a:pt x="0" y="2"/>
                    <a:pt x="0" y="2"/>
                    <a:pt x="0" y="2"/>
                  </a:cubicBezTo>
                  <a:moveTo>
                    <a:pt x="3" y="0"/>
                  </a:moveTo>
                  <a:cubicBezTo>
                    <a:pt x="1" y="1"/>
                    <a:pt x="1" y="1"/>
                    <a:pt x="1" y="1"/>
                  </a:cubicBezTo>
                  <a:cubicBezTo>
                    <a:pt x="1" y="1"/>
                    <a:pt x="1" y="1"/>
                    <a:pt x="1" y="1"/>
                  </a:cubicBezTo>
                  <a:cubicBezTo>
                    <a:pt x="0" y="2"/>
                    <a:pt x="0" y="2"/>
                    <a:pt x="0" y="2"/>
                  </a:cubicBezTo>
                  <a:cubicBezTo>
                    <a:pt x="0" y="2"/>
                    <a:pt x="0" y="3"/>
                    <a:pt x="1" y="4"/>
                  </a:cubicBezTo>
                  <a:cubicBezTo>
                    <a:pt x="1" y="5"/>
                    <a:pt x="2" y="6"/>
                    <a:pt x="3" y="8"/>
                  </a:cubicBezTo>
                  <a:cubicBezTo>
                    <a:pt x="34" y="63"/>
                    <a:pt x="287" y="524"/>
                    <a:pt x="419" y="1113"/>
                  </a:cubicBezTo>
                  <a:cubicBezTo>
                    <a:pt x="479" y="1384"/>
                    <a:pt x="556" y="1634"/>
                    <a:pt x="651" y="1817"/>
                  </a:cubicBezTo>
                  <a:cubicBezTo>
                    <a:pt x="656" y="1828"/>
                    <a:pt x="662" y="1839"/>
                    <a:pt x="668" y="1850"/>
                  </a:cubicBezTo>
                  <a:cubicBezTo>
                    <a:pt x="670" y="1846"/>
                    <a:pt x="670" y="1846"/>
                    <a:pt x="670" y="1846"/>
                  </a:cubicBezTo>
                  <a:cubicBezTo>
                    <a:pt x="641" y="1792"/>
                    <a:pt x="613" y="1732"/>
                    <a:pt x="587" y="1666"/>
                  </a:cubicBezTo>
                  <a:cubicBezTo>
                    <a:pt x="523" y="1506"/>
                    <a:pt x="468" y="1315"/>
                    <a:pt x="423" y="1112"/>
                  </a:cubicBezTo>
                  <a:cubicBezTo>
                    <a:pt x="287" y="505"/>
                    <a:pt x="22" y="33"/>
                    <a:pt x="4" y="2"/>
                  </a:cubicBezTo>
                  <a:cubicBezTo>
                    <a:pt x="3" y="1"/>
                    <a:pt x="3" y="0"/>
                    <a:pt x="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ṥļïďê">
              <a:extLst>
                <a:ext uri="{FF2B5EF4-FFF2-40B4-BE49-F238E27FC236}">
                  <a16:creationId xmlns:a16="http://schemas.microsoft.com/office/drawing/2014/main" id="{74E1CD08-FB27-4B52-97C6-51FF2F865545}"/>
                </a:ext>
              </a:extLst>
            </p:cNvPr>
            <p:cNvSpPr/>
            <p:nvPr/>
          </p:nvSpPr>
          <p:spPr bwMode="auto">
            <a:xfrm>
              <a:off x="4145758" y="2057023"/>
              <a:ext cx="1071563" cy="1616075"/>
            </a:xfrm>
            <a:custGeom>
              <a:avLst/>
              <a:gdLst>
                <a:gd name="T0" fmla="*/ 296 w 669"/>
                <a:gd name="T1" fmla="*/ 3 h 1010"/>
                <a:gd name="T2" fmla="*/ 68 w 669"/>
                <a:gd name="T3" fmla="*/ 767 h 1010"/>
                <a:gd name="T4" fmla="*/ 91 w 669"/>
                <a:gd name="T5" fmla="*/ 996 h 1010"/>
                <a:gd name="T6" fmla="*/ 97 w 669"/>
                <a:gd name="T7" fmla="*/ 1010 h 1010"/>
                <a:gd name="T8" fmla="*/ 230 w 669"/>
                <a:gd name="T9" fmla="*/ 746 h 1010"/>
                <a:gd name="T10" fmla="*/ 298 w 669"/>
                <a:gd name="T11" fmla="*/ 91 h 1010"/>
                <a:gd name="T12" fmla="*/ 296 w 669"/>
                <a:gd name="T13" fmla="*/ 6 h 1010"/>
                <a:gd name="T14" fmla="*/ 296 w 669"/>
                <a:gd name="T15" fmla="*/ 3 h 1010"/>
                <a:gd name="T16" fmla="*/ 300 w 669"/>
                <a:gd name="T17" fmla="*/ 2 h 1010"/>
                <a:gd name="T18" fmla="*/ 302 w 669"/>
                <a:gd name="T19" fmla="*/ 91 h 1010"/>
                <a:gd name="T20" fmla="*/ 234 w 669"/>
                <a:gd name="T21" fmla="*/ 744 h 1010"/>
                <a:gd name="T22" fmla="*/ 248 w 669"/>
                <a:gd name="T23" fmla="*/ 741 h 1010"/>
                <a:gd name="T24" fmla="*/ 258 w 669"/>
                <a:gd name="T25" fmla="*/ 743 h 1010"/>
                <a:gd name="T26" fmla="*/ 513 w 669"/>
                <a:gd name="T27" fmla="*/ 677 h 1010"/>
                <a:gd name="T28" fmla="*/ 300 w 669"/>
                <a:gd name="T29" fmla="*/ 2 h 1010"/>
                <a:gd name="T30" fmla="*/ 298 w 669"/>
                <a:gd name="T31" fmla="*/ 0 h 1010"/>
                <a:gd name="T32" fmla="*/ 298 w 669"/>
                <a:gd name="T33" fmla="*/ 0 h 1010"/>
                <a:gd name="T34" fmla="*/ 298 w 669"/>
                <a:gd name="T35" fmla="*/ 0 h 1010"/>
                <a:gd name="T36" fmla="*/ 298 w 669"/>
                <a:gd name="T37" fmla="*/ 0 h 10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9" h="1010">
                  <a:moveTo>
                    <a:pt x="296" y="3"/>
                  </a:moveTo>
                  <a:cubicBezTo>
                    <a:pt x="271" y="35"/>
                    <a:pt x="0" y="395"/>
                    <a:pt x="68" y="767"/>
                  </a:cubicBezTo>
                  <a:cubicBezTo>
                    <a:pt x="82" y="841"/>
                    <a:pt x="88" y="919"/>
                    <a:pt x="91" y="996"/>
                  </a:cubicBezTo>
                  <a:cubicBezTo>
                    <a:pt x="93" y="1001"/>
                    <a:pt x="95" y="1006"/>
                    <a:pt x="97" y="1010"/>
                  </a:cubicBezTo>
                  <a:cubicBezTo>
                    <a:pt x="153" y="819"/>
                    <a:pt x="201" y="762"/>
                    <a:pt x="230" y="746"/>
                  </a:cubicBezTo>
                  <a:cubicBezTo>
                    <a:pt x="289" y="470"/>
                    <a:pt x="298" y="220"/>
                    <a:pt x="298" y="91"/>
                  </a:cubicBezTo>
                  <a:cubicBezTo>
                    <a:pt x="298" y="48"/>
                    <a:pt x="297" y="18"/>
                    <a:pt x="296" y="6"/>
                  </a:cubicBezTo>
                  <a:cubicBezTo>
                    <a:pt x="296" y="5"/>
                    <a:pt x="296" y="4"/>
                    <a:pt x="296" y="3"/>
                  </a:cubicBezTo>
                  <a:moveTo>
                    <a:pt x="300" y="2"/>
                  </a:moveTo>
                  <a:cubicBezTo>
                    <a:pt x="300" y="10"/>
                    <a:pt x="302" y="42"/>
                    <a:pt x="302" y="91"/>
                  </a:cubicBezTo>
                  <a:cubicBezTo>
                    <a:pt x="302" y="219"/>
                    <a:pt x="293" y="469"/>
                    <a:pt x="234" y="744"/>
                  </a:cubicBezTo>
                  <a:cubicBezTo>
                    <a:pt x="240" y="742"/>
                    <a:pt x="245" y="741"/>
                    <a:pt x="248" y="741"/>
                  </a:cubicBezTo>
                  <a:cubicBezTo>
                    <a:pt x="255" y="741"/>
                    <a:pt x="258" y="743"/>
                    <a:pt x="258" y="743"/>
                  </a:cubicBezTo>
                  <a:cubicBezTo>
                    <a:pt x="513" y="677"/>
                    <a:pt x="513" y="677"/>
                    <a:pt x="513" y="677"/>
                  </a:cubicBezTo>
                  <a:cubicBezTo>
                    <a:pt x="669" y="358"/>
                    <a:pt x="330" y="31"/>
                    <a:pt x="300" y="2"/>
                  </a:cubicBezTo>
                  <a:moveTo>
                    <a:pt x="298" y="0"/>
                  </a:moveTo>
                  <a:cubicBezTo>
                    <a:pt x="298" y="0"/>
                    <a:pt x="298" y="0"/>
                    <a:pt x="298" y="0"/>
                  </a:cubicBezTo>
                  <a:cubicBezTo>
                    <a:pt x="298" y="0"/>
                    <a:pt x="298" y="0"/>
                    <a:pt x="298" y="0"/>
                  </a:cubicBezTo>
                  <a:cubicBezTo>
                    <a:pt x="298" y="0"/>
                    <a:pt x="298" y="0"/>
                    <a:pt x="298" y="0"/>
                  </a:cubicBezTo>
                </a:path>
              </a:pathLst>
            </a:custGeom>
            <a:solidFill>
              <a:srgbClr val="A0C2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şḻîďé">
              <a:extLst>
                <a:ext uri="{FF2B5EF4-FFF2-40B4-BE49-F238E27FC236}">
                  <a16:creationId xmlns:a16="http://schemas.microsoft.com/office/drawing/2014/main" id="{CF8C6791-8127-45C5-AD88-DCDC55C22377}"/>
                </a:ext>
              </a:extLst>
            </p:cNvPr>
            <p:cNvSpPr/>
            <p:nvPr/>
          </p:nvSpPr>
          <p:spPr bwMode="auto">
            <a:xfrm>
              <a:off x="4291808" y="3650873"/>
              <a:ext cx="9525" cy="50800"/>
            </a:xfrm>
            <a:custGeom>
              <a:avLst/>
              <a:gdLst>
                <a:gd name="T0" fmla="*/ 0 w 6"/>
                <a:gd name="T1" fmla="*/ 0 h 32"/>
                <a:gd name="T2" fmla="*/ 2 w 6"/>
                <a:gd name="T3" fmla="*/ 32 h 32"/>
                <a:gd name="T4" fmla="*/ 6 w 6"/>
                <a:gd name="T5" fmla="*/ 14 h 32"/>
                <a:gd name="T6" fmla="*/ 0 w 6"/>
                <a:gd name="T7" fmla="*/ 0 h 32"/>
              </a:gdLst>
              <a:ahLst/>
              <a:cxnLst>
                <a:cxn ang="0">
                  <a:pos x="T0" y="T1"/>
                </a:cxn>
                <a:cxn ang="0">
                  <a:pos x="T2" y="T3"/>
                </a:cxn>
                <a:cxn ang="0">
                  <a:pos x="T4" y="T5"/>
                </a:cxn>
                <a:cxn ang="0">
                  <a:pos x="T6" y="T7"/>
                </a:cxn>
              </a:cxnLst>
              <a:rect l="0" t="0" r="r" b="b"/>
              <a:pathLst>
                <a:path w="6" h="32">
                  <a:moveTo>
                    <a:pt x="0" y="0"/>
                  </a:moveTo>
                  <a:cubicBezTo>
                    <a:pt x="1" y="11"/>
                    <a:pt x="1" y="21"/>
                    <a:pt x="2" y="32"/>
                  </a:cubicBezTo>
                  <a:cubicBezTo>
                    <a:pt x="3" y="26"/>
                    <a:pt x="5" y="20"/>
                    <a:pt x="6" y="14"/>
                  </a:cubicBezTo>
                  <a:cubicBezTo>
                    <a:pt x="4" y="10"/>
                    <a:pt x="2" y="5"/>
                    <a:pt x="0" y="0"/>
                  </a:cubicBezTo>
                </a:path>
              </a:pathLst>
            </a:custGeom>
            <a:solidFill>
              <a:srgbClr val="71A3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šľiḋê">
              <a:extLst>
                <a:ext uri="{FF2B5EF4-FFF2-40B4-BE49-F238E27FC236}">
                  <a16:creationId xmlns:a16="http://schemas.microsoft.com/office/drawing/2014/main" id="{AD8138E9-C384-4A82-8320-9C50E740A3B3}"/>
                </a:ext>
              </a:extLst>
            </p:cNvPr>
            <p:cNvSpPr/>
            <p:nvPr/>
          </p:nvSpPr>
          <p:spPr bwMode="auto">
            <a:xfrm>
              <a:off x="4514058" y="2057023"/>
              <a:ext cx="115888" cy="1193800"/>
            </a:xfrm>
            <a:custGeom>
              <a:avLst/>
              <a:gdLst>
                <a:gd name="T0" fmla="*/ 70 w 72"/>
                <a:gd name="T1" fmla="*/ 0 h 746"/>
                <a:gd name="T2" fmla="*/ 68 w 72"/>
                <a:gd name="T3" fmla="*/ 0 h 746"/>
                <a:gd name="T4" fmla="*/ 68 w 72"/>
                <a:gd name="T5" fmla="*/ 0 h 746"/>
                <a:gd name="T6" fmla="*/ 66 w 72"/>
                <a:gd name="T7" fmla="*/ 0 h 746"/>
                <a:gd name="T8" fmla="*/ 66 w 72"/>
                <a:gd name="T9" fmla="*/ 3 h 746"/>
                <a:gd name="T10" fmla="*/ 66 w 72"/>
                <a:gd name="T11" fmla="*/ 6 h 746"/>
                <a:gd name="T12" fmla="*/ 68 w 72"/>
                <a:gd name="T13" fmla="*/ 91 h 746"/>
                <a:gd name="T14" fmla="*/ 0 w 72"/>
                <a:gd name="T15" fmla="*/ 746 h 746"/>
                <a:gd name="T16" fmla="*/ 4 w 72"/>
                <a:gd name="T17" fmla="*/ 744 h 746"/>
                <a:gd name="T18" fmla="*/ 72 w 72"/>
                <a:gd name="T19" fmla="*/ 91 h 746"/>
                <a:gd name="T20" fmla="*/ 70 w 72"/>
                <a:gd name="T21" fmla="*/ 2 h 746"/>
                <a:gd name="T22" fmla="*/ 70 w 72"/>
                <a:gd name="T23" fmla="*/ 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746">
                  <a:moveTo>
                    <a:pt x="70" y="0"/>
                  </a:moveTo>
                  <a:cubicBezTo>
                    <a:pt x="68" y="0"/>
                    <a:pt x="68" y="0"/>
                    <a:pt x="68" y="0"/>
                  </a:cubicBezTo>
                  <a:cubicBezTo>
                    <a:pt x="68" y="0"/>
                    <a:pt x="68" y="0"/>
                    <a:pt x="68" y="0"/>
                  </a:cubicBezTo>
                  <a:cubicBezTo>
                    <a:pt x="66" y="0"/>
                    <a:pt x="66" y="0"/>
                    <a:pt x="66" y="0"/>
                  </a:cubicBezTo>
                  <a:cubicBezTo>
                    <a:pt x="66" y="0"/>
                    <a:pt x="66" y="1"/>
                    <a:pt x="66" y="3"/>
                  </a:cubicBezTo>
                  <a:cubicBezTo>
                    <a:pt x="66" y="4"/>
                    <a:pt x="66" y="5"/>
                    <a:pt x="66" y="6"/>
                  </a:cubicBezTo>
                  <a:cubicBezTo>
                    <a:pt x="67" y="18"/>
                    <a:pt x="68" y="48"/>
                    <a:pt x="68" y="91"/>
                  </a:cubicBezTo>
                  <a:cubicBezTo>
                    <a:pt x="68" y="220"/>
                    <a:pt x="59" y="470"/>
                    <a:pt x="0" y="746"/>
                  </a:cubicBezTo>
                  <a:cubicBezTo>
                    <a:pt x="1" y="745"/>
                    <a:pt x="3" y="745"/>
                    <a:pt x="4" y="744"/>
                  </a:cubicBezTo>
                  <a:cubicBezTo>
                    <a:pt x="63" y="469"/>
                    <a:pt x="72" y="219"/>
                    <a:pt x="72" y="91"/>
                  </a:cubicBezTo>
                  <a:cubicBezTo>
                    <a:pt x="72" y="42"/>
                    <a:pt x="70" y="10"/>
                    <a:pt x="70" y="2"/>
                  </a:cubicBezTo>
                  <a:cubicBezTo>
                    <a:pt x="70" y="1"/>
                    <a:pt x="70" y="0"/>
                    <a:pt x="7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1íḓè">
              <a:extLst>
                <a:ext uri="{FF2B5EF4-FFF2-40B4-BE49-F238E27FC236}">
                  <a16:creationId xmlns:a16="http://schemas.microsoft.com/office/drawing/2014/main" id="{0A35394A-04EA-400B-A776-915EEA24AD51}"/>
                </a:ext>
              </a:extLst>
            </p:cNvPr>
            <p:cNvSpPr/>
            <p:nvPr/>
          </p:nvSpPr>
          <p:spPr bwMode="auto">
            <a:xfrm>
              <a:off x="3432970" y="5239961"/>
              <a:ext cx="5189538" cy="831850"/>
            </a:xfrm>
            <a:custGeom>
              <a:avLst/>
              <a:gdLst>
                <a:gd name="T0" fmla="*/ 5 w 3239"/>
                <a:gd name="T1" fmla="*/ 152 h 520"/>
                <a:gd name="T2" fmla="*/ 42 w 3239"/>
                <a:gd name="T3" fmla="*/ 223 h 520"/>
                <a:gd name="T4" fmla="*/ 228 w 3239"/>
                <a:gd name="T5" fmla="*/ 459 h 520"/>
                <a:gd name="T6" fmla="*/ 280 w 3239"/>
                <a:gd name="T7" fmla="*/ 503 h 520"/>
                <a:gd name="T8" fmla="*/ 392 w 3239"/>
                <a:gd name="T9" fmla="*/ 429 h 520"/>
                <a:gd name="T10" fmla="*/ 630 w 3239"/>
                <a:gd name="T11" fmla="*/ 413 h 520"/>
                <a:gd name="T12" fmla="*/ 839 w 3239"/>
                <a:gd name="T13" fmla="*/ 422 h 520"/>
                <a:gd name="T14" fmla="*/ 1003 w 3239"/>
                <a:gd name="T15" fmla="*/ 312 h 520"/>
                <a:gd name="T16" fmla="*/ 1453 w 3239"/>
                <a:gd name="T17" fmla="*/ 516 h 520"/>
                <a:gd name="T18" fmla="*/ 1608 w 3239"/>
                <a:gd name="T19" fmla="*/ 477 h 520"/>
                <a:gd name="T20" fmla="*/ 1946 w 3239"/>
                <a:gd name="T21" fmla="*/ 332 h 520"/>
                <a:gd name="T22" fmla="*/ 2018 w 3239"/>
                <a:gd name="T23" fmla="*/ 312 h 520"/>
                <a:gd name="T24" fmla="*/ 2137 w 3239"/>
                <a:gd name="T25" fmla="*/ 357 h 520"/>
                <a:gd name="T26" fmla="*/ 2631 w 3239"/>
                <a:gd name="T27" fmla="*/ 334 h 520"/>
                <a:gd name="T28" fmla="*/ 3122 w 3239"/>
                <a:gd name="T29" fmla="*/ 212 h 520"/>
                <a:gd name="T30" fmla="*/ 3235 w 3239"/>
                <a:gd name="T31" fmla="*/ 156 h 520"/>
                <a:gd name="T32" fmla="*/ 3181 w 3239"/>
                <a:gd name="T33" fmla="*/ 143 h 520"/>
                <a:gd name="T34" fmla="*/ 3124 w 3239"/>
                <a:gd name="T35" fmla="*/ 139 h 520"/>
                <a:gd name="T36" fmla="*/ 3129 w 3239"/>
                <a:gd name="T37" fmla="*/ 41 h 520"/>
                <a:gd name="T38" fmla="*/ 2679 w 3239"/>
                <a:gd name="T39" fmla="*/ 69 h 520"/>
                <a:gd name="T40" fmla="*/ 2450 w 3239"/>
                <a:gd name="T41" fmla="*/ 139 h 520"/>
                <a:gd name="T42" fmla="*/ 2208 w 3239"/>
                <a:gd name="T43" fmla="*/ 100 h 520"/>
                <a:gd name="T44" fmla="*/ 1594 w 3239"/>
                <a:gd name="T45" fmla="*/ 9 h 520"/>
                <a:gd name="T46" fmla="*/ 500 w 3239"/>
                <a:gd name="T47" fmla="*/ 153 h 520"/>
                <a:gd name="T48" fmla="*/ 190 w 3239"/>
                <a:gd name="T49" fmla="*/ 49 h 520"/>
                <a:gd name="T50" fmla="*/ 93 w 3239"/>
                <a:gd name="T51" fmla="*/ 149 h 520"/>
                <a:gd name="T52" fmla="*/ 57 w 3239"/>
                <a:gd name="T53" fmla="*/ 114 h 520"/>
                <a:gd name="T54" fmla="*/ 21 w 3239"/>
                <a:gd name="T55" fmla="*/ 81 h 520"/>
                <a:gd name="T56" fmla="*/ 5 w 3239"/>
                <a:gd name="T57" fmla="*/ 15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239" h="520">
                  <a:moveTo>
                    <a:pt x="5" y="152"/>
                  </a:moveTo>
                  <a:cubicBezTo>
                    <a:pt x="9" y="181"/>
                    <a:pt x="26" y="203"/>
                    <a:pt x="42" y="223"/>
                  </a:cubicBezTo>
                  <a:cubicBezTo>
                    <a:pt x="228" y="459"/>
                    <a:pt x="228" y="459"/>
                    <a:pt x="228" y="459"/>
                  </a:cubicBezTo>
                  <a:cubicBezTo>
                    <a:pt x="243" y="478"/>
                    <a:pt x="259" y="498"/>
                    <a:pt x="280" y="503"/>
                  </a:cubicBezTo>
                  <a:cubicBezTo>
                    <a:pt x="322" y="514"/>
                    <a:pt x="356" y="460"/>
                    <a:pt x="392" y="429"/>
                  </a:cubicBezTo>
                  <a:cubicBezTo>
                    <a:pt x="461" y="367"/>
                    <a:pt x="545" y="390"/>
                    <a:pt x="630" y="413"/>
                  </a:cubicBezTo>
                  <a:cubicBezTo>
                    <a:pt x="701" y="432"/>
                    <a:pt x="773" y="452"/>
                    <a:pt x="839" y="422"/>
                  </a:cubicBezTo>
                  <a:cubicBezTo>
                    <a:pt x="897" y="396"/>
                    <a:pt x="944" y="333"/>
                    <a:pt x="1003" y="312"/>
                  </a:cubicBezTo>
                  <a:cubicBezTo>
                    <a:pt x="1159" y="256"/>
                    <a:pt x="1291" y="504"/>
                    <a:pt x="1453" y="516"/>
                  </a:cubicBezTo>
                  <a:cubicBezTo>
                    <a:pt x="1506" y="520"/>
                    <a:pt x="1558" y="499"/>
                    <a:pt x="1608" y="477"/>
                  </a:cubicBezTo>
                  <a:cubicBezTo>
                    <a:pt x="1946" y="332"/>
                    <a:pt x="1946" y="332"/>
                    <a:pt x="1946" y="332"/>
                  </a:cubicBezTo>
                  <a:cubicBezTo>
                    <a:pt x="1969" y="322"/>
                    <a:pt x="1993" y="312"/>
                    <a:pt x="2018" y="312"/>
                  </a:cubicBezTo>
                  <a:cubicBezTo>
                    <a:pt x="2059" y="311"/>
                    <a:pt x="2098" y="338"/>
                    <a:pt x="2137" y="357"/>
                  </a:cubicBezTo>
                  <a:cubicBezTo>
                    <a:pt x="2294" y="435"/>
                    <a:pt x="2469" y="393"/>
                    <a:pt x="2631" y="334"/>
                  </a:cubicBezTo>
                  <a:cubicBezTo>
                    <a:pt x="2792" y="275"/>
                    <a:pt x="2955" y="200"/>
                    <a:pt x="3122" y="212"/>
                  </a:cubicBezTo>
                  <a:cubicBezTo>
                    <a:pt x="3166" y="216"/>
                    <a:pt x="3223" y="213"/>
                    <a:pt x="3235" y="156"/>
                  </a:cubicBezTo>
                  <a:cubicBezTo>
                    <a:pt x="3239" y="137"/>
                    <a:pt x="3210" y="140"/>
                    <a:pt x="3181" y="143"/>
                  </a:cubicBezTo>
                  <a:cubicBezTo>
                    <a:pt x="3158" y="145"/>
                    <a:pt x="3134" y="147"/>
                    <a:pt x="3124" y="139"/>
                  </a:cubicBezTo>
                  <a:cubicBezTo>
                    <a:pt x="3102" y="121"/>
                    <a:pt x="3155" y="45"/>
                    <a:pt x="3129" y="41"/>
                  </a:cubicBezTo>
                  <a:cubicBezTo>
                    <a:pt x="2979" y="23"/>
                    <a:pt x="2826" y="22"/>
                    <a:pt x="2679" y="69"/>
                  </a:cubicBezTo>
                  <a:cubicBezTo>
                    <a:pt x="2603" y="94"/>
                    <a:pt x="2528" y="131"/>
                    <a:pt x="2450" y="139"/>
                  </a:cubicBezTo>
                  <a:cubicBezTo>
                    <a:pt x="2369" y="147"/>
                    <a:pt x="2288" y="122"/>
                    <a:pt x="2208" y="100"/>
                  </a:cubicBezTo>
                  <a:cubicBezTo>
                    <a:pt x="2006" y="43"/>
                    <a:pt x="1800" y="0"/>
                    <a:pt x="1594" y="9"/>
                  </a:cubicBezTo>
                  <a:cubicBezTo>
                    <a:pt x="1227" y="25"/>
                    <a:pt x="865" y="206"/>
                    <a:pt x="500" y="153"/>
                  </a:cubicBezTo>
                  <a:cubicBezTo>
                    <a:pt x="391" y="137"/>
                    <a:pt x="287" y="102"/>
                    <a:pt x="190" y="49"/>
                  </a:cubicBezTo>
                  <a:cubicBezTo>
                    <a:pt x="141" y="23"/>
                    <a:pt x="143" y="117"/>
                    <a:pt x="93" y="149"/>
                  </a:cubicBezTo>
                  <a:cubicBezTo>
                    <a:pt x="85" y="154"/>
                    <a:pt x="71" y="134"/>
                    <a:pt x="57" y="114"/>
                  </a:cubicBezTo>
                  <a:cubicBezTo>
                    <a:pt x="42" y="93"/>
                    <a:pt x="28" y="72"/>
                    <a:pt x="21" y="81"/>
                  </a:cubicBezTo>
                  <a:cubicBezTo>
                    <a:pt x="6" y="102"/>
                    <a:pt x="0" y="128"/>
                    <a:pt x="5" y="152"/>
                  </a:cubicBezTo>
                </a:path>
              </a:pathLst>
            </a:custGeom>
            <a:solidFill>
              <a:srgbClr val="4285F4">
                <a:alpha val="10000"/>
              </a:srgbClr>
            </a:solidFill>
            <a:ln>
              <a:noFill/>
            </a:ln>
          </p:spPr>
          <p:txBody>
            <a:bodyPr anchor="ctr"/>
            <a:lstStyle/>
            <a:p>
              <a:pPr algn="ctr"/>
              <a:endParaRPr/>
            </a:p>
          </p:txBody>
        </p:sp>
        <p:sp>
          <p:nvSpPr>
            <p:cNvPr id="114" name="îṡļídé">
              <a:extLst>
                <a:ext uri="{FF2B5EF4-FFF2-40B4-BE49-F238E27FC236}">
                  <a16:creationId xmlns:a16="http://schemas.microsoft.com/office/drawing/2014/main" id="{E958F50C-4654-4DBC-AB7D-921AE397E7F7}"/>
                </a:ext>
              </a:extLst>
            </p:cNvPr>
            <p:cNvSpPr/>
            <p:nvPr/>
          </p:nvSpPr>
          <p:spPr bwMode="auto">
            <a:xfrm>
              <a:off x="3934620" y="4998661"/>
              <a:ext cx="441325" cy="603250"/>
            </a:xfrm>
            <a:custGeom>
              <a:avLst/>
              <a:gdLst>
                <a:gd name="T0" fmla="*/ 107 w 278"/>
                <a:gd name="T1" fmla="*/ 367 h 380"/>
                <a:gd name="T2" fmla="*/ 215 w 278"/>
                <a:gd name="T3" fmla="*/ 380 h 380"/>
                <a:gd name="T4" fmla="*/ 278 w 278"/>
                <a:gd name="T5" fmla="*/ 72 h 380"/>
                <a:gd name="T6" fmla="*/ 157 w 278"/>
                <a:gd name="T7" fmla="*/ 0 h 380"/>
                <a:gd name="T8" fmla="*/ 0 w 278"/>
                <a:gd name="T9" fmla="*/ 170 h 380"/>
                <a:gd name="T10" fmla="*/ 107 w 278"/>
                <a:gd name="T11" fmla="*/ 367 h 380"/>
              </a:gdLst>
              <a:ahLst/>
              <a:cxnLst>
                <a:cxn ang="0">
                  <a:pos x="T0" y="T1"/>
                </a:cxn>
                <a:cxn ang="0">
                  <a:pos x="T2" y="T3"/>
                </a:cxn>
                <a:cxn ang="0">
                  <a:pos x="T4" y="T5"/>
                </a:cxn>
                <a:cxn ang="0">
                  <a:pos x="T6" y="T7"/>
                </a:cxn>
                <a:cxn ang="0">
                  <a:pos x="T8" y="T9"/>
                </a:cxn>
                <a:cxn ang="0">
                  <a:pos x="T10" y="T11"/>
                </a:cxn>
              </a:cxnLst>
              <a:rect l="0" t="0" r="r" b="b"/>
              <a:pathLst>
                <a:path w="278" h="380">
                  <a:moveTo>
                    <a:pt x="107" y="367"/>
                  </a:moveTo>
                  <a:lnTo>
                    <a:pt x="215" y="380"/>
                  </a:lnTo>
                  <a:lnTo>
                    <a:pt x="278" y="72"/>
                  </a:lnTo>
                  <a:lnTo>
                    <a:pt x="157" y="0"/>
                  </a:lnTo>
                  <a:lnTo>
                    <a:pt x="0" y="170"/>
                  </a:lnTo>
                  <a:lnTo>
                    <a:pt x="107" y="367"/>
                  </a:lnTo>
                  <a:close/>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ṩḻïḓé">
              <a:extLst>
                <a:ext uri="{FF2B5EF4-FFF2-40B4-BE49-F238E27FC236}">
                  <a16:creationId xmlns:a16="http://schemas.microsoft.com/office/drawing/2014/main" id="{BBBDF939-7446-4E45-854C-E4B48C57D3CC}"/>
                </a:ext>
              </a:extLst>
            </p:cNvPr>
            <p:cNvSpPr/>
            <p:nvPr/>
          </p:nvSpPr>
          <p:spPr bwMode="auto">
            <a:xfrm>
              <a:off x="3934620" y="4998661"/>
              <a:ext cx="441325" cy="603250"/>
            </a:xfrm>
            <a:custGeom>
              <a:avLst/>
              <a:gdLst>
                <a:gd name="T0" fmla="*/ 107 w 278"/>
                <a:gd name="T1" fmla="*/ 367 h 380"/>
                <a:gd name="T2" fmla="*/ 215 w 278"/>
                <a:gd name="T3" fmla="*/ 380 h 380"/>
                <a:gd name="T4" fmla="*/ 278 w 278"/>
                <a:gd name="T5" fmla="*/ 72 h 380"/>
                <a:gd name="T6" fmla="*/ 157 w 278"/>
                <a:gd name="T7" fmla="*/ 0 h 380"/>
                <a:gd name="T8" fmla="*/ 0 w 278"/>
                <a:gd name="T9" fmla="*/ 170 h 380"/>
                <a:gd name="T10" fmla="*/ 107 w 278"/>
                <a:gd name="T11" fmla="*/ 367 h 380"/>
              </a:gdLst>
              <a:ahLst/>
              <a:cxnLst>
                <a:cxn ang="0">
                  <a:pos x="T0" y="T1"/>
                </a:cxn>
                <a:cxn ang="0">
                  <a:pos x="T2" y="T3"/>
                </a:cxn>
                <a:cxn ang="0">
                  <a:pos x="T4" y="T5"/>
                </a:cxn>
                <a:cxn ang="0">
                  <a:pos x="T6" y="T7"/>
                </a:cxn>
                <a:cxn ang="0">
                  <a:pos x="T8" y="T9"/>
                </a:cxn>
                <a:cxn ang="0">
                  <a:pos x="T10" y="T11"/>
                </a:cxn>
              </a:cxnLst>
              <a:rect l="0" t="0" r="r" b="b"/>
              <a:pathLst>
                <a:path w="278" h="380">
                  <a:moveTo>
                    <a:pt x="107" y="367"/>
                  </a:moveTo>
                  <a:lnTo>
                    <a:pt x="215" y="380"/>
                  </a:lnTo>
                  <a:lnTo>
                    <a:pt x="278" y="72"/>
                  </a:lnTo>
                  <a:lnTo>
                    <a:pt x="157" y="0"/>
                  </a:lnTo>
                  <a:lnTo>
                    <a:pt x="0" y="170"/>
                  </a:lnTo>
                  <a:lnTo>
                    <a:pt x="107" y="3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ïṣ1îḓê">
              <a:extLst>
                <a:ext uri="{FF2B5EF4-FFF2-40B4-BE49-F238E27FC236}">
                  <a16:creationId xmlns:a16="http://schemas.microsoft.com/office/drawing/2014/main" id="{E154AF8D-E571-4449-93A0-E6D7EDAAA3E7}"/>
                </a:ext>
              </a:extLst>
            </p:cNvPr>
            <p:cNvSpPr/>
            <p:nvPr/>
          </p:nvSpPr>
          <p:spPr bwMode="auto">
            <a:xfrm>
              <a:off x="3982245" y="5070098"/>
              <a:ext cx="393700" cy="531813"/>
            </a:xfrm>
            <a:custGeom>
              <a:avLst/>
              <a:gdLst>
                <a:gd name="T0" fmla="*/ 201 w 245"/>
                <a:gd name="T1" fmla="*/ 0 h 332"/>
                <a:gd name="T2" fmla="*/ 118 w 245"/>
                <a:gd name="T3" fmla="*/ 324 h 332"/>
                <a:gd name="T4" fmla="*/ 183 w 245"/>
                <a:gd name="T5" fmla="*/ 332 h 332"/>
                <a:gd name="T6" fmla="*/ 245 w 245"/>
                <a:gd name="T7" fmla="*/ 26 h 332"/>
                <a:gd name="T8" fmla="*/ 201 w 245"/>
                <a:gd name="T9" fmla="*/ 0 h 332"/>
              </a:gdLst>
              <a:ahLst/>
              <a:cxnLst>
                <a:cxn ang="0">
                  <a:pos x="T0" y="T1"/>
                </a:cxn>
                <a:cxn ang="0">
                  <a:pos x="T2" y="T3"/>
                </a:cxn>
                <a:cxn ang="0">
                  <a:pos x="T4" y="T5"/>
                </a:cxn>
                <a:cxn ang="0">
                  <a:pos x="T6" y="T7"/>
                </a:cxn>
                <a:cxn ang="0">
                  <a:pos x="T8" y="T9"/>
                </a:cxn>
              </a:cxnLst>
              <a:rect l="0" t="0" r="r" b="b"/>
              <a:pathLst>
                <a:path w="245" h="332">
                  <a:moveTo>
                    <a:pt x="201" y="0"/>
                  </a:moveTo>
                  <a:cubicBezTo>
                    <a:pt x="0" y="80"/>
                    <a:pt x="90" y="273"/>
                    <a:pt x="118" y="324"/>
                  </a:cubicBezTo>
                  <a:cubicBezTo>
                    <a:pt x="183" y="332"/>
                    <a:pt x="183" y="332"/>
                    <a:pt x="183" y="332"/>
                  </a:cubicBezTo>
                  <a:cubicBezTo>
                    <a:pt x="245" y="26"/>
                    <a:pt x="245" y="26"/>
                    <a:pt x="245" y="26"/>
                  </a:cubicBezTo>
                  <a:cubicBezTo>
                    <a:pt x="201" y="0"/>
                    <a:pt x="201" y="0"/>
                    <a:pt x="201" y="0"/>
                  </a:cubicBezTo>
                </a:path>
              </a:pathLst>
            </a:custGeom>
            <a:solidFill>
              <a:srgbClr val="E8B1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ṧḻiďé">
              <a:extLst>
                <a:ext uri="{FF2B5EF4-FFF2-40B4-BE49-F238E27FC236}">
                  <a16:creationId xmlns:a16="http://schemas.microsoft.com/office/drawing/2014/main" id="{E96D57F0-FA41-44D7-9CFE-96968E01BD4B}"/>
                </a:ext>
              </a:extLst>
            </p:cNvPr>
            <p:cNvSpPr/>
            <p:nvPr/>
          </p:nvSpPr>
          <p:spPr bwMode="auto">
            <a:xfrm>
              <a:off x="5185570" y="2130048"/>
              <a:ext cx="1222375" cy="1590675"/>
            </a:xfrm>
            <a:custGeom>
              <a:avLst/>
              <a:gdLst>
                <a:gd name="T0" fmla="*/ 754 w 763"/>
                <a:gd name="T1" fmla="*/ 652 h 994"/>
                <a:gd name="T2" fmla="*/ 497 w 763"/>
                <a:gd name="T3" fmla="*/ 883 h 994"/>
                <a:gd name="T4" fmla="*/ 124 w 763"/>
                <a:gd name="T5" fmla="*/ 839 h 994"/>
                <a:gd name="T6" fmla="*/ 164 w 763"/>
                <a:gd name="T7" fmla="*/ 518 h 994"/>
                <a:gd name="T8" fmla="*/ 124 w 763"/>
                <a:gd name="T9" fmla="*/ 386 h 994"/>
                <a:gd name="T10" fmla="*/ 674 w 763"/>
                <a:gd name="T11" fmla="*/ 293 h 994"/>
                <a:gd name="T12" fmla="*/ 652 w 763"/>
                <a:gd name="T13" fmla="*/ 498 h 994"/>
                <a:gd name="T14" fmla="*/ 754 w 763"/>
                <a:gd name="T15" fmla="*/ 652 h 9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 h="994">
                  <a:moveTo>
                    <a:pt x="754" y="652"/>
                  </a:moveTo>
                  <a:cubicBezTo>
                    <a:pt x="497" y="883"/>
                    <a:pt x="497" y="883"/>
                    <a:pt x="497" y="883"/>
                  </a:cubicBezTo>
                  <a:cubicBezTo>
                    <a:pt x="497" y="883"/>
                    <a:pt x="0" y="994"/>
                    <a:pt x="124" y="839"/>
                  </a:cubicBezTo>
                  <a:cubicBezTo>
                    <a:pt x="194" y="751"/>
                    <a:pt x="185" y="617"/>
                    <a:pt x="164" y="518"/>
                  </a:cubicBezTo>
                  <a:cubicBezTo>
                    <a:pt x="154" y="473"/>
                    <a:pt x="141" y="429"/>
                    <a:pt x="124" y="386"/>
                  </a:cubicBezTo>
                  <a:cubicBezTo>
                    <a:pt x="124" y="386"/>
                    <a:pt x="763" y="0"/>
                    <a:pt x="674" y="293"/>
                  </a:cubicBezTo>
                  <a:cubicBezTo>
                    <a:pt x="648" y="380"/>
                    <a:pt x="644" y="447"/>
                    <a:pt x="652" y="498"/>
                  </a:cubicBezTo>
                  <a:cubicBezTo>
                    <a:pt x="671" y="620"/>
                    <a:pt x="754" y="652"/>
                    <a:pt x="754" y="652"/>
                  </a:cubicBezTo>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šļïďe">
              <a:extLst>
                <a:ext uri="{FF2B5EF4-FFF2-40B4-BE49-F238E27FC236}">
                  <a16:creationId xmlns:a16="http://schemas.microsoft.com/office/drawing/2014/main" id="{FBAF7005-A2B2-4B1C-A21E-AF6A6F412C2E}"/>
                </a:ext>
              </a:extLst>
            </p:cNvPr>
            <p:cNvSpPr/>
            <p:nvPr/>
          </p:nvSpPr>
          <p:spPr bwMode="auto">
            <a:xfrm>
              <a:off x="5444333" y="2914273"/>
              <a:ext cx="785813" cy="133350"/>
            </a:xfrm>
            <a:custGeom>
              <a:avLst/>
              <a:gdLst>
                <a:gd name="T0" fmla="*/ 490 w 491"/>
                <a:gd name="T1" fmla="*/ 0 h 83"/>
                <a:gd name="T2" fmla="*/ 229 w 491"/>
                <a:gd name="T3" fmla="*/ 74 h 83"/>
                <a:gd name="T4" fmla="*/ 0 w 491"/>
                <a:gd name="T5" fmla="*/ 18 h 83"/>
                <a:gd name="T6" fmla="*/ 3 w 491"/>
                <a:gd name="T7" fmla="*/ 28 h 83"/>
                <a:gd name="T8" fmla="*/ 229 w 491"/>
                <a:gd name="T9" fmla="*/ 83 h 83"/>
                <a:gd name="T10" fmla="*/ 491 w 491"/>
                <a:gd name="T11" fmla="*/ 8 h 83"/>
                <a:gd name="T12" fmla="*/ 490 w 491"/>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491" h="83">
                  <a:moveTo>
                    <a:pt x="490" y="0"/>
                  </a:moveTo>
                  <a:cubicBezTo>
                    <a:pt x="414" y="47"/>
                    <a:pt x="325" y="74"/>
                    <a:pt x="229" y="74"/>
                  </a:cubicBezTo>
                  <a:cubicBezTo>
                    <a:pt x="147" y="74"/>
                    <a:pt x="69" y="54"/>
                    <a:pt x="0" y="18"/>
                  </a:cubicBezTo>
                  <a:cubicBezTo>
                    <a:pt x="1" y="21"/>
                    <a:pt x="2" y="25"/>
                    <a:pt x="3" y="28"/>
                  </a:cubicBezTo>
                  <a:cubicBezTo>
                    <a:pt x="74" y="65"/>
                    <a:pt x="152" y="83"/>
                    <a:pt x="229" y="83"/>
                  </a:cubicBezTo>
                  <a:cubicBezTo>
                    <a:pt x="320" y="83"/>
                    <a:pt x="411" y="58"/>
                    <a:pt x="491" y="8"/>
                  </a:cubicBezTo>
                  <a:cubicBezTo>
                    <a:pt x="491" y="5"/>
                    <a:pt x="490" y="3"/>
                    <a:pt x="490"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Sḷiḋè">
              <a:extLst>
                <a:ext uri="{FF2B5EF4-FFF2-40B4-BE49-F238E27FC236}">
                  <a16:creationId xmlns:a16="http://schemas.microsoft.com/office/drawing/2014/main" id="{15F1C9C0-7A5D-4EBA-AFAE-DC3FFB2C6C13}"/>
                </a:ext>
              </a:extLst>
            </p:cNvPr>
            <p:cNvSpPr/>
            <p:nvPr/>
          </p:nvSpPr>
          <p:spPr bwMode="auto">
            <a:xfrm>
              <a:off x="5014120" y="1441073"/>
              <a:ext cx="1592263" cy="1592263"/>
            </a:xfrm>
            <a:custGeom>
              <a:avLst/>
              <a:gdLst>
                <a:gd name="T0" fmla="*/ 994 w 994"/>
                <a:gd name="T1" fmla="*/ 498 h 995"/>
                <a:gd name="T2" fmla="*/ 497 w 994"/>
                <a:gd name="T3" fmla="*/ 995 h 995"/>
                <a:gd name="T4" fmla="*/ 0 w 994"/>
                <a:gd name="T5" fmla="*/ 498 h 995"/>
                <a:gd name="T6" fmla="*/ 497 w 994"/>
                <a:gd name="T7" fmla="*/ 1 h 995"/>
                <a:gd name="T8" fmla="*/ 994 w 994"/>
                <a:gd name="T9" fmla="*/ 495 h 995"/>
                <a:gd name="T10" fmla="*/ 994 w 994"/>
                <a:gd name="T11" fmla="*/ 498 h 995"/>
              </a:gdLst>
              <a:ahLst/>
              <a:cxnLst>
                <a:cxn ang="0">
                  <a:pos x="T0" y="T1"/>
                </a:cxn>
                <a:cxn ang="0">
                  <a:pos x="T2" y="T3"/>
                </a:cxn>
                <a:cxn ang="0">
                  <a:pos x="T4" y="T5"/>
                </a:cxn>
                <a:cxn ang="0">
                  <a:pos x="T6" y="T7"/>
                </a:cxn>
                <a:cxn ang="0">
                  <a:pos x="T8" y="T9"/>
                </a:cxn>
                <a:cxn ang="0">
                  <a:pos x="T10" y="T11"/>
                </a:cxn>
              </a:cxnLst>
              <a:rect l="0" t="0" r="r" b="b"/>
              <a:pathLst>
                <a:path w="994" h="995">
                  <a:moveTo>
                    <a:pt x="994" y="498"/>
                  </a:moveTo>
                  <a:cubicBezTo>
                    <a:pt x="994" y="772"/>
                    <a:pt x="772" y="995"/>
                    <a:pt x="497" y="995"/>
                  </a:cubicBezTo>
                  <a:cubicBezTo>
                    <a:pt x="223" y="995"/>
                    <a:pt x="0" y="772"/>
                    <a:pt x="0" y="498"/>
                  </a:cubicBezTo>
                  <a:cubicBezTo>
                    <a:pt x="0" y="223"/>
                    <a:pt x="223" y="1"/>
                    <a:pt x="497" y="1"/>
                  </a:cubicBezTo>
                  <a:cubicBezTo>
                    <a:pt x="771" y="0"/>
                    <a:pt x="993" y="221"/>
                    <a:pt x="994" y="495"/>
                  </a:cubicBezTo>
                  <a:cubicBezTo>
                    <a:pt x="994" y="496"/>
                    <a:pt x="994" y="497"/>
                    <a:pt x="994" y="498"/>
                  </a:cubicBezTo>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şḻíḑè">
              <a:extLst>
                <a:ext uri="{FF2B5EF4-FFF2-40B4-BE49-F238E27FC236}">
                  <a16:creationId xmlns:a16="http://schemas.microsoft.com/office/drawing/2014/main" id="{4CCE28D4-9573-426A-B4EF-6117FFAF8710}"/>
                </a:ext>
              </a:extLst>
            </p:cNvPr>
            <p:cNvSpPr/>
            <p:nvPr/>
          </p:nvSpPr>
          <p:spPr bwMode="auto">
            <a:xfrm>
              <a:off x="5264945" y="3123823"/>
              <a:ext cx="1400175" cy="1598613"/>
            </a:xfrm>
            <a:custGeom>
              <a:avLst/>
              <a:gdLst>
                <a:gd name="T0" fmla="*/ 0 w 882"/>
                <a:gd name="T1" fmla="*/ 90 h 1007"/>
                <a:gd name="T2" fmla="*/ 0 w 882"/>
                <a:gd name="T3" fmla="*/ 1007 h 1007"/>
                <a:gd name="T4" fmla="*/ 882 w 882"/>
                <a:gd name="T5" fmla="*/ 935 h 1007"/>
                <a:gd name="T6" fmla="*/ 733 w 882"/>
                <a:gd name="T7" fmla="*/ 0 h 1007"/>
                <a:gd name="T8" fmla="*/ 344 w 882"/>
                <a:gd name="T9" fmla="*/ 233 h 1007"/>
                <a:gd name="T10" fmla="*/ 0 w 882"/>
                <a:gd name="T11" fmla="*/ 90 h 1007"/>
              </a:gdLst>
              <a:ahLst/>
              <a:cxnLst>
                <a:cxn ang="0">
                  <a:pos x="T0" y="T1"/>
                </a:cxn>
                <a:cxn ang="0">
                  <a:pos x="T2" y="T3"/>
                </a:cxn>
                <a:cxn ang="0">
                  <a:pos x="T4" y="T5"/>
                </a:cxn>
                <a:cxn ang="0">
                  <a:pos x="T6" y="T7"/>
                </a:cxn>
                <a:cxn ang="0">
                  <a:pos x="T8" y="T9"/>
                </a:cxn>
                <a:cxn ang="0">
                  <a:pos x="T10" y="T11"/>
                </a:cxn>
              </a:cxnLst>
              <a:rect l="0" t="0" r="r" b="b"/>
              <a:pathLst>
                <a:path w="882" h="1007">
                  <a:moveTo>
                    <a:pt x="0" y="90"/>
                  </a:moveTo>
                  <a:lnTo>
                    <a:pt x="0" y="1007"/>
                  </a:lnTo>
                  <a:lnTo>
                    <a:pt x="882" y="935"/>
                  </a:lnTo>
                  <a:lnTo>
                    <a:pt x="733" y="0"/>
                  </a:lnTo>
                  <a:lnTo>
                    <a:pt x="344" y="233"/>
                  </a:lnTo>
                  <a:lnTo>
                    <a:pt x="0" y="90"/>
                  </a:lnTo>
                  <a:close/>
                </a:path>
              </a:pathLst>
            </a:custGeom>
            <a:solidFill>
              <a:srgbClr val="E1E7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îś1ïḋé">
              <a:extLst>
                <a:ext uri="{FF2B5EF4-FFF2-40B4-BE49-F238E27FC236}">
                  <a16:creationId xmlns:a16="http://schemas.microsoft.com/office/drawing/2014/main" id="{BAE202C8-730B-4DB8-91DB-F45CED53FFEC}"/>
                </a:ext>
              </a:extLst>
            </p:cNvPr>
            <p:cNvSpPr/>
            <p:nvPr/>
          </p:nvSpPr>
          <p:spPr bwMode="auto">
            <a:xfrm>
              <a:off x="5264945" y="3123823"/>
              <a:ext cx="1400175" cy="1598613"/>
            </a:xfrm>
            <a:custGeom>
              <a:avLst/>
              <a:gdLst>
                <a:gd name="T0" fmla="*/ 0 w 882"/>
                <a:gd name="T1" fmla="*/ 90 h 1007"/>
                <a:gd name="T2" fmla="*/ 0 w 882"/>
                <a:gd name="T3" fmla="*/ 1007 h 1007"/>
                <a:gd name="T4" fmla="*/ 882 w 882"/>
                <a:gd name="T5" fmla="*/ 935 h 1007"/>
                <a:gd name="T6" fmla="*/ 733 w 882"/>
                <a:gd name="T7" fmla="*/ 0 h 1007"/>
                <a:gd name="T8" fmla="*/ 344 w 882"/>
                <a:gd name="T9" fmla="*/ 233 h 1007"/>
                <a:gd name="T10" fmla="*/ 0 w 882"/>
                <a:gd name="T11" fmla="*/ 90 h 1007"/>
              </a:gdLst>
              <a:ahLst/>
              <a:cxnLst>
                <a:cxn ang="0">
                  <a:pos x="T0" y="T1"/>
                </a:cxn>
                <a:cxn ang="0">
                  <a:pos x="T2" y="T3"/>
                </a:cxn>
                <a:cxn ang="0">
                  <a:pos x="T4" y="T5"/>
                </a:cxn>
                <a:cxn ang="0">
                  <a:pos x="T6" y="T7"/>
                </a:cxn>
                <a:cxn ang="0">
                  <a:pos x="T8" y="T9"/>
                </a:cxn>
                <a:cxn ang="0">
                  <a:pos x="T10" y="T11"/>
                </a:cxn>
              </a:cxnLst>
              <a:rect l="0" t="0" r="r" b="b"/>
              <a:pathLst>
                <a:path w="882" h="1007">
                  <a:moveTo>
                    <a:pt x="0" y="90"/>
                  </a:moveTo>
                  <a:lnTo>
                    <a:pt x="0" y="1007"/>
                  </a:lnTo>
                  <a:lnTo>
                    <a:pt x="882" y="935"/>
                  </a:lnTo>
                  <a:lnTo>
                    <a:pt x="733" y="0"/>
                  </a:lnTo>
                  <a:lnTo>
                    <a:pt x="344" y="233"/>
                  </a:lnTo>
                  <a:lnTo>
                    <a:pt x="0" y="9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sļiḑe">
              <a:extLst>
                <a:ext uri="{FF2B5EF4-FFF2-40B4-BE49-F238E27FC236}">
                  <a16:creationId xmlns:a16="http://schemas.microsoft.com/office/drawing/2014/main" id="{329F9FCC-1846-471E-B962-923C1B03C0F6}"/>
                </a:ext>
              </a:extLst>
            </p:cNvPr>
            <p:cNvSpPr/>
            <p:nvPr/>
          </p:nvSpPr>
          <p:spPr bwMode="auto">
            <a:xfrm>
              <a:off x="5680870" y="3576261"/>
              <a:ext cx="285750" cy="144463"/>
            </a:xfrm>
            <a:custGeom>
              <a:avLst/>
              <a:gdLst>
                <a:gd name="T0" fmla="*/ 2 w 178"/>
                <a:gd name="T1" fmla="*/ 32 h 90"/>
                <a:gd name="T2" fmla="*/ 0 w 178"/>
                <a:gd name="T3" fmla="*/ 37 h 90"/>
                <a:gd name="T4" fmla="*/ 30 w 178"/>
                <a:gd name="T5" fmla="*/ 82 h 90"/>
                <a:gd name="T6" fmla="*/ 31 w 178"/>
                <a:gd name="T7" fmla="*/ 75 h 90"/>
                <a:gd name="T8" fmla="*/ 2 w 178"/>
                <a:gd name="T9" fmla="*/ 32 h 90"/>
                <a:gd name="T10" fmla="*/ 176 w 178"/>
                <a:gd name="T11" fmla="*/ 0 h 90"/>
                <a:gd name="T12" fmla="*/ 121 w 178"/>
                <a:gd name="T13" fmla="*/ 81 h 90"/>
                <a:gd name="T14" fmla="*/ 117 w 178"/>
                <a:gd name="T15" fmla="*/ 81 h 90"/>
                <a:gd name="T16" fmla="*/ 120 w 178"/>
                <a:gd name="T17" fmla="*/ 90 h 90"/>
                <a:gd name="T18" fmla="*/ 121 w 178"/>
                <a:gd name="T19" fmla="*/ 90 h 90"/>
                <a:gd name="T20" fmla="*/ 178 w 178"/>
                <a:gd name="T21" fmla="*/ 5 h 90"/>
                <a:gd name="T22" fmla="*/ 176 w 178"/>
                <a:gd name="T2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90">
                  <a:moveTo>
                    <a:pt x="2" y="32"/>
                  </a:moveTo>
                  <a:cubicBezTo>
                    <a:pt x="1" y="34"/>
                    <a:pt x="1" y="35"/>
                    <a:pt x="0" y="37"/>
                  </a:cubicBezTo>
                  <a:cubicBezTo>
                    <a:pt x="9" y="57"/>
                    <a:pt x="22" y="73"/>
                    <a:pt x="30" y="82"/>
                  </a:cubicBezTo>
                  <a:cubicBezTo>
                    <a:pt x="31" y="75"/>
                    <a:pt x="31" y="75"/>
                    <a:pt x="31" y="75"/>
                  </a:cubicBezTo>
                  <a:cubicBezTo>
                    <a:pt x="23" y="66"/>
                    <a:pt x="11" y="51"/>
                    <a:pt x="2" y="32"/>
                  </a:cubicBezTo>
                  <a:moveTo>
                    <a:pt x="176" y="0"/>
                  </a:moveTo>
                  <a:cubicBezTo>
                    <a:pt x="166" y="23"/>
                    <a:pt x="149" y="51"/>
                    <a:pt x="121" y="81"/>
                  </a:cubicBezTo>
                  <a:cubicBezTo>
                    <a:pt x="117" y="81"/>
                    <a:pt x="117" y="81"/>
                    <a:pt x="117" y="81"/>
                  </a:cubicBezTo>
                  <a:cubicBezTo>
                    <a:pt x="120" y="90"/>
                    <a:pt x="120" y="90"/>
                    <a:pt x="120" y="90"/>
                  </a:cubicBezTo>
                  <a:cubicBezTo>
                    <a:pt x="121" y="90"/>
                    <a:pt x="121" y="90"/>
                    <a:pt x="121" y="90"/>
                  </a:cubicBezTo>
                  <a:cubicBezTo>
                    <a:pt x="151" y="58"/>
                    <a:pt x="168" y="29"/>
                    <a:pt x="178" y="5"/>
                  </a:cubicBezTo>
                  <a:cubicBezTo>
                    <a:pt x="177" y="3"/>
                    <a:pt x="177" y="1"/>
                    <a:pt x="176"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îṡļïḋe">
              <a:extLst>
                <a:ext uri="{FF2B5EF4-FFF2-40B4-BE49-F238E27FC236}">
                  <a16:creationId xmlns:a16="http://schemas.microsoft.com/office/drawing/2014/main" id="{B455E624-2BD9-418F-A020-BA50BAD735AB}"/>
                </a:ext>
              </a:extLst>
            </p:cNvPr>
            <p:cNvSpPr/>
            <p:nvPr/>
          </p:nvSpPr>
          <p:spPr bwMode="auto">
            <a:xfrm>
              <a:off x="5596733" y="3423861"/>
              <a:ext cx="441325" cy="722313"/>
            </a:xfrm>
            <a:custGeom>
              <a:avLst/>
              <a:gdLst>
                <a:gd name="T0" fmla="*/ 267 w 276"/>
                <a:gd name="T1" fmla="*/ 452 h 452"/>
                <a:gd name="T2" fmla="*/ 170 w 276"/>
                <a:gd name="T3" fmla="*/ 177 h 452"/>
                <a:gd name="T4" fmla="*/ 174 w 276"/>
                <a:gd name="T5" fmla="*/ 177 h 452"/>
                <a:gd name="T6" fmla="*/ 232 w 276"/>
                <a:gd name="T7" fmla="*/ 0 h 452"/>
                <a:gd name="T8" fmla="*/ 90 w 276"/>
                <a:gd name="T9" fmla="*/ 0 h 452"/>
                <a:gd name="T10" fmla="*/ 84 w 276"/>
                <a:gd name="T11" fmla="*/ 171 h 452"/>
                <a:gd name="T12" fmla="*/ 41 w 276"/>
                <a:gd name="T13" fmla="*/ 452 h 452"/>
                <a:gd name="T14" fmla="*/ 267 w 276"/>
                <a:gd name="T15" fmla="*/ 45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452">
                  <a:moveTo>
                    <a:pt x="267" y="452"/>
                  </a:moveTo>
                  <a:cubicBezTo>
                    <a:pt x="170" y="177"/>
                    <a:pt x="170" y="177"/>
                    <a:pt x="170" y="177"/>
                  </a:cubicBezTo>
                  <a:cubicBezTo>
                    <a:pt x="174" y="177"/>
                    <a:pt x="174" y="177"/>
                    <a:pt x="174" y="177"/>
                  </a:cubicBezTo>
                  <a:cubicBezTo>
                    <a:pt x="276" y="66"/>
                    <a:pt x="232" y="0"/>
                    <a:pt x="232" y="0"/>
                  </a:cubicBezTo>
                  <a:cubicBezTo>
                    <a:pt x="90" y="0"/>
                    <a:pt x="90" y="0"/>
                    <a:pt x="90" y="0"/>
                  </a:cubicBezTo>
                  <a:cubicBezTo>
                    <a:pt x="0" y="64"/>
                    <a:pt x="62" y="147"/>
                    <a:pt x="84" y="171"/>
                  </a:cubicBezTo>
                  <a:cubicBezTo>
                    <a:pt x="41" y="452"/>
                    <a:pt x="41" y="452"/>
                    <a:pt x="41" y="452"/>
                  </a:cubicBezTo>
                  <a:cubicBezTo>
                    <a:pt x="267" y="452"/>
                    <a:pt x="267" y="452"/>
                    <a:pt x="267" y="452"/>
                  </a:cubicBezTo>
                </a:path>
              </a:pathLst>
            </a:custGeom>
            <a:solidFill>
              <a:srgbClr val="4440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Sļïḓê">
              <a:extLst>
                <a:ext uri="{FF2B5EF4-FFF2-40B4-BE49-F238E27FC236}">
                  <a16:creationId xmlns:a16="http://schemas.microsoft.com/office/drawing/2014/main" id="{15E70B04-8173-42A2-B834-6228394ED77C}"/>
                </a:ext>
              </a:extLst>
            </p:cNvPr>
            <p:cNvSpPr/>
            <p:nvPr/>
          </p:nvSpPr>
          <p:spPr bwMode="auto">
            <a:xfrm>
              <a:off x="5966620" y="3573086"/>
              <a:ext cx="263525" cy="311150"/>
            </a:xfrm>
            <a:custGeom>
              <a:avLst/>
              <a:gdLst>
                <a:gd name="T0" fmla="*/ 164 w 165"/>
                <a:gd name="T1" fmla="*/ 0 h 194"/>
                <a:gd name="T2" fmla="*/ 85 w 165"/>
                <a:gd name="T3" fmla="*/ 186 h 194"/>
                <a:gd name="T4" fmla="*/ 12 w 165"/>
                <a:gd name="T5" fmla="*/ 86 h 194"/>
                <a:gd name="T6" fmla="*/ 1 w 165"/>
                <a:gd name="T7" fmla="*/ 4 h 194"/>
                <a:gd name="T8" fmla="*/ 0 w 165"/>
                <a:gd name="T9" fmla="*/ 7 h 194"/>
                <a:gd name="T10" fmla="*/ 12 w 165"/>
                <a:gd name="T11" fmla="*/ 94 h 194"/>
                <a:gd name="T12" fmla="*/ 85 w 165"/>
                <a:gd name="T13" fmla="*/ 194 h 194"/>
                <a:gd name="T14" fmla="*/ 165 w 165"/>
                <a:gd name="T15" fmla="*/ 8 h 194"/>
                <a:gd name="T16" fmla="*/ 164 w 165"/>
                <a:gd name="T17"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94">
                  <a:moveTo>
                    <a:pt x="164" y="0"/>
                  </a:moveTo>
                  <a:cubicBezTo>
                    <a:pt x="113" y="85"/>
                    <a:pt x="85" y="186"/>
                    <a:pt x="85" y="186"/>
                  </a:cubicBezTo>
                  <a:cubicBezTo>
                    <a:pt x="12" y="86"/>
                    <a:pt x="12" y="86"/>
                    <a:pt x="12" y="86"/>
                  </a:cubicBezTo>
                  <a:cubicBezTo>
                    <a:pt x="10" y="53"/>
                    <a:pt x="6" y="26"/>
                    <a:pt x="1" y="4"/>
                  </a:cubicBezTo>
                  <a:cubicBezTo>
                    <a:pt x="1" y="5"/>
                    <a:pt x="0" y="6"/>
                    <a:pt x="0" y="7"/>
                  </a:cubicBezTo>
                  <a:cubicBezTo>
                    <a:pt x="6" y="30"/>
                    <a:pt x="10" y="59"/>
                    <a:pt x="12" y="94"/>
                  </a:cubicBezTo>
                  <a:cubicBezTo>
                    <a:pt x="85" y="194"/>
                    <a:pt x="85" y="194"/>
                    <a:pt x="85" y="194"/>
                  </a:cubicBezTo>
                  <a:cubicBezTo>
                    <a:pt x="85" y="194"/>
                    <a:pt x="113" y="93"/>
                    <a:pt x="165" y="8"/>
                  </a:cubicBezTo>
                  <a:cubicBezTo>
                    <a:pt x="164" y="5"/>
                    <a:pt x="164" y="2"/>
                    <a:pt x="164"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ŝľîḋé">
              <a:extLst>
                <a:ext uri="{FF2B5EF4-FFF2-40B4-BE49-F238E27FC236}">
                  <a16:creationId xmlns:a16="http://schemas.microsoft.com/office/drawing/2014/main" id="{153A9BB8-8D7A-47B0-A7BE-EFA34D77D65D}"/>
                </a:ext>
              </a:extLst>
            </p:cNvPr>
            <p:cNvSpPr/>
            <p:nvPr/>
          </p:nvSpPr>
          <p:spPr bwMode="auto">
            <a:xfrm>
              <a:off x="5963445" y="3569911"/>
              <a:ext cx="4763" cy="14288"/>
            </a:xfrm>
            <a:custGeom>
              <a:avLst/>
              <a:gdLst>
                <a:gd name="T0" fmla="*/ 2 w 3"/>
                <a:gd name="T1" fmla="*/ 0 h 9"/>
                <a:gd name="T2" fmla="*/ 0 w 3"/>
                <a:gd name="T3" fmla="*/ 4 h 9"/>
                <a:gd name="T4" fmla="*/ 2 w 3"/>
                <a:gd name="T5" fmla="*/ 9 h 9"/>
                <a:gd name="T6" fmla="*/ 3 w 3"/>
                <a:gd name="T7" fmla="*/ 6 h 9"/>
                <a:gd name="T8" fmla="*/ 2 w 3"/>
                <a:gd name="T9" fmla="*/ 0 h 9"/>
              </a:gdLst>
              <a:ahLst/>
              <a:cxnLst>
                <a:cxn ang="0">
                  <a:pos x="T0" y="T1"/>
                </a:cxn>
                <a:cxn ang="0">
                  <a:pos x="T2" y="T3"/>
                </a:cxn>
                <a:cxn ang="0">
                  <a:pos x="T4" y="T5"/>
                </a:cxn>
                <a:cxn ang="0">
                  <a:pos x="T6" y="T7"/>
                </a:cxn>
                <a:cxn ang="0">
                  <a:pos x="T8" y="T9"/>
                </a:cxn>
              </a:cxnLst>
              <a:rect l="0" t="0" r="r" b="b"/>
              <a:pathLst>
                <a:path w="3" h="9">
                  <a:moveTo>
                    <a:pt x="2" y="0"/>
                  </a:moveTo>
                  <a:cubicBezTo>
                    <a:pt x="1" y="1"/>
                    <a:pt x="1" y="2"/>
                    <a:pt x="0" y="4"/>
                  </a:cubicBezTo>
                  <a:cubicBezTo>
                    <a:pt x="1" y="5"/>
                    <a:pt x="1" y="7"/>
                    <a:pt x="2" y="9"/>
                  </a:cubicBezTo>
                  <a:cubicBezTo>
                    <a:pt x="2" y="8"/>
                    <a:pt x="3" y="7"/>
                    <a:pt x="3" y="6"/>
                  </a:cubicBezTo>
                  <a:cubicBezTo>
                    <a:pt x="3" y="4"/>
                    <a:pt x="2" y="2"/>
                    <a:pt x="2" y="0"/>
                  </a:cubicBezTo>
                </a:path>
              </a:pathLst>
            </a:custGeom>
            <a:solidFill>
              <a:srgbClr val="B5BA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ṥ1íḍé">
              <a:extLst>
                <a:ext uri="{FF2B5EF4-FFF2-40B4-BE49-F238E27FC236}">
                  <a16:creationId xmlns:a16="http://schemas.microsoft.com/office/drawing/2014/main" id="{F992545A-E6EA-483B-9E90-03B745D7D28D}"/>
                </a:ext>
              </a:extLst>
            </p:cNvPr>
            <p:cNvSpPr/>
            <p:nvPr/>
          </p:nvSpPr>
          <p:spPr bwMode="auto">
            <a:xfrm>
              <a:off x="5874545" y="3428623"/>
              <a:ext cx="92075" cy="147638"/>
            </a:xfrm>
            <a:custGeom>
              <a:avLst/>
              <a:gdLst>
                <a:gd name="T0" fmla="*/ 6 w 57"/>
                <a:gd name="T1" fmla="*/ 0 h 93"/>
                <a:gd name="T2" fmla="*/ 0 w 57"/>
                <a:gd name="T3" fmla="*/ 6 h 93"/>
                <a:gd name="T4" fmla="*/ 55 w 57"/>
                <a:gd name="T5" fmla="*/ 93 h 93"/>
                <a:gd name="T6" fmla="*/ 57 w 57"/>
                <a:gd name="T7" fmla="*/ 89 h 93"/>
                <a:gd name="T8" fmla="*/ 6 w 57"/>
                <a:gd name="T9" fmla="*/ 0 h 93"/>
              </a:gdLst>
              <a:ahLst/>
              <a:cxnLst>
                <a:cxn ang="0">
                  <a:pos x="T0" y="T1"/>
                </a:cxn>
                <a:cxn ang="0">
                  <a:pos x="T2" y="T3"/>
                </a:cxn>
                <a:cxn ang="0">
                  <a:pos x="T4" y="T5"/>
                </a:cxn>
                <a:cxn ang="0">
                  <a:pos x="T6" y="T7"/>
                </a:cxn>
                <a:cxn ang="0">
                  <a:pos x="T8" y="T9"/>
                </a:cxn>
              </a:cxnLst>
              <a:rect l="0" t="0" r="r" b="b"/>
              <a:pathLst>
                <a:path w="57" h="93">
                  <a:moveTo>
                    <a:pt x="6" y="0"/>
                  </a:moveTo>
                  <a:cubicBezTo>
                    <a:pt x="4" y="2"/>
                    <a:pt x="2" y="4"/>
                    <a:pt x="0" y="6"/>
                  </a:cubicBezTo>
                  <a:cubicBezTo>
                    <a:pt x="0" y="6"/>
                    <a:pt x="35" y="17"/>
                    <a:pt x="55" y="93"/>
                  </a:cubicBezTo>
                  <a:cubicBezTo>
                    <a:pt x="56" y="91"/>
                    <a:pt x="56" y="90"/>
                    <a:pt x="57" y="89"/>
                  </a:cubicBezTo>
                  <a:cubicBezTo>
                    <a:pt x="42" y="29"/>
                    <a:pt x="18" y="7"/>
                    <a:pt x="6"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śḷïdê">
              <a:extLst>
                <a:ext uri="{FF2B5EF4-FFF2-40B4-BE49-F238E27FC236}">
                  <a16:creationId xmlns:a16="http://schemas.microsoft.com/office/drawing/2014/main" id="{1C6BE904-2AD0-43E1-9463-B7A352C13321}"/>
                </a:ext>
              </a:extLst>
            </p:cNvPr>
            <p:cNvSpPr/>
            <p:nvPr/>
          </p:nvSpPr>
          <p:spPr bwMode="auto">
            <a:xfrm>
              <a:off x="5874545" y="2938086"/>
              <a:ext cx="647700" cy="933450"/>
            </a:xfrm>
            <a:custGeom>
              <a:avLst/>
              <a:gdLst>
                <a:gd name="T0" fmla="*/ 223 w 404"/>
                <a:gd name="T1" fmla="*/ 0 h 583"/>
                <a:gd name="T2" fmla="*/ 0 w 404"/>
                <a:gd name="T3" fmla="*/ 303 h 583"/>
                <a:gd name="T4" fmla="*/ 69 w 404"/>
                <a:gd name="T5" fmla="*/ 483 h 583"/>
                <a:gd name="T6" fmla="*/ 142 w 404"/>
                <a:gd name="T7" fmla="*/ 583 h 583"/>
                <a:gd name="T8" fmla="*/ 302 w 404"/>
                <a:gd name="T9" fmla="*/ 303 h 583"/>
                <a:gd name="T10" fmla="*/ 302 w 404"/>
                <a:gd name="T11" fmla="*/ 46 h 583"/>
                <a:gd name="T12" fmla="*/ 223 w 404"/>
                <a:gd name="T13" fmla="*/ 0 h 583"/>
              </a:gdLst>
              <a:ahLst/>
              <a:cxnLst>
                <a:cxn ang="0">
                  <a:pos x="T0" y="T1"/>
                </a:cxn>
                <a:cxn ang="0">
                  <a:pos x="T2" y="T3"/>
                </a:cxn>
                <a:cxn ang="0">
                  <a:pos x="T4" y="T5"/>
                </a:cxn>
                <a:cxn ang="0">
                  <a:pos x="T6" y="T7"/>
                </a:cxn>
                <a:cxn ang="0">
                  <a:pos x="T8" y="T9"/>
                </a:cxn>
                <a:cxn ang="0">
                  <a:pos x="T10" y="T11"/>
                </a:cxn>
                <a:cxn ang="0">
                  <a:pos x="T12" y="T13"/>
                </a:cxn>
              </a:cxnLst>
              <a:rect l="0" t="0" r="r" b="b"/>
              <a:pathLst>
                <a:path w="404" h="583">
                  <a:moveTo>
                    <a:pt x="223" y="0"/>
                  </a:moveTo>
                  <a:cubicBezTo>
                    <a:pt x="223" y="0"/>
                    <a:pt x="195" y="130"/>
                    <a:pt x="0" y="303"/>
                  </a:cubicBezTo>
                  <a:cubicBezTo>
                    <a:pt x="0" y="303"/>
                    <a:pt x="60" y="323"/>
                    <a:pt x="69" y="483"/>
                  </a:cubicBezTo>
                  <a:cubicBezTo>
                    <a:pt x="142" y="583"/>
                    <a:pt x="142" y="583"/>
                    <a:pt x="142" y="583"/>
                  </a:cubicBezTo>
                  <a:cubicBezTo>
                    <a:pt x="142" y="583"/>
                    <a:pt x="200" y="374"/>
                    <a:pt x="302" y="303"/>
                  </a:cubicBezTo>
                  <a:cubicBezTo>
                    <a:pt x="404" y="232"/>
                    <a:pt x="302" y="46"/>
                    <a:pt x="302" y="46"/>
                  </a:cubicBezTo>
                  <a:cubicBezTo>
                    <a:pt x="223" y="0"/>
                    <a:pt x="223" y="0"/>
                    <a:pt x="223" y="0"/>
                  </a:cubicBezTo>
                </a:path>
              </a:pathLst>
            </a:custGeom>
            <a:solidFill>
              <a:srgbClr val="E1E7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ṧľîḑê">
              <a:extLst>
                <a:ext uri="{FF2B5EF4-FFF2-40B4-BE49-F238E27FC236}">
                  <a16:creationId xmlns:a16="http://schemas.microsoft.com/office/drawing/2014/main" id="{58362FE9-B718-4DD8-ACE4-FDB66DA2231B}"/>
                </a:ext>
              </a:extLst>
            </p:cNvPr>
            <p:cNvSpPr/>
            <p:nvPr/>
          </p:nvSpPr>
          <p:spPr bwMode="auto">
            <a:xfrm>
              <a:off x="5463383" y="3509586"/>
              <a:ext cx="217488" cy="374650"/>
            </a:xfrm>
            <a:custGeom>
              <a:avLst/>
              <a:gdLst>
                <a:gd name="T0" fmla="*/ 1 w 136"/>
                <a:gd name="T1" fmla="*/ 0 h 234"/>
                <a:gd name="T2" fmla="*/ 0 w 136"/>
                <a:gd name="T3" fmla="*/ 6 h 234"/>
                <a:gd name="T4" fmla="*/ 80 w 136"/>
                <a:gd name="T5" fmla="*/ 234 h 234"/>
                <a:gd name="T6" fmla="*/ 129 w 136"/>
                <a:gd name="T7" fmla="*/ 128 h 234"/>
                <a:gd name="T8" fmla="*/ 136 w 136"/>
                <a:gd name="T9" fmla="*/ 79 h 234"/>
                <a:gd name="T10" fmla="*/ 135 w 136"/>
                <a:gd name="T11" fmla="*/ 76 h 234"/>
                <a:gd name="T12" fmla="*/ 129 w 136"/>
                <a:gd name="T13" fmla="*/ 119 h 234"/>
                <a:gd name="T14" fmla="*/ 80 w 136"/>
                <a:gd name="T15" fmla="*/ 226 h 234"/>
                <a:gd name="T16" fmla="*/ 1 w 136"/>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234">
                  <a:moveTo>
                    <a:pt x="1" y="0"/>
                  </a:moveTo>
                  <a:cubicBezTo>
                    <a:pt x="0" y="6"/>
                    <a:pt x="0" y="6"/>
                    <a:pt x="0" y="6"/>
                  </a:cubicBezTo>
                  <a:cubicBezTo>
                    <a:pt x="40" y="111"/>
                    <a:pt x="80" y="234"/>
                    <a:pt x="80" y="234"/>
                  </a:cubicBezTo>
                  <a:cubicBezTo>
                    <a:pt x="80" y="234"/>
                    <a:pt x="124" y="234"/>
                    <a:pt x="129" y="128"/>
                  </a:cubicBezTo>
                  <a:cubicBezTo>
                    <a:pt x="129" y="111"/>
                    <a:pt x="132" y="94"/>
                    <a:pt x="136" y="79"/>
                  </a:cubicBezTo>
                  <a:cubicBezTo>
                    <a:pt x="136" y="78"/>
                    <a:pt x="135" y="77"/>
                    <a:pt x="135" y="76"/>
                  </a:cubicBezTo>
                  <a:cubicBezTo>
                    <a:pt x="131" y="89"/>
                    <a:pt x="129" y="104"/>
                    <a:pt x="129" y="119"/>
                  </a:cubicBezTo>
                  <a:cubicBezTo>
                    <a:pt x="124" y="226"/>
                    <a:pt x="80" y="226"/>
                    <a:pt x="80" y="226"/>
                  </a:cubicBezTo>
                  <a:cubicBezTo>
                    <a:pt x="80" y="226"/>
                    <a:pt x="40" y="105"/>
                    <a:pt x="1"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ṥḷîḍé">
              <a:extLst>
                <a:ext uri="{FF2B5EF4-FFF2-40B4-BE49-F238E27FC236}">
                  <a16:creationId xmlns:a16="http://schemas.microsoft.com/office/drawing/2014/main" id="{CE6F71BA-2F5B-4093-A02F-F4E91DF242BD}"/>
                </a:ext>
              </a:extLst>
            </p:cNvPr>
            <p:cNvSpPr/>
            <p:nvPr/>
          </p:nvSpPr>
          <p:spPr bwMode="auto">
            <a:xfrm>
              <a:off x="5679283" y="3620711"/>
              <a:ext cx="4763" cy="15875"/>
            </a:xfrm>
            <a:custGeom>
              <a:avLst/>
              <a:gdLst>
                <a:gd name="T0" fmla="*/ 1 w 3"/>
                <a:gd name="T1" fmla="*/ 0 h 9"/>
                <a:gd name="T2" fmla="*/ 0 w 3"/>
                <a:gd name="T3" fmla="*/ 6 h 9"/>
                <a:gd name="T4" fmla="*/ 1 w 3"/>
                <a:gd name="T5" fmla="*/ 9 h 9"/>
                <a:gd name="T6" fmla="*/ 3 w 3"/>
                <a:gd name="T7" fmla="*/ 4 h 9"/>
                <a:gd name="T8" fmla="*/ 1 w 3"/>
                <a:gd name="T9" fmla="*/ 0 h 9"/>
              </a:gdLst>
              <a:ahLst/>
              <a:cxnLst>
                <a:cxn ang="0">
                  <a:pos x="T0" y="T1"/>
                </a:cxn>
                <a:cxn ang="0">
                  <a:pos x="T2" y="T3"/>
                </a:cxn>
                <a:cxn ang="0">
                  <a:pos x="T4" y="T5"/>
                </a:cxn>
                <a:cxn ang="0">
                  <a:pos x="T6" y="T7"/>
                </a:cxn>
                <a:cxn ang="0">
                  <a:pos x="T8" y="T9"/>
                </a:cxn>
              </a:cxnLst>
              <a:rect l="0" t="0" r="r" b="b"/>
              <a:pathLst>
                <a:path w="3" h="9">
                  <a:moveTo>
                    <a:pt x="1" y="0"/>
                  </a:moveTo>
                  <a:cubicBezTo>
                    <a:pt x="1" y="2"/>
                    <a:pt x="0" y="4"/>
                    <a:pt x="0" y="6"/>
                  </a:cubicBezTo>
                  <a:cubicBezTo>
                    <a:pt x="0" y="7"/>
                    <a:pt x="1" y="8"/>
                    <a:pt x="1" y="9"/>
                  </a:cubicBezTo>
                  <a:cubicBezTo>
                    <a:pt x="2" y="7"/>
                    <a:pt x="2" y="6"/>
                    <a:pt x="3" y="4"/>
                  </a:cubicBezTo>
                  <a:cubicBezTo>
                    <a:pt x="2" y="3"/>
                    <a:pt x="2" y="2"/>
                    <a:pt x="1" y="0"/>
                  </a:cubicBezTo>
                </a:path>
              </a:pathLst>
            </a:custGeom>
            <a:solidFill>
              <a:srgbClr val="B5BA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ïşļíďè">
              <a:extLst>
                <a:ext uri="{FF2B5EF4-FFF2-40B4-BE49-F238E27FC236}">
                  <a16:creationId xmlns:a16="http://schemas.microsoft.com/office/drawing/2014/main" id="{3C0AA1E7-DF27-463F-8AFE-23ACF1112701}"/>
                </a:ext>
              </a:extLst>
            </p:cNvPr>
            <p:cNvSpPr/>
            <p:nvPr/>
          </p:nvSpPr>
          <p:spPr bwMode="auto">
            <a:xfrm>
              <a:off x="5680870" y="3433386"/>
              <a:ext cx="130175" cy="195263"/>
            </a:xfrm>
            <a:custGeom>
              <a:avLst/>
              <a:gdLst>
                <a:gd name="T0" fmla="*/ 74 w 81"/>
                <a:gd name="T1" fmla="*/ 0 h 122"/>
                <a:gd name="T2" fmla="*/ 0 w 81"/>
                <a:gd name="T3" fmla="*/ 118 h 122"/>
                <a:gd name="T4" fmla="*/ 2 w 81"/>
                <a:gd name="T5" fmla="*/ 122 h 122"/>
                <a:gd name="T6" fmla="*/ 81 w 81"/>
                <a:gd name="T7" fmla="*/ 3 h 122"/>
                <a:gd name="T8" fmla="*/ 74 w 81"/>
                <a:gd name="T9" fmla="*/ 0 h 122"/>
              </a:gdLst>
              <a:ahLst/>
              <a:cxnLst>
                <a:cxn ang="0">
                  <a:pos x="T0" y="T1"/>
                </a:cxn>
                <a:cxn ang="0">
                  <a:pos x="T2" y="T3"/>
                </a:cxn>
                <a:cxn ang="0">
                  <a:pos x="T4" y="T5"/>
                </a:cxn>
                <a:cxn ang="0">
                  <a:pos x="T6" y="T7"/>
                </a:cxn>
                <a:cxn ang="0">
                  <a:pos x="T8" y="T9"/>
                </a:cxn>
              </a:cxnLst>
              <a:rect l="0" t="0" r="r" b="b"/>
              <a:pathLst>
                <a:path w="81" h="122">
                  <a:moveTo>
                    <a:pt x="74" y="0"/>
                  </a:moveTo>
                  <a:cubicBezTo>
                    <a:pt x="58" y="14"/>
                    <a:pt x="18" y="57"/>
                    <a:pt x="0" y="118"/>
                  </a:cubicBezTo>
                  <a:cubicBezTo>
                    <a:pt x="1" y="120"/>
                    <a:pt x="1" y="121"/>
                    <a:pt x="2" y="122"/>
                  </a:cubicBezTo>
                  <a:cubicBezTo>
                    <a:pt x="25" y="47"/>
                    <a:pt x="81" y="3"/>
                    <a:pt x="81" y="3"/>
                  </a:cubicBezTo>
                  <a:cubicBezTo>
                    <a:pt x="79" y="2"/>
                    <a:pt x="77" y="1"/>
                    <a:pt x="74" y="0"/>
                  </a:cubicBezTo>
                </a:path>
              </a:pathLst>
            </a:custGeom>
            <a:solidFill>
              <a:srgbClr val="3D39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ḷïḋe">
              <a:extLst>
                <a:ext uri="{FF2B5EF4-FFF2-40B4-BE49-F238E27FC236}">
                  <a16:creationId xmlns:a16="http://schemas.microsoft.com/office/drawing/2014/main" id="{B3614103-F427-472F-860E-CCB4121918C8}"/>
                </a:ext>
              </a:extLst>
            </p:cNvPr>
            <p:cNvSpPr/>
            <p:nvPr/>
          </p:nvSpPr>
          <p:spPr bwMode="auto">
            <a:xfrm>
              <a:off x="5298283" y="3014286"/>
              <a:ext cx="512763" cy="857250"/>
            </a:xfrm>
            <a:custGeom>
              <a:avLst/>
              <a:gdLst>
                <a:gd name="T0" fmla="*/ 320 w 320"/>
                <a:gd name="T1" fmla="*/ 256 h 536"/>
                <a:gd name="T2" fmla="*/ 232 w 320"/>
                <a:gd name="T3" fmla="*/ 429 h 536"/>
                <a:gd name="T4" fmla="*/ 183 w 320"/>
                <a:gd name="T5" fmla="*/ 536 h 536"/>
                <a:gd name="T6" fmla="*/ 36 w 320"/>
                <a:gd name="T7" fmla="*/ 163 h 536"/>
                <a:gd name="T8" fmla="*/ 100 w 320"/>
                <a:gd name="T9" fmla="*/ 0 h 536"/>
                <a:gd name="T10" fmla="*/ 320 w 320"/>
                <a:gd name="T11" fmla="*/ 256 h 536"/>
              </a:gdLst>
              <a:ahLst/>
              <a:cxnLst>
                <a:cxn ang="0">
                  <a:pos x="T0" y="T1"/>
                </a:cxn>
                <a:cxn ang="0">
                  <a:pos x="T2" y="T3"/>
                </a:cxn>
                <a:cxn ang="0">
                  <a:pos x="T4" y="T5"/>
                </a:cxn>
                <a:cxn ang="0">
                  <a:pos x="T6" y="T7"/>
                </a:cxn>
                <a:cxn ang="0">
                  <a:pos x="T8" y="T9"/>
                </a:cxn>
                <a:cxn ang="0">
                  <a:pos x="T10" y="T11"/>
                </a:cxn>
              </a:cxnLst>
              <a:rect l="0" t="0" r="r" b="b"/>
              <a:pathLst>
                <a:path w="320" h="536">
                  <a:moveTo>
                    <a:pt x="320" y="256"/>
                  </a:moveTo>
                  <a:cubicBezTo>
                    <a:pt x="320" y="256"/>
                    <a:pt x="236" y="322"/>
                    <a:pt x="232" y="429"/>
                  </a:cubicBezTo>
                  <a:cubicBezTo>
                    <a:pt x="227" y="536"/>
                    <a:pt x="183" y="536"/>
                    <a:pt x="183" y="536"/>
                  </a:cubicBezTo>
                  <a:cubicBezTo>
                    <a:pt x="183" y="536"/>
                    <a:pt x="72" y="194"/>
                    <a:pt x="36" y="163"/>
                  </a:cubicBezTo>
                  <a:cubicBezTo>
                    <a:pt x="0" y="132"/>
                    <a:pt x="100" y="0"/>
                    <a:pt x="100" y="0"/>
                  </a:cubicBezTo>
                  <a:cubicBezTo>
                    <a:pt x="100" y="0"/>
                    <a:pt x="156" y="185"/>
                    <a:pt x="320" y="256"/>
                  </a:cubicBezTo>
                </a:path>
              </a:pathLst>
            </a:custGeom>
            <a:solidFill>
              <a:srgbClr val="E1E7E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ïsḻiḋe">
              <a:extLst>
                <a:ext uri="{FF2B5EF4-FFF2-40B4-BE49-F238E27FC236}">
                  <a16:creationId xmlns:a16="http://schemas.microsoft.com/office/drawing/2014/main" id="{73625902-162F-4EB1-AA48-9C2518679A01}"/>
                </a:ext>
              </a:extLst>
            </p:cNvPr>
            <p:cNvSpPr/>
            <p:nvPr/>
          </p:nvSpPr>
          <p:spPr bwMode="auto">
            <a:xfrm>
              <a:off x="6223795" y="2939673"/>
              <a:ext cx="7938" cy="4763"/>
            </a:xfrm>
            <a:custGeom>
              <a:avLst/>
              <a:gdLst>
                <a:gd name="T0" fmla="*/ 0 w 5"/>
                <a:gd name="T1" fmla="*/ 0 h 3"/>
                <a:gd name="T2" fmla="*/ 4 w 5"/>
                <a:gd name="T3" fmla="*/ 3 h 3"/>
                <a:gd name="T4" fmla="*/ 5 w 5"/>
                <a:gd name="T5" fmla="*/ 2 h 3"/>
                <a:gd name="T6" fmla="*/ 0 w 5"/>
                <a:gd name="T7" fmla="*/ 0 h 3"/>
              </a:gdLst>
              <a:ahLst/>
              <a:cxnLst>
                <a:cxn ang="0">
                  <a:pos x="T0" y="T1"/>
                </a:cxn>
                <a:cxn ang="0">
                  <a:pos x="T2" y="T3"/>
                </a:cxn>
                <a:cxn ang="0">
                  <a:pos x="T4" y="T5"/>
                </a:cxn>
                <a:cxn ang="0">
                  <a:pos x="T6" y="T7"/>
                </a:cxn>
              </a:cxnLst>
              <a:rect l="0" t="0" r="r" b="b"/>
              <a:pathLst>
                <a:path w="5" h="3">
                  <a:moveTo>
                    <a:pt x="0" y="0"/>
                  </a:moveTo>
                  <a:cubicBezTo>
                    <a:pt x="1" y="1"/>
                    <a:pt x="3" y="2"/>
                    <a:pt x="4" y="3"/>
                  </a:cubicBezTo>
                  <a:cubicBezTo>
                    <a:pt x="4" y="2"/>
                    <a:pt x="5" y="2"/>
                    <a:pt x="5" y="2"/>
                  </a:cubicBezTo>
                  <a:cubicBezTo>
                    <a:pt x="0" y="0"/>
                    <a:pt x="0" y="0"/>
                    <a:pt x="0"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şḻîḋê">
              <a:extLst>
                <a:ext uri="{FF2B5EF4-FFF2-40B4-BE49-F238E27FC236}">
                  <a16:creationId xmlns:a16="http://schemas.microsoft.com/office/drawing/2014/main" id="{590D9282-52E7-4298-8421-8671E200D9E5}"/>
                </a:ext>
              </a:extLst>
            </p:cNvPr>
            <p:cNvSpPr/>
            <p:nvPr/>
          </p:nvSpPr>
          <p:spPr bwMode="auto">
            <a:xfrm>
              <a:off x="6230145" y="3574673"/>
              <a:ext cx="19050" cy="290513"/>
            </a:xfrm>
            <a:custGeom>
              <a:avLst/>
              <a:gdLst>
                <a:gd name="T0" fmla="*/ 4 w 12"/>
                <a:gd name="T1" fmla="*/ 0 h 181"/>
                <a:gd name="T2" fmla="*/ 0 w 12"/>
                <a:gd name="T3" fmla="*/ 7 h 181"/>
                <a:gd name="T4" fmla="*/ 0 w 12"/>
                <a:gd name="T5" fmla="*/ 25 h 181"/>
                <a:gd name="T6" fmla="*/ 8 w 12"/>
                <a:gd name="T7" fmla="*/ 181 h 181"/>
                <a:gd name="T8" fmla="*/ 12 w 12"/>
                <a:gd name="T9" fmla="*/ 180 h 181"/>
                <a:gd name="T10" fmla="*/ 4 w 12"/>
                <a:gd name="T11" fmla="*/ 25 h 181"/>
                <a:gd name="T12" fmla="*/ 4 w 12"/>
                <a:gd name="T13" fmla="*/ 0 h 181"/>
              </a:gdLst>
              <a:ahLst/>
              <a:cxnLst>
                <a:cxn ang="0">
                  <a:pos x="T0" y="T1"/>
                </a:cxn>
                <a:cxn ang="0">
                  <a:pos x="T2" y="T3"/>
                </a:cxn>
                <a:cxn ang="0">
                  <a:pos x="T4" y="T5"/>
                </a:cxn>
                <a:cxn ang="0">
                  <a:pos x="T6" y="T7"/>
                </a:cxn>
                <a:cxn ang="0">
                  <a:pos x="T8" y="T9"/>
                </a:cxn>
                <a:cxn ang="0">
                  <a:pos x="T10" y="T11"/>
                </a:cxn>
                <a:cxn ang="0">
                  <a:pos x="T12" y="T13"/>
                </a:cxn>
              </a:cxnLst>
              <a:rect l="0" t="0" r="r" b="b"/>
              <a:pathLst>
                <a:path w="12" h="181">
                  <a:moveTo>
                    <a:pt x="4" y="0"/>
                  </a:moveTo>
                  <a:cubicBezTo>
                    <a:pt x="2" y="3"/>
                    <a:pt x="1" y="5"/>
                    <a:pt x="0" y="7"/>
                  </a:cubicBezTo>
                  <a:cubicBezTo>
                    <a:pt x="0" y="13"/>
                    <a:pt x="0" y="19"/>
                    <a:pt x="0" y="25"/>
                  </a:cubicBezTo>
                  <a:cubicBezTo>
                    <a:pt x="8" y="181"/>
                    <a:pt x="8" y="181"/>
                    <a:pt x="8" y="181"/>
                  </a:cubicBezTo>
                  <a:cubicBezTo>
                    <a:pt x="12" y="180"/>
                    <a:pt x="12" y="180"/>
                    <a:pt x="12" y="180"/>
                  </a:cubicBezTo>
                  <a:cubicBezTo>
                    <a:pt x="4" y="25"/>
                    <a:pt x="4" y="25"/>
                    <a:pt x="4" y="25"/>
                  </a:cubicBezTo>
                  <a:cubicBezTo>
                    <a:pt x="4" y="17"/>
                    <a:pt x="4" y="9"/>
                    <a:pt x="4"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slíḓê">
              <a:extLst>
                <a:ext uri="{FF2B5EF4-FFF2-40B4-BE49-F238E27FC236}">
                  <a16:creationId xmlns:a16="http://schemas.microsoft.com/office/drawing/2014/main" id="{F6BCC746-85D3-465B-A1CF-D34834FC5ED6}"/>
                </a:ext>
              </a:extLst>
            </p:cNvPr>
            <p:cNvSpPr/>
            <p:nvPr/>
          </p:nvSpPr>
          <p:spPr bwMode="auto">
            <a:xfrm>
              <a:off x="6228558" y="3561973"/>
              <a:ext cx="7938" cy="23813"/>
            </a:xfrm>
            <a:custGeom>
              <a:avLst/>
              <a:gdLst>
                <a:gd name="T0" fmla="*/ 5 w 5"/>
                <a:gd name="T1" fmla="*/ 0 h 15"/>
                <a:gd name="T2" fmla="*/ 0 w 5"/>
                <a:gd name="T3" fmla="*/ 7 h 15"/>
                <a:gd name="T4" fmla="*/ 1 w 5"/>
                <a:gd name="T5" fmla="*/ 15 h 15"/>
                <a:gd name="T6" fmla="*/ 5 w 5"/>
                <a:gd name="T7" fmla="*/ 8 h 15"/>
                <a:gd name="T8" fmla="*/ 5 w 5"/>
                <a:gd name="T9" fmla="*/ 0 h 15"/>
              </a:gdLst>
              <a:ahLst/>
              <a:cxnLst>
                <a:cxn ang="0">
                  <a:pos x="T0" y="T1"/>
                </a:cxn>
                <a:cxn ang="0">
                  <a:pos x="T2" y="T3"/>
                </a:cxn>
                <a:cxn ang="0">
                  <a:pos x="T4" y="T5"/>
                </a:cxn>
                <a:cxn ang="0">
                  <a:pos x="T6" y="T7"/>
                </a:cxn>
                <a:cxn ang="0">
                  <a:pos x="T8" y="T9"/>
                </a:cxn>
              </a:cxnLst>
              <a:rect l="0" t="0" r="r" b="b"/>
              <a:pathLst>
                <a:path w="5" h="15">
                  <a:moveTo>
                    <a:pt x="5" y="0"/>
                  </a:moveTo>
                  <a:cubicBezTo>
                    <a:pt x="3" y="2"/>
                    <a:pt x="2" y="4"/>
                    <a:pt x="0" y="7"/>
                  </a:cubicBezTo>
                  <a:cubicBezTo>
                    <a:pt x="0" y="9"/>
                    <a:pt x="0" y="12"/>
                    <a:pt x="1" y="15"/>
                  </a:cubicBezTo>
                  <a:cubicBezTo>
                    <a:pt x="2" y="13"/>
                    <a:pt x="3" y="11"/>
                    <a:pt x="5" y="8"/>
                  </a:cubicBezTo>
                  <a:cubicBezTo>
                    <a:pt x="5" y="6"/>
                    <a:pt x="5" y="3"/>
                    <a:pt x="5" y="0"/>
                  </a:cubicBezTo>
                </a:path>
              </a:pathLst>
            </a:custGeom>
            <a:solidFill>
              <a:srgbClr val="B5BA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ś1îḍè">
              <a:extLst>
                <a:ext uri="{FF2B5EF4-FFF2-40B4-BE49-F238E27FC236}">
                  <a16:creationId xmlns:a16="http://schemas.microsoft.com/office/drawing/2014/main" id="{53527313-FA72-4BDA-A569-30E486F7A747}"/>
                </a:ext>
              </a:extLst>
            </p:cNvPr>
            <p:cNvSpPr/>
            <p:nvPr/>
          </p:nvSpPr>
          <p:spPr bwMode="auto">
            <a:xfrm>
              <a:off x="6228558" y="2942848"/>
              <a:ext cx="71438" cy="630238"/>
            </a:xfrm>
            <a:custGeom>
              <a:avLst/>
              <a:gdLst>
                <a:gd name="T0" fmla="*/ 2 w 44"/>
                <a:gd name="T1" fmla="*/ 0 h 394"/>
                <a:gd name="T2" fmla="*/ 1 w 44"/>
                <a:gd name="T3" fmla="*/ 1 h 394"/>
                <a:gd name="T4" fmla="*/ 11 w 44"/>
                <a:gd name="T5" fmla="*/ 252 h 394"/>
                <a:gd name="T6" fmla="*/ 0 w 44"/>
                <a:gd name="T7" fmla="*/ 394 h 394"/>
                <a:gd name="T8" fmla="*/ 5 w 44"/>
                <a:gd name="T9" fmla="*/ 387 h 394"/>
                <a:gd name="T10" fmla="*/ 15 w 44"/>
                <a:gd name="T11" fmla="*/ 252 h 394"/>
                <a:gd name="T12" fmla="*/ 8 w 44"/>
                <a:gd name="T13" fmla="*/ 3 h 394"/>
                <a:gd name="T14" fmla="*/ 2 w 44"/>
                <a:gd name="T15" fmla="*/ 0 h 3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394">
                  <a:moveTo>
                    <a:pt x="2" y="0"/>
                  </a:moveTo>
                  <a:cubicBezTo>
                    <a:pt x="2" y="0"/>
                    <a:pt x="1" y="0"/>
                    <a:pt x="1" y="1"/>
                  </a:cubicBezTo>
                  <a:cubicBezTo>
                    <a:pt x="41" y="29"/>
                    <a:pt x="25" y="165"/>
                    <a:pt x="11" y="252"/>
                  </a:cubicBezTo>
                  <a:cubicBezTo>
                    <a:pt x="3" y="299"/>
                    <a:pt x="0" y="346"/>
                    <a:pt x="0" y="394"/>
                  </a:cubicBezTo>
                  <a:cubicBezTo>
                    <a:pt x="2" y="391"/>
                    <a:pt x="3" y="389"/>
                    <a:pt x="5" y="387"/>
                  </a:cubicBezTo>
                  <a:cubicBezTo>
                    <a:pt x="4" y="342"/>
                    <a:pt x="8" y="297"/>
                    <a:pt x="15" y="252"/>
                  </a:cubicBezTo>
                  <a:cubicBezTo>
                    <a:pt x="29" y="167"/>
                    <a:pt x="44" y="35"/>
                    <a:pt x="8" y="3"/>
                  </a:cubicBezTo>
                  <a:cubicBezTo>
                    <a:pt x="2" y="0"/>
                    <a:pt x="2" y="0"/>
                    <a:pt x="2"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śliḓê">
              <a:extLst>
                <a:ext uri="{FF2B5EF4-FFF2-40B4-BE49-F238E27FC236}">
                  <a16:creationId xmlns:a16="http://schemas.microsoft.com/office/drawing/2014/main" id="{39E2FAB1-35A0-4216-B515-79736E9CC8CC}"/>
                </a:ext>
              </a:extLst>
            </p:cNvPr>
            <p:cNvSpPr/>
            <p:nvPr/>
          </p:nvSpPr>
          <p:spPr bwMode="auto">
            <a:xfrm>
              <a:off x="7247733" y="4571623"/>
              <a:ext cx="320675" cy="495300"/>
            </a:xfrm>
            <a:custGeom>
              <a:avLst/>
              <a:gdLst>
                <a:gd name="T0" fmla="*/ 128 w 200"/>
                <a:gd name="T1" fmla="*/ 301 h 310"/>
                <a:gd name="T2" fmla="*/ 118 w 200"/>
                <a:gd name="T3" fmla="*/ 310 h 310"/>
                <a:gd name="T4" fmla="*/ 124 w 200"/>
                <a:gd name="T5" fmla="*/ 308 h 310"/>
                <a:gd name="T6" fmla="*/ 132 w 200"/>
                <a:gd name="T7" fmla="*/ 302 h 310"/>
                <a:gd name="T8" fmla="*/ 128 w 200"/>
                <a:gd name="T9" fmla="*/ 301 h 310"/>
                <a:gd name="T10" fmla="*/ 0 w 200"/>
                <a:gd name="T11" fmla="*/ 0 h 310"/>
                <a:gd name="T12" fmla="*/ 40 w 200"/>
                <a:gd name="T13" fmla="*/ 50 h 310"/>
                <a:gd name="T14" fmla="*/ 195 w 200"/>
                <a:gd name="T15" fmla="*/ 245 h 310"/>
                <a:gd name="T16" fmla="*/ 128 w 200"/>
                <a:gd name="T17" fmla="*/ 301 h 310"/>
                <a:gd name="T18" fmla="*/ 135 w 200"/>
                <a:gd name="T19" fmla="*/ 299 h 310"/>
                <a:gd name="T20" fmla="*/ 200 w 200"/>
                <a:gd name="T21" fmla="*/ 245 h 310"/>
                <a:gd name="T22" fmla="*/ 44 w 200"/>
                <a:gd name="T23" fmla="*/ 50 h 310"/>
                <a:gd name="T24" fmla="*/ 6 w 200"/>
                <a:gd name="T25" fmla="*/ 2 h 310"/>
                <a:gd name="T26" fmla="*/ 0 w 200"/>
                <a:gd name="T2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 h="310">
                  <a:moveTo>
                    <a:pt x="128" y="301"/>
                  </a:moveTo>
                  <a:cubicBezTo>
                    <a:pt x="118" y="310"/>
                    <a:pt x="118" y="310"/>
                    <a:pt x="118" y="310"/>
                  </a:cubicBezTo>
                  <a:cubicBezTo>
                    <a:pt x="120" y="309"/>
                    <a:pt x="122" y="309"/>
                    <a:pt x="124" y="308"/>
                  </a:cubicBezTo>
                  <a:cubicBezTo>
                    <a:pt x="132" y="302"/>
                    <a:pt x="132" y="302"/>
                    <a:pt x="132" y="302"/>
                  </a:cubicBezTo>
                  <a:cubicBezTo>
                    <a:pt x="130" y="301"/>
                    <a:pt x="129" y="301"/>
                    <a:pt x="128" y="301"/>
                  </a:cubicBezTo>
                  <a:moveTo>
                    <a:pt x="0" y="0"/>
                  </a:moveTo>
                  <a:cubicBezTo>
                    <a:pt x="19" y="16"/>
                    <a:pt x="34" y="33"/>
                    <a:pt x="40" y="50"/>
                  </a:cubicBezTo>
                  <a:cubicBezTo>
                    <a:pt x="66" y="125"/>
                    <a:pt x="195" y="245"/>
                    <a:pt x="195" y="245"/>
                  </a:cubicBezTo>
                  <a:cubicBezTo>
                    <a:pt x="128" y="301"/>
                    <a:pt x="128" y="301"/>
                    <a:pt x="128" y="301"/>
                  </a:cubicBezTo>
                  <a:cubicBezTo>
                    <a:pt x="135" y="299"/>
                    <a:pt x="135" y="299"/>
                    <a:pt x="135" y="299"/>
                  </a:cubicBezTo>
                  <a:cubicBezTo>
                    <a:pt x="200" y="245"/>
                    <a:pt x="200" y="245"/>
                    <a:pt x="200" y="245"/>
                  </a:cubicBezTo>
                  <a:cubicBezTo>
                    <a:pt x="200" y="245"/>
                    <a:pt x="71" y="125"/>
                    <a:pt x="44" y="50"/>
                  </a:cubicBezTo>
                  <a:cubicBezTo>
                    <a:pt x="39" y="34"/>
                    <a:pt x="25" y="17"/>
                    <a:pt x="6" y="2"/>
                  </a:cubicBezTo>
                  <a:cubicBezTo>
                    <a:pt x="4" y="1"/>
                    <a:pt x="2" y="1"/>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iŝļíďè">
              <a:extLst>
                <a:ext uri="{FF2B5EF4-FFF2-40B4-BE49-F238E27FC236}">
                  <a16:creationId xmlns:a16="http://schemas.microsoft.com/office/drawing/2014/main" id="{DDF1A02F-667B-418D-8B8E-A9A15C349BC8}"/>
                </a:ext>
              </a:extLst>
            </p:cNvPr>
            <p:cNvSpPr/>
            <p:nvPr/>
          </p:nvSpPr>
          <p:spPr bwMode="auto">
            <a:xfrm>
              <a:off x="7187408" y="4523998"/>
              <a:ext cx="69850" cy="50800"/>
            </a:xfrm>
            <a:custGeom>
              <a:avLst/>
              <a:gdLst>
                <a:gd name="T0" fmla="*/ 0 w 44"/>
                <a:gd name="T1" fmla="*/ 0 h 32"/>
                <a:gd name="T2" fmla="*/ 0 w 44"/>
                <a:gd name="T3" fmla="*/ 3 h 32"/>
                <a:gd name="T4" fmla="*/ 38 w 44"/>
                <a:gd name="T5" fmla="*/ 30 h 32"/>
                <a:gd name="T6" fmla="*/ 44 w 44"/>
                <a:gd name="T7" fmla="*/ 32 h 32"/>
                <a:gd name="T8" fmla="*/ 0 w 44"/>
                <a:gd name="T9" fmla="*/ 0 h 32"/>
              </a:gdLst>
              <a:ahLst/>
              <a:cxnLst>
                <a:cxn ang="0">
                  <a:pos x="T0" y="T1"/>
                </a:cxn>
                <a:cxn ang="0">
                  <a:pos x="T2" y="T3"/>
                </a:cxn>
                <a:cxn ang="0">
                  <a:pos x="T4" y="T5"/>
                </a:cxn>
                <a:cxn ang="0">
                  <a:pos x="T6" y="T7"/>
                </a:cxn>
                <a:cxn ang="0">
                  <a:pos x="T8" y="T9"/>
                </a:cxn>
              </a:cxnLst>
              <a:rect l="0" t="0" r="r" b="b"/>
              <a:pathLst>
                <a:path w="44" h="32">
                  <a:moveTo>
                    <a:pt x="0" y="0"/>
                  </a:moveTo>
                  <a:cubicBezTo>
                    <a:pt x="0" y="3"/>
                    <a:pt x="0" y="3"/>
                    <a:pt x="0" y="3"/>
                  </a:cubicBezTo>
                  <a:cubicBezTo>
                    <a:pt x="14" y="12"/>
                    <a:pt x="26" y="21"/>
                    <a:pt x="38" y="30"/>
                  </a:cubicBezTo>
                  <a:cubicBezTo>
                    <a:pt x="40" y="31"/>
                    <a:pt x="42" y="31"/>
                    <a:pt x="44" y="32"/>
                  </a:cubicBezTo>
                  <a:cubicBezTo>
                    <a:pt x="31" y="21"/>
                    <a:pt x="16" y="10"/>
                    <a:pt x="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ïšlîḋè">
              <a:extLst>
                <a:ext uri="{FF2B5EF4-FFF2-40B4-BE49-F238E27FC236}">
                  <a16:creationId xmlns:a16="http://schemas.microsoft.com/office/drawing/2014/main" id="{F2BC400E-14A0-423E-860C-0FDC0696658F}"/>
                </a:ext>
              </a:extLst>
            </p:cNvPr>
            <p:cNvSpPr/>
            <p:nvPr/>
          </p:nvSpPr>
          <p:spPr bwMode="auto">
            <a:xfrm>
              <a:off x="7676358" y="5533648"/>
              <a:ext cx="3175" cy="1588"/>
            </a:xfrm>
            <a:custGeom>
              <a:avLst/>
              <a:gdLst>
                <a:gd name="T0" fmla="*/ 2 w 2"/>
                <a:gd name="T1" fmla="*/ 0 h 1"/>
                <a:gd name="T2" fmla="*/ 0 w 2"/>
                <a:gd name="T3" fmla="*/ 1 h 1"/>
                <a:gd name="T4" fmla="*/ 2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1"/>
                    <a:pt x="1" y="1"/>
                    <a:pt x="0" y="1"/>
                  </a:cubicBezTo>
                  <a:cubicBezTo>
                    <a:pt x="2" y="1"/>
                    <a:pt x="2" y="1"/>
                    <a:pt x="2" y="1"/>
                  </a:cubicBezTo>
                  <a:cubicBezTo>
                    <a:pt x="2" y="1"/>
                    <a:pt x="2" y="1"/>
                    <a:pt x="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śḷîďê">
              <a:extLst>
                <a:ext uri="{FF2B5EF4-FFF2-40B4-BE49-F238E27FC236}">
                  <a16:creationId xmlns:a16="http://schemas.microsoft.com/office/drawing/2014/main" id="{0DB7DBE1-E651-4B23-AE50-3A5308B6DDC3}"/>
                </a:ext>
              </a:extLst>
            </p:cNvPr>
            <p:cNvSpPr/>
            <p:nvPr/>
          </p:nvSpPr>
          <p:spPr bwMode="auto">
            <a:xfrm>
              <a:off x="6230145" y="2939673"/>
              <a:ext cx="2630488" cy="2595563"/>
            </a:xfrm>
            <a:custGeom>
              <a:avLst/>
              <a:gdLst>
                <a:gd name="T0" fmla="*/ 0 w 1642"/>
                <a:gd name="T1" fmla="*/ 0 h 1622"/>
                <a:gd name="T2" fmla="*/ 111 w 1642"/>
                <a:gd name="T3" fmla="*/ 44 h 1622"/>
                <a:gd name="T4" fmla="*/ 688 w 1642"/>
                <a:gd name="T5" fmla="*/ 186 h 1622"/>
                <a:gd name="T6" fmla="*/ 799 w 1642"/>
                <a:gd name="T7" fmla="*/ 399 h 1622"/>
                <a:gd name="T8" fmla="*/ 1367 w 1642"/>
                <a:gd name="T9" fmla="*/ 1158 h 1622"/>
                <a:gd name="T10" fmla="*/ 1411 w 1642"/>
                <a:gd name="T11" fmla="*/ 1567 h 1622"/>
                <a:gd name="T12" fmla="*/ 903 w 1642"/>
                <a:gd name="T13" fmla="*/ 1622 h 1622"/>
                <a:gd name="T14" fmla="*/ 753 w 1642"/>
                <a:gd name="T15" fmla="*/ 1334 h 1622"/>
                <a:gd name="T16" fmla="*/ 835 w 1642"/>
                <a:gd name="T17" fmla="*/ 1265 h 1622"/>
                <a:gd name="T18" fmla="*/ 679 w 1642"/>
                <a:gd name="T19" fmla="*/ 1070 h 1622"/>
                <a:gd name="T20" fmla="*/ 435 w 1642"/>
                <a:gd name="T21" fmla="*/ 910 h 1622"/>
                <a:gd name="T22" fmla="*/ 462 w 1642"/>
                <a:gd name="T23" fmla="*/ 1549 h 1622"/>
                <a:gd name="T24" fmla="*/ 62 w 1642"/>
                <a:gd name="T25" fmla="*/ 1611 h 1622"/>
                <a:gd name="T26" fmla="*/ 4 w 1642"/>
                <a:gd name="T27" fmla="*/ 422 h 1622"/>
                <a:gd name="T28" fmla="*/ 14 w 1642"/>
                <a:gd name="T29" fmla="*/ 254 h 1622"/>
                <a:gd name="T30" fmla="*/ 0 w 1642"/>
                <a:gd name="T31" fmla="*/ 0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42" h="1622">
                  <a:moveTo>
                    <a:pt x="0" y="0"/>
                  </a:moveTo>
                  <a:cubicBezTo>
                    <a:pt x="111" y="44"/>
                    <a:pt x="111" y="44"/>
                    <a:pt x="111" y="44"/>
                  </a:cubicBezTo>
                  <a:cubicBezTo>
                    <a:pt x="111" y="44"/>
                    <a:pt x="235" y="124"/>
                    <a:pt x="688" y="186"/>
                  </a:cubicBezTo>
                  <a:cubicBezTo>
                    <a:pt x="688" y="186"/>
                    <a:pt x="755" y="186"/>
                    <a:pt x="799" y="399"/>
                  </a:cubicBezTo>
                  <a:cubicBezTo>
                    <a:pt x="1367" y="1158"/>
                    <a:pt x="1367" y="1158"/>
                    <a:pt x="1367" y="1158"/>
                  </a:cubicBezTo>
                  <a:cubicBezTo>
                    <a:pt x="1367" y="1158"/>
                    <a:pt x="1642" y="1362"/>
                    <a:pt x="1411" y="1567"/>
                  </a:cubicBezTo>
                  <a:cubicBezTo>
                    <a:pt x="903" y="1622"/>
                    <a:pt x="903" y="1622"/>
                    <a:pt x="903" y="1622"/>
                  </a:cubicBezTo>
                  <a:cubicBezTo>
                    <a:pt x="903" y="1622"/>
                    <a:pt x="1196" y="1343"/>
                    <a:pt x="753" y="1334"/>
                  </a:cubicBezTo>
                  <a:cubicBezTo>
                    <a:pt x="835" y="1265"/>
                    <a:pt x="835" y="1265"/>
                    <a:pt x="835" y="1265"/>
                  </a:cubicBezTo>
                  <a:cubicBezTo>
                    <a:pt x="835" y="1265"/>
                    <a:pt x="706" y="1145"/>
                    <a:pt x="679" y="1070"/>
                  </a:cubicBezTo>
                  <a:cubicBezTo>
                    <a:pt x="653" y="994"/>
                    <a:pt x="435" y="910"/>
                    <a:pt x="435" y="910"/>
                  </a:cubicBezTo>
                  <a:cubicBezTo>
                    <a:pt x="462" y="1549"/>
                    <a:pt x="462" y="1549"/>
                    <a:pt x="462" y="1549"/>
                  </a:cubicBezTo>
                  <a:cubicBezTo>
                    <a:pt x="62" y="1611"/>
                    <a:pt x="62" y="1611"/>
                    <a:pt x="62" y="1611"/>
                  </a:cubicBezTo>
                  <a:cubicBezTo>
                    <a:pt x="4" y="422"/>
                    <a:pt x="4" y="422"/>
                    <a:pt x="4" y="422"/>
                  </a:cubicBezTo>
                  <a:cubicBezTo>
                    <a:pt x="2" y="366"/>
                    <a:pt x="5" y="309"/>
                    <a:pt x="14" y="254"/>
                  </a:cubicBezTo>
                  <a:cubicBezTo>
                    <a:pt x="29" y="164"/>
                    <a:pt x="45" y="21"/>
                    <a:pt x="0" y="0"/>
                  </a:cubicBezTo>
                </a:path>
              </a:pathLst>
            </a:custGeom>
            <a:solidFill>
              <a:srgbClr val="6764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iṧļiḓê">
              <a:extLst>
                <a:ext uri="{FF2B5EF4-FFF2-40B4-BE49-F238E27FC236}">
                  <a16:creationId xmlns:a16="http://schemas.microsoft.com/office/drawing/2014/main" id="{EC5DD9E1-58B0-476D-9952-C473745D5700}"/>
                </a:ext>
              </a:extLst>
            </p:cNvPr>
            <p:cNvSpPr/>
            <p:nvPr/>
          </p:nvSpPr>
          <p:spPr bwMode="auto">
            <a:xfrm>
              <a:off x="3355183" y="3012698"/>
              <a:ext cx="2103438" cy="2449513"/>
            </a:xfrm>
            <a:custGeom>
              <a:avLst/>
              <a:gdLst>
                <a:gd name="T0" fmla="*/ 466 w 1313"/>
                <a:gd name="T1" fmla="*/ 690 h 1532"/>
                <a:gd name="T2" fmla="*/ 206 w 1313"/>
                <a:gd name="T3" fmla="*/ 1158 h 1532"/>
                <a:gd name="T4" fmla="*/ 154 w 1313"/>
                <a:gd name="T5" fmla="*/ 1532 h 1532"/>
                <a:gd name="T6" fmla="*/ 224 w 1313"/>
                <a:gd name="T7" fmla="*/ 1438 h 1532"/>
                <a:gd name="T8" fmla="*/ 239 w 1313"/>
                <a:gd name="T9" fmla="*/ 1442 h 1532"/>
                <a:gd name="T10" fmla="*/ 420 w 1313"/>
                <a:gd name="T11" fmla="*/ 1517 h 1532"/>
                <a:gd name="T12" fmla="*/ 362 w 1313"/>
                <a:gd name="T13" fmla="*/ 1411 h 1532"/>
                <a:gd name="T14" fmla="*/ 517 w 1313"/>
                <a:gd name="T15" fmla="*/ 1242 h 1532"/>
                <a:gd name="T16" fmla="*/ 593 w 1313"/>
                <a:gd name="T17" fmla="*/ 1287 h 1532"/>
                <a:gd name="T18" fmla="*/ 655 w 1313"/>
                <a:gd name="T19" fmla="*/ 1269 h 1532"/>
                <a:gd name="T20" fmla="*/ 753 w 1313"/>
                <a:gd name="T21" fmla="*/ 1145 h 1532"/>
                <a:gd name="T22" fmla="*/ 729 w 1313"/>
                <a:gd name="T23" fmla="*/ 967 h 1532"/>
                <a:gd name="T24" fmla="*/ 630 w 1313"/>
                <a:gd name="T25" fmla="*/ 892 h 1532"/>
                <a:gd name="T26" fmla="*/ 466 w 1313"/>
                <a:gd name="T27" fmla="*/ 690 h 1532"/>
                <a:gd name="T28" fmla="*/ 1313 w 1313"/>
                <a:gd name="T29" fmla="*/ 0 h 1532"/>
                <a:gd name="T30" fmla="*/ 1007 w 1313"/>
                <a:gd name="T31" fmla="*/ 80 h 1532"/>
                <a:gd name="T32" fmla="*/ 919 w 1313"/>
                <a:gd name="T33" fmla="*/ 203 h 1532"/>
                <a:gd name="T34" fmla="*/ 769 w 1313"/>
                <a:gd name="T35" fmla="*/ 437 h 1532"/>
                <a:gd name="T36" fmla="*/ 975 w 1313"/>
                <a:gd name="T37" fmla="*/ 482 h 1532"/>
                <a:gd name="T38" fmla="*/ 1188 w 1313"/>
                <a:gd name="T39" fmla="*/ 201 h 1532"/>
                <a:gd name="T40" fmla="*/ 1192 w 1313"/>
                <a:gd name="T41" fmla="*/ 197 h 1532"/>
                <a:gd name="T42" fmla="*/ 1192 w 1313"/>
                <a:gd name="T43" fmla="*/ 159 h 1532"/>
                <a:gd name="T44" fmla="*/ 1218 w 1313"/>
                <a:gd name="T45" fmla="*/ 170 h 1532"/>
                <a:gd name="T46" fmla="*/ 1241 w 1313"/>
                <a:gd name="T47" fmla="*/ 145 h 1532"/>
                <a:gd name="T48" fmla="*/ 1313 w 1313"/>
                <a:gd name="T49" fmla="*/ 1 h 1532"/>
                <a:gd name="T50" fmla="*/ 1313 w 1313"/>
                <a:gd name="T51" fmla="*/ 2 h 1532"/>
                <a:gd name="T52" fmla="*/ 1313 w 1313"/>
                <a:gd name="T53" fmla="*/ 0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3" h="1532">
                  <a:moveTo>
                    <a:pt x="466" y="690"/>
                  </a:moveTo>
                  <a:cubicBezTo>
                    <a:pt x="206" y="1158"/>
                    <a:pt x="206" y="1158"/>
                    <a:pt x="206" y="1158"/>
                  </a:cubicBezTo>
                  <a:cubicBezTo>
                    <a:pt x="206" y="1158"/>
                    <a:pt x="0" y="1359"/>
                    <a:pt x="154" y="1532"/>
                  </a:cubicBezTo>
                  <a:cubicBezTo>
                    <a:pt x="187" y="1499"/>
                    <a:pt x="193" y="1438"/>
                    <a:pt x="224" y="1438"/>
                  </a:cubicBezTo>
                  <a:cubicBezTo>
                    <a:pt x="228" y="1438"/>
                    <a:pt x="233" y="1439"/>
                    <a:pt x="239" y="1442"/>
                  </a:cubicBezTo>
                  <a:cubicBezTo>
                    <a:pt x="297" y="1474"/>
                    <a:pt x="357" y="1499"/>
                    <a:pt x="420" y="1517"/>
                  </a:cubicBezTo>
                  <a:cubicBezTo>
                    <a:pt x="362" y="1411"/>
                    <a:pt x="362" y="1411"/>
                    <a:pt x="362" y="1411"/>
                  </a:cubicBezTo>
                  <a:cubicBezTo>
                    <a:pt x="517" y="1242"/>
                    <a:pt x="517" y="1242"/>
                    <a:pt x="517" y="1242"/>
                  </a:cubicBezTo>
                  <a:cubicBezTo>
                    <a:pt x="593" y="1287"/>
                    <a:pt x="593" y="1287"/>
                    <a:pt x="593" y="1287"/>
                  </a:cubicBezTo>
                  <a:cubicBezTo>
                    <a:pt x="611" y="1280"/>
                    <a:pt x="632" y="1274"/>
                    <a:pt x="655" y="1269"/>
                  </a:cubicBezTo>
                  <a:cubicBezTo>
                    <a:pt x="753" y="1145"/>
                    <a:pt x="753" y="1145"/>
                    <a:pt x="753" y="1145"/>
                  </a:cubicBezTo>
                  <a:cubicBezTo>
                    <a:pt x="729" y="967"/>
                    <a:pt x="729" y="967"/>
                    <a:pt x="729" y="967"/>
                  </a:cubicBezTo>
                  <a:cubicBezTo>
                    <a:pt x="681" y="963"/>
                    <a:pt x="651" y="936"/>
                    <a:pt x="630" y="892"/>
                  </a:cubicBezTo>
                  <a:cubicBezTo>
                    <a:pt x="573" y="848"/>
                    <a:pt x="519" y="777"/>
                    <a:pt x="466" y="690"/>
                  </a:cubicBezTo>
                  <a:moveTo>
                    <a:pt x="1313" y="0"/>
                  </a:moveTo>
                  <a:cubicBezTo>
                    <a:pt x="1007" y="80"/>
                    <a:pt x="1007" y="80"/>
                    <a:pt x="1007" y="80"/>
                  </a:cubicBezTo>
                  <a:cubicBezTo>
                    <a:pt x="986" y="121"/>
                    <a:pt x="958" y="162"/>
                    <a:pt x="919" y="203"/>
                  </a:cubicBezTo>
                  <a:cubicBezTo>
                    <a:pt x="843" y="281"/>
                    <a:pt x="796" y="361"/>
                    <a:pt x="769" y="437"/>
                  </a:cubicBezTo>
                  <a:cubicBezTo>
                    <a:pt x="975" y="482"/>
                    <a:pt x="975" y="482"/>
                    <a:pt x="975" y="482"/>
                  </a:cubicBezTo>
                  <a:cubicBezTo>
                    <a:pt x="1022" y="378"/>
                    <a:pt x="1107" y="285"/>
                    <a:pt x="1188" y="201"/>
                  </a:cubicBezTo>
                  <a:cubicBezTo>
                    <a:pt x="1192" y="197"/>
                    <a:pt x="1192" y="197"/>
                    <a:pt x="1192" y="197"/>
                  </a:cubicBezTo>
                  <a:cubicBezTo>
                    <a:pt x="1192" y="159"/>
                    <a:pt x="1192" y="159"/>
                    <a:pt x="1192" y="159"/>
                  </a:cubicBezTo>
                  <a:cubicBezTo>
                    <a:pt x="1218" y="170"/>
                    <a:pt x="1218" y="170"/>
                    <a:pt x="1218" y="170"/>
                  </a:cubicBezTo>
                  <a:cubicBezTo>
                    <a:pt x="1241" y="145"/>
                    <a:pt x="1241" y="145"/>
                    <a:pt x="1241" y="145"/>
                  </a:cubicBezTo>
                  <a:cubicBezTo>
                    <a:pt x="1239" y="99"/>
                    <a:pt x="1313" y="1"/>
                    <a:pt x="1313" y="1"/>
                  </a:cubicBezTo>
                  <a:cubicBezTo>
                    <a:pt x="1313" y="1"/>
                    <a:pt x="1313" y="2"/>
                    <a:pt x="1313" y="2"/>
                  </a:cubicBezTo>
                  <a:cubicBezTo>
                    <a:pt x="1313" y="1"/>
                    <a:pt x="1313" y="1"/>
                    <a:pt x="1313"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ṡḷídê">
              <a:extLst>
                <a:ext uri="{FF2B5EF4-FFF2-40B4-BE49-F238E27FC236}">
                  <a16:creationId xmlns:a16="http://schemas.microsoft.com/office/drawing/2014/main" id="{E0244EFC-592A-4D4A-A2B5-4E0398A7D848}"/>
                </a:ext>
              </a:extLst>
            </p:cNvPr>
            <p:cNvSpPr/>
            <p:nvPr/>
          </p:nvSpPr>
          <p:spPr bwMode="auto">
            <a:xfrm>
              <a:off x="4917283" y="3244473"/>
              <a:ext cx="455613" cy="615950"/>
            </a:xfrm>
            <a:custGeom>
              <a:avLst/>
              <a:gdLst>
                <a:gd name="T0" fmla="*/ 217 w 285"/>
                <a:gd name="T1" fmla="*/ 52 h 385"/>
                <a:gd name="T2" fmla="*/ 213 w 285"/>
                <a:gd name="T3" fmla="*/ 56 h 385"/>
                <a:gd name="T4" fmla="*/ 0 w 285"/>
                <a:gd name="T5" fmla="*/ 337 h 385"/>
                <a:gd name="T6" fmla="*/ 217 w 285"/>
                <a:gd name="T7" fmla="*/ 385 h 385"/>
                <a:gd name="T8" fmla="*/ 217 w 285"/>
                <a:gd name="T9" fmla="*/ 52 h 385"/>
                <a:gd name="T10" fmla="*/ 266 w 285"/>
                <a:gd name="T11" fmla="*/ 0 h 385"/>
                <a:gd name="T12" fmla="*/ 243 w 285"/>
                <a:gd name="T13" fmla="*/ 25 h 385"/>
                <a:gd name="T14" fmla="*/ 285 w 285"/>
                <a:gd name="T15" fmla="*/ 43 h 385"/>
                <a:gd name="T16" fmla="*/ 274 w 285"/>
                <a:gd name="T17" fmla="*/ 27 h 385"/>
                <a:gd name="T18" fmla="*/ 267 w 285"/>
                <a:gd name="T19" fmla="*/ 4 h 385"/>
                <a:gd name="T20" fmla="*/ 266 w 285"/>
                <a:gd name="T21"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85">
                  <a:moveTo>
                    <a:pt x="217" y="52"/>
                  </a:moveTo>
                  <a:cubicBezTo>
                    <a:pt x="213" y="56"/>
                    <a:pt x="213" y="56"/>
                    <a:pt x="213" y="56"/>
                  </a:cubicBezTo>
                  <a:cubicBezTo>
                    <a:pt x="132" y="140"/>
                    <a:pt x="47" y="233"/>
                    <a:pt x="0" y="337"/>
                  </a:cubicBezTo>
                  <a:cubicBezTo>
                    <a:pt x="217" y="385"/>
                    <a:pt x="217" y="385"/>
                    <a:pt x="217" y="385"/>
                  </a:cubicBezTo>
                  <a:cubicBezTo>
                    <a:pt x="217" y="52"/>
                    <a:pt x="217" y="52"/>
                    <a:pt x="217" y="52"/>
                  </a:cubicBezTo>
                  <a:moveTo>
                    <a:pt x="266" y="0"/>
                  </a:moveTo>
                  <a:cubicBezTo>
                    <a:pt x="243" y="25"/>
                    <a:pt x="243" y="25"/>
                    <a:pt x="243" y="25"/>
                  </a:cubicBezTo>
                  <a:cubicBezTo>
                    <a:pt x="285" y="43"/>
                    <a:pt x="285" y="43"/>
                    <a:pt x="285" y="43"/>
                  </a:cubicBezTo>
                  <a:cubicBezTo>
                    <a:pt x="281" y="36"/>
                    <a:pt x="277" y="30"/>
                    <a:pt x="274" y="27"/>
                  </a:cubicBezTo>
                  <a:cubicBezTo>
                    <a:pt x="268" y="22"/>
                    <a:pt x="266" y="14"/>
                    <a:pt x="267" y="4"/>
                  </a:cubicBezTo>
                  <a:cubicBezTo>
                    <a:pt x="267" y="3"/>
                    <a:pt x="266" y="2"/>
                    <a:pt x="266"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liḑé">
              <a:extLst>
                <a:ext uri="{FF2B5EF4-FFF2-40B4-BE49-F238E27FC236}">
                  <a16:creationId xmlns:a16="http://schemas.microsoft.com/office/drawing/2014/main" id="{1934ACCD-8FF8-4714-A331-696E985045FD}"/>
                </a:ext>
              </a:extLst>
            </p:cNvPr>
            <p:cNvSpPr/>
            <p:nvPr/>
          </p:nvSpPr>
          <p:spPr bwMode="auto">
            <a:xfrm>
              <a:off x="4101308" y="3701673"/>
              <a:ext cx="263525" cy="736600"/>
            </a:xfrm>
            <a:custGeom>
              <a:avLst/>
              <a:gdLst>
                <a:gd name="T0" fmla="*/ 57 w 164"/>
                <a:gd name="T1" fmla="*/ 156 h 461"/>
                <a:gd name="T2" fmla="*/ 0 w 164"/>
                <a:gd name="T3" fmla="*/ 259 h 461"/>
                <a:gd name="T4" fmla="*/ 164 w 164"/>
                <a:gd name="T5" fmla="*/ 461 h 461"/>
                <a:gd name="T6" fmla="*/ 128 w 164"/>
                <a:gd name="T7" fmla="*/ 267 h 461"/>
                <a:gd name="T8" fmla="*/ 57 w 164"/>
                <a:gd name="T9" fmla="*/ 156 h 461"/>
                <a:gd name="T10" fmla="*/ 121 w 164"/>
                <a:gd name="T11" fmla="*/ 0 h 461"/>
                <a:gd name="T12" fmla="*/ 100 w 164"/>
                <a:gd name="T13" fmla="*/ 79 h 461"/>
                <a:gd name="T14" fmla="*/ 59 w 164"/>
                <a:gd name="T15" fmla="*/ 152 h 461"/>
                <a:gd name="T16" fmla="*/ 128 w 164"/>
                <a:gd name="T17" fmla="*/ 260 h 461"/>
                <a:gd name="T18" fmla="*/ 121 w 164"/>
                <a:gd name="T19" fmla="*/ 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61">
                  <a:moveTo>
                    <a:pt x="57" y="156"/>
                  </a:moveTo>
                  <a:cubicBezTo>
                    <a:pt x="0" y="259"/>
                    <a:pt x="0" y="259"/>
                    <a:pt x="0" y="259"/>
                  </a:cubicBezTo>
                  <a:cubicBezTo>
                    <a:pt x="53" y="346"/>
                    <a:pt x="107" y="417"/>
                    <a:pt x="164" y="461"/>
                  </a:cubicBezTo>
                  <a:cubicBezTo>
                    <a:pt x="143" y="413"/>
                    <a:pt x="133" y="346"/>
                    <a:pt x="128" y="267"/>
                  </a:cubicBezTo>
                  <a:cubicBezTo>
                    <a:pt x="104" y="234"/>
                    <a:pt x="80" y="197"/>
                    <a:pt x="57" y="156"/>
                  </a:cubicBezTo>
                  <a:moveTo>
                    <a:pt x="121" y="0"/>
                  </a:moveTo>
                  <a:cubicBezTo>
                    <a:pt x="114" y="24"/>
                    <a:pt x="107" y="50"/>
                    <a:pt x="100" y="79"/>
                  </a:cubicBezTo>
                  <a:cubicBezTo>
                    <a:pt x="59" y="152"/>
                    <a:pt x="59" y="152"/>
                    <a:pt x="59" y="152"/>
                  </a:cubicBezTo>
                  <a:cubicBezTo>
                    <a:pt x="81" y="192"/>
                    <a:pt x="104" y="228"/>
                    <a:pt x="128" y="260"/>
                  </a:cubicBezTo>
                  <a:cubicBezTo>
                    <a:pt x="124" y="181"/>
                    <a:pt x="124" y="91"/>
                    <a:pt x="121" y="0"/>
                  </a:cubicBezTo>
                </a:path>
              </a:pathLst>
            </a:custGeom>
            <a:solidFill>
              <a:srgbClr val="90A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šlïḍê">
              <a:extLst>
                <a:ext uri="{FF2B5EF4-FFF2-40B4-BE49-F238E27FC236}">
                  <a16:creationId xmlns:a16="http://schemas.microsoft.com/office/drawing/2014/main" id="{8574B79F-C82F-421E-9C9D-85DCB3C4782D}"/>
                </a:ext>
              </a:extLst>
            </p:cNvPr>
            <p:cNvSpPr/>
            <p:nvPr/>
          </p:nvSpPr>
          <p:spPr bwMode="auto">
            <a:xfrm>
              <a:off x="4193383" y="3944561"/>
              <a:ext cx="112713" cy="184150"/>
            </a:xfrm>
            <a:custGeom>
              <a:avLst/>
              <a:gdLst>
                <a:gd name="T0" fmla="*/ 2 w 71"/>
                <a:gd name="T1" fmla="*/ 0 h 115"/>
                <a:gd name="T2" fmla="*/ 0 w 71"/>
                <a:gd name="T3" fmla="*/ 4 h 115"/>
                <a:gd name="T4" fmla="*/ 71 w 71"/>
                <a:gd name="T5" fmla="*/ 115 h 115"/>
                <a:gd name="T6" fmla="*/ 71 w 71"/>
                <a:gd name="T7" fmla="*/ 108 h 115"/>
                <a:gd name="T8" fmla="*/ 2 w 71"/>
                <a:gd name="T9" fmla="*/ 0 h 115"/>
              </a:gdLst>
              <a:ahLst/>
              <a:cxnLst>
                <a:cxn ang="0">
                  <a:pos x="T0" y="T1"/>
                </a:cxn>
                <a:cxn ang="0">
                  <a:pos x="T2" y="T3"/>
                </a:cxn>
                <a:cxn ang="0">
                  <a:pos x="T4" y="T5"/>
                </a:cxn>
                <a:cxn ang="0">
                  <a:pos x="T6" y="T7"/>
                </a:cxn>
                <a:cxn ang="0">
                  <a:pos x="T8" y="T9"/>
                </a:cxn>
              </a:cxnLst>
              <a:rect l="0" t="0" r="r" b="b"/>
              <a:pathLst>
                <a:path w="71" h="115">
                  <a:moveTo>
                    <a:pt x="2" y="0"/>
                  </a:moveTo>
                  <a:cubicBezTo>
                    <a:pt x="0" y="4"/>
                    <a:pt x="0" y="4"/>
                    <a:pt x="0" y="4"/>
                  </a:cubicBezTo>
                  <a:cubicBezTo>
                    <a:pt x="23" y="45"/>
                    <a:pt x="47" y="82"/>
                    <a:pt x="71" y="115"/>
                  </a:cubicBezTo>
                  <a:cubicBezTo>
                    <a:pt x="71" y="113"/>
                    <a:pt x="71" y="110"/>
                    <a:pt x="71" y="108"/>
                  </a:cubicBezTo>
                  <a:cubicBezTo>
                    <a:pt x="47" y="76"/>
                    <a:pt x="24" y="40"/>
                    <a:pt x="2"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íś1îḓe">
              <a:extLst>
                <a:ext uri="{FF2B5EF4-FFF2-40B4-BE49-F238E27FC236}">
                  <a16:creationId xmlns:a16="http://schemas.microsoft.com/office/drawing/2014/main" id="{FBF1F4F7-FB5F-4497-B6CE-763FCB77B0CC}"/>
                </a:ext>
              </a:extLst>
            </p:cNvPr>
            <p:cNvSpPr/>
            <p:nvPr/>
          </p:nvSpPr>
          <p:spPr bwMode="auto">
            <a:xfrm>
              <a:off x="4415633" y="3139698"/>
              <a:ext cx="552450" cy="757238"/>
            </a:xfrm>
            <a:custGeom>
              <a:avLst/>
              <a:gdLst>
                <a:gd name="T0" fmla="*/ 3 w 345"/>
                <a:gd name="T1" fmla="*/ 429 h 473"/>
                <a:gd name="T2" fmla="*/ 0 w 345"/>
                <a:gd name="T3" fmla="*/ 460 h 473"/>
                <a:gd name="T4" fmla="*/ 9 w 345"/>
                <a:gd name="T5" fmla="*/ 473 h 473"/>
                <a:gd name="T6" fmla="*/ 3 w 345"/>
                <a:gd name="T7" fmla="*/ 429 h 473"/>
                <a:gd name="T8" fmla="*/ 345 w 345"/>
                <a:gd name="T9" fmla="*/ 0 h 473"/>
                <a:gd name="T10" fmla="*/ 90 w 345"/>
                <a:gd name="T11" fmla="*/ 66 h 473"/>
                <a:gd name="T12" fmla="*/ 80 w 345"/>
                <a:gd name="T13" fmla="*/ 64 h 473"/>
                <a:gd name="T14" fmla="*/ 66 w 345"/>
                <a:gd name="T15" fmla="*/ 67 h 473"/>
                <a:gd name="T16" fmla="*/ 59 w 345"/>
                <a:gd name="T17" fmla="*/ 98 h 473"/>
                <a:gd name="T18" fmla="*/ 11 w 345"/>
                <a:gd name="T19" fmla="*/ 359 h 473"/>
                <a:gd name="T20" fmla="*/ 70 w 345"/>
                <a:gd name="T21" fmla="*/ 372 h 473"/>
                <a:gd name="T22" fmla="*/ 95 w 345"/>
                <a:gd name="T23" fmla="*/ 354 h 473"/>
                <a:gd name="T24" fmla="*/ 107 w 345"/>
                <a:gd name="T25" fmla="*/ 357 h 473"/>
                <a:gd name="T26" fmla="*/ 257 w 345"/>
                <a:gd name="T27" fmla="*/ 123 h 473"/>
                <a:gd name="T28" fmla="*/ 345 w 345"/>
                <a:gd name="T29"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5" h="473">
                  <a:moveTo>
                    <a:pt x="3" y="429"/>
                  </a:moveTo>
                  <a:cubicBezTo>
                    <a:pt x="2" y="440"/>
                    <a:pt x="1" y="450"/>
                    <a:pt x="0" y="460"/>
                  </a:cubicBezTo>
                  <a:cubicBezTo>
                    <a:pt x="3" y="464"/>
                    <a:pt x="6" y="469"/>
                    <a:pt x="9" y="473"/>
                  </a:cubicBezTo>
                  <a:cubicBezTo>
                    <a:pt x="3" y="429"/>
                    <a:pt x="3" y="429"/>
                    <a:pt x="3" y="429"/>
                  </a:cubicBezTo>
                  <a:moveTo>
                    <a:pt x="345" y="0"/>
                  </a:moveTo>
                  <a:cubicBezTo>
                    <a:pt x="90" y="66"/>
                    <a:pt x="90" y="66"/>
                    <a:pt x="90" y="66"/>
                  </a:cubicBezTo>
                  <a:cubicBezTo>
                    <a:pt x="90" y="66"/>
                    <a:pt x="87" y="64"/>
                    <a:pt x="80" y="64"/>
                  </a:cubicBezTo>
                  <a:cubicBezTo>
                    <a:pt x="77" y="64"/>
                    <a:pt x="72" y="65"/>
                    <a:pt x="66" y="67"/>
                  </a:cubicBezTo>
                  <a:cubicBezTo>
                    <a:pt x="64" y="77"/>
                    <a:pt x="62" y="87"/>
                    <a:pt x="59" y="98"/>
                  </a:cubicBezTo>
                  <a:cubicBezTo>
                    <a:pt x="39" y="188"/>
                    <a:pt x="22" y="276"/>
                    <a:pt x="11" y="359"/>
                  </a:cubicBezTo>
                  <a:cubicBezTo>
                    <a:pt x="70" y="372"/>
                    <a:pt x="70" y="372"/>
                    <a:pt x="70" y="372"/>
                  </a:cubicBezTo>
                  <a:cubicBezTo>
                    <a:pt x="95" y="354"/>
                    <a:pt x="95" y="354"/>
                    <a:pt x="95" y="354"/>
                  </a:cubicBezTo>
                  <a:cubicBezTo>
                    <a:pt x="107" y="357"/>
                    <a:pt x="107" y="357"/>
                    <a:pt x="107" y="357"/>
                  </a:cubicBezTo>
                  <a:cubicBezTo>
                    <a:pt x="134" y="281"/>
                    <a:pt x="181" y="201"/>
                    <a:pt x="257" y="123"/>
                  </a:cubicBezTo>
                  <a:cubicBezTo>
                    <a:pt x="296" y="82"/>
                    <a:pt x="324" y="41"/>
                    <a:pt x="345" y="0"/>
                  </a:cubicBezTo>
                </a:path>
              </a:pathLst>
            </a:custGeom>
            <a:solidFill>
              <a:srgbClr val="90A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ïṡľíde">
              <a:extLst>
                <a:ext uri="{FF2B5EF4-FFF2-40B4-BE49-F238E27FC236}">
                  <a16:creationId xmlns:a16="http://schemas.microsoft.com/office/drawing/2014/main" id="{EA29A0F0-A38B-45D6-A2A0-68D1B767BC9E}"/>
                </a:ext>
              </a:extLst>
            </p:cNvPr>
            <p:cNvSpPr/>
            <p:nvPr/>
          </p:nvSpPr>
          <p:spPr bwMode="auto">
            <a:xfrm>
              <a:off x="4407695" y="3876298"/>
              <a:ext cx="98425" cy="566738"/>
            </a:xfrm>
            <a:custGeom>
              <a:avLst/>
              <a:gdLst>
                <a:gd name="T0" fmla="*/ 12 w 62"/>
                <a:gd name="T1" fmla="*/ 240 h 355"/>
                <a:gd name="T2" fmla="*/ 21 w 62"/>
                <a:gd name="T3" fmla="*/ 276 h 355"/>
                <a:gd name="T4" fmla="*/ 62 w 62"/>
                <a:gd name="T5" fmla="*/ 355 h 355"/>
                <a:gd name="T6" fmla="*/ 50 w 62"/>
                <a:gd name="T7" fmla="*/ 269 h 355"/>
                <a:gd name="T8" fmla="*/ 12 w 62"/>
                <a:gd name="T9" fmla="*/ 240 h 355"/>
                <a:gd name="T10" fmla="*/ 5 w 62"/>
                <a:gd name="T11" fmla="*/ 0 h 355"/>
                <a:gd name="T12" fmla="*/ 0 w 62"/>
                <a:gd name="T13" fmla="*/ 107 h 355"/>
                <a:gd name="T14" fmla="*/ 10 w 62"/>
                <a:gd name="T15" fmla="*/ 233 h 355"/>
                <a:gd name="T16" fmla="*/ 49 w 62"/>
                <a:gd name="T17" fmla="*/ 264 h 355"/>
                <a:gd name="T18" fmla="*/ 14 w 62"/>
                <a:gd name="T19" fmla="*/ 13 h 355"/>
                <a:gd name="T20" fmla="*/ 5 w 62"/>
                <a:gd name="T21"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355">
                  <a:moveTo>
                    <a:pt x="12" y="240"/>
                  </a:moveTo>
                  <a:cubicBezTo>
                    <a:pt x="14" y="252"/>
                    <a:pt x="17" y="265"/>
                    <a:pt x="21" y="276"/>
                  </a:cubicBezTo>
                  <a:cubicBezTo>
                    <a:pt x="30" y="308"/>
                    <a:pt x="44" y="335"/>
                    <a:pt x="62" y="355"/>
                  </a:cubicBezTo>
                  <a:cubicBezTo>
                    <a:pt x="50" y="269"/>
                    <a:pt x="50" y="269"/>
                    <a:pt x="50" y="269"/>
                  </a:cubicBezTo>
                  <a:cubicBezTo>
                    <a:pt x="37" y="260"/>
                    <a:pt x="24" y="251"/>
                    <a:pt x="12" y="240"/>
                  </a:cubicBezTo>
                  <a:moveTo>
                    <a:pt x="5" y="0"/>
                  </a:moveTo>
                  <a:cubicBezTo>
                    <a:pt x="2" y="37"/>
                    <a:pt x="0" y="73"/>
                    <a:pt x="0" y="107"/>
                  </a:cubicBezTo>
                  <a:cubicBezTo>
                    <a:pt x="0" y="153"/>
                    <a:pt x="4" y="196"/>
                    <a:pt x="10" y="233"/>
                  </a:cubicBezTo>
                  <a:cubicBezTo>
                    <a:pt x="23" y="245"/>
                    <a:pt x="36" y="255"/>
                    <a:pt x="49" y="264"/>
                  </a:cubicBezTo>
                  <a:cubicBezTo>
                    <a:pt x="14" y="13"/>
                    <a:pt x="14" y="13"/>
                    <a:pt x="14" y="13"/>
                  </a:cubicBezTo>
                  <a:cubicBezTo>
                    <a:pt x="11" y="9"/>
                    <a:pt x="8" y="4"/>
                    <a:pt x="5" y="0"/>
                  </a:cubicBezTo>
                </a:path>
              </a:pathLst>
            </a:custGeom>
            <a:solidFill>
              <a:srgbClr val="659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íSḻîḍé">
              <a:extLst>
                <a:ext uri="{FF2B5EF4-FFF2-40B4-BE49-F238E27FC236}">
                  <a16:creationId xmlns:a16="http://schemas.microsoft.com/office/drawing/2014/main" id="{A563DC33-573A-45B5-984E-2E15CAA11B58}"/>
                </a:ext>
              </a:extLst>
            </p:cNvPr>
            <p:cNvSpPr/>
            <p:nvPr/>
          </p:nvSpPr>
          <p:spPr bwMode="auto">
            <a:xfrm>
              <a:off x="4423570" y="4247773"/>
              <a:ext cx="63500" cy="58738"/>
            </a:xfrm>
            <a:custGeom>
              <a:avLst/>
              <a:gdLst>
                <a:gd name="T0" fmla="*/ 0 w 40"/>
                <a:gd name="T1" fmla="*/ 0 h 36"/>
                <a:gd name="T2" fmla="*/ 2 w 40"/>
                <a:gd name="T3" fmla="*/ 7 h 36"/>
                <a:gd name="T4" fmla="*/ 40 w 40"/>
                <a:gd name="T5" fmla="*/ 36 h 36"/>
                <a:gd name="T6" fmla="*/ 39 w 40"/>
                <a:gd name="T7" fmla="*/ 31 h 36"/>
                <a:gd name="T8" fmla="*/ 0 w 40"/>
                <a:gd name="T9" fmla="*/ 0 h 36"/>
              </a:gdLst>
              <a:ahLst/>
              <a:cxnLst>
                <a:cxn ang="0">
                  <a:pos x="T0" y="T1"/>
                </a:cxn>
                <a:cxn ang="0">
                  <a:pos x="T2" y="T3"/>
                </a:cxn>
                <a:cxn ang="0">
                  <a:pos x="T4" y="T5"/>
                </a:cxn>
                <a:cxn ang="0">
                  <a:pos x="T6" y="T7"/>
                </a:cxn>
                <a:cxn ang="0">
                  <a:pos x="T8" y="T9"/>
                </a:cxn>
              </a:cxnLst>
              <a:rect l="0" t="0" r="r" b="b"/>
              <a:pathLst>
                <a:path w="40" h="36">
                  <a:moveTo>
                    <a:pt x="0" y="0"/>
                  </a:moveTo>
                  <a:cubicBezTo>
                    <a:pt x="1" y="2"/>
                    <a:pt x="1" y="5"/>
                    <a:pt x="2" y="7"/>
                  </a:cubicBezTo>
                  <a:cubicBezTo>
                    <a:pt x="14" y="18"/>
                    <a:pt x="27" y="27"/>
                    <a:pt x="40" y="36"/>
                  </a:cubicBezTo>
                  <a:cubicBezTo>
                    <a:pt x="39" y="31"/>
                    <a:pt x="39" y="31"/>
                    <a:pt x="39" y="31"/>
                  </a:cubicBezTo>
                  <a:cubicBezTo>
                    <a:pt x="26" y="22"/>
                    <a:pt x="13" y="12"/>
                    <a:pt x="0" y="0"/>
                  </a:cubicBezTo>
                </a:path>
              </a:pathLst>
            </a:custGeom>
            <a:solidFill>
              <a:srgbClr val="90AE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ṥḻíďê">
              <a:extLst>
                <a:ext uri="{FF2B5EF4-FFF2-40B4-BE49-F238E27FC236}">
                  <a16:creationId xmlns:a16="http://schemas.microsoft.com/office/drawing/2014/main" id="{D011C10D-9A82-44EF-A0B1-CE1ED5B61E89}"/>
                </a:ext>
              </a:extLst>
            </p:cNvPr>
            <p:cNvSpPr/>
            <p:nvPr/>
          </p:nvSpPr>
          <p:spPr bwMode="auto">
            <a:xfrm>
              <a:off x="4301333" y="3250823"/>
              <a:ext cx="220663" cy="1308100"/>
            </a:xfrm>
            <a:custGeom>
              <a:avLst/>
              <a:gdLst>
                <a:gd name="T0" fmla="*/ 39 w 138"/>
                <a:gd name="T1" fmla="*/ 743 h 818"/>
                <a:gd name="T2" fmla="*/ 138 w 138"/>
                <a:gd name="T3" fmla="*/ 818 h 818"/>
                <a:gd name="T4" fmla="*/ 133 w 138"/>
                <a:gd name="T5" fmla="*/ 787 h 818"/>
                <a:gd name="T6" fmla="*/ 39 w 138"/>
                <a:gd name="T7" fmla="*/ 743 h 818"/>
                <a:gd name="T8" fmla="*/ 133 w 138"/>
                <a:gd name="T9" fmla="*/ 0 h 818"/>
                <a:gd name="T10" fmla="*/ 0 w 138"/>
                <a:gd name="T11" fmla="*/ 264 h 818"/>
                <a:gd name="T12" fmla="*/ 68 w 138"/>
                <a:gd name="T13" fmla="*/ 386 h 818"/>
                <a:gd name="T14" fmla="*/ 72 w 138"/>
                <a:gd name="T15" fmla="*/ 344 h 818"/>
                <a:gd name="T16" fmla="*/ 64 w 138"/>
                <a:gd name="T17" fmla="*/ 285 h 818"/>
                <a:gd name="T18" fmla="*/ 78 w 138"/>
                <a:gd name="T19" fmla="*/ 289 h 818"/>
                <a:gd name="T20" fmla="*/ 126 w 138"/>
                <a:gd name="T21" fmla="*/ 28 h 818"/>
                <a:gd name="T22" fmla="*/ 133 w 138"/>
                <a:gd name="T23" fmla="*/ 0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8" h="818">
                  <a:moveTo>
                    <a:pt x="39" y="743"/>
                  </a:moveTo>
                  <a:cubicBezTo>
                    <a:pt x="60" y="787"/>
                    <a:pt x="90" y="814"/>
                    <a:pt x="138" y="818"/>
                  </a:cubicBezTo>
                  <a:cubicBezTo>
                    <a:pt x="133" y="787"/>
                    <a:pt x="133" y="787"/>
                    <a:pt x="133" y="787"/>
                  </a:cubicBezTo>
                  <a:cubicBezTo>
                    <a:pt x="101" y="781"/>
                    <a:pt x="69" y="766"/>
                    <a:pt x="39" y="743"/>
                  </a:cubicBezTo>
                  <a:moveTo>
                    <a:pt x="133" y="0"/>
                  </a:moveTo>
                  <a:cubicBezTo>
                    <a:pt x="104" y="16"/>
                    <a:pt x="56" y="73"/>
                    <a:pt x="0" y="264"/>
                  </a:cubicBezTo>
                  <a:cubicBezTo>
                    <a:pt x="20" y="308"/>
                    <a:pt x="43" y="349"/>
                    <a:pt x="68" y="386"/>
                  </a:cubicBezTo>
                  <a:cubicBezTo>
                    <a:pt x="69" y="372"/>
                    <a:pt x="70" y="358"/>
                    <a:pt x="72" y="344"/>
                  </a:cubicBezTo>
                  <a:cubicBezTo>
                    <a:pt x="64" y="285"/>
                    <a:pt x="64" y="285"/>
                    <a:pt x="64" y="285"/>
                  </a:cubicBezTo>
                  <a:cubicBezTo>
                    <a:pt x="78" y="289"/>
                    <a:pt x="78" y="289"/>
                    <a:pt x="78" y="289"/>
                  </a:cubicBezTo>
                  <a:cubicBezTo>
                    <a:pt x="90" y="206"/>
                    <a:pt x="106" y="118"/>
                    <a:pt x="126" y="28"/>
                  </a:cubicBezTo>
                  <a:cubicBezTo>
                    <a:pt x="129" y="19"/>
                    <a:pt x="131" y="9"/>
                    <a:pt x="133" y="0"/>
                  </a:cubicBezTo>
                </a:path>
              </a:pathLst>
            </a:custGeom>
            <a:solidFill>
              <a:srgbClr val="90AEE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ŝļiḍe">
              <a:extLst>
                <a:ext uri="{FF2B5EF4-FFF2-40B4-BE49-F238E27FC236}">
                  <a16:creationId xmlns:a16="http://schemas.microsoft.com/office/drawing/2014/main" id="{925762BA-25C5-4045-A37D-7E8DE9B53E34}"/>
                </a:ext>
              </a:extLst>
            </p:cNvPr>
            <p:cNvSpPr/>
            <p:nvPr/>
          </p:nvSpPr>
          <p:spPr bwMode="auto">
            <a:xfrm>
              <a:off x="4294983" y="3673098"/>
              <a:ext cx="219075" cy="836613"/>
            </a:xfrm>
            <a:custGeom>
              <a:avLst/>
              <a:gdLst>
                <a:gd name="T0" fmla="*/ 7 w 137"/>
                <a:gd name="T1" fmla="*/ 285 h 523"/>
                <a:gd name="T2" fmla="*/ 43 w 137"/>
                <a:gd name="T3" fmla="*/ 479 h 523"/>
                <a:gd name="T4" fmla="*/ 137 w 137"/>
                <a:gd name="T5" fmla="*/ 523 h 523"/>
                <a:gd name="T6" fmla="*/ 133 w 137"/>
                <a:gd name="T7" fmla="*/ 489 h 523"/>
                <a:gd name="T8" fmla="*/ 104 w 137"/>
                <a:gd name="T9" fmla="*/ 447 h 523"/>
                <a:gd name="T10" fmla="*/ 77 w 137"/>
                <a:gd name="T11" fmla="*/ 362 h 523"/>
                <a:gd name="T12" fmla="*/ 73 w 137"/>
                <a:gd name="T13" fmla="*/ 359 h 523"/>
                <a:gd name="T14" fmla="*/ 7 w 137"/>
                <a:gd name="T15" fmla="*/ 285 h 523"/>
                <a:gd name="T16" fmla="*/ 4 w 137"/>
                <a:gd name="T17" fmla="*/ 0 h 523"/>
                <a:gd name="T18" fmla="*/ 0 w 137"/>
                <a:gd name="T19" fmla="*/ 18 h 523"/>
                <a:gd name="T20" fmla="*/ 7 w 137"/>
                <a:gd name="T21" fmla="*/ 278 h 523"/>
                <a:gd name="T22" fmla="*/ 76 w 137"/>
                <a:gd name="T23" fmla="*/ 356 h 523"/>
                <a:gd name="T24" fmla="*/ 66 w 137"/>
                <a:gd name="T25" fmla="*/ 234 h 523"/>
                <a:gd name="T26" fmla="*/ 72 w 137"/>
                <a:gd name="T27" fmla="*/ 122 h 523"/>
                <a:gd name="T28" fmla="*/ 4 w 137"/>
                <a:gd name="T29" fmla="*/ 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 h="523">
                  <a:moveTo>
                    <a:pt x="7" y="285"/>
                  </a:moveTo>
                  <a:cubicBezTo>
                    <a:pt x="12" y="364"/>
                    <a:pt x="22" y="431"/>
                    <a:pt x="43" y="479"/>
                  </a:cubicBezTo>
                  <a:cubicBezTo>
                    <a:pt x="73" y="502"/>
                    <a:pt x="105" y="517"/>
                    <a:pt x="137" y="523"/>
                  </a:cubicBezTo>
                  <a:cubicBezTo>
                    <a:pt x="133" y="489"/>
                    <a:pt x="133" y="489"/>
                    <a:pt x="133" y="489"/>
                  </a:cubicBezTo>
                  <a:cubicBezTo>
                    <a:pt x="121" y="478"/>
                    <a:pt x="112" y="463"/>
                    <a:pt x="104" y="447"/>
                  </a:cubicBezTo>
                  <a:cubicBezTo>
                    <a:pt x="92" y="423"/>
                    <a:pt x="83" y="395"/>
                    <a:pt x="77" y="362"/>
                  </a:cubicBezTo>
                  <a:cubicBezTo>
                    <a:pt x="76" y="361"/>
                    <a:pt x="74" y="360"/>
                    <a:pt x="73" y="359"/>
                  </a:cubicBezTo>
                  <a:cubicBezTo>
                    <a:pt x="50" y="338"/>
                    <a:pt x="29" y="313"/>
                    <a:pt x="7" y="285"/>
                  </a:cubicBezTo>
                  <a:moveTo>
                    <a:pt x="4" y="0"/>
                  </a:moveTo>
                  <a:cubicBezTo>
                    <a:pt x="3" y="6"/>
                    <a:pt x="1" y="12"/>
                    <a:pt x="0" y="18"/>
                  </a:cubicBezTo>
                  <a:cubicBezTo>
                    <a:pt x="3" y="109"/>
                    <a:pt x="3" y="199"/>
                    <a:pt x="7" y="278"/>
                  </a:cubicBezTo>
                  <a:cubicBezTo>
                    <a:pt x="29" y="308"/>
                    <a:pt x="52" y="334"/>
                    <a:pt x="76" y="356"/>
                  </a:cubicBezTo>
                  <a:cubicBezTo>
                    <a:pt x="69" y="319"/>
                    <a:pt x="66" y="278"/>
                    <a:pt x="66" y="234"/>
                  </a:cubicBezTo>
                  <a:cubicBezTo>
                    <a:pt x="66" y="198"/>
                    <a:pt x="68" y="161"/>
                    <a:pt x="72" y="122"/>
                  </a:cubicBezTo>
                  <a:cubicBezTo>
                    <a:pt x="47" y="85"/>
                    <a:pt x="24" y="44"/>
                    <a:pt x="4" y="0"/>
                  </a:cubicBezTo>
                </a:path>
              </a:pathLst>
            </a:custGeom>
            <a:solidFill>
              <a:srgbClr val="6593D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ṡlîḑè">
              <a:extLst>
                <a:ext uri="{FF2B5EF4-FFF2-40B4-BE49-F238E27FC236}">
                  <a16:creationId xmlns:a16="http://schemas.microsoft.com/office/drawing/2014/main" id="{FA4B060F-623D-4C2A-AA60-7E171E1E2A71}"/>
                </a:ext>
              </a:extLst>
            </p:cNvPr>
            <p:cNvSpPr/>
            <p:nvPr/>
          </p:nvSpPr>
          <p:spPr bwMode="auto">
            <a:xfrm>
              <a:off x="4306095" y="4117598"/>
              <a:ext cx="112713" cy="133350"/>
            </a:xfrm>
            <a:custGeom>
              <a:avLst/>
              <a:gdLst>
                <a:gd name="T0" fmla="*/ 0 w 70"/>
                <a:gd name="T1" fmla="*/ 0 h 84"/>
                <a:gd name="T2" fmla="*/ 0 w 70"/>
                <a:gd name="T3" fmla="*/ 7 h 84"/>
                <a:gd name="T4" fmla="*/ 66 w 70"/>
                <a:gd name="T5" fmla="*/ 81 h 84"/>
                <a:gd name="T6" fmla="*/ 70 w 70"/>
                <a:gd name="T7" fmla="*/ 84 h 84"/>
                <a:gd name="T8" fmla="*/ 69 w 70"/>
                <a:gd name="T9" fmla="*/ 78 h 84"/>
                <a:gd name="T10" fmla="*/ 0 w 70"/>
                <a:gd name="T11" fmla="*/ 0 h 84"/>
              </a:gdLst>
              <a:ahLst/>
              <a:cxnLst>
                <a:cxn ang="0">
                  <a:pos x="T0" y="T1"/>
                </a:cxn>
                <a:cxn ang="0">
                  <a:pos x="T2" y="T3"/>
                </a:cxn>
                <a:cxn ang="0">
                  <a:pos x="T4" y="T5"/>
                </a:cxn>
                <a:cxn ang="0">
                  <a:pos x="T6" y="T7"/>
                </a:cxn>
                <a:cxn ang="0">
                  <a:pos x="T8" y="T9"/>
                </a:cxn>
                <a:cxn ang="0">
                  <a:pos x="T10" y="T11"/>
                </a:cxn>
              </a:cxnLst>
              <a:rect l="0" t="0" r="r" b="b"/>
              <a:pathLst>
                <a:path w="70" h="84">
                  <a:moveTo>
                    <a:pt x="0" y="0"/>
                  </a:moveTo>
                  <a:cubicBezTo>
                    <a:pt x="0" y="2"/>
                    <a:pt x="0" y="5"/>
                    <a:pt x="0" y="7"/>
                  </a:cubicBezTo>
                  <a:cubicBezTo>
                    <a:pt x="22" y="35"/>
                    <a:pt x="43" y="60"/>
                    <a:pt x="66" y="81"/>
                  </a:cubicBezTo>
                  <a:cubicBezTo>
                    <a:pt x="67" y="82"/>
                    <a:pt x="69" y="83"/>
                    <a:pt x="70" y="84"/>
                  </a:cubicBezTo>
                  <a:cubicBezTo>
                    <a:pt x="69" y="82"/>
                    <a:pt x="69" y="80"/>
                    <a:pt x="69" y="78"/>
                  </a:cubicBezTo>
                  <a:cubicBezTo>
                    <a:pt x="45" y="56"/>
                    <a:pt x="22" y="30"/>
                    <a:pt x="0" y="0"/>
                  </a:cubicBezTo>
                </a:path>
              </a:pathLst>
            </a:custGeom>
            <a:solidFill>
              <a:srgbClr val="90AEE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îṡļîḑé">
              <a:extLst>
                <a:ext uri="{FF2B5EF4-FFF2-40B4-BE49-F238E27FC236}">
                  <a16:creationId xmlns:a16="http://schemas.microsoft.com/office/drawing/2014/main" id="{AE496A8A-E353-4811-87EB-0BFDCD9F0149}"/>
                </a:ext>
              </a:extLst>
            </p:cNvPr>
            <p:cNvSpPr/>
            <p:nvPr/>
          </p:nvSpPr>
          <p:spPr bwMode="auto">
            <a:xfrm>
              <a:off x="4410870" y="3247648"/>
              <a:ext cx="109538" cy="628650"/>
            </a:xfrm>
            <a:custGeom>
              <a:avLst/>
              <a:gdLst>
                <a:gd name="T0" fmla="*/ 4 w 69"/>
                <a:gd name="T1" fmla="*/ 346 h 393"/>
                <a:gd name="T2" fmla="*/ 0 w 69"/>
                <a:gd name="T3" fmla="*/ 388 h 393"/>
                <a:gd name="T4" fmla="*/ 3 w 69"/>
                <a:gd name="T5" fmla="*/ 393 h 393"/>
                <a:gd name="T6" fmla="*/ 6 w 69"/>
                <a:gd name="T7" fmla="*/ 362 h 393"/>
                <a:gd name="T8" fmla="*/ 4 w 69"/>
                <a:gd name="T9" fmla="*/ 346 h 393"/>
                <a:gd name="T10" fmla="*/ 69 w 69"/>
                <a:gd name="T11" fmla="*/ 0 h 393"/>
                <a:gd name="T12" fmla="*/ 65 w 69"/>
                <a:gd name="T13" fmla="*/ 2 h 393"/>
                <a:gd name="T14" fmla="*/ 58 w 69"/>
                <a:gd name="T15" fmla="*/ 30 h 393"/>
                <a:gd name="T16" fmla="*/ 10 w 69"/>
                <a:gd name="T17" fmla="*/ 291 h 393"/>
                <a:gd name="T18" fmla="*/ 14 w 69"/>
                <a:gd name="T19" fmla="*/ 292 h 393"/>
                <a:gd name="T20" fmla="*/ 62 w 69"/>
                <a:gd name="T21" fmla="*/ 31 h 393"/>
                <a:gd name="T22" fmla="*/ 69 w 69"/>
                <a:gd name="T23" fmla="*/ 0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393">
                  <a:moveTo>
                    <a:pt x="4" y="346"/>
                  </a:moveTo>
                  <a:cubicBezTo>
                    <a:pt x="2" y="360"/>
                    <a:pt x="1" y="374"/>
                    <a:pt x="0" y="388"/>
                  </a:cubicBezTo>
                  <a:cubicBezTo>
                    <a:pt x="1" y="389"/>
                    <a:pt x="2" y="391"/>
                    <a:pt x="3" y="393"/>
                  </a:cubicBezTo>
                  <a:cubicBezTo>
                    <a:pt x="4" y="383"/>
                    <a:pt x="5" y="373"/>
                    <a:pt x="6" y="362"/>
                  </a:cubicBezTo>
                  <a:cubicBezTo>
                    <a:pt x="4" y="346"/>
                    <a:pt x="4" y="346"/>
                    <a:pt x="4" y="346"/>
                  </a:cubicBezTo>
                  <a:moveTo>
                    <a:pt x="69" y="0"/>
                  </a:moveTo>
                  <a:cubicBezTo>
                    <a:pt x="68" y="1"/>
                    <a:pt x="66" y="1"/>
                    <a:pt x="65" y="2"/>
                  </a:cubicBezTo>
                  <a:cubicBezTo>
                    <a:pt x="63" y="11"/>
                    <a:pt x="61" y="21"/>
                    <a:pt x="58" y="30"/>
                  </a:cubicBezTo>
                  <a:cubicBezTo>
                    <a:pt x="38" y="120"/>
                    <a:pt x="22" y="208"/>
                    <a:pt x="10" y="291"/>
                  </a:cubicBezTo>
                  <a:cubicBezTo>
                    <a:pt x="14" y="292"/>
                    <a:pt x="14" y="292"/>
                    <a:pt x="14" y="292"/>
                  </a:cubicBezTo>
                  <a:cubicBezTo>
                    <a:pt x="25" y="209"/>
                    <a:pt x="42" y="121"/>
                    <a:pt x="62" y="31"/>
                  </a:cubicBezTo>
                  <a:cubicBezTo>
                    <a:pt x="65" y="20"/>
                    <a:pt x="67" y="10"/>
                    <a:pt x="69"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îśliḑé">
              <a:extLst>
                <a:ext uri="{FF2B5EF4-FFF2-40B4-BE49-F238E27FC236}">
                  <a16:creationId xmlns:a16="http://schemas.microsoft.com/office/drawing/2014/main" id="{C418DBD0-8800-4F9A-AAC4-4CE36DB04143}"/>
                </a:ext>
              </a:extLst>
            </p:cNvPr>
            <p:cNvSpPr/>
            <p:nvPr/>
          </p:nvSpPr>
          <p:spPr bwMode="auto">
            <a:xfrm>
              <a:off x="4401345" y="3868361"/>
              <a:ext cx="106363" cy="585788"/>
            </a:xfrm>
            <a:custGeom>
              <a:avLst/>
              <a:gdLst>
                <a:gd name="T0" fmla="*/ 11 w 67"/>
                <a:gd name="T1" fmla="*/ 240 h 367"/>
                <a:gd name="T2" fmla="*/ 38 w 67"/>
                <a:gd name="T3" fmla="*/ 325 h 367"/>
                <a:gd name="T4" fmla="*/ 67 w 67"/>
                <a:gd name="T5" fmla="*/ 367 h 367"/>
                <a:gd name="T6" fmla="*/ 66 w 67"/>
                <a:gd name="T7" fmla="*/ 360 h 367"/>
                <a:gd name="T8" fmla="*/ 25 w 67"/>
                <a:gd name="T9" fmla="*/ 281 h 367"/>
                <a:gd name="T10" fmla="*/ 16 w 67"/>
                <a:gd name="T11" fmla="*/ 245 h 367"/>
                <a:gd name="T12" fmla="*/ 11 w 67"/>
                <a:gd name="T13" fmla="*/ 240 h 367"/>
                <a:gd name="T14" fmla="*/ 6 w 67"/>
                <a:gd name="T15" fmla="*/ 0 h 367"/>
                <a:gd name="T16" fmla="*/ 0 w 67"/>
                <a:gd name="T17" fmla="*/ 112 h 367"/>
                <a:gd name="T18" fmla="*/ 10 w 67"/>
                <a:gd name="T19" fmla="*/ 234 h 367"/>
                <a:gd name="T20" fmla="*/ 10 w 67"/>
                <a:gd name="T21" fmla="*/ 234 h 367"/>
                <a:gd name="T22" fmla="*/ 14 w 67"/>
                <a:gd name="T23" fmla="*/ 238 h 367"/>
                <a:gd name="T24" fmla="*/ 4 w 67"/>
                <a:gd name="T25" fmla="*/ 112 h 367"/>
                <a:gd name="T26" fmla="*/ 9 w 67"/>
                <a:gd name="T27" fmla="*/ 5 h 367"/>
                <a:gd name="T28" fmla="*/ 6 w 67"/>
                <a:gd name="T29" fmla="*/ 0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367">
                  <a:moveTo>
                    <a:pt x="11" y="240"/>
                  </a:moveTo>
                  <a:cubicBezTo>
                    <a:pt x="17" y="273"/>
                    <a:pt x="26" y="301"/>
                    <a:pt x="38" y="325"/>
                  </a:cubicBezTo>
                  <a:cubicBezTo>
                    <a:pt x="46" y="341"/>
                    <a:pt x="55" y="356"/>
                    <a:pt x="67" y="367"/>
                  </a:cubicBezTo>
                  <a:cubicBezTo>
                    <a:pt x="66" y="360"/>
                    <a:pt x="66" y="360"/>
                    <a:pt x="66" y="360"/>
                  </a:cubicBezTo>
                  <a:cubicBezTo>
                    <a:pt x="48" y="340"/>
                    <a:pt x="34" y="313"/>
                    <a:pt x="25" y="281"/>
                  </a:cubicBezTo>
                  <a:cubicBezTo>
                    <a:pt x="21" y="270"/>
                    <a:pt x="18" y="257"/>
                    <a:pt x="16" y="245"/>
                  </a:cubicBezTo>
                  <a:cubicBezTo>
                    <a:pt x="14" y="243"/>
                    <a:pt x="12" y="242"/>
                    <a:pt x="11" y="240"/>
                  </a:cubicBezTo>
                  <a:moveTo>
                    <a:pt x="6" y="0"/>
                  </a:moveTo>
                  <a:cubicBezTo>
                    <a:pt x="2" y="39"/>
                    <a:pt x="0" y="76"/>
                    <a:pt x="0" y="112"/>
                  </a:cubicBezTo>
                  <a:cubicBezTo>
                    <a:pt x="0" y="156"/>
                    <a:pt x="3" y="197"/>
                    <a:pt x="10" y="234"/>
                  </a:cubicBezTo>
                  <a:cubicBezTo>
                    <a:pt x="10" y="234"/>
                    <a:pt x="10" y="234"/>
                    <a:pt x="10" y="234"/>
                  </a:cubicBezTo>
                  <a:cubicBezTo>
                    <a:pt x="11" y="235"/>
                    <a:pt x="13" y="237"/>
                    <a:pt x="14" y="238"/>
                  </a:cubicBezTo>
                  <a:cubicBezTo>
                    <a:pt x="8" y="201"/>
                    <a:pt x="4" y="158"/>
                    <a:pt x="4" y="112"/>
                  </a:cubicBezTo>
                  <a:cubicBezTo>
                    <a:pt x="4" y="78"/>
                    <a:pt x="6" y="42"/>
                    <a:pt x="9" y="5"/>
                  </a:cubicBezTo>
                  <a:cubicBezTo>
                    <a:pt x="8" y="3"/>
                    <a:pt x="7" y="1"/>
                    <a:pt x="6" y="0"/>
                  </a:cubicBezTo>
                </a:path>
              </a:pathLst>
            </a:custGeom>
            <a:solidFill>
              <a:srgbClr val="BBC9E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ṣľïḋê">
              <a:extLst>
                <a:ext uri="{FF2B5EF4-FFF2-40B4-BE49-F238E27FC236}">
                  <a16:creationId xmlns:a16="http://schemas.microsoft.com/office/drawing/2014/main" id="{922B86BF-07FB-44AE-B187-55A2DB60B21E}"/>
                </a:ext>
              </a:extLst>
            </p:cNvPr>
            <p:cNvSpPr/>
            <p:nvPr/>
          </p:nvSpPr>
          <p:spPr bwMode="auto">
            <a:xfrm>
              <a:off x="4417220" y="4241423"/>
              <a:ext cx="9525" cy="19050"/>
            </a:xfrm>
            <a:custGeom>
              <a:avLst/>
              <a:gdLst>
                <a:gd name="T0" fmla="*/ 0 w 6"/>
                <a:gd name="T1" fmla="*/ 0 h 11"/>
                <a:gd name="T2" fmla="*/ 1 w 6"/>
                <a:gd name="T3" fmla="*/ 6 h 11"/>
                <a:gd name="T4" fmla="*/ 6 w 6"/>
                <a:gd name="T5" fmla="*/ 11 h 11"/>
                <a:gd name="T6" fmla="*/ 4 w 6"/>
                <a:gd name="T7" fmla="*/ 4 h 11"/>
                <a:gd name="T8" fmla="*/ 0 w 6"/>
                <a:gd name="T9" fmla="*/ 0 h 11"/>
                <a:gd name="T10" fmla="*/ 0 w 6"/>
                <a:gd name="T11" fmla="*/ 0 h 11"/>
              </a:gdLst>
              <a:ahLst/>
              <a:cxnLst>
                <a:cxn ang="0">
                  <a:pos x="T0" y="T1"/>
                </a:cxn>
                <a:cxn ang="0">
                  <a:pos x="T2" y="T3"/>
                </a:cxn>
                <a:cxn ang="0">
                  <a:pos x="T4" y="T5"/>
                </a:cxn>
                <a:cxn ang="0">
                  <a:pos x="T6" y="T7"/>
                </a:cxn>
                <a:cxn ang="0">
                  <a:pos x="T8" y="T9"/>
                </a:cxn>
                <a:cxn ang="0">
                  <a:pos x="T10" y="T11"/>
                </a:cxn>
              </a:cxnLst>
              <a:rect l="0" t="0" r="r" b="b"/>
              <a:pathLst>
                <a:path w="6" h="11">
                  <a:moveTo>
                    <a:pt x="0" y="0"/>
                  </a:moveTo>
                  <a:cubicBezTo>
                    <a:pt x="0" y="2"/>
                    <a:pt x="0" y="4"/>
                    <a:pt x="1" y="6"/>
                  </a:cubicBezTo>
                  <a:cubicBezTo>
                    <a:pt x="2" y="8"/>
                    <a:pt x="4" y="9"/>
                    <a:pt x="6" y="11"/>
                  </a:cubicBezTo>
                  <a:cubicBezTo>
                    <a:pt x="5" y="9"/>
                    <a:pt x="5" y="6"/>
                    <a:pt x="4" y="4"/>
                  </a:cubicBezTo>
                  <a:cubicBezTo>
                    <a:pt x="3" y="3"/>
                    <a:pt x="1" y="1"/>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ïSľiḍe">
              <a:extLst>
                <a:ext uri="{FF2B5EF4-FFF2-40B4-BE49-F238E27FC236}">
                  <a16:creationId xmlns:a16="http://schemas.microsoft.com/office/drawing/2014/main" id="{C854CFB0-632D-48FA-863B-4D1D67EE1B71}"/>
                </a:ext>
              </a:extLst>
            </p:cNvPr>
            <p:cNvSpPr/>
            <p:nvPr/>
          </p:nvSpPr>
          <p:spPr bwMode="auto">
            <a:xfrm>
              <a:off x="3601245" y="5311398"/>
              <a:ext cx="582613" cy="330200"/>
            </a:xfrm>
            <a:custGeom>
              <a:avLst/>
              <a:gdLst>
                <a:gd name="T0" fmla="*/ 70 w 363"/>
                <a:gd name="T1" fmla="*/ 0 h 206"/>
                <a:gd name="T2" fmla="*/ 0 w 363"/>
                <a:gd name="T3" fmla="*/ 94 h 206"/>
                <a:gd name="T4" fmla="*/ 3 w 363"/>
                <a:gd name="T5" fmla="*/ 97 h 206"/>
                <a:gd name="T6" fmla="*/ 245 w 363"/>
                <a:gd name="T7" fmla="*/ 206 h 206"/>
                <a:gd name="T8" fmla="*/ 363 w 363"/>
                <a:gd name="T9" fmla="*/ 186 h 206"/>
                <a:gd name="T10" fmla="*/ 356 w 363"/>
                <a:gd name="T11" fmla="*/ 173 h 206"/>
                <a:gd name="T12" fmla="*/ 314 w 363"/>
                <a:gd name="T13" fmla="*/ 168 h 206"/>
                <a:gd name="T14" fmla="*/ 266 w 363"/>
                <a:gd name="T15" fmla="*/ 79 h 206"/>
                <a:gd name="T16" fmla="*/ 85 w 363"/>
                <a:gd name="T17" fmla="*/ 4 h 206"/>
                <a:gd name="T18" fmla="*/ 70 w 363"/>
                <a:gd name="T19"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206">
                  <a:moveTo>
                    <a:pt x="70" y="0"/>
                  </a:moveTo>
                  <a:cubicBezTo>
                    <a:pt x="39" y="0"/>
                    <a:pt x="33" y="61"/>
                    <a:pt x="0" y="94"/>
                  </a:cubicBezTo>
                  <a:cubicBezTo>
                    <a:pt x="1" y="95"/>
                    <a:pt x="2" y="96"/>
                    <a:pt x="3" y="97"/>
                  </a:cubicBezTo>
                  <a:cubicBezTo>
                    <a:pt x="84" y="185"/>
                    <a:pt x="175" y="206"/>
                    <a:pt x="245" y="206"/>
                  </a:cubicBezTo>
                  <a:cubicBezTo>
                    <a:pt x="314" y="206"/>
                    <a:pt x="363" y="186"/>
                    <a:pt x="363" y="186"/>
                  </a:cubicBezTo>
                  <a:cubicBezTo>
                    <a:pt x="363" y="186"/>
                    <a:pt x="360" y="181"/>
                    <a:pt x="356" y="173"/>
                  </a:cubicBezTo>
                  <a:cubicBezTo>
                    <a:pt x="314" y="168"/>
                    <a:pt x="314" y="168"/>
                    <a:pt x="314" y="168"/>
                  </a:cubicBezTo>
                  <a:cubicBezTo>
                    <a:pt x="266" y="79"/>
                    <a:pt x="266" y="79"/>
                    <a:pt x="266" y="79"/>
                  </a:cubicBezTo>
                  <a:cubicBezTo>
                    <a:pt x="203" y="61"/>
                    <a:pt x="143" y="36"/>
                    <a:pt x="85" y="4"/>
                  </a:cubicBezTo>
                  <a:cubicBezTo>
                    <a:pt x="79" y="1"/>
                    <a:pt x="74" y="0"/>
                    <a:pt x="70"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ṣḻiďé">
              <a:extLst>
                <a:ext uri="{FF2B5EF4-FFF2-40B4-BE49-F238E27FC236}">
                  <a16:creationId xmlns:a16="http://schemas.microsoft.com/office/drawing/2014/main" id="{E6059AC1-BC5D-4DEE-871A-BC99D89A917A}"/>
                </a:ext>
              </a:extLst>
            </p:cNvPr>
            <p:cNvSpPr/>
            <p:nvPr/>
          </p:nvSpPr>
          <p:spPr bwMode="auto">
            <a:xfrm>
              <a:off x="3934620" y="4998661"/>
              <a:ext cx="369888" cy="590550"/>
            </a:xfrm>
            <a:custGeom>
              <a:avLst/>
              <a:gdLst>
                <a:gd name="T0" fmla="*/ 155 w 231"/>
                <a:gd name="T1" fmla="*/ 0 h 369"/>
                <a:gd name="T2" fmla="*/ 0 w 231"/>
                <a:gd name="T3" fmla="*/ 169 h 369"/>
                <a:gd name="T4" fmla="*/ 106 w 231"/>
                <a:gd name="T5" fmla="*/ 364 h 369"/>
                <a:gd name="T6" fmla="*/ 148 w 231"/>
                <a:gd name="T7" fmla="*/ 369 h 369"/>
                <a:gd name="T8" fmla="*/ 231 w 231"/>
                <a:gd name="T9" fmla="*/ 45 h 369"/>
                <a:gd name="T10" fmla="*/ 155 w 231"/>
                <a:gd name="T11" fmla="*/ 0 h 369"/>
              </a:gdLst>
              <a:ahLst/>
              <a:cxnLst>
                <a:cxn ang="0">
                  <a:pos x="T0" y="T1"/>
                </a:cxn>
                <a:cxn ang="0">
                  <a:pos x="T2" y="T3"/>
                </a:cxn>
                <a:cxn ang="0">
                  <a:pos x="T4" y="T5"/>
                </a:cxn>
                <a:cxn ang="0">
                  <a:pos x="T6" y="T7"/>
                </a:cxn>
                <a:cxn ang="0">
                  <a:pos x="T8" y="T9"/>
                </a:cxn>
                <a:cxn ang="0">
                  <a:pos x="T10" y="T11"/>
                </a:cxn>
              </a:cxnLst>
              <a:rect l="0" t="0" r="r" b="b"/>
              <a:pathLst>
                <a:path w="231" h="369">
                  <a:moveTo>
                    <a:pt x="155" y="0"/>
                  </a:moveTo>
                  <a:cubicBezTo>
                    <a:pt x="0" y="169"/>
                    <a:pt x="0" y="169"/>
                    <a:pt x="0" y="169"/>
                  </a:cubicBezTo>
                  <a:cubicBezTo>
                    <a:pt x="106" y="364"/>
                    <a:pt x="106" y="364"/>
                    <a:pt x="106" y="364"/>
                  </a:cubicBezTo>
                  <a:cubicBezTo>
                    <a:pt x="148" y="369"/>
                    <a:pt x="148" y="369"/>
                    <a:pt x="148" y="369"/>
                  </a:cubicBezTo>
                  <a:cubicBezTo>
                    <a:pt x="120" y="318"/>
                    <a:pt x="30" y="125"/>
                    <a:pt x="231" y="45"/>
                  </a:cubicBezTo>
                  <a:cubicBezTo>
                    <a:pt x="155" y="0"/>
                    <a:pt x="155" y="0"/>
                    <a:pt x="155" y="0"/>
                  </a:cubicBezTo>
                </a:path>
              </a:pathLst>
            </a:custGeom>
            <a:solidFill>
              <a:srgbClr val="D09F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ṣľîďe">
              <a:extLst>
                <a:ext uri="{FF2B5EF4-FFF2-40B4-BE49-F238E27FC236}">
                  <a16:creationId xmlns:a16="http://schemas.microsoft.com/office/drawing/2014/main" id="{9092C67E-382B-40C1-BC60-68A82BC07EB2}"/>
                </a:ext>
              </a:extLst>
            </p:cNvPr>
            <p:cNvSpPr/>
            <p:nvPr/>
          </p:nvSpPr>
          <p:spPr bwMode="auto">
            <a:xfrm>
              <a:off x="5458620" y="3011111"/>
              <a:ext cx="9525" cy="28575"/>
            </a:xfrm>
            <a:custGeom>
              <a:avLst/>
              <a:gdLst>
                <a:gd name="T0" fmla="*/ 3 w 6"/>
                <a:gd name="T1" fmla="*/ 0 h 18"/>
                <a:gd name="T2" fmla="*/ 0 w 6"/>
                <a:gd name="T3" fmla="*/ 1 h 18"/>
                <a:gd name="T4" fmla="*/ 0 w 6"/>
                <a:gd name="T5" fmla="*/ 3 h 18"/>
                <a:gd name="T6" fmla="*/ 6 w 6"/>
                <a:gd name="T7" fmla="*/ 18 h 18"/>
                <a:gd name="T8" fmla="*/ 5 w 6"/>
                <a:gd name="T9" fmla="*/ 12 h 18"/>
                <a:gd name="T10" fmla="*/ 3 w 6"/>
                <a:gd name="T11" fmla="*/ 0 h 18"/>
              </a:gdLst>
              <a:ahLst/>
              <a:cxnLst>
                <a:cxn ang="0">
                  <a:pos x="T0" y="T1"/>
                </a:cxn>
                <a:cxn ang="0">
                  <a:pos x="T2" y="T3"/>
                </a:cxn>
                <a:cxn ang="0">
                  <a:pos x="T4" y="T5"/>
                </a:cxn>
                <a:cxn ang="0">
                  <a:pos x="T6" y="T7"/>
                </a:cxn>
                <a:cxn ang="0">
                  <a:pos x="T8" y="T9"/>
                </a:cxn>
                <a:cxn ang="0">
                  <a:pos x="T10" y="T11"/>
                </a:cxn>
              </a:cxnLst>
              <a:rect l="0" t="0" r="r" b="b"/>
              <a:pathLst>
                <a:path w="6" h="18">
                  <a:moveTo>
                    <a:pt x="3" y="0"/>
                  </a:moveTo>
                  <a:cubicBezTo>
                    <a:pt x="0" y="1"/>
                    <a:pt x="0" y="1"/>
                    <a:pt x="0" y="1"/>
                  </a:cubicBezTo>
                  <a:cubicBezTo>
                    <a:pt x="0" y="2"/>
                    <a:pt x="0" y="2"/>
                    <a:pt x="0" y="3"/>
                  </a:cubicBezTo>
                  <a:cubicBezTo>
                    <a:pt x="1" y="5"/>
                    <a:pt x="3" y="10"/>
                    <a:pt x="6" y="18"/>
                  </a:cubicBezTo>
                  <a:cubicBezTo>
                    <a:pt x="5" y="16"/>
                    <a:pt x="5" y="14"/>
                    <a:pt x="5" y="12"/>
                  </a:cubicBezTo>
                  <a:cubicBezTo>
                    <a:pt x="3" y="0"/>
                    <a:pt x="3" y="0"/>
                    <a:pt x="3"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Sḻiďé">
              <a:extLst>
                <a:ext uri="{FF2B5EF4-FFF2-40B4-BE49-F238E27FC236}">
                  <a16:creationId xmlns:a16="http://schemas.microsoft.com/office/drawing/2014/main" id="{B8E34901-B6EE-45DD-AE0B-AA01C8FB104B}"/>
                </a:ext>
              </a:extLst>
            </p:cNvPr>
            <p:cNvSpPr/>
            <p:nvPr/>
          </p:nvSpPr>
          <p:spPr bwMode="auto">
            <a:xfrm>
              <a:off x="5264945" y="3266698"/>
              <a:ext cx="198438" cy="631825"/>
            </a:xfrm>
            <a:custGeom>
              <a:avLst/>
              <a:gdLst>
                <a:gd name="T0" fmla="*/ 0 w 124"/>
                <a:gd name="T1" fmla="*/ 0 h 395"/>
                <a:gd name="T2" fmla="*/ 0 w 124"/>
                <a:gd name="T3" fmla="*/ 38 h 395"/>
                <a:gd name="T4" fmla="*/ 0 w 124"/>
                <a:gd name="T5" fmla="*/ 371 h 395"/>
                <a:gd name="T6" fmla="*/ 113 w 124"/>
                <a:gd name="T7" fmla="*/ 395 h 395"/>
                <a:gd name="T8" fmla="*/ 110 w 124"/>
                <a:gd name="T9" fmla="*/ 240 h 395"/>
                <a:gd name="T10" fmla="*/ 124 w 124"/>
                <a:gd name="T11" fmla="*/ 158 h 395"/>
                <a:gd name="T12" fmla="*/ 68 w 124"/>
                <a:gd name="T13" fmla="*/ 29 h 395"/>
                <a:gd name="T14" fmla="*/ 26 w 124"/>
                <a:gd name="T15" fmla="*/ 11 h 395"/>
                <a:gd name="T16" fmla="*/ 0 w 124"/>
                <a:gd name="T17" fmla="*/ 0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395">
                  <a:moveTo>
                    <a:pt x="0" y="0"/>
                  </a:moveTo>
                  <a:cubicBezTo>
                    <a:pt x="0" y="38"/>
                    <a:pt x="0" y="38"/>
                    <a:pt x="0" y="38"/>
                  </a:cubicBezTo>
                  <a:cubicBezTo>
                    <a:pt x="0" y="371"/>
                    <a:pt x="0" y="371"/>
                    <a:pt x="0" y="371"/>
                  </a:cubicBezTo>
                  <a:cubicBezTo>
                    <a:pt x="113" y="395"/>
                    <a:pt x="113" y="395"/>
                    <a:pt x="113" y="395"/>
                  </a:cubicBezTo>
                  <a:cubicBezTo>
                    <a:pt x="110" y="240"/>
                    <a:pt x="110" y="240"/>
                    <a:pt x="110" y="240"/>
                  </a:cubicBezTo>
                  <a:cubicBezTo>
                    <a:pt x="124" y="158"/>
                    <a:pt x="124" y="158"/>
                    <a:pt x="124" y="158"/>
                  </a:cubicBezTo>
                  <a:cubicBezTo>
                    <a:pt x="104" y="104"/>
                    <a:pt x="83" y="54"/>
                    <a:pt x="68" y="29"/>
                  </a:cubicBezTo>
                  <a:cubicBezTo>
                    <a:pt x="26" y="11"/>
                    <a:pt x="26" y="11"/>
                    <a:pt x="26" y="11"/>
                  </a:cubicBezTo>
                  <a:cubicBezTo>
                    <a:pt x="0" y="0"/>
                    <a:pt x="0" y="0"/>
                    <a:pt x="0"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s1iḑê">
              <a:extLst>
                <a:ext uri="{FF2B5EF4-FFF2-40B4-BE49-F238E27FC236}">
                  <a16:creationId xmlns:a16="http://schemas.microsoft.com/office/drawing/2014/main" id="{C44B16EF-DBCE-4BF0-8D8F-603A056468BF}"/>
                </a:ext>
              </a:extLst>
            </p:cNvPr>
            <p:cNvSpPr/>
            <p:nvPr/>
          </p:nvSpPr>
          <p:spPr bwMode="auto">
            <a:xfrm>
              <a:off x="5342733" y="3250823"/>
              <a:ext cx="41275" cy="65088"/>
            </a:xfrm>
            <a:custGeom>
              <a:avLst/>
              <a:gdLst>
                <a:gd name="T0" fmla="*/ 1 w 26"/>
                <a:gd name="T1" fmla="*/ 0 h 41"/>
                <a:gd name="T2" fmla="*/ 8 w 26"/>
                <a:gd name="T3" fmla="*/ 23 h 41"/>
                <a:gd name="T4" fmla="*/ 19 w 26"/>
                <a:gd name="T5" fmla="*/ 39 h 41"/>
                <a:gd name="T6" fmla="*/ 26 w 26"/>
                <a:gd name="T7" fmla="*/ 41 h 41"/>
                <a:gd name="T8" fmla="*/ 8 w 26"/>
                <a:gd name="T9" fmla="*/ 15 h 41"/>
                <a:gd name="T10" fmla="*/ 1 w 26"/>
                <a:gd name="T11" fmla="*/ 0 h 41"/>
              </a:gdLst>
              <a:ahLst/>
              <a:cxnLst>
                <a:cxn ang="0">
                  <a:pos x="T0" y="T1"/>
                </a:cxn>
                <a:cxn ang="0">
                  <a:pos x="T2" y="T3"/>
                </a:cxn>
                <a:cxn ang="0">
                  <a:pos x="T4" y="T5"/>
                </a:cxn>
                <a:cxn ang="0">
                  <a:pos x="T6" y="T7"/>
                </a:cxn>
                <a:cxn ang="0">
                  <a:pos x="T8" y="T9"/>
                </a:cxn>
                <a:cxn ang="0">
                  <a:pos x="T10" y="T11"/>
                </a:cxn>
              </a:cxnLst>
              <a:rect l="0" t="0" r="r" b="b"/>
              <a:pathLst>
                <a:path w="26" h="41">
                  <a:moveTo>
                    <a:pt x="1" y="0"/>
                  </a:moveTo>
                  <a:cubicBezTo>
                    <a:pt x="0" y="10"/>
                    <a:pt x="2" y="18"/>
                    <a:pt x="8" y="23"/>
                  </a:cubicBezTo>
                  <a:cubicBezTo>
                    <a:pt x="11" y="26"/>
                    <a:pt x="15" y="32"/>
                    <a:pt x="19" y="39"/>
                  </a:cubicBezTo>
                  <a:cubicBezTo>
                    <a:pt x="26" y="41"/>
                    <a:pt x="26" y="41"/>
                    <a:pt x="26" y="41"/>
                  </a:cubicBezTo>
                  <a:cubicBezTo>
                    <a:pt x="19" y="28"/>
                    <a:pt x="13" y="19"/>
                    <a:pt x="8" y="15"/>
                  </a:cubicBezTo>
                  <a:cubicBezTo>
                    <a:pt x="4" y="11"/>
                    <a:pt x="2" y="6"/>
                    <a:pt x="1" y="0"/>
                  </a:cubicBezTo>
                </a:path>
              </a:pathLst>
            </a:custGeom>
            <a:solidFill>
              <a:srgbClr val="356B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ṧlíḓè">
              <a:extLst>
                <a:ext uri="{FF2B5EF4-FFF2-40B4-BE49-F238E27FC236}">
                  <a16:creationId xmlns:a16="http://schemas.microsoft.com/office/drawing/2014/main" id="{97D19BF8-5E5D-4FA5-B7A6-695AC07CE1CA}"/>
                </a:ext>
              </a:extLst>
            </p:cNvPr>
            <p:cNvSpPr/>
            <p:nvPr/>
          </p:nvSpPr>
          <p:spPr bwMode="auto">
            <a:xfrm>
              <a:off x="5372895" y="3312736"/>
              <a:ext cx="92075" cy="206375"/>
            </a:xfrm>
            <a:custGeom>
              <a:avLst/>
              <a:gdLst>
                <a:gd name="T0" fmla="*/ 0 w 57"/>
                <a:gd name="T1" fmla="*/ 0 h 129"/>
                <a:gd name="T2" fmla="*/ 56 w 57"/>
                <a:gd name="T3" fmla="*/ 129 h 129"/>
                <a:gd name="T4" fmla="*/ 57 w 57"/>
                <a:gd name="T5" fmla="*/ 123 h 129"/>
                <a:gd name="T6" fmla="*/ 7 w 57"/>
                <a:gd name="T7" fmla="*/ 2 h 129"/>
                <a:gd name="T8" fmla="*/ 0 w 57"/>
                <a:gd name="T9" fmla="*/ 0 h 129"/>
              </a:gdLst>
              <a:ahLst/>
              <a:cxnLst>
                <a:cxn ang="0">
                  <a:pos x="T0" y="T1"/>
                </a:cxn>
                <a:cxn ang="0">
                  <a:pos x="T2" y="T3"/>
                </a:cxn>
                <a:cxn ang="0">
                  <a:pos x="T4" y="T5"/>
                </a:cxn>
                <a:cxn ang="0">
                  <a:pos x="T6" y="T7"/>
                </a:cxn>
                <a:cxn ang="0">
                  <a:pos x="T8" y="T9"/>
                </a:cxn>
              </a:cxnLst>
              <a:rect l="0" t="0" r="r" b="b"/>
              <a:pathLst>
                <a:path w="57" h="129">
                  <a:moveTo>
                    <a:pt x="0" y="0"/>
                  </a:moveTo>
                  <a:cubicBezTo>
                    <a:pt x="15" y="25"/>
                    <a:pt x="36" y="75"/>
                    <a:pt x="56" y="129"/>
                  </a:cubicBezTo>
                  <a:cubicBezTo>
                    <a:pt x="57" y="123"/>
                    <a:pt x="57" y="123"/>
                    <a:pt x="57" y="123"/>
                  </a:cubicBezTo>
                  <a:cubicBezTo>
                    <a:pt x="39" y="75"/>
                    <a:pt x="21" y="30"/>
                    <a:pt x="7" y="2"/>
                  </a:cubicBezTo>
                  <a:cubicBezTo>
                    <a:pt x="0" y="0"/>
                    <a:pt x="0" y="0"/>
                    <a:pt x="0" y="0"/>
                  </a:cubicBezTo>
                </a:path>
              </a:pathLst>
            </a:custGeom>
            <a:solidFill>
              <a:srgbClr val="B5BA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iṥḻídê">
              <a:extLst>
                <a:ext uri="{FF2B5EF4-FFF2-40B4-BE49-F238E27FC236}">
                  <a16:creationId xmlns:a16="http://schemas.microsoft.com/office/drawing/2014/main" id="{97B7268F-B5B7-4A8D-8405-C41FFBB83945}"/>
                </a:ext>
              </a:extLst>
            </p:cNvPr>
            <p:cNvSpPr/>
            <p:nvPr/>
          </p:nvSpPr>
          <p:spPr bwMode="auto">
            <a:xfrm>
              <a:off x="5339558" y="3014286"/>
              <a:ext cx="152400" cy="495300"/>
            </a:xfrm>
            <a:custGeom>
              <a:avLst/>
              <a:gdLst>
                <a:gd name="T0" fmla="*/ 74 w 95"/>
                <a:gd name="T1" fmla="*/ 0 h 310"/>
                <a:gd name="T2" fmla="*/ 2 w 95"/>
                <a:gd name="T3" fmla="*/ 144 h 310"/>
                <a:gd name="T4" fmla="*/ 3 w 95"/>
                <a:gd name="T5" fmla="*/ 148 h 310"/>
                <a:gd name="T6" fmla="*/ 10 w 95"/>
                <a:gd name="T7" fmla="*/ 163 h 310"/>
                <a:gd name="T8" fmla="*/ 28 w 95"/>
                <a:gd name="T9" fmla="*/ 189 h 310"/>
                <a:gd name="T10" fmla="*/ 78 w 95"/>
                <a:gd name="T11" fmla="*/ 310 h 310"/>
                <a:gd name="T12" fmla="*/ 79 w 95"/>
                <a:gd name="T13" fmla="*/ 307 h 310"/>
                <a:gd name="T14" fmla="*/ 80 w 95"/>
                <a:gd name="T15" fmla="*/ 16 h 310"/>
                <a:gd name="T16" fmla="*/ 74 w 95"/>
                <a:gd name="T17" fmla="*/ 1 h 310"/>
                <a:gd name="T18" fmla="*/ 74 w 95"/>
                <a:gd name="T19"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310">
                  <a:moveTo>
                    <a:pt x="74" y="0"/>
                  </a:moveTo>
                  <a:cubicBezTo>
                    <a:pt x="74" y="0"/>
                    <a:pt x="0" y="98"/>
                    <a:pt x="2" y="144"/>
                  </a:cubicBezTo>
                  <a:cubicBezTo>
                    <a:pt x="2" y="146"/>
                    <a:pt x="3" y="147"/>
                    <a:pt x="3" y="148"/>
                  </a:cubicBezTo>
                  <a:cubicBezTo>
                    <a:pt x="4" y="154"/>
                    <a:pt x="6" y="159"/>
                    <a:pt x="10" y="163"/>
                  </a:cubicBezTo>
                  <a:cubicBezTo>
                    <a:pt x="15" y="167"/>
                    <a:pt x="21" y="176"/>
                    <a:pt x="28" y="189"/>
                  </a:cubicBezTo>
                  <a:cubicBezTo>
                    <a:pt x="42" y="217"/>
                    <a:pt x="60" y="262"/>
                    <a:pt x="78" y="310"/>
                  </a:cubicBezTo>
                  <a:cubicBezTo>
                    <a:pt x="79" y="307"/>
                    <a:pt x="79" y="307"/>
                    <a:pt x="79" y="307"/>
                  </a:cubicBezTo>
                  <a:cubicBezTo>
                    <a:pt x="95" y="211"/>
                    <a:pt x="95" y="113"/>
                    <a:pt x="80" y="16"/>
                  </a:cubicBezTo>
                  <a:cubicBezTo>
                    <a:pt x="77" y="8"/>
                    <a:pt x="75" y="3"/>
                    <a:pt x="74" y="1"/>
                  </a:cubicBezTo>
                  <a:cubicBezTo>
                    <a:pt x="74" y="1"/>
                    <a:pt x="74" y="0"/>
                    <a:pt x="74" y="0"/>
                  </a:cubicBezTo>
                </a:path>
              </a:pathLst>
            </a:custGeom>
            <a:solidFill>
              <a:srgbClr val="CACFD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îṡľîḍê">
              <a:extLst>
                <a:ext uri="{FF2B5EF4-FFF2-40B4-BE49-F238E27FC236}">
                  <a16:creationId xmlns:a16="http://schemas.microsoft.com/office/drawing/2014/main" id="{AEB354DC-2499-49E0-9043-594DE7A979EF}"/>
                </a:ext>
              </a:extLst>
            </p:cNvPr>
            <p:cNvSpPr/>
            <p:nvPr/>
          </p:nvSpPr>
          <p:spPr bwMode="auto">
            <a:xfrm>
              <a:off x="3344070" y="3011111"/>
              <a:ext cx="2139950" cy="2733675"/>
            </a:xfrm>
            <a:custGeom>
              <a:avLst/>
              <a:gdLst>
                <a:gd name="T0" fmla="*/ 1318 w 1336"/>
                <a:gd name="T1" fmla="*/ 0 h 1709"/>
                <a:gd name="T2" fmla="*/ 755 w 1336"/>
                <a:gd name="T3" fmla="*/ 147 h 1709"/>
                <a:gd name="T4" fmla="*/ 568 w 1336"/>
                <a:gd name="T5" fmla="*/ 511 h 1709"/>
                <a:gd name="T6" fmla="*/ 209 w 1336"/>
                <a:gd name="T7" fmla="*/ 1159 h 1709"/>
                <a:gd name="T8" fmla="*/ 160 w 1336"/>
                <a:gd name="T9" fmla="*/ 1536 h 1709"/>
                <a:gd name="T10" fmla="*/ 520 w 1336"/>
                <a:gd name="T11" fmla="*/ 1625 h 1709"/>
                <a:gd name="T12" fmla="*/ 657 w 1336"/>
                <a:gd name="T13" fmla="*/ 1270 h 1709"/>
                <a:gd name="T14" fmla="*/ 777 w 1336"/>
                <a:gd name="T15" fmla="*/ 1119 h 1709"/>
                <a:gd name="T16" fmla="*/ 1319 w 1336"/>
                <a:gd name="T17" fmla="*/ 1181 h 1709"/>
                <a:gd name="T18" fmla="*/ 1305 w 1336"/>
                <a:gd name="T19" fmla="*/ 400 h 1709"/>
                <a:gd name="T20" fmla="*/ 1320 w 1336"/>
                <a:gd name="T21" fmla="*/ 309 h 1709"/>
                <a:gd name="T22" fmla="*/ 1320 w 1336"/>
                <a:gd name="T23" fmla="*/ 12 h 1709"/>
                <a:gd name="T24" fmla="*/ 1318 w 1336"/>
                <a:gd name="T25" fmla="*/ 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6" h="1709">
                  <a:moveTo>
                    <a:pt x="1318" y="0"/>
                  </a:moveTo>
                  <a:cubicBezTo>
                    <a:pt x="755" y="147"/>
                    <a:pt x="755" y="147"/>
                    <a:pt x="755" y="147"/>
                  </a:cubicBezTo>
                  <a:cubicBezTo>
                    <a:pt x="755" y="147"/>
                    <a:pt x="670" y="94"/>
                    <a:pt x="568" y="511"/>
                  </a:cubicBezTo>
                  <a:cubicBezTo>
                    <a:pt x="209" y="1159"/>
                    <a:pt x="209" y="1159"/>
                    <a:pt x="209" y="1159"/>
                  </a:cubicBezTo>
                  <a:cubicBezTo>
                    <a:pt x="209" y="1159"/>
                    <a:pt x="0" y="1363"/>
                    <a:pt x="160" y="1536"/>
                  </a:cubicBezTo>
                  <a:cubicBezTo>
                    <a:pt x="320" y="1709"/>
                    <a:pt x="520" y="1625"/>
                    <a:pt x="520" y="1625"/>
                  </a:cubicBezTo>
                  <a:cubicBezTo>
                    <a:pt x="520" y="1625"/>
                    <a:pt x="338" y="1341"/>
                    <a:pt x="657" y="1270"/>
                  </a:cubicBezTo>
                  <a:cubicBezTo>
                    <a:pt x="777" y="1119"/>
                    <a:pt x="777" y="1119"/>
                    <a:pt x="777" y="1119"/>
                  </a:cubicBezTo>
                  <a:cubicBezTo>
                    <a:pt x="1319" y="1181"/>
                    <a:pt x="1319" y="1181"/>
                    <a:pt x="1319" y="1181"/>
                  </a:cubicBezTo>
                  <a:cubicBezTo>
                    <a:pt x="1305" y="400"/>
                    <a:pt x="1305" y="400"/>
                    <a:pt x="1305" y="400"/>
                  </a:cubicBezTo>
                  <a:cubicBezTo>
                    <a:pt x="1320" y="309"/>
                    <a:pt x="1320" y="309"/>
                    <a:pt x="1320" y="309"/>
                  </a:cubicBezTo>
                  <a:cubicBezTo>
                    <a:pt x="1336" y="210"/>
                    <a:pt x="1336" y="110"/>
                    <a:pt x="1320" y="12"/>
                  </a:cubicBezTo>
                  <a:lnTo>
                    <a:pt x="1318" y="0"/>
                  </a:lnTo>
                  <a:close/>
                </a:path>
              </a:pathLst>
            </a:custGeom>
            <a:solidFill>
              <a:srgbClr val="6764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Sļíḓe">
              <a:extLst>
                <a:ext uri="{FF2B5EF4-FFF2-40B4-BE49-F238E27FC236}">
                  <a16:creationId xmlns:a16="http://schemas.microsoft.com/office/drawing/2014/main" id="{BF8462DC-0B2B-4027-A15E-F7C19B964A81}"/>
                </a:ext>
              </a:extLst>
            </p:cNvPr>
            <p:cNvSpPr/>
            <p:nvPr/>
          </p:nvSpPr>
          <p:spPr bwMode="auto">
            <a:xfrm>
              <a:off x="4480720" y="3706436"/>
              <a:ext cx="1289050" cy="390525"/>
            </a:xfrm>
            <a:custGeom>
              <a:avLst/>
              <a:gdLst>
                <a:gd name="T0" fmla="*/ 55 w 812"/>
                <a:gd name="T1" fmla="*/ 0 h 246"/>
                <a:gd name="T2" fmla="*/ 0 w 812"/>
                <a:gd name="T3" fmla="*/ 40 h 246"/>
                <a:gd name="T4" fmla="*/ 812 w 812"/>
                <a:gd name="T5" fmla="*/ 246 h 246"/>
                <a:gd name="T6" fmla="*/ 812 w 812"/>
                <a:gd name="T7" fmla="*/ 166 h 246"/>
                <a:gd name="T8" fmla="*/ 55 w 812"/>
                <a:gd name="T9" fmla="*/ 0 h 246"/>
              </a:gdLst>
              <a:ahLst/>
              <a:cxnLst>
                <a:cxn ang="0">
                  <a:pos x="T0" y="T1"/>
                </a:cxn>
                <a:cxn ang="0">
                  <a:pos x="T2" y="T3"/>
                </a:cxn>
                <a:cxn ang="0">
                  <a:pos x="T4" y="T5"/>
                </a:cxn>
                <a:cxn ang="0">
                  <a:pos x="T6" y="T7"/>
                </a:cxn>
                <a:cxn ang="0">
                  <a:pos x="T8" y="T9"/>
                </a:cxn>
              </a:cxnLst>
              <a:rect l="0" t="0" r="r" b="b"/>
              <a:pathLst>
                <a:path w="812" h="246">
                  <a:moveTo>
                    <a:pt x="55" y="0"/>
                  </a:moveTo>
                  <a:lnTo>
                    <a:pt x="0" y="40"/>
                  </a:lnTo>
                  <a:lnTo>
                    <a:pt x="812" y="246"/>
                  </a:lnTo>
                  <a:lnTo>
                    <a:pt x="812" y="166"/>
                  </a:lnTo>
                  <a:lnTo>
                    <a:pt x="55" y="0"/>
                  </a:lnTo>
                  <a:close/>
                </a:path>
              </a:pathLst>
            </a:custGeom>
            <a:solidFill>
              <a:srgbClr val="E4E6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ŝlîḑe">
              <a:extLst>
                <a:ext uri="{FF2B5EF4-FFF2-40B4-BE49-F238E27FC236}">
                  <a16:creationId xmlns:a16="http://schemas.microsoft.com/office/drawing/2014/main" id="{5DA51818-2FBE-469C-96DB-A0CE91E2E8A1}"/>
                </a:ext>
              </a:extLst>
            </p:cNvPr>
            <p:cNvSpPr/>
            <p:nvPr/>
          </p:nvSpPr>
          <p:spPr bwMode="auto">
            <a:xfrm>
              <a:off x="4480720" y="3706436"/>
              <a:ext cx="1289050" cy="390525"/>
            </a:xfrm>
            <a:custGeom>
              <a:avLst/>
              <a:gdLst>
                <a:gd name="T0" fmla="*/ 55 w 812"/>
                <a:gd name="T1" fmla="*/ 0 h 246"/>
                <a:gd name="T2" fmla="*/ 0 w 812"/>
                <a:gd name="T3" fmla="*/ 40 h 246"/>
                <a:gd name="T4" fmla="*/ 812 w 812"/>
                <a:gd name="T5" fmla="*/ 246 h 246"/>
                <a:gd name="T6" fmla="*/ 812 w 812"/>
                <a:gd name="T7" fmla="*/ 166 h 246"/>
                <a:gd name="T8" fmla="*/ 55 w 812"/>
                <a:gd name="T9" fmla="*/ 0 h 246"/>
              </a:gdLst>
              <a:ahLst/>
              <a:cxnLst>
                <a:cxn ang="0">
                  <a:pos x="T0" y="T1"/>
                </a:cxn>
                <a:cxn ang="0">
                  <a:pos x="T2" y="T3"/>
                </a:cxn>
                <a:cxn ang="0">
                  <a:pos x="T4" y="T5"/>
                </a:cxn>
                <a:cxn ang="0">
                  <a:pos x="T6" y="T7"/>
                </a:cxn>
                <a:cxn ang="0">
                  <a:pos x="T8" y="T9"/>
                </a:cxn>
              </a:cxnLst>
              <a:rect l="0" t="0" r="r" b="b"/>
              <a:pathLst>
                <a:path w="812" h="246">
                  <a:moveTo>
                    <a:pt x="55" y="0"/>
                  </a:moveTo>
                  <a:lnTo>
                    <a:pt x="0" y="40"/>
                  </a:lnTo>
                  <a:lnTo>
                    <a:pt x="812" y="246"/>
                  </a:lnTo>
                  <a:lnTo>
                    <a:pt x="812" y="166"/>
                  </a:lnTo>
                  <a:lnTo>
                    <a:pt x="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iṩ1iḍe">
              <a:extLst>
                <a:ext uri="{FF2B5EF4-FFF2-40B4-BE49-F238E27FC236}">
                  <a16:creationId xmlns:a16="http://schemas.microsoft.com/office/drawing/2014/main" id="{E27FF217-746D-4950-B853-040FE1C78D63}"/>
                </a:ext>
              </a:extLst>
            </p:cNvPr>
            <p:cNvSpPr/>
            <p:nvPr/>
          </p:nvSpPr>
          <p:spPr bwMode="auto">
            <a:xfrm>
              <a:off x="5769770" y="3685798"/>
              <a:ext cx="1370013" cy="411163"/>
            </a:xfrm>
            <a:custGeom>
              <a:avLst/>
              <a:gdLst>
                <a:gd name="T0" fmla="*/ 810 w 863"/>
                <a:gd name="T1" fmla="*/ 0 h 259"/>
                <a:gd name="T2" fmla="*/ 863 w 863"/>
                <a:gd name="T3" fmla="*/ 40 h 259"/>
                <a:gd name="T4" fmla="*/ 0 w 863"/>
                <a:gd name="T5" fmla="*/ 259 h 259"/>
                <a:gd name="T6" fmla="*/ 0 w 863"/>
                <a:gd name="T7" fmla="*/ 179 h 259"/>
                <a:gd name="T8" fmla="*/ 810 w 863"/>
                <a:gd name="T9" fmla="*/ 0 h 259"/>
              </a:gdLst>
              <a:ahLst/>
              <a:cxnLst>
                <a:cxn ang="0">
                  <a:pos x="T0" y="T1"/>
                </a:cxn>
                <a:cxn ang="0">
                  <a:pos x="T2" y="T3"/>
                </a:cxn>
                <a:cxn ang="0">
                  <a:pos x="T4" y="T5"/>
                </a:cxn>
                <a:cxn ang="0">
                  <a:pos x="T6" y="T7"/>
                </a:cxn>
                <a:cxn ang="0">
                  <a:pos x="T8" y="T9"/>
                </a:cxn>
              </a:cxnLst>
              <a:rect l="0" t="0" r="r" b="b"/>
              <a:pathLst>
                <a:path w="863" h="259">
                  <a:moveTo>
                    <a:pt x="810" y="0"/>
                  </a:moveTo>
                  <a:lnTo>
                    <a:pt x="863" y="40"/>
                  </a:lnTo>
                  <a:lnTo>
                    <a:pt x="0" y="259"/>
                  </a:lnTo>
                  <a:lnTo>
                    <a:pt x="0" y="179"/>
                  </a:lnTo>
                  <a:lnTo>
                    <a:pt x="810" y="0"/>
                  </a:lnTo>
                  <a:close/>
                </a:path>
              </a:pathLst>
            </a:custGeom>
            <a:solidFill>
              <a:srgbClr val="E4E6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íṡḻïḍè">
              <a:extLst>
                <a:ext uri="{FF2B5EF4-FFF2-40B4-BE49-F238E27FC236}">
                  <a16:creationId xmlns:a16="http://schemas.microsoft.com/office/drawing/2014/main" id="{2486A1D7-66C3-4052-85B9-4FF59513F3B6}"/>
                </a:ext>
              </a:extLst>
            </p:cNvPr>
            <p:cNvSpPr/>
            <p:nvPr/>
          </p:nvSpPr>
          <p:spPr bwMode="auto">
            <a:xfrm>
              <a:off x="5769770" y="3685798"/>
              <a:ext cx="1370013" cy="411163"/>
            </a:xfrm>
            <a:custGeom>
              <a:avLst/>
              <a:gdLst>
                <a:gd name="T0" fmla="*/ 810 w 863"/>
                <a:gd name="T1" fmla="*/ 0 h 259"/>
                <a:gd name="T2" fmla="*/ 863 w 863"/>
                <a:gd name="T3" fmla="*/ 40 h 259"/>
                <a:gd name="T4" fmla="*/ 0 w 863"/>
                <a:gd name="T5" fmla="*/ 259 h 259"/>
                <a:gd name="T6" fmla="*/ 0 w 863"/>
                <a:gd name="T7" fmla="*/ 179 h 259"/>
                <a:gd name="T8" fmla="*/ 810 w 863"/>
                <a:gd name="T9" fmla="*/ 0 h 259"/>
              </a:gdLst>
              <a:ahLst/>
              <a:cxnLst>
                <a:cxn ang="0">
                  <a:pos x="T0" y="T1"/>
                </a:cxn>
                <a:cxn ang="0">
                  <a:pos x="T2" y="T3"/>
                </a:cxn>
                <a:cxn ang="0">
                  <a:pos x="T4" y="T5"/>
                </a:cxn>
                <a:cxn ang="0">
                  <a:pos x="T6" y="T7"/>
                </a:cxn>
                <a:cxn ang="0">
                  <a:pos x="T8" y="T9"/>
                </a:cxn>
              </a:cxnLst>
              <a:rect l="0" t="0" r="r" b="b"/>
              <a:pathLst>
                <a:path w="863" h="259">
                  <a:moveTo>
                    <a:pt x="810" y="0"/>
                  </a:moveTo>
                  <a:lnTo>
                    <a:pt x="863" y="40"/>
                  </a:lnTo>
                  <a:lnTo>
                    <a:pt x="0" y="259"/>
                  </a:lnTo>
                  <a:lnTo>
                    <a:pt x="0" y="179"/>
                  </a:lnTo>
                  <a:lnTo>
                    <a:pt x="8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iṥḻïḑé">
              <a:extLst>
                <a:ext uri="{FF2B5EF4-FFF2-40B4-BE49-F238E27FC236}">
                  <a16:creationId xmlns:a16="http://schemas.microsoft.com/office/drawing/2014/main" id="{BB654278-C4B3-42A6-961C-208E0F5F85CD}"/>
                </a:ext>
              </a:extLst>
            </p:cNvPr>
            <p:cNvSpPr/>
            <p:nvPr/>
          </p:nvSpPr>
          <p:spPr bwMode="auto">
            <a:xfrm>
              <a:off x="4404520" y="3706436"/>
              <a:ext cx="1277938" cy="2008188"/>
            </a:xfrm>
            <a:custGeom>
              <a:avLst/>
              <a:gdLst>
                <a:gd name="T0" fmla="*/ 0 w 805"/>
                <a:gd name="T1" fmla="*/ 0 h 1265"/>
                <a:gd name="T2" fmla="*/ 752 w 805"/>
                <a:gd name="T3" fmla="*/ 174 h 1265"/>
                <a:gd name="T4" fmla="*/ 805 w 805"/>
                <a:gd name="T5" fmla="*/ 1265 h 1265"/>
                <a:gd name="T6" fmla="*/ 147 w 805"/>
                <a:gd name="T7" fmla="*/ 1060 h 1265"/>
                <a:gd name="T8" fmla="*/ 0 w 805"/>
                <a:gd name="T9" fmla="*/ 0 h 1265"/>
              </a:gdLst>
              <a:ahLst/>
              <a:cxnLst>
                <a:cxn ang="0">
                  <a:pos x="T0" y="T1"/>
                </a:cxn>
                <a:cxn ang="0">
                  <a:pos x="T2" y="T3"/>
                </a:cxn>
                <a:cxn ang="0">
                  <a:pos x="T4" y="T5"/>
                </a:cxn>
                <a:cxn ang="0">
                  <a:pos x="T6" y="T7"/>
                </a:cxn>
                <a:cxn ang="0">
                  <a:pos x="T8" y="T9"/>
                </a:cxn>
              </a:cxnLst>
              <a:rect l="0" t="0" r="r" b="b"/>
              <a:pathLst>
                <a:path w="805" h="1265">
                  <a:moveTo>
                    <a:pt x="0" y="0"/>
                  </a:moveTo>
                  <a:lnTo>
                    <a:pt x="752" y="174"/>
                  </a:lnTo>
                  <a:lnTo>
                    <a:pt x="805" y="1265"/>
                  </a:lnTo>
                  <a:lnTo>
                    <a:pt x="147" y="1060"/>
                  </a:lnTo>
                  <a:lnTo>
                    <a:pt x="0" y="0"/>
                  </a:ln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ísḷiďé">
              <a:extLst>
                <a:ext uri="{FF2B5EF4-FFF2-40B4-BE49-F238E27FC236}">
                  <a16:creationId xmlns:a16="http://schemas.microsoft.com/office/drawing/2014/main" id="{4D67D242-C5F6-4F33-8FEF-D3785C558201}"/>
                </a:ext>
              </a:extLst>
            </p:cNvPr>
            <p:cNvSpPr/>
            <p:nvPr/>
          </p:nvSpPr>
          <p:spPr bwMode="auto">
            <a:xfrm>
              <a:off x="4404520" y="3706436"/>
              <a:ext cx="1277938" cy="2008188"/>
            </a:xfrm>
            <a:custGeom>
              <a:avLst/>
              <a:gdLst>
                <a:gd name="T0" fmla="*/ 0 w 805"/>
                <a:gd name="T1" fmla="*/ 0 h 1265"/>
                <a:gd name="T2" fmla="*/ 752 w 805"/>
                <a:gd name="T3" fmla="*/ 174 h 1265"/>
                <a:gd name="T4" fmla="*/ 805 w 805"/>
                <a:gd name="T5" fmla="*/ 1265 h 1265"/>
                <a:gd name="T6" fmla="*/ 147 w 805"/>
                <a:gd name="T7" fmla="*/ 1060 h 1265"/>
                <a:gd name="T8" fmla="*/ 0 w 805"/>
                <a:gd name="T9" fmla="*/ 0 h 1265"/>
              </a:gdLst>
              <a:ahLst/>
              <a:cxnLst>
                <a:cxn ang="0">
                  <a:pos x="T0" y="T1"/>
                </a:cxn>
                <a:cxn ang="0">
                  <a:pos x="T2" y="T3"/>
                </a:cxn>
                <a:cxn ang="0">
                  <a:pos x="T4" y="T5"/>
                </a:cxn>
                <a:cxn ang="0">
                  <a:pos x="T6" y="T7"/>
                </a:cxn>
                <a:cxn ang="0">
                  <a:pos x="T8" y="T9"/>
                </a:cxn>
              </a:cxnLst>
              <a:rect l="0" t="0" r="r" b="b"/>
              <a:pathLst>
                <a:path w="805" h="1265">
                  <a:moveTo>
                    <a:pt x="0" y="0"/>
                  </a:moveTo>
                  <a:lnTo>
                    <a:pt x="752" y="174"/>
                  </a:lnTo>
                  <a:lnTo>
                    <a:pt x="805" y="1265"/>
                  </a:lnTo>
                  <a:lnTo>
                    <a:pt x="147" y="10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iṩḻiḍe">
              <a:extLst>
                <a:ext uri="{FF2B5EF4-FFF2-40B4-BE49-F238E27FC236}">
                  <a16:creationId xmlns:a16="http://schemas.microsoft.com/office/drawing/2014/main" id="{AEC79005-2341-4FF0-A183-0BD68637BC1F}"/>
                </a:ext>
              </a:extLst>
            </p:cNvPr>
            <p:cNvSpPr/>
            <p:nvPr/>
          </p:nvSpPr>
          <p:spPr bwMode="auto">
            <a:xfrm>
              <a:off x="5925345" y="3706436"/>
              <a:ext cx="1273175" cy="2032000"/>
            </a:xfrm>
            <a:custGeom>
              <a:avLst/>
              <a:gdLst>
                <a:gd name="T0" fmla="*/ 802 w 802"/>
                <a:gd name="T1" fmla="*/ 0 h 1280"/>
                <a:gd name="T2" fmla="*/ 0 w 802"/>
                <a:gd name="T3" fmla="*/ 183 h 1280"/>
                <a:gd name="T4" fmla="*/ 45 w 802"/>
                <a:gd name="T5" fmla="*/ 1280 h 1280"/>
                <a:gd name="T6" fmla="*/ 788 w 802"/>
                <a:gd name="T7" fmla="*/ 1051 h 1280"/>
                <a:gd name="T8" fmla="*/ 802 w 802"/>
                <a:gd name="T9" fmla="*/ 0 h 1280"/>
              </a:gdLst>
              <a:ahLst/>
              <a:cxnLst>
                <a:cxn ang="0">
                  <a:pos x="T0" y="T1"/>
                </a:cxn>
                <a:cxn ang="0">
                  <a:pos x="T2" y="T3"/>
                </a:cxn>
                <a:cxn ang="0">
                  <a:pos x="T4" y="T5"/>
                </a:cxn>
                <a:cxn ang="0">
                  <a:pos x="T6" y="T7"/>
                </a:cxn>
                <a:cxn ang="0">
                  <a:pos x="T8" y="T9"/>
                </a:cxn>
              </a:cxnLst>
              <a:rect l="0" t="0" r="r" b="b"/>
              <a:pathLst>
                <a:path w="802" h="1280">
                  <a:moveTo>
                    <a:pt x="802" y="0"/>
                  </a:moveTo>
                  <a:lnTo>
                    <a:pt x="0" y="183"/>
                  </a:lnTo>
                  <a:lnTo>
                    <a:pt x="45" y="1280"/>
                  </a:lnTo>
                  <a:lnTo>
                    <a:pt x="788" y="1051"/>
                  </a:lnTo>
                  <a:lnTo>
                    <a:pt x="802" y="0"/>
                  </a:lnTo>
                  <a:close/>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íṩ1ïḍé">
              <a:extLst>
                <a:ext uri="{FF2B5EF4-FFF2-40B4-BE49-F238E27FC236}">
                  <a16:creationId xmlns:a16="http://schemas.microsoft.com/office/drawing/2014/main" id="{32C506C8-18B4-43E5-8AF1-B5DB7A67297D}"/>
                </a:ext>
              </a:extLst>
            </p:cNvPr>
            <p:cNvSpPr/>
            <p:nvPr/>
          </p:nvSpPr>
          <p:spPr bwMode="auto">
            <a:xfrm>
              <a:off x="5925345" y="3706436"/>
              <a:ext cx="1273175" cy="2032000"/>
            </a:xfrm>
            <a:custGeom>
              <a:avLst/>
              <a:gdLst>
                <a:gd name="T0" fmla="*/ 802 w 802"/>
                <a:gd name="T1" fmla="*/ 0 h 1280"/>
                <a:gd name="T2" fmla="*/ 0 w 802"/>
                <a:gd name="T3" fmla="*/ 183 h 1280"/>
                <a:gd name="T4" fmla="*/ 45 w 802"/>
                <a:gd name="T5" fmla="*/ 1280 h 1280"/>
                <a:gd name="T6" fmla="*/ 788 w 802"/>
                <a:gd name="T7" fmla="*/ 1051 h 1280"/>
                <a:gd name="T8" fmla="*/ 802 w 802"/>
                <a:gd name="T9" fmla="*/ 0 h 1280"/>
              </a:gdLst>
              <a:ahLst/>
              <a:cxnLst>
                <a:cxn ang="0">
                  <a:pos x="T0" y="T1"/>
                </a:cxn>
                <a:cxn ang="0">
                  <a:pos x="T2" y="T3"/>
                </a:cxn>
                <a:cxn ang="0">
                  <a:pos x="T4" y="T5"/>
                </a:cxn>
                <a:cxn ang="0">
                  <a:pos x="T6" y="T7"/>
                </a:cxn>
                <a:cxn ang="0">
                  <a:pos x="T8" y="T9"/>
                </a:cxn>
              </a:cxnLst>
              <a:rect l="0" t="0" r="r" b="b"/>
              <a:pathLst>
                <a:path w="802" h="1280">
                  <a:moveTo>
                    <a:pt x="802" y="0"/>
                  </a:moveTo>
                  <a:lnTo>
                    <a:pt x="0" y="183"/>
                  </a:lnTo>
                  <a:lnTo>
                    <a:pt x="45" y="1280"/>
                  </a:lnTo>
                  <a:lnTo>
                    <a:pt x="788" y="1051"/>
                  </a:lnTo>
                  <a:lnTo>
                    <a:pt x="8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ṩḻide">
              <a:extLst>
                <a:ext uri="{FF2B5EF4-FFF2-40B4-BE49-F238E27FC236}">
                  <a16:creationId xmlns:a16="http://schemas.microsoft.com/office/drawing/2014/main" id="{5F11902B-5A74-4171-A7B1-8D6788724C2C}"/>
                </a:ext>
              </a:extLst>
            </p:cNvPr>
            <p:cNvSpPr/>
            <p:nvPr/>
          </p:nvSpPr>
          <p:spPr bwMode="auto">
            <a:xfrm>
              <a:off x="5553870" y="3982661"/>
              <a:ext cx="471488" cy="1770063"/>
            </a:xfrm>
            <a:custGeom>
              <a:avLst/>
              <a:gdLst>
                <a:gd name="T0" fmla="*/ 0 w 294"/>
                <a:gd name="T1" fmla="*/ 0 h 1106"/>
                <a:gd name="T2" fmla="*/ 267 w 294"/>
                <a:gd name="T3" fmla="*/ 0 h 1106"/>
                <a:gd name="T4" fmla="*/ 294 w 294"/>
                <a:gd name="T5" fmla="*/ 1106 h 1106"/>
                <a:gd name="T6" fmla="*/ 80 w 294"/>
                <a:gd name="T7" fmla="*/ 1106 h 1106"/>
                <a:gd name="T8" fmla="*/ 0 w 294"/>
                <a:gd name="T9" fmla="*/ 0 h 1106"/>
              </a:gdLst>
              <a:ahLst/>
              <a:cxnLst>
                <a:cxn ang="0">
                  <a:pos x="T0" y="T1"/>
                </a:cxn>
                <a:cxn ang="0">
                  <a:pos x="T2" y="T3"/>
                </a:cxn>
                <a:cxn ang="0">
                  <a:pos x="T4" y="T5"/>
                </a:cxn>
                <a:cxn ang="0">
                  <a:pos x="T6" y="T7"/>
                </a:cxn>
                <a:cxn ang="0">
                  <a:pos x="T8" y="T9"/>
                </a:cxn>
              </a:cxnLst>
              <a:rect l="0" t="0" r="r" b="b"/>
              <a:pathLst>
                <a:path w="294" h="1106">
                  <a:moveTo>
                    <a:pt x="0" y="0"/>
                  </a:moveTo>
                  <a:cubicBezTo>
                    <a:pt x="0" y="0"/>
                    <a:pt x="131" y="80"/>
                    <a:pt x="267" y="0"/>
                  </a:cubicBezTo>
                  <a:cubicBezTo>
                    <a:pt x="294" y="1106"/>
                    <a:pt x="294" y="1106"/>
                    <a:pt x="294" y="1106"/>
                  </a:cubicBezTo>
                  <a:cubicBezTo>
                    <a:pt x="80" y="1106"/>
                    <a:pt x="80" y="1106"/>
                    <a:pt x="80" y="1106"/>
                  </a:cubicBezTo>
                  <a:cubicBezTo>
                    <a:pt x="0" y="0"/>
                    <a:pt x="0" y="0"/>
                    <a:pt x="0" y="0"/>
                  </a:cubicBezTo>
                </a:path>
              </a:pathLst>
            </a:custGeom>
            <a:solidFill>
              <a:srgbClr val="4285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i$ļidè">
              <a:extLst>
                <a:ext uri="{FF2B5EF4-FFF2-40B4-BE49-F238E27FC236}">
                  <a16:creationId xmlns:a16="http://schemas.microsoft.com/office/drawing/2014/main" id="{0CDDE2FD-2E45-486A-B84C-90301C856153}"/>
                </a:ext>
              </a:extLst>
            </p:cNvPr>
            <p:cNvSpPr/>
            <p:nvPr/>
          </p:nvSpPr>
          <p:spPr bwMode="auto">
            <a:xfrm>
              <a:off x="5553870" y="3982661"/>
              <a:ext cx="471488" cy="1770063"/>
            </a:xfrm>
            <a:custGeom>
              <a:avLst/>
              <a:gdLst>
                <a:gd name="T0" fmla="*/ 267 w 294"/>
                <a:gd name="T1" fmla="*/ 0 h 1106"/>
                <a:gd name="T2" fmla="*/ 232 w 294"/>
                <a:gd name="T3" fmla="*/ 18 h 1106"/>
                <a:gd name="T4" fmla="*/ 137 w 294"/>
                <a:gd name="T5" fmla="*/ 36 h 1106"/>
                <a:gd name="T6" fmla="*/ 134 w 294"/>
                <a:gd name="T7" fmla="*/ 36 h 1106"/>
                <a:gd name="T8" fmla="*/ 0 w 294"/>
                <a:gd name="T9" fmla="*/ 0 h 1106"/>
                <a:gd name="T10" fmla="*/ 80 w 294"/>
                <a:gd name="T11" fmla="*/ 1106 h 1106"/>
                <a:gd name="T12" fmla="*/ 294 w 294"/>
                <a:gd name="T13" fmla="*/ 1106 h 1106"/>
                <a:gd name="T14" fmla="*/ 294 w 294"/>
                <a:gd name="T15" fmla="*/ 1091 h 1106"/>
                <a:gd name="T16" fmla="*/ 267 w 294"/>
                <a:gd name="T17" fmla="*/ 1 h 1106"/>
                <a:gd name="T18" fmla="*/ 267 w 294"/>
                <a:gd name="T19" fmla="*/ 0 h 1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1106">
                  <a:moveTo>
                    <a:pt x="267" y="0"/>
                  </a:moveTo>
                  <a:cubicBezTo>
                    <a:pt x="255" y="7"/>
                    <a:pt x="243" y="13"/>
                    <a:pt x="232" y="18"/>
                  </a:cubicBezTo>
                  <a:cubicBezTo>
                    <a:pt x="199" y="31"/>
                    <a:pt x="167" y="36"/>
                    <a:pt x="137" y="36"/>
                  </a:cubicBezTo>
                  <a:cubicBezTo>
                    <a:pt x="136" y="36"/>
                    <a:pt x="135" y="36"/>
                    <a:pt x="134" y="36"/>
                  </a:cubicBezTo>
                  <a:cubicBezTo>
                    <a:pt x="56" y="35"/>
                    <a:pt x="0" y="0"/>
                    <a:pt x="0" y="0"/>
                  </a:cubicBezTo>
                  <a:cubicBezTo>
                    <a:pt x="80" y="1106"/>
                    <a:pt x="80" y="1106"/>
                    <a:pt x="80" y="1106"/>
                  </a:cubicBezTo>
                  <a:cubicBezTo>
                    <a:pt x="294" y="1106"/>
                    <a:pt x="294" y="1106"/>
                    <a:pt x="294" y="1106"/>
                  </a:cubicBezTo>
                  <a:cubicBezTo>
                    <a:pt x="294" y="1091"/>
                    <a:pt x="294" y="1091"/>
                    <a:pt x="294" y="1091"/>
                  </a:cubicBezTo>
                  <a:cubicBezTo>
                    <a:pt x="267" y="1"/>
                    <a:pt x="267" y="1"/>
                    <a:pt x="267" y="1"/>
                  </a:cubicBezTo>
                  <a:cubicBezTo>
                    <a:pt x="267" y="0"/>
                    <a:pt x="267" y="0"/>
                    <a:pt x="267"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şlîḋè">
              <a:extLst>
                <a:ext uri="{FF2B5EF4-FFF2-40B4-BE49-F238E27FC236}">
                  <a16:creationId xmlns:a16="http://schemas.microsoft.com/office/drawing/2014/main" id="{437B7DFE-6861-4D6A-8B6C-B7C89DF01B1D}"/>
                </a:ext>
              </a:extLst>
            </p:cNvPr>
            <p:cNvSpPr/>
            <p:nvPr/>
          </p:nvSpPr>
          <p:spPr bwMode="auto">
            <a:xfrm>
              <a:off x="4595020" y="3685798"/>
              <a:ext cx="1174750" cy="284163"/>
            </a:xfrm>
            <a:custGeom>
              <a:avLst/>
              <a:gdLst>
                <a:gd name="T0" fmla="*/ 0 w 733"/>
                <a:gd name="T1" fmla="*/ 0 h 178"/>
                <a:gd name="T2" fmla="*/ 0 w 733"/>
                <a:gd name="T3" fmla="*/ 31 h 178"/>
                <a:gd name="T4" fmla="*/ 733 w 733"/>
                <a:gd name="T5" fmla="*/ 178 h 178"/>
                <a:gd name="T6" fmla="*/ 0 w 733"/>
                <a:gd name="T7" fmla="*/ 0 h 178"/>
              </a:gdLst>
              <a:ahLst/>
              <a:cxnLst>
                <a:cxn ang="0">
                  <a:pos x="T0" y="T1"/>
                </a:cxn>
                <a:cxn ang="0">
                  <a:pos x="T2" y="T3"/>
                </a:cxn>
                <a:cxn ang="0">
                  <a:pos x="T4" y="T5"/>
                </a:cxn>
                <a:cxn ang="0">
                  <a:pos x="T6" y="T7"/>
                </a:cxn>
              </a:cxnLst>
              <a:rect l="0" t="0" r="r" b="b"/>
              <a:pathLst>
                <a:path w="733" h="178">
                  <a:moveTo>
                    <a:pt x="0" y="0"/>
                  </a:moveTo>
                  <a:cubicBezTo>
                    <a:pt x="0" y="31"/>
                    <a:pt x="0" y="31"/>
                    <a:pt x="0" y="31"/>
                  </a:cubicBezTo>
                  <a:cubicBezTo>
                    <a:pt x="733" y="178"/>
                    <a:pt x="733" y="178"/>
                    <a:pt x="733" y="178"/>
                  </a:cubicBezTo>
                  <a:cubicBezTo>
                    <a:pt x="733" y="178"/>
                    <a:pt x="360" y="40"/>
                    <a:pt x="0" y="0"/>
                  </a:cubicBezTo>
                  <a:close/>
                </a:path>
              </a:pathLst>
            </a:custGeom>
            <a:solidFill>
              <a:srgbClr val="D8D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íşļîde">
              <a:extLst>
                <a:ext uri="{FF2B5EF4-FFF2-40B4-BE49-F238E27FC236}">
                  <a16:creationId xmlns:a16="http://schemas.microsoft.com/office/drawing/2014/main" id="{1732CE2D-7BC8-46A5-B135-77E94B950286}"/>
                </a:ext>
              </a:extLst>
            </p:cNvPr>
            <p:cNvSpPr/>
            <p:nvPr/>
          </p:nvSpPr>
          <p:spPr bwMode="auto">
            <a:xfrm>
              <a:off x="5769770" y="3657223"/>
              <a:ext cx="1265238" cy="312738"/>
            </a:xfrm>
            <a:custGeom>
              <a:avLst/>
              <a:gdLst>
                <a:gd name="T0" fmla="*/ 790 w 790"/>
                <a:gd name="T1" fmla="*/ 0 h 196"/>
                <a:gd name="T2" fmla="*/ 790 w 790"/>
                <a:gd name="T3" fmla="*/ 31 h 196"/>
                <a:gd name="T4" fmla="*/ 0 w 790"/>
                <a:gd name="T5" fmla="*/ 196 h 196"/>
                <a:gd name="T6" fmla="*/ 790 w 790"/>
                <a:gd name="T7" fmla="*/ 0 h 196"/>
              </a:gdLst>
              <a:ahLst/>
              <a:cxnLst>
                <a:cxn ang="0">
                  <a:pos x="T0" y="T1"/>
                </a:cxn>
                <a:cxn ang="0">
                  <a:pos x="T2" y="T3"/>
                </a:cxn>
                <a:cxn ang="0">
                  <a:pos x="T4" y="T5"/>
                </a:cxn>
                <a:cxn ang="0">
                  <a:pos x="T6" y="T7"/>
                </a:cxn>
              </a:cxnLst>
              <a:rect l="0" t="0" r="r" b="b"/>
              <a:pathLst>
                <a:path w="790" h="196">
                  <a:moveTo>
                    <a:pt x="790" y="0"/>
                  </a:moveTo>
                  <a:cubicBezTo>
                    <a:pt x="790" y="31"/>
                    <a:pt x="790" y="31"/>
                    <a:pt x="790" y="31"/>
                  </a:cubicBezTo>
                  <a:cubicBezTo>
                    <a:pt x="0" y="196"/>
                    <a:pt x="0" y="196"/>
                    <a:pt x="0" y="196"/>
                  </a:cubicBezTo>
                  <a:cubicBezTo>
                    <a:pt x="0" y="196"/>
                    <a:pt x="430" y="40"/>
                    <a:pt x="790" y="0"/>
                  </a:cubicBezTo>
                  <a:close/>
                </a:path>
              </a:pathLst>
            </a:custGeom>
            <a:solidFill>
              <a:srgbClr val="D8D9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iṡḻïḓe">
              <a:extLst>
                <a:ext uri="{FF2B5EF4-FFF2-40B4-BE49-F238E27FC236}">
                  <a16:creationId xmlns:a16="http://schemas.microsoft.com/office/drawing/2014/main" id="{59EEEF8F-8150-4CA0-8620-778066D96664}"/>
                </a:ext>
              </a:extLst>
            </p:cNvPr>
            <p:cNvSpPr/>
            <p:nvPr/>
          </p:nvSpPr>
          <p:spPr bwMode="auto">
            <a:xfrm>
              <a:off x="6528595" y="4868486"/>
              <a:ext cx="1328738" cy="814388"/>
            </a:xfrm>
            <a:custGeom>
              <a:avLst/>
              <a:gdLst>
                <a:gd name="T0" fmla="*/ 558 w 829"/>
                <a:gd name="T1" fmla="*/ 126 h 509"/>
                <a:gd name="T2" fmla="*/ 535 w 829"/>
                <a:gd name="T3" fmla="*/ 132 h 509"/>
                <a:gd name="T4" fmla="*/ 192 w 829"/>
                <a:gd name="T5" fmla="*/ 200 h 509"/>
                <a:gd name="T6" fmla="*/ 256 w 829"/>
                <a:gd name="T7" fmla="*/ 498 h 509"/>
                <a:gd name="T8" fmla="*/ 603 w 829"/>
                <a:gd name="T9" fmla="*/ 460 h 509"/>
                <a:gd name="T10" fmla="*/ 719 w 829"/>
                <a:gd name="T11" fmla="*/ 415 h 509"/>
                <a:gd name="T12" fmla="*/ 783 w 829"/>
                <a:gd name="T13" fmla="*/ 379 h 509"/>
                <a:gd name="T14" fmla="*/ 822 w 829"/>
                <a:gd name="T15" fmla="*/ 251 h 509"/>
                <a:gd name="T16" fmla="*/ 708 w 829"/>
                <a:gd name="T17" fmla="*/ 125 h 509"/>
                <a:gd name="T18" fmla="*/ 558 w 829"/>
                <a:gd name="T19" fmla="*/ 126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509">
                  <a:moveTo>
                    <a:pt x="558" y="126"/>
                  </a:moveTo>
                  <a:cubicBezTo>
                    <a:pt x="535" y="132"/>
                    <a:pt x="535" y="132"/>
                    <a:pt x="535" y="132"/>
                  </a:cubicBezTo>
                  <a:cubicBezTo>
                    <a:pt x="535" y="132"/>
                    <a:pt x="384" y="0"/>
                    <a:pt x="192" y="200"/>
                  </a:cubicBezTo>
                  <a:cubicBezTo>
                    <a:pt x="0" y="400"/>
                    <a:pt x="256" y="498"/>
                    <a:pt x="256" y="498"/>
                  </a:cubicBezTo>
                  <a:cubicBezTo>
                    <a:pt x="256" y="498"/>
                    <a:pt x="520" y="509"/>
                    <a:pt x="603" y="460"/>
                  </a:cubicBezTo>
                  <a:cubicBezTo>
                    <a:pt x="639" y="439"/>
                    <a:pt x="678" y="424"/>
                    <a:pt x="719" y="415"/>
                  </a:cubicBezTo>
                  <a:cubicBezTo>
                    <a:pt x="744" y="410"/>
                    <a:pt x="766" y="398"/>
                    <a:pt x="783" y="379"/>
                  </a:cubicBezTo>
                  <a:cubicBezTo>
                    <a:pt x="815" y="344"/>
                    <a:pt x="829" y="298"/>
                    <a:pt x="822" y="251"/>
                  </a:cubicBezTo>
                  <a:cubicBezTo>
                    <a:pt x="813" y="190"/>
                    <a:pt x="768" y="141"/>
                    <a:pt x="708" y="125"/>
                  </a:cubicBezTo>
                  <a:cubicBezTo>
                    <a:pt x="659" y="112"/>
                    <a:pt x="607" y="112"/>
                    <a:pt x="558" y="126"/>
                  </a:cubicBezTo>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ṡ1ide">
              <a:extLst>
                <a:ext uri="{FF2B5EF4-FFF2-40B4-BE49-F238E27FC236}">
                  <a16:creationId xmlns:a16="http://schemas.microsoft.com/office/drawing/2014/main" id="{E3F06085-D8C0-4336-BD3A-DBF6C32E03CF}"/>
                </a:ext>
              </a:extLst>
            </p:cNvPr>
            <p:cNvSpPr/>
            <p:nvPr/>
          </p:nvSpPr>
          <p:spPr bwMode="auto">
            <a:xfrm>
              <a:off x="4063208" y="4849436"/>
              <a:ext cx="1208088" cy="938213"/>
            </a:xfrm>
            <a:custGeom>
              <a:avLst/>
              <a:gdLst>
                <a:gd name="T0" fmla="*/ 142 w 754"/>
                <a:gd name="T1" fmla="*/ 160 h 586"/>
                <a:gd name="T2" fmla="*/ 537 w 754"/>
                <a:gd name="T3" fmla="*/ 266 h 586"/>
                <a:gd name="T4" fmla="*/ 368 w 754"/>
                <a:gd name="T5" fmla="*/ 537 h 586"/>
                <a:gd name="T6" fmla="*/ 79 w 754"/>
                <a:gd name="T7" fmla="*/ 413 h 586"/>
                <a:gd name="T8" fmla="*/ 142 w 754"/>
                <a:gd name="T9" fmla="*/ 160 h 586"/>
              </a:gdLst>
              <a:ahLst/>
              <a:cxnLst>
                <a:cxn ang="0">
                  <a:pos x="T0" y="T1"/>
                </a:cxn>
                <a:cxn ang="0">
                  <a:pos x="T2" y="T3"/>
                </a:cxn>
                <a:cxn ang="0">
                  <a:pos x="T4" y="T5"/>
                </a:cxn>
                <a:cxn ang="0">
                  <a:pos x="T6" y="T7"/>
                </a:cxn>
                <a:cxn ang="0">
                  <a:pos x="T8" y="T9"/>
                </a:cxn>
              </a:cxnLst>
              <a:rect l="0" t="0" r="r" b="b"/>
              <a:pathLst>
                <a:path w="754" h="586">
                  <a:moveTo>
                    <a:pt x="142" y="160"/>
                  </a:moveTo>
                  <a:cubicBezTo>
                    <a:pt x="142" y="160"/>
                    <a:pt x="319" y="0"/>
                    <a:pt x="537" y="266"/>
                  </a:cubicBezTo>
                  <a:cubicBezTo>
                    <a:pt x="754" y="532"/>
                    <a:pt x="368" y="537"/>
                    <a:pt x="368" y="537"/>
                  </a:cubicBezTo>
                  <a:cubicBezTo>
                    <a:pt x="368" y="537"/>
                    <a:pt x="159" y="586"/>
                    <a:pt x="79" y="413"/>
                  </a:cubicBezTo>
                  <a:cubicBezTo>
                    <a:pt x="0" y="240"/>
                    <a:pt x="142" y="160"/>
                    <a:pt x="142" y="160"/>
                  </a:cubicBezTo>
                  <a:close/>
                </a:path>
              </a:pathLst>
            </a:custGeom>
            <a:solidFill>
              <a:srgbClr val="EFB7B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sḻîďé">
              <a:extLst>
                <a:ext uri="{FF2B5EF4-FFF2-40B4-BE49-F238E27FC236}">
                  <a16:creationId xmlns:a16="http://schemas.microsoft.com/office/drawing/2014/main" id="{3396F2EC-AA00-41F7-93A5-2267BF48784B}"/>
                </a:ext>
              </a:extLst>
            </p:cNvPr>
            <p:cNvSpPr/>
            <p:nvPr/>
          </p:nvSpPr>
          <p:spPr bwMode="auto">
            <a:xfrm>
              <a:off x="7452520" y="505263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ïşlîḓè">
              <a:extLst>
                <a:ext uri="{FF2B5EF4-FFF2-40B4-BE49-F238E27FC236}">
                  <a16:creationId xmlns:a16="http://schemas.microsoft.com/office/drawing/2014/main" id="{01395526-B9CD-4981-8206-1F4732C5B4B9}"/>
                </a:ext>
              </a:extLst>
            </p:cNvPr>
            <p:cNvSpPr/>
            <p:nvPr/>
          </p:nvSpPr>
          <p:spPr bwMode="auto">
            <a:xfrm>
              <a:off x="7452520" y="5049461"/>
              <a:ext cx="11113" cy="4763"/>
            </a:xfrm>
            <a:custGeom>
              <a:avLst/>
              <a:gdLst>
                <a:gd name="T0" fmla="*/ 7 w 7"/>
                <a:gd name="T1" fmla="*/ 0 h 3"/>
                <a:gd name="T2" fmla="*/ 0 w 7"/>
                <a:gd name="T3" fmla="*/ 2 h 3"/>
                <a:gd name="T4" fmla="*/ 0 w 7"/>
                <a:gd name="T5" fmla="*/ 2 h 3"/>
                <a:gd name="T6" fmla="*/ 4 w 7"/>
                <a:gd name="T7" fmla="*/ 3 h 3"/>
                <a:gd name="T8" fmla="*/ 7 w 7"/>
                <a:gd name="T9" fmla="*/ 0 h 3"/>
              </a:gdLst>
              <a:ahLst/>
              <a:cxnLst>
                <a:cxn ang="0">
                  <a:pos x="T0" y="T1"/>
                </a:cxn>
                <a:cxn ang="0">
                  <a:pos x="T2" y="T3"/>
                </a:cxn>
                <a:cxn ang="0">
                  <a:pos x="T4" y="T5"/>
                </a:cxn>
                <a:cxn ang="0">
                  <a:pos x="T6" y="T7"/>
                </a:cxn>
                <a:cxn ang="0">
                  <a:pos x="T8" y="T9"/>
                </a:cxn>
              </a:cxnLst>
              <a:rect l="0" t="0" r="r" b="b"/>
              <a:pathLst>
                <a:path w="7" h="3">
                  <a:moveTo>
                    <a:pt x="7" y="0"/>
                  </a:moveTo>
                  <a:cubicBezTo>
                    <a:pt x="0" y="2"/>
                    <a:pt x="0" y="2"/>
                    <a:pt x="0" y="2"/>
                  </a:cubicBezTo>
                  <a:cubicBezTo>
                    <a:pt x="0" y="2"/>
                    <a:pt x="0" y="2"/>
                    <a:pt x="0" y="2"/>
                  </a:cubicBezTo>
                  <a:cubicBezTo>
                    <a:pt x="1" y="2"/>
                    <a:pt x="2" y="2"/>
                    <a:pt x="4" y="3"/>
                  </a:cubicBezTo>
                  <a:cubicBezTo>
                    <a:pt x="7" y="0"/>
                    <a:pt x="7" y="0"/>
                    <a:pt x="7" y="0"/>
                  </a:cubicBezTo>
                </a:path>
              </a:pathLst>
            </a:custGeom>
            <a:solidFill>
              <a:srgbClr val="CEC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ïṣ1îḋè">
              <a:extLst>
                <a:ext uri="{FF2B5EF4-FFF2-40B4-BE49-F238E27FC236}">
                  <a16:creationId xmlns:a16="http://schemas.microsoft.com/office/drawing/2014/main" id="{7DEAA02B-6696-44AF-A028-60FC4AFEBEA6}"/>
                </a:ext>
              </a:extLst>
            </p:cNvPr>
            <p:cNvSpPr/>
            <p:nvPr/>
          </p:nvSpPr>
          <p:spPr bwMode="auto">
            <a:xfrm>
              <a:off x="7458870" y="4981198"/>
              <a:ext cx="495300" cy="549275"/>
            </a:xfrm>
            <a:custGeom>
              <a:avLst/>
              <a:gdLst>
                <a:gd name="T0" fmla="*/ 154 w 309"/>
                <a:gd name="T1" fmla="*/ 0 h 343"/>
                <a:gd name="T2" fmla="*/ 3 w 309"/>
                <a:gd name="T3" fmla="*/ 43 h 343"/>
                <a:gd name="T4" fmla="*/ 0 w 309"/>
                <a:gd name="T5" fmla="*/ 46 h 343"/>
                <a:gd name="T6" fmla="*/ 8 w 309"/>
                <a:gd name="T7" fmla="*/ 49 h 343"/>
                <a:gd name="T8" fmla="*/ 54 w 309"/>
                <a:gd name="T9" fmla="*/ 46 h 343"/>
                <a:gd name="T10" fmla="*/ 127 w 309"/>
                <a:gd name="T11" fmla="*/ 55 h 343"/>
                <a:gd name="T12" fmla="*/ 241 w 309"/>
                <a:gd name="T13" fmla="*/ 181 h 343"/>
                <a:gd name="T14" fmla="*/ 202 w 309"/>
                <a:gd name="T15" fmla="*/ 309 h 343"/>
                <a:gd name="T16" fmla="*/ 159 w 309"/>
                <a:gd name="T17" fmla="*/ 339 h 343"/>
                <a:gd name="T18" fmla="*/ 158 w 309"/>
                <a:gd name="T19" fmla="*/ 343 h 343"/>
                <a:gd name="T20" fmla="*/ 283 w 309"/>
                <a:gd name="T21" fmla="*/ 330 h 343"/>
                <a:gd name="T22" fmla="*/ 309 w 309"/>
                <a:gd name="T23" fmla="*/ 209 h 343"/>
                <a:gd name="T24" fmla="*/ 256 w 309"/>
                <a:gd name="T25" fmla="*/ 40 h 343"/>
                <a:gd name="T26" fmla="*/ 154 w 309"/>
                <a:gd name="T2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9" h="343">
                  <a:moveTo>
                    <a:pt x="154" y="0"/>
                  </a:moveTo>
                  <a:cubicBezTo>
                    <a:pt x="3" y="43"/>
                    <a:pt x="3" y="43"/>
                    <a:pt x="3" y="43"/>
                  </a:cubicBezTo>
                  <a:cubicBezTo>
                    <a:pt x="0" y="46"/>
                    <a:pt x="0" y="46"/>
                    <a:pt x="0" y="46"/>
                  </a:cubicBezTo>
                  <a:cubicBezTo>
                    <a:pt x="2" y="47"/>
                    <a:pt x="5" y="48"/>
                    <a:pt x="8" y="49"/>
                  </a:cubicBezTo>
                  <a:cubicBezTo>
                    <a:pt x="23" y="47"/>
                    <a:pt x="38" y="46"/>
                    <a:pt x="54" y="46"/>
                  </a:cubicBezTo>
                  <a:cubicBezTo>
                    <a:pt x="78" y="46"/>
                    <a:pt x="103" y="49"/>
                    <a:pt x="127" y="55"/>
                  </a:cubicBezTo>
                  <a:cubicBezTo>
                    <a:pt x="187" y="71"/>
                    <a:pt x="232" y="120"/>
                    <a:pt x="241" y="181"/>
                  </a:cubicBezTo>
                  <a:cubicBezTo>
                    <a:pt x="248" y="228"/>
                    <a:pt x="234" y="274"/>
                    <a:pt x="202" y="309"/>
                  </a:cubicBezTo>
                  <a:cubicBezTo>
                    <a:pt x="190" y="322"/>
                    <a:pt x="175" y="332"/>
                    <a:pt x="159" y="339"/>
                  </a:cubicBezTo>
                  <a:cubicBezTo>
                    <a:pt x="159" y="340"/>
                    <a:pt x="159" y="342"/>
                    <a:pt x="158" y="343"/>
                  </a:cubicBezTo>
                  <a:cubicBezTo>
                    <a:pt x="283" y="330"/>
                    <a:pt x="283" y="330"/>
                    <a:pt x="283" y="330"/>
                  </a:cubicBezTo>
                  <a:cubicBezTo>
                    <a:pt x="309" y="209"/>
                    <a:pt x="309" y="209"/>
                    <a:pt x="309" y="209"/>
                  </a:cubicBezTo>
                  <a:cubicBezTo>
                    <a:pt x="256" y="40"/>
                    <a:pt x="256" y="40"/>
                    <a:pt x="256" y="40"/>
                  </a:cubicBezTo>
                  <a:cubicBezTo>
                    <a:pt x="154" y="0"/>
                    <a:pt x="154" y="0"/>
                    <a:pt x="154" y="0"/>
                  </a:cubicBezTo>
                </a:path>
              </a:pathLst>
            </a:custGeom>
            <a:solidFill>
              <a:srgbClr val="5C5A7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iṡľïdê">
              <a:extLst>
                <a:ext uri="{FF2B5EF4-FFF2-40B4-BE49-F238E27FC236}">
                  <a16:creationId xmlns:a16="http://schemas.microsoft.com/office/drawing/2014/main" id="{652B0E76-79E9-41E6-8005-ABD2776164FC}"/>
                </a:ext>
              </a:extLst>
            </p:cNvPr>
            <p:cNvSpPr/>
            <p:nvPr/>
          </p:nvSpPr>
          <p:spPr bwMode="auto">
            <a:xfrm>
              <a:off x="7471570" y="5054223"/>
              <a:ext cx="385763" cy="468313"/>
            </a:xfrm>
            <a:custGeom>
              <a:avLst/>
              <a:gdLst>
                <a:gd name="T0" fmla="*/ 46 w 240"/>
                <a:gd name="T1" fmla="*/ 0 h 293"/>
                <a:gd name="T2" fmla="*/ 0 w 240"/>
                <a:gd name="T3" fmla="*/ 3 h 293"/>
                <a:gd name="T4" fmla="*/ 151 w 240"/>
                <a:gd name="T5" fmla="*/ 293 h 293"/>
                <a:gd name="T6" fmla="*/ 194 w 240"/>
                <a:gd name="T7" fmla="*/ 263 h 293"/>
                <a:gd name="T8" fmla="*/ 233 w 240"/>
                <a:gd name="T9" fmla="*/ 135 h 293"/>
                <a:gd name="T10" fmla="*/ 119 w 240"/>
                <a:gd name="T11" fmla="*/ 9 h 293"/>
                <a:gd name="T12" fmla="*/ 46 w 240"/>
                <a:gd name="T13" fmla="*/ 0 h 293"/>
              </a:gdLst>
              <a:ahLst/>
              <a:cxnLst>
                <a:cxn ang="0">
                  <a:pos x="T0" y="T1"/>
                </a:cxn>
                <a:cxn ang="0">
                  <a:pos x="T2" y="T3"/>
                </a:cxn>
                <a:cxn ang="0">
                  <a:pos x="T4" y="T5"/>
                </a:cxn>
                <a:cxn ang="0">
                  <a:pos x="T6" y="T7"/>
                </a:cxn>
                <a:cxn ang="0">
                  <a:pos x="T8" y="T9"/>
                </a:cxn>
                <a:cxn ang="0">
                  <a:pos x="T10" y="T11"/>
                </a:cxn>
                <a:cxn ang="0">
                  <a:pos x="T12" y="T13"/>
                </a:cxn>
              </a:cxnLst>
              <a:rect l="0" t="0" r="r" b="b"/>
              <a:pathLst>
                <a:path w="240" h="293">
                  <a:moveTo>
                    <a:pt x="46" y="0"/>
                  </a:moveTo>
                  <a:cubicBezTo>
                    <a:pt x="30" y="0"/>
                    <a:pt x="15" y="1"/>
                    <a:pt x="0" y="3"/>
                  </a:cubicBezTo>
                  <a:cubicBezTo>
                    <a:pt x="43" y="20"/>
                    <a:pt x="186" y="93"/>
                    <a:pt x="151" y="293"/>
                  </a:cubicBezTo>
                  <a:cubicBezTo>
                    <a:pt x="167" y="286"/>
                    <a:pt x="182" y="276"/>
                    <a:pt x="194" y="263"/>
                  </a:cubicBezTo>
                  <a:cubicBezTo>
                    <a:pt x="226" y="228"/>
                    <a:pt x="240" y="182"/>
                    <a:pt x="233" y="135"/>
                  </a:cubicBezTo>
                  <a:cubicBezTo>
                    <a:pt x="224" y="74"/>
                    <a:pt x="179" y="25"/>
                    <a:pt x="119" y="9"/>
                  </a:cubicBezTo>
                  <a:cubicBezTo>
                    <a:pt x="95" y="3"/>
                    <a:pt x="70" y="0"/>
                    <a:pt x="46"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ṡļîḓê">
              <a:extLst>
                <a:ext uri="{FF2B5EF4-FFF2-40B4-BE49-F238E27FC236}">
                  <a16:creationId xmlns:a16="http://schemas.microsoft.com/office/drawing/2014/main" id="{19DD7A9C-BBC0-4D44-8402-565F44E57E0B}"/>
                </a:ext>
              </a:extLst>
            </p:cNvPr>
            <p:cNvSpPr/>
            <p:nvPr/>
          </p:nvSpPr>
          <p:spPr bwMode="auto">
            <a:xfrm>
              <a:off x="7460458" y="4981198"/>
              <a:ext cx="501650" cy="549275"/>
            </a:xfrm>
            <a:custGeom>
              <a:avLst/>
              <a:gdLst>
                <a:gd name="T0" fmla="*/ 0 w 313"/>
                <a:gd name="T1" fmla="*/ 45 h 343"/>
                <a:gd name="T2" fmla="*/ 162 w 313"/>
                <a:gd name="T3" fmla="*/ 343 h 343"/>
                <a:gd name="T4" fmla="*/ 286 w 313"/>
                <a:gd name="T5" fmla="*/ 330 h 343"/>
                <a:gd name="T6" fmla="*/ 313 w 313"/>
                <a:gd name="T7" fmla="*/ 209 h 343"/>
                <a:gd name="T8" fmla="*/ 260 w 313"/>
                <a:gd name="T9" fmla="*/ 40 h 343"/>
                <a:gd name="T10" fmla="*/ 157 w 313"/>
                <a:gd name="T11" fmla="*/ 0 h 343"/>
                <a:gd name="T12" fmla="*/ 0 w 313"/>
                <a:gd name="T13" fmla="*/ 45 h 343"/>
              </a:gdLst>
              <a:ahLst/>
              <a:cxnLst>
                <a:cxn ang="0">
                  <a:pos x="T0" y="T1"/>
                </a:cxn>
                <a:cxn ang="0">
                  <a:pos x="T2" y="T3"/>
                </a:cxn>
                <a:cxn ang="0">
                  <a:pos x="T4" y="T5"/>
                </a:cxn>
                <a:cxn ang="0">
                  <a:pos x="T6" y="T7"/>
                </a:cxn>
                <a:cxn ang="0">
                  <a:pos x="T8" y="T9"/>
                </a:cxn>
                <a:cxn ang="0">
                  <a:pos x="T10" y="T11"/>
                </a:cxn>
                <a:cxn ang="0">
                  <a:pos x="T12" y="T13"/>
                </a:cxn>
              </a:cxnLst>
              <a:rect l="0" t="0" r="r" b="b"/>
              <a:pathLst>
                <a:path w="313" h="343">
                  <a:moveTo>
                    <a:pt x="0" y="45"/>
                  </a:moveTo>
                  <a:cubicBezTo>
                    <a:pt x="0" y="45"/>
                    <a:pt x="206" y="105"/>
                    <a:pt x="162" y="343"/>
                  </a:cubicBezTo>
                  <a:cubicBezTo>
                    <a:pt x="286" y="330"/>
                    <a:pt x="286" y="330"/>
                    <a:pt x="286" y="330"/>
                  </a:cubicBezTo>
                  <a:cubicBezTo>
                    <a:pt x="313" y="209"/>
                    <a:pt x="313" y="209"/>
                    <a:pt x="313" y="209"/>
                  </a:cubicBezTo>
                  <a:cubicBezTo>
                    <a:pt x="260" y="40"/>
                    <a:pt x="260" y="40"/>
                    <a:pt x="260" y="40"/>
                  </a:cubicBezTo>
                  <a:cubicBezTo>
                    <a:pt x="157" y="0"/>
                    <a:pt x="157" y="0"/>
                    <a:pt x="157" y="0"/>
                  </a:cubicBezTo>
                  <a:lnTo>
                    <a:pt x="0" y="45"/>
                  </a:lnTo>
                  <a:close/>
                </a:path>
              </a:pathLst>
            </a:custGeom>
            <a:solidFill>
              <a:srgbClr val="67647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isḻiďe">
              <a:extLst>
                <a:ext uri="{FF2B5EF4-FFF2-40B4-BE49-F238E27FC236}">
                  <a16:creationId xmlns:a16="http://schemas.microsoft.com/office/drawing/2014/main" id="{5AD64F44-0F8E-444A-9F5E-3ED0120D8017}"/>
                </a:ext>
              </a:extLst>
            </p:cNvPr>
            <p:cNvSpPr/>
            <p:nvPr/>
          </p:nvSpPr>
          <p:spPr bwMode="auto">
            <a:xfrm>
              <a:off x="5003008" y="1441073"/>
              <a:ext cx="952500" cy="909638"/>
            </a:xfrm>
            <a:custGeom>
              <a:avLst/>
              <a:gdLst>
                <a:gd name="T0" fmla="*/ 41 w 594"/>
                <a:gd name="T1" fmla="*/ 318 h 569"/>
                <a:gd name="T2" fmla="*/ 12 w 594"/>
                <a:gd name="T3" fmla="*/ 569 h 569"/>
                <a:gd name="T4" fmla="*/ 7 w 594"/>
                <a:gd name="T5" fmla="*/ 498 h 569"/>
                <a:gd name="T6" fmla="*/ 41 w 594"/>
                <a:gd name="T7" fmla="*/ 318 h 569"/>
                <a:gd name="T8" fmla="*/ 505 w 594"/>
                <a:gd name="T9" fmla="*/ 0 h 569"/>
                <a:gd name="T10" fmla="*/ 373 w 594"/>
                <a:gd name="T11" fmla="*/ 18 h 569"/>
                <a:gd name="T12" fmla="*/ 49 w 594"/>
                <a:gd name="T13" fmla="*/ 298 h 569"/>
                <a:gd name="T14" fmla="*/ 504 w 594"/>
                <a:gd name="T15" fmla="*/ 1 h 569"/>
                <a:gd name="T16" fmla="*/ 506 w 594"/>
                <a:gd name="T17" fmla="*/ 1 h 569"/>
                <a:gd name="T18" fmla="*/ 594 w 594"/>
                <a:gd name="T19" fmla="*/ 8 h 569"/>
                <a:gd name="T20" fmla="*/ 505 w 594"/>
                <a:gd name="T21" fmla="*/ 0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4" h="569">
                  <a:moveTo>
                    <a:pt x="41" y="318"/>
                  </a:moveTo>
                  <a:cubicBezTo>
                    <a:pt x="10" y="396"/>
                    <a:pt x="0" y="482"/>
                    <a:pt x="12" y="569"/>
                  </a:cubicBezTo>
                  <a:cubicBezTo>
                    <a:pt x="9" y="546"/>
                    <a:pt x="7" y="522"/>
                    <a:pt x="7" y="498"/>
                  </a:cubicBezTo>
                  <a:cubicBezTo>
                    <a:pt x="7" y="434"/>
                    <a:pt x="19" y="374"/>
                    <a:pt x="41" y="318"/>
                  </a:cubicBezTo>
                  <a:moveTo>
                    <a:pt x="505" y="0"/>
                  </a:moveTo>
                  <a:cubicBezTo>
                    <a:pt x="461" y="0"/>
                    <a:pt x="417" y="6"/>
                    <a:pt x="373" y="18"/>
                  </a:cubicBezTo>
                  <a:cubicBezTo>
                    <a:pt x="223" y="59"/>
                    <a:pt x="107" y="165"/>
                    <a:pt x="49" y="298"/>
                  </a:cubicBezTo>
                  <a:cubicBezTo>
                    <a:pt x="126" y="123"/>
                    <a:pt x="301" y="1"/>
                    <a:pt x="504" y="1"/>
                  </a:cubicBezTo>
                  <a:cubicBezTo>
                    <a:pt x="505" y="1"/>
                    <a:pt x="505" y="1"/>
                    <a:pt x="506" y="1"/>
                  </a:cubicBezTo>
                  <a:cubicBezTo>
                    <a:pt x="536" y="1"/>
                    <a:pt x="565" y="3"/>
                    <a:pt x="594" y="8"/>
                  </a:cubicBezTo>
                  <a:cubicBezTo>
                    <a:pt x="565" y="3"/>
                    <a:pt x="535" y="0"/>
                    <a:pt x="505"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ṧ1ïḑe">
              <a:extLst>
                <a:ext uri="{FF2B5EF4-FFF2-40B4-BE49-F238E27FC236}">
                  <a16:creationId xmlns:a16="http://schemas.microsoft.com/office/drawing/2014/main" id="{E5F1DEB6-B6E5-47CD-89B1-4AFDAD09C1BD}"/>
                </a:ext>
              </a:extLst>
            </p:cNvPr>
            <p:cNvSpPr/>
            <p:nvPr/>
          </p:nvSpPr>
          <p:spPr bwMode="auto">
            <a:xfrm>
              <a:off x="6603208" y="2214186"/>
              <a:ext cx="3175" cy="101600"/>
            </a:xfrm>
            <a:custGeom>
              <a:avLst/>
              <a:gdLst>
                <a:gd name="T0" fmla="*/ 2 w 2"/>
                <a:gd name="T1" fmla="*/ 15 h 64"/>
                <a:gd name="T2" fmla="*/ 2 w 2"/>
                <a:gd name="T3" fmla="*/ 15 h 64"/>
                <a:gd name="T4" fmla="*/ 0 w 2"/>
                <a:gd name="T5" fmla="*/ 64 h 64"/>
                <a:gd name="T6" fmla="*/ 2 w 2"/>
                <a:gd name="T7" fmla="*/ 15 h 64"/>
                <a:gd name="T8" fmla="*/ 2 w 2"/>
                <a:gd name="T9" fmla="*/ 0 h 64"/>
                <a:gd name="T10" fmla="*/ 2 w 2"/>
                <a:gd name="T11" fmla="*/ 12 h 64"/>
                <a:gd name="T12" fmla="*/ 2 w 2"/>
                <a:gd name="T13" fmla="*/ 15 h 64"/>
                <a:gd name="T14" fmla="*/ 2 w 2"/>
                <a:gd name="T15" fmla="*/ 14 h 64"/>
                <a:gd name="T16" fmla="*/ 2 w 2"/>
                <a:gd name="T1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64">
                  <a:moveTo>
                    <a:pt x="2" y="15"/>
                  </a:moveTo>
                  <a:cubicBezTo>
                    <a:pt x="2" y="15"/>
                    <a:pt x="2" y="15"/>
                    <a:pt x="2" y="15"/>
                  </a:cubicBezTo>
                  <a:cubicBezTo>
                    <a:pt x="2" y="31"/>
                    <a:pt x="2" y="48"/>
                    <a:pt x="0" y="64"/>
                  </a:cubicBezTo>
                  <a:cubicBezTo>
                    <a:pt x="2" y="48"/>
                    <a:pt x="2" y="31"/>
                    <a:pt x="2" y="15"/>
                  </a:cubicBezTo>
                  <a:moveTo>
                    <a:pt x="2" y="0"/>
                  </a:moveTo>
                  <a:cubicBezTo>
                    <a:pt x="2" y="4"/>
                    <a:pt x="2" y="8"/>
                    <a:pt x="2" y="12"/>
                  </a:cubicBezTo>
                  <a:cubicBezTo>
                    <a:pt x="2" y="13"/>
                    <a:pt x="2" y="14"/>
                    <a:pt x="2" y="15"/>
                  </a:cubicBezTo>
                  <a:cubicBezTo>
                    <a:pt x="2" y="14"/>
                    <a:pt x="2" y="14"/>
                    <a:pt x="2" y="14"/>
                  </a:cubicBezTo>
                  <a:cubicBezTo>
                    <a:pt x="2" y="10"/>
                    <a:pt x="2" y="5"/>
                    <a:pt x="2" y="0"/>
                  </a:cubicBezTo>
                </a:path>
              </a:pathLst>
            </a:custGeom>
            <a:solidFill>
              <a:srgbClr val="3B77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îṩļíďe">
              <a:extLst>
                <a:ext uri="{FF2B5EF4-FFF2-40B4-BE49-F238E27FC236}">
                  <a16:creationId xmlns:a16="http://schemas.microsoft.com/office/drawing/2014/main" id="{B0D014EF-AA50-4B68-B073-7E4328D700AE}"/>
                </a:ext>
              </a:extLst>
            </p:cNvPr>
            <p:cNvSpPr/>
            <p:nvPr/>
          </p:nvSpPr>
          <p:spPr bwMode="auto">
            <a:xfrm>
              <a:off x="5014120" y="1442661"/>
              <a:ext cx="1592263" cy="1017588"/>
            </a:xfrm>
            <a:custGeom>
              <a:avLst/>
              <a:gdLst>
                <a:gd name="T0" fmla="*/ 499 w 994"/>
                <a:gd name="T1" fmla="*/ 0 h 636"/>
                <a:gd name="T2" fmla="*/ 497 w 994"/>
                <a:gd name="T3" fmla="*/ 0 h 636"/>
                <a:gd name="T4" fmla="*/ 42 w 994"/>
                <a:gd name="T5" fmla="*/ 297 h 636"/>
                <a:gd name="T6" fmla="*/ 34 w 994"/>
                <a:gd name="T7" fmla="*/ 317 h 636"/>
                <a:gd name="T8" fmla="*/ 0 w 994"/>
                <a:gd name="T9" fmla="*/ 497 h 636"/>
                <a:gd name="T10" fmla="*/ 5 w 994"/>
                <a:gd name="T11" fmla="*/ 568 h 636"/>
                <a:gd name="T12" fmla="*/ 18 w 994"/>
                <a:gd name="T13" fmla="*/ 628 h 636"/>
                <a:gd name="T14" fmla="*/ 44 w 994"/>
                <a:gd name="T15" fmla="*/ 636 h 636"/>
                <a:gd name="T16" fmla="*/ 45 w 994"/>
                <a:gd name="T17" fmla="*/ 636 h 636"/>
                <a:gd name="T18" fmla="*/ 98 w 994"/>
                <a:gd name="T19" fmla="*/ 593 h 636"/>
                <a:gd name="T20" fmla="*/ 136 w 994"/>
                <a:gd name="T21" fmla="*/ 502 h 636"/>
                <a:gd name="T22" fmla="*/ 154 w 994"/>
                <a:gd name="T23" fmla="*/ 394 h 636"/>
                <a:gd name="T24" fmla="*/ 209 w 994"/>
                <a:gd name="T25" fmla="*/ 373 h 636"/>
                <a:gd name="T26" fmla="*/ 254 w 994"/>
                <a:gd name="T27" fmla="*/ 376 h 636"/>
                <a:gd name="T28" fmla="*/ 298 w 994"/>
                <a:gd name="T29" fmla="*/ 378 h 636"/>
                <a:gd name="T30" fmla="*/ 327 w 994"/>
                <a:gd name="T31" fmla="*/ 375 h 636"/>
                <a:gd name="T32" fmla="*/ 464 w 994"/>
                <a:gd name="T33" fmla="*/ 336 h 636"/>
                <a:gd name="T34" fmla="*/ 468 w 994"/>
                <a:gd name="T35" fmla="*/ 336 h 636"/>
                <a:gd name="T36" fmla="*/ 606 w 994"/>
                <a:gd name="T37" fmla="*/ 413 h 636"/>
                <a:gd name="T38" fmla="*/ 726 w 994"/>
                <a:gd name="T39" fmla="*/ 544 h 636"/>
                <a:gd name="T40" fmla="*/ 880 w 994"/>
                <a:gd name="T41" fmla="*/ 629 h 636"/>
                <a:gd name="T42" fmla="*/ 906 w 994"/>
                <a:gd name="T43" fmla="*/ 631 h 636"/>
                <a:gd name="T44" fmla="*/ 980 w 994"/>
                <a:gd name="T45" fmla="*/ 615 h 636"/>
                <a:gd name="T46" fmla="*/ 992 w 994"/>
                <a:gd name="T47" fmla="*/ 546 h 636"/>
                <a:gd name="T48" fmla="*/ 994 w 994"/>
                <a:gd name="T49" fmla="*/ 497 h 636"/>
                <a:gd name="T50" fmla="*/ 994 w 994"/>
                <a:gd name="T51" fmla="*/ 497 h 636"/>
                <a:gd name="T52" fmla="*/ 994 w 994"/>
                <a:gd name="T53" fmla="*/ 497 h 636"/>
                <a:gd name="T54" fmla="*/ 994 w 994"/>
                <a:gd name="T55" fmla="*/ 494 h 636"/>
                <a:gd name="T56" fmla="*/ 994 w 994"/>
                <a:gd name="T57" fmla="*/ 482 h 636"/>
                <a:gd name="T58" fmla="*/ 977 w 994"/>
                <a:gd name="T59" fmla="*/ 365 h 636"/>
                <a:gd name="T60" fmla="*/ 587 w 994"/>
                <a:gd name="T61" fmla="*/ 7 h 636"/>
                <a:gd name="T62" fmla="*/ 499 w 994"/>
                <a:gd name="T63"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4" h="636">
                  <a:moveTo>
                    <a:pt x="499" y="0"/>
                  </a:moveTo>
                  <a:cubicBezTo>
                    <a:pt x="498" y="0"/>
                    <a:pt x="498" y="0"/>
                    <a:pt x="497" y="0"/>
                  </a:cubicBezTo>
                  <a:cubicBezTo>
                    <a:pt x="294" y="0"/>
                    <a:pt x="119" y="122"/>
                    <a:pt x="42" y="297"/>
                  </a:cubicBezTo>
                  <a:cubicBezTo>
                    <a:pt x="39" y="304"/>
                    <a:pt x="36" y="310"/>
                    <a:pt x="34" y="317"/>
                  </a:cubicBezTo>
                  <a:cubicBezTo>
                    <a:pt x="12" y="373"/>
                    <a:pt x="0" y="433"/>
                    <a:pt x="0" y="497"/>
                  </a:cubicBezTo>
                  <a:cubicBezTo>
                    <a:pt x="0" y="521"/>
                    <a:pt x="2" y="545"/>
                    <a:pt x="5" y="568"/>
                  </a:cubicBezTo>
                  <a:cubicBezTo>
                    <a:pt x="8" y="588"/>
                    <a:pt x="12" y="608"/>
                    <a:pt x="18" y="628"/>
                  </a:cubicBezTo>
                  <a:cubicBezTo>
                    <a:pt x="26" y="633"/>
                    <a:pt x="35" y="636"/>
                    <a:pt x="44" y="636"/>
                  </a:cubicBezTo>
                  <a:cubicBezTo>
                    <a:pt x="44" y="636"/>
                    <a:pt x="45" y="636"/>
                    <a:pt x="45" y="636"/>
                  </a:cubicBezTo>
                  <a:cubicBezTo>
                    <a:pt x="69" y="636"/>
                    <a:pt x="86" y="614"/>
                    <a:pt x="98" y="593"/>
                  </a:cubicBezTo>
                  <a:cubicBezTo>
                    <a:pt x="114" y="564"/>
                    <a:pt x="127" y="533"/>
                    <a:pt x="136" y="502"/>
                  </a:cubicBezTo>
                  <a:cubicBezTo>
                    <a:pt x="145" y="472"/>
                    <a:pt x="140" y="418"/>
                    <a:pt x="154" y="394"/>
                  </a:cubicBezTo>
                  <a:cubicBezTo>
                    <a:pt x="163" y="377"/>
                    <a:pt x="184" y="373"/>
                    <a:pt x="209" y="373"/>
                  </a:cubicBezTo>
                  <a:cubicBezTo>
                    <a:pt x="223" y="373"/>
                    <a:pt x="238" y="374"/>
                    <a:pt x="254" y="376"/>
                  </a:cubicBezTo>
                  <a:cubicBezTo>
                    <a:pt x="269" y="377"/>
                    <a:pt x="284" y="378"/>
                    <a:pt x="298" y="378"/>
                  </a:cubicBezTo>
                  <a:cubicBezTo>
                    <a:pt x="309" y="378"/>
                    <a:pt x="319" y="377"/>
                    <a:pt x="327" y="375"/>
                  </a:cubicBezTo>
                  <a:cubicBezTo>
                    <a:pt x="373" y="362"/>
                    <a:pt x="417" y="336"/>
                    <a:pt x="464" y="336"/>
                  </a:cubicBezTo>
                  <a:cubicBezTo>
                    <a:pt x="465" y="336"/>
                    <a:pt x="467" y="336"/>
                    <a:pt x="468" y="336"/>
                  </a:cubicBezTo>
                  <a:cubicBezTo>
                    <a:pt x="522" y="338"/>
                    <a:pt x="568" y="374"/>
                    <a:pt x="606" y="413"/>
                  </a:cubicBezTo>
                  <a:cubicBezTo>
                    <a:pt x="647" y="455"/>
                    <a:pt x="683" y="503"/>
                    <a:pt x="726" y="544"/>
                  </a:cubicBezTo>
                  <a:cubicBezTo>
                    <a:pt x="769" y="585"/>
                    <a:pt x="821" y="620"/>
                    <a:pt x="880" y="629"/>
                  </a:cubicBezTo>
                  <a:cubicBezTo>
                    <a:pt x="889" y="631"/>
                    <a:pt x="897" y="631"/>
                    <a:pt x="906" y="631"/>
                  </a:cubicBezTo>
                  <a:cubicBezTo>
                    <a:pt x="932" y="631"/>
                    <a:pt x="957" y="626"/>
                    <a:pt x="980" y="615"/>
                  </a:cubicBezTo>
                  <a:cubicBezTo>
                    <a:pt x="986" y="592"/>
                    <a:pt x="990" y="569"/>
                    <a:pt x="992" y="546"/>
                  </a:cubicBezTo>
                  <a:cubicBezTo>
                    <a:pt x="994" y="530"/>
                    <a:pt x="994" y="513"/>
                    <a:pt x="994" y="497"/>
                  </a:cubicBezTo>
                  <a:cubicBezTo>
                    <a:pt x="994" y="497"/>
                    <a:pt x="994" y="497"/>
                    <a:pt x="994" y="497"/>
                  </a:cubicBezTo>
                  <a:cubicBezTo>
                    <a:pt x="994" y="497"/>
                    <a:pt x="994" y="497"/>
                    <a:pt x="994" y="497"/>
                  </a:cubicBezTo>
                  <a:cubicBezTo>
                    <a:pt x="994" y="496"/>
                    <a:pt x="994" y="495"/>
                    <a:pt x="994" y="494"/>
                  </a:cubicBezTo>
                  <a:cubicBezTo>
                    <a:pt x="994" y="490"/>
                    <a:pt x="994" y="486"/>
                    <a:pt x="994" y="482"/>
                  </a:cubicBezTo>
                  <a:cubicBezTo>
                    <a:pt x="993" y="443"/>
                    <a:pt x="987" y="403"/>
                    <a:pt x="977" y="365"/>
                  </a:cubicBezTo>
                  <a:cubicBezTo>
                    <a:pt x="925" y="175"/>
                    <a:pt x="769" y="41"/>
                    <a:pt x="587" y="7"/>
                  </a:cubicBezTo>
                  <a:cubicBezTo>
                    <a:pt x="558" y="2"/>
                    <a:pt x="529" y="0"/>
                    <a:pt x="499" y="0"/>
                  </a:cubicBezTo>
                </a:path>
              </a:pathLst>
            </a:custGeom>
            <a:solidFill>
              <a:srgbClr val="D7A4A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ŝ1îďé">
              <a:extLst>
                <a:ext uri="{FF2B5EF4-FFF2-40B4-BE49-F238E27FC236}">
                  <a16:creationId xmlns:a16="http://schemas.microsoft.com/office/drawing/2014/main" id="{359DD034-E6F8-4AD2-98D1-F05227315706}"/>
                </a:ext>
              </a:extLst>
            </p:cNvPr>
            <p:cNvSpPr/>
            <p:nvPr/>
          </p:nvSpPr>
          <p:spPr bwMode="auto">
            <a:xfrm>
              <a:off x="4741070" y="950536"/>
              <a:ext cx="2001838" cy="1500188"/>
            </a:xfrm>
            <a:custGeom>
              <a:avLst/>
              <a:gdLst>
                <a:gd name="T0" fmla="*/ 498 w 1250"/>
                <a:gd name="T1" fmla="*/ 674 h 938"/>
                <a:gd name="T2" fmla="*/ 639 w 1250"/>
                <a:gd name="T3" fmla="*/ 635 h 938"/>
                <a:gd name="T4" fmla="*/ 777 w 1250"/>
                <a:gd name="T5" fmla="*/ 712 h 938"/>
                <a:gd name="T6" fmla="*/ 897 w 1250"/>
                <a:gd name="T7" fmla="*/ 844 h 938"/>
                <a:gd name="T8" fmla="*/ 1051 w 1250"/>
                <a:gd name="T9" fmla="*/ 929 h 938"/>
                <a:gd name="T10" fmla="*/ 1206 w 1250"/>
                <a:gd name="T11" fmla="*/ 865 h 938"/>
                <a:gd name="T12" fmla="*/ 1210 w 1250"/>
                <a:gd name="T13" fmla="*/ 615 h 938"/>
                <a:gd name="T14" fmla="*/ 1226 w 1250"/>
                <a:gd name="T15" fmla="*/ 455 h 938"/>
                <a:gd name="T16" fmla="*/ 1192 w 1250"/>
                <a:gd name="T17" fmla="*/ 326 h 938"/>
                <a:gd name="T18" fmla="*/ 1158 w 1250"/>
                <a:gd name="T19" fmla="*/ 271 h 938"/>
                <a:gd name="T20" fmla="*/ 993 w 1250"/>
                <a:gd name="T21" fmla="*/ 229 h 938"/>
                <a:gd name="T22" fmla="*/ 849 w 1250"/>
                <a:gd name="T23" fmla="*/ 63 h 938"/>
                <a:gd name="T24" fmla="*/ 780 w 1250"/>
                <a:gd name="T25" fmla="*/ 27 h 938"/>
                <a:gd name="T26" fmla="*/ 727 w 1250"/>
                <a:gd name="T27" fmla="*/ 110 h 938"/>
                <a:gd name="T28" fmla="*/ 673 w 1250"/>
                <a:gd name="T29" fmla="*/ 92 h 938"/>
                <a:gd name="T30" fmla="*/ 640 w 1250"/>
                <a:gd name="T31" fmla="*/ 41 h 938"/>
                <a:gd name="T32" fmla="*/ 544 w 1250"/>
                <a:gd name="T33" fmla="*/ 8 h 938"/>
                <a:gd name="T34" fmla="*/ 526 w 1250"/>
                <a:gd name="T35" fmla="*/ 18 h 938"/>
                <a:gd name="T36" fmla="*/ 523 w 1250"/>
                <a:gd name="T37" fmla="*/ 61 h 938"/>
                <a:gd name="T38" fmla="*/ 414 w 1250"/>
                <a:gd name="T39" fmla="*/ 145 h 938"/>
                <a:gd name="T40" fmla="*/ 275 w 1250"/>
                <a:gd name="T41" fmla="*/ 192 h 938"/>
                <a:gd name="T42" fmla="*/ 245 w 1250"/>
                <a:gd name="T43" fmla="*/ 266 h 938"/>
                <a:gd name="T44" fmla="*/ 107 w 1250"/>
                <a:gd name="T45" fmla="*/ 387 h 938"/>
                <a:gd name="T46" fmla="*/ 0 w 1250"/>
                <a:gd name="T47" fmla="*/ 530 h 938"/>
                <a:gd name="T48" fmla="*/ 61 w 1250"/>
                <a:gd name="T49" fmla="*/ 697 h 938"/>
                <a:gd name="T50" fmla="*/ 65 w 1250"/>
                <a:gd name="T51" fmla="*/ 791 h 938"/>
                <a:gd name="T52" fmla="*/ 176 w 1250"/>
                <a:gd name="T53" fmla="*/ 919 h 938"/>
                <a:gd name="T54" fmla="*/ 215 w 1250"/>
                <a:gd name="T55" fmla="*/ 936 h 938"/>
                <a:gd name="T56" fmla="*/ 269 w 1250"/>
                <a:gd name="T57" fmla="*/ 892 h 938"/>
                <a:gd name="T58" fmla="*/ 307 w 1250"/>
                <a:gd name="T59" fmla="*/ 801 h 938"/>
                <a:gd name="T60" fmla="*/ 325 w 1250"/>
                <a:gd name="T61" fmla="*/ 693 h 938"/>
                <a:gd name="T62" fmla="*/ 498 w 1250"/>
                <a:gd name="T63" fmla="*/ 674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0" h="938">
                  <a:moveTo>
                    <a:pt x="498" y="674"/>
                  </a:moveTo>
                  <a:cubicBezTo>
                    <a:pt x="545" y="661"/>
                    <a:pt x="590" y="634"/>
                    <a:pt x="639" y="635"/>
                  </a:cubicBezTo>
                  <a:cubicBezTo>
                    <a:pt x="693" y="637"/>
                    <a:pt x="739" y="673"/>
                    <a:pt x="777" y="712"/>
                  </a:cubicBezTo>
                  <a:cubicBezTo>
                    <a:pt x="818" y="755"/>
                    <a:pt x="854" y="802"/>
                    <a:pt x="897" y="844"/>
                  </a:cubicBezTo>
                  <a:cubicBezTo>
                    <a:pt x="940" y="885"/>
                    <a:pt x="992" y="920"/>
                    <a:pt x="1051" y="929"/>
                  </a:cubicBezTo>
                  <a:cubicBezTo>
                    <a:pt x="1110" y="938"/>
                    <a:pt x="1176" y="916"/>
                    <a:pt x="1206" y="865"/>
                  </a:cubicBezTo>
                  <a:cubicBezTo>
                    <a:pt x="1250" y="792"/>
                    <a:pt x="1209" y="700"/>
                    <a:pt x="1210" y="615"/>
                  </a:cubicBezTo>
                  <a:cubicBezTo>
                    <a:pt x="1210" y="561"/>
                    <a:pt x="1228" y="509"/>
                    <a:pt x="1226" y="455"/>
                  </a:cubicBezTo>
                  <a:cubicBezTo>
                    <a:pt x="1224" y="411"/>
                    <a:pt x="1209" y="367"/>
                    <a:pt x="1192" y="326"/>
                  </a:cubicBezTo>
                  <a:cubicBezTo>
                    <a:pt x="1183" y="306"/>
                    <a:pt x="1174" y="286"/>
                    <a:pt x="1158" y="271"/>
                  </a:cubicBezTo>
                  <a:cubicBezTo>
                    <a:pt x="1116" y="231"/>
                    <a:pt x="1047" y="248"/>
                    <a:pt x="993" y="229"/>
                  </a:cubicBezTo>
                  <a:cubicBezTo>
                    <a:pt x="922" y="204"/>
                    <a:pt x="890" y="126"/>
                    <a:pt x="849" y="63"/>
                  </a:cubicBezTo>
                  <a:cubicBezTo>
                    <a:pt x="833" y="39"/>
                    <a:pt x="805" y="14"/>
                    <a:pt x="780" y="27"/>
                  </a:cubicBezTo>
                  <a:cubicBezTo>
                    <a:pt x="749" y="43"/>
                    <a:pt x="758" y="96"/>
                    <a:pt x="727" y="110"/>
                  </a:cubicBezTo>
                  <a:cubicBezTo>
                    <a:pt x="709" y="119"/>
                    <a:pt x="686" y="108"/>
                    <a:pt x="673" y="92"/>
                  </a:cubicBezTo>
                  <a:cubicBezTo>
                    <a:pt x="660" y="77"/>
                    <a:pt x="653" y="57"/>
                    <a:pt x="640" y="41"/>
                  </a:cubicBezTo>
                  <a:cubicBezTo>
                    <a:pt x="616" y="13"/>
                    <a:pt x="579" y="0"/>
                    <a:pt x="544" y="8"/>
                  </a:cubicBezTo>
                  <a:cubicBezTo>
                    <a:pt x="537" y="9"/>
                    <a:pt x="530" y="13"/>
                    <a:pt x="526" y="18"/>
                  </a:cubicBezTo>
                  <a:cubicBezTo>
                    <a:pt x="516" y="29"/>
                    <a:pt x="522" y="46"/>
                    <a:pt x="523" y="61"/>
                  </a:cubicBezTo>
                  <a:cubicBezTo>
                    <a:pt x="525" y="112"/>
                    <a:pt x="464" y="140"/>
                    <a:pt x="414" y="145"/>
                  </a:cubicBezTo>
                  <a:cubicBezTo>
                    <a:pt x="364" y="151"/>
                    <a:pt x="305" y="151"/>
                    <a:pt x="275" y="192"/>
                  </a:cubicBezTo>
                  <a:cubicBezTo>
                    <a:pt x="259" y="214"/>
                    <a:pt x="255" y="242"/>
                    <a:pt x="245" y="266"/>
                  </a:cubicBezTo>
                  <a:cubicBezTo>
                    <a:pt x="220" y="323"/>
                    <a:pt x="160" y="354"/>
                    <a:pt x="107" y="387"/>
                  </a:cubicBezTo>
                  <a:cubicBezTo>
                    <a:pt x="54" y="420"/>
                    <a:pt x="0" y="468"/>
                    <a:pt x="0" y="530"/>
                  </a:cubicBezTo>
                  <a:cubicBezTo>
                    <a:pt x="1" y="590"/>
                    <a:pt x="52" y="638"/>
                    <a:pt x="61" y="697"/>
                  </a:cubicBezTo>
                  <a:cubicBezTo>
                    <a:pt x="66" y="728"/>
                    <a:pt x="59" y="760"/>
                    <a:pt x="65" y="791"/>
                  </a:cubicBezTo>
                  <a:cubicBezTo>
                    <a:pt x="76" y="848"/>
                    <a:pt x="128" y="887"/>
                    <a:pt x="176" y="919"/>
                  </a:cubicBezTo>
                  <a:cubicBezTo>
                    <a:pt x="188" y="927"/>
                    <a:pt x="201" y="935"/>
                    <a:pt x="215" y="936"/>
                  </a:cubicBezTo>
                  <a:cubicBezTo>
                    <a:pt x="239" y="936"/>
                    <a:pt x="257" y="913"/>
                    <a:pt x="269" y="892"/>
                  </a:cubicBezTo>
                  <a:cubicBezTo>
                    <a:pt x="285" y="863"/>
                    <a:pt x="298" y="833"/>
                    <a:pt x="307" y="801"/>
                  </a:cubicBezTo>
                  <a:cubicBezTo>
                    <a:pt x="316" y="772"/>
                    <a:pt x="311" y="718"/>
                    <a:pt x="325" y="693"/>
                  </a:cubicBezTo>
                  <a:cubicBezTo>
                    <a:pt x="349" y="651"/>
                    <a:pt x="449" y="688"/>
                    <a:pt x="498" y="674"/>
                  </a:cubicBezTo>
                  <a:close/>
                </a:path>
              </a:pathLst>
            </a:custGeom>
            <a:solidFill>
              <a:srgbClr val="58526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1"/>
    </p:custDataLst>
    <p:extLst>
      <p:ext uri="{BB962C8B-B14F-4D97-AF65-F5344CB8AC3E}">
        <p14:creationId xmlns:p14="http://schemas.microsoft.com/office/powerpoint/2010/main" val="98132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Text Box 52"/>
          <p:cNvSpPr txBox="1">
            <a:spLocks noChangeArrowheads="1"/>
          </p:cNvSpPr>
          <p:nvPr/>
        </p:nvSpPr>
        <p:spPr bwMode="auto">
          <a:xfrm>
            <a:off x="528076" y="1736388"/>
            <a:ext cx="11160125"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11188" eaLnBrk="1" hangingPunct="1">
              <a:lnSpc>
                <a:spcPct val="130000"/>
              </a:lnSpc>
              <a:spcBef>
                <a:spcPct val="50000"/>
              </a:spcBef>
            </a:pPr>
            <a:r>
              <a:rPr lang="zh-CN" altLang="en-US" sz="2400" dirty="0" smtClean="0">
                <a:latin typeface="+mn-ea"/>
                <a:ea typeface="+mn-ea"/>
              </a:rPr>
              <a:t>一般</a:t>
            </a:r>
            <a:r>
              <a:rPr lang="zh-CN" altLang="en-US" sz="2400" dirty="0">
                <a:latin typeface="+mn-ea"/>
                <a:ea typeface="+mn-ea"/>
              </a:rPr>
              <a:t>认为系统阶跃响应进入且不再超出包含目标状态的某误差范围内（一般取</a:t>
            </a:r>
            <a:r>
              <a:rPr lang="el-GR" altLang="en-US" sz="2400" b="1" dirty="0">
                <a:latin typeface="+mj-ea"/>
                <a:ea typeface="+mj-ea"/>
              </a:rPr>
              <a:t>Δ</a:t>
            </a:r>
            <a:r>
              <a:rPr lang="en-US" altLang="zh-CN" sz="2400" b="1" dirty="0" smtClean="0">
                <a:latin typeface="+mj-ea"/>
                <a:ea typeface="+mj-ea"/>
              </a:rPr>
              <a:t>=0.05 </a:t>
            </a:r>
            <a:r>
              <a:rPr lang="zh-CN" altLang="en-US" sz="2400" dirty="0" smtClean="0">
                <a:latin typeface="+mn-ea"/>
                <a:ea typeface="+mn-ea"/>
              </a:rPr>
              <a:t>或 </a:t>
            </a:r>
            <a:r>
              <a:rPr lang="en-US" altLang="zh-CN" sz="2400" b="1" dirty="0" smtClean="0">
                <a:latin typeface="+mj-ea"/>
                <a:ea typeface="+mj-ea"/>
              </a:rPr>
              <a:t>0.02 </a:t>
            </a:r>
            <a:r>
              <a:rPr lang="zh-CN" altLang="en-US" sz="2400" dirty="0" smtClean="0">
                <a:latin typeface="+mn-ea"/>
                <a:ea typeface="+mn-ea"/>
              </a:rPr>
              <a:t>）</a:t>
            </a:r>
            <a:r>
              <a:rPr lang="zh-CN" altLang="en-US" sz="2400" dirty="0">
                <a:latin typeface="+mn-ea"/>
                <a:ea typeface="+mn-ea"/>
              </a:rPr>
              <a:t>的稳态过程是稳态响应过程。</a:t>
            </a:r>
          </a:p>
        </p:txBody>
      </p:sp>
      <p:sp>
        <p:nvSpPr>
          <p:cNvPr id="4" name="Text Box 53"/>
          <p:cNvSpPr txBox="1">
            <a:spLocks noChangeArrowheads="1"/>
          </p:cNvSpPr>
          <p:nvPr/>
        </p:nvSpPr>
        <p:spPr bwMode="auto">
          <a:xfrm>
            <a:off x="528076" y="1089025"/>
            <a:ext cx="777557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0070C0"/>
                </a:solidFill>
                <a:latin typeface="+mj-ea"/>
                <a:ea typeface="+mj-ea"/>
              </a:rPr>
              <a:t>系统的稳态响应性能指标</a:t>
            </a:r>
          </a:p>
        </p:txBody>
      </p:sp>
      <p:graphicFrame>
        <p:nvGraphicFramePr>
          <p:cNvPr id="5" name="Object 57"/>
          <p:cNvGraphicFramePr>
            <a:graphicFrameLocks noChangeAspect="1"/>
          </p:cNvGraphicFramePr>
          <p:nvPr>
            <p:extLst>
              <p:ext uri="{D42A27DB-BD31-4B8C-83A1-F6EECF244321}">
                <p14:modId xmlns:p14="http://schemas.microsoft.com/office/powerpoint/2010/main" val="3001896873"/>
              </p:ext>
            </p:extLst>
          </p:nvPr>
        </p:nvGraphicFramePr>
        <p:xfrm>
          <a:off x="845017" y="3009713"/>
          <a:ext cx="4464703" cy="3479987"/>
        </p:xfrm>
        <a:graphic>
          <a:graphicData uri="http://schemas.openxmlformats.org/presentationml/2006/ole">
            <mc:AlternateContent xmlns:mc="http://schemas.openxmlformats.org/markup-compatibility/2006">
              <mc:Choice xmlns:v="urn:schemas-microsoft-com:vml" Requires="v">
                <p:oleObj spid="_x0000_s24671" r:id="rId3" imgW="6792273" imgH="4200000" progId="Paint.Picture">
                  <p:embed/>
                </p:oleObj>
              </mc:Choice>
              <mc:Fallback>
                <p:oleObj r:id="rId3" imgW="6792273" imgH="4200000" progId="Paint.Picture">
                  <p:embed/>
                  <p:pic>
                    <p:nvPicPr>
                      <p:cNvPr id="24578" name="Object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5017" y="3009713"/>
                        <a:ext cx="4464703" cy="3479987"/>
                      </a:xfrm>
                      <a:prstGeom prst="rect">
                        <a:avLst/>
                      </a:prstGeom>
                      <a:noFill/>
                      <a:ln>
                        <a:noFill/>
                      </a:ln>
                      <a:effectLst/>
                    </p:spPr>
                  </p:pic>
                </p:oleObj>
              </mc:Fallback>
            </mc:AlternateContent>
          </a:graphicData>
        </a:graphic>
      </p:graphicFrame>
      <p:sp>
        <p:nvSpPr>
          <p:cNvPr id="6" name="Text Box 59"/>
          <p:cNvSpPr txBox="1">
            <a:spLocks noChangeArrowheads="1"/>
          </p:cNvSpPr>
          <p:nvPr/>
        </p:nvSpPr>
        <p:spPr bwMode="auto">
          <a:xfrm>
            <a:off x="5637513" y="3009713"/>
            <a:ext cx="5713181"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74675" eaLnBrk="1" hangingPunct="1">
              <a:lnSpc>
                <a:spcPct val="130000"/>
              </a:lnSpc>
              <a:spcBef>
                <a:spcPct val="50000"/>
              </a:spcBef>
            </a:pPr>
            <a:r>
              <a:rPr lang="zh-CN" altLang="en-US" sz="2200" dirty="0">
                <a:latin typeface="+mn-ea"/>
                <a:ea typeface="+mn-ea"/>
              </a:rPr>
              <a:t>一般用稳态误差指标评价系统稳态响应过程的性能。</a:t>
            </a:r>
          </a:p>
          <a:p>
            <a:pPr marL="1966913" indent="-1966913" eaLnBrk="1" hangingPunct="1">
              <a:lnSpc>
                <a:spcPct val="130000"/>
              </a:lnSpc>
              <a:spcBef>
                <a:spcPct val="50000"/>
              </a:spcBef>
            </a:pPr>
            <a:r>
              <a:rPr lang="zh-CN" altLang="en-US" sz="2200" b="1" dirty="0">
                <a:solidFill>
                  <a:srgbClr val="C00000"/>
                </a:solidFill>
                <a:latin typeface="+mj-ea"/>
                <a:ea typeface="+mj-ea"/>
              </a:rPr>
              <a:t>稳态误差定义：</a:t>
            </a:r>
            <a:r>
              <a:rPr lang="zh-CN" altLang="en-US" sz="2200" dirty="0">
                <a:latin typeface="+mn-ea"/>
                <a:ea typeface="+mn-ea"/>
              </a:rPr>
              <a:t>稳态响应过程的</a:t>
            </a:r>
            <a:r>
              <a:rPr lang="zh-CN" altLang="en-US" sz="2200" dirty="0">
                <a:latin typeface="+mn-ea"/>
                <a:ea typeface="+mn-ea"/>
                <a:cs typeface="Arial" panose="020B0604020202020204" pitchFamily="34" charset="0"/>
              </a:rPr>
              <a:t>系统</a:t>
            </a:r>
            <a:r>
              <a:rPr lang="zh-CN" altLang="en-US" sz="2200" dirty="0" smtClean="0">
                <a:latin typeface="+mn-ea"/>
                <a:ea typeface="+mn-ea"/>
                <a:cs typeface="Arial" panose="020B0604020202020204" pitchFamily="34" charset="0"/>
              </a:rPr>
              <a:t>输出 </a:t>
            </a:r>
            <a:r>
              <a:rPr lang="en-US" altLang="zh-CN" sz="2200" b="1" dirty="0" smtClean="0">
                <a:latin typeface="+mj-ea"/>
                <a:ea typeface="+mj-ea"/>
                <a:cs typeface="Arial" panose="020B0604020202020204" pitchFamily="34" charset="0"/>
              </a:rPr>
              <a:t>y(t) </a:t>
            </a:r>
            <a:r>
              <a:rPr lang="zh-CN" altLang="en-US" sz="2200" dirty="0" smtClean="0">
                <a:latin typeface="+mn-ea"/>
                <a:ea typeface="+mn-ea"/>
                <a:cs typeface="Arial" panose="020B0604020202020204" pitchFamily="34" charset="0"/>
              </a:rPr>
              <a:t>与参考输入 </a:t>
            </a:r>
            <a:r>
              <a:rPr lang="en-US" altLang="zh-CN" sz="2200" b="1" dirty="0" smtClean="0">
                <a:latin typeface="+mj-ea"/>
                <a:ea typeface="+mj-ea"/>
                <a:cs typeface="Arial" panose="020B0604020202020204" pitchFamily="34" charset="0"/>
              </a:rPr>
              <a:t>u(t) </a:t>
            </a:r>
            <a:r>
              <a:rPr lang="zh-CN" altLang="en-US" sz="2200" dirty="0" smtClean="0">
                <a:latin typeface="+mn-ea"/>
                <a:ea typeface="+mn-ea"/>
                <a:cs typeface="Arial" panose="020B0604020202020204" pitchFamily="34" charset="0"/>
              </a:rPr>
              <a:t>之间</a:t>
            </a:r>
            <a:r>
              <a:rPr lang="zh-CN" altLang="en-US" sz="2200" dirty="0">
                <a:latin typeface="+mn-ea"/>
                <a:ea typeface="+mn-ea"/>
                <a:cs typeface="Arial" panose="020B0604020202020204" pitchFamily="34" charset="0"/>
              </a:rPr>
              <a:t>的差，</a:t>
            </a:r>
            <a:r>
              <a:rPr lang="zh-CN" altLang="en-US" sz="2200" dirty="0" smtClean="0">
                <a:latin typeface="+mn-ea"/>
                <a:ea typeface="+mn-ea"/>
                <a:cs typeface="Arial" panose="020B0604020202020204" pitchFamily="34" charset="0"/>
              </a:rPr>
              <a:t>即</a:t>
            </a:r>
            <a:endParaRPr lang="zh-CN" altLang="en-US" sz="2200" dirty="0">
              <a:latin typeface="+mn-ea"/>
              <a:ea typeface="+mn-ea"/>
              <a:cs typeface="Arial" panose="020B0604020202020204" pitchFamily="34" charset="0"/>
            </a:endParaRPr>
          </a:p>
        </p:txBody>
      </p:sp>
      <p:graphicFrame>
        <p:nvGraphicFramePr>
          <p:cNvPr id="7" name="Object 8"/>
          <p:cNvGraphicFramePr>
            <a:graphicFrameLocks noChangeAspect="1"/>
          </p:cNvGraphicFramePr>
          <p:nvPr>
            <p:extLst>
              <p:ext uri="{D42A27DB-BD31-4B8C-83A1-F6EECF244321}">
                <p14:modId xmlns:p14="http://schemas.microsoft.com/office/powerpoint/2010/main" val="3595953418"/>
              </p:ext>
            </p:extLst>
          </p:nvPr>
        </p:nvGraphicFramePr>
        <p:xfrm>
          <a:off x="8494103" y="5326207"/>
          <a:ext cx="2181991" cy="516643"/>
        </p:xfrm>
        <a:graphic>
          <a:graphicData uri="http://schemas.openxmlformats.org/presentationml/2006/ole">
            <mc:AlternateContent xmlns:mc="http://schemas.openxmlformats.org/markup-compatibility/2006">
              <mc:Choice xmlns:v="urn:schemas-microsoft-com:vml" Requires="v">
                <p:oleObj spid="_x0000_s24672" r:id="rId5" imgW="965517" imgH="228917" progId="Equation.3">
                  <p:embed/>
                </p:oleObj>
              </mc:Choice>
              <mc:Fallback>
                <p:oleObj r:id="rId5" imgW="965517" imgH="228917" progId="Equation.3">
                  <p:embed/>
                  <p:pic>
                    <p:nvPicPr>
                      <p:cNvPr id="24579"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94103" y="5326207"/>
                        <a:ext cx="2181991" cy="516643"/>
                      </a:xfrm>
                      <a:prstGeom prst="rect">
                        <a:avLst/>
                      </a:prstGeom>
                      <a:noFill/>
                      <a:ln>
                        <a:noFill/>
                      </a:ln>
                      <a:effectLst/>
                    </p:spPr>
                  </p:pic>
                </p:oleObj>
              </mc:Fallback>
            </mc:AlternateContent>
          </a:graphicData>
        </a:graphic>
      </p:graphicFrame>
      <p:sp>
        <p:nvSpPr>
          <p:cNvPr id="8" name="Text Box 63"/>
          <p:cNvSpPr txBox="1">
            <a:spLocks noChangeArrowheads="1"/>
          </p:cNvSpPr>
          <p:nvPr/>
        </p:nvSpPr>
        <p:spPr bwMode="auto">
          <a:xfrm>
            <a:off x="7631417" y="6058813"/>
            <a:ext cx="11525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200" dirty="0">
                <a:latin typeface="+mn-ea"/>
                <a:ea typeface="+mn-ea"/>
              </a:rPr>
              <a:t>且满足</a:t>
            </a:r>
          </a:p>
        </p:txBody>
      </p:sp>
      <p:graphicFrame>
        <p:nvGraphicFramePr>
          <p:cNvPr id="9" name="Object 10"/>
          <p:cNvGraphicFramePr>
            <a:graphicFrameLocks noChangeAspect="1"/>
          </p:cNvGraphicFramePr>
          <p:nvPr>
            <p:extLst>
              <p:ext uri="{D42A27DB-BD31-4B8C-83A1-F6EECF244321}">
                <p14:modId xmlns:p14="http://schemas.microsoft.com/office/powerpoint/2010/main" val="4177895802"/>
              </p:ext>
            </p:extLst>
          </p:nvPr>
        </p:nvGraphicFramePr>
        <p:xfrm>
          <a:off x="8756423" y="6058813"/>
          <a:ext cx="1657350" cy="466725"/>
        </p:xfrm>
        <a:graphic>
          <a:graphicData uri="http://schemas.openxmlformats.org/presentationml/2006/ole">
            <mc:AlternateContent xmlns:mc="http://schemas.openxmlformats.org/markup-compatibility/2006">
              <mc:Choice xmlns:v="urn:schemas-microsoft-com:vml" Requires="v">
                <p:oleObj spid="_x0000_s24673" r:id="rId7" imgW="812764" imgH="228818" progId="Equation.3">
                  <p:embed/>
                </p:oleObj>
              </mc:Choice>
              <mc:Fallback>
                <p:oleObj r:id="rId7" imgW="812764" imgH="228818" progId="Equation.3">
                  <p:embed/>
                  <p:pic>
                    <p:nvPicPr>
                      <p:cNvPr id="24580"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56423" y="6058813"/>
                        <a:ext cx="1657350" cy="466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187803916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3.3 </a:t>
            </a:r>
            <a:r>
              <a:rPr lang="zh-CN" altLang="en-US" dirty="0"/>
              <a:t>系统的时域</a:t>
            </a:r>
            <a:r>
              <a:rPr lang="zh-CN" altLang="en-US" dirty="0" smtClean="0"/>
              <a:t>性能指标</a:t>
            </a:r>
            <a:endParaRPr lang="zh-CN" altLang="en-US" dirty="0"/>
          </a:p>
        </p:txBody>
      </p:sp>
      <p:sp>
        <p:nvSpPr>
          <p:cNvPr id="3" name="Text Box 52"/>
          <p:cNvSpPr txBox="1">
            <a:spLocks noChangeArrowheads="1"/>
          </p:cNvSpPr>
          <p:nvPr/>
        </p:nvSpPr>
        <p:spPr bwMode="auto">
          <a:xfrm>
            <a:off x="515937" y="1731339"/>
            <a:ext cx="11160125"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03250" eaLnBrk="1" hangingPunct="1">
              <a:lnSpc>
                <a:spcPct val="130000"/>
              </a:lnSpc>
              <a:spcBef>
                <a:spcPct val="50000"/>
              </a:spcBef>
            </a:pPr>
            <a:r>
              <a:rPr lang="zh-CN" altLang="en-US" sz="2400" dirty="0" smtClean="0">
                <a:latin typeface="+mn-ea"/>
                <a:ea typeface="+mn-ea"/>
              </a:rPr>
              <a:t>一般</a:t>
            </a:r>
            <a:r>
              <a:rPr lang="zh-CN" altLang="en-US" sz="2400" dirty="0">
                <a:latin typeface="+mn-ea"/>
                <a:ea typeface="+mn-ea"/>
              </a:rPr>
              <a:t>认为系统阶跃响应进入且不再超出包含目标状态的某误差范围内（一般取</a:t>
            </a:r>
            <a:r>
              <a:rPr lang="el-GR" altLang="zh-CN" sz="2400" b="1" dirty="0">
                <a:latin typeface="+mj-ea"/>
                <a:ea typeface="+mj-ea"/>
              </a:rPr>
              <a:t>Δ</a:t>
            </a:r>
            <a:r>
              <a:rPr lang="en-US" altLang="zh-CN" sz="2400" b="1" dirty="0" smtClean="0">
                <a:latin typeface="+mj-ea"/>
                <a:ea typeface="+mj-ea"/>
              </a:rPr>
              <a:t>=0.05 </a:t>
            </a:r>
            <a:r>
              <a:rPr lang="zh-CN" altLang="en-US" sz="2400" dirty="0" smtClean="0">
                <a:latin typeface="+mn-ea"/>
                <a:ea typeface="+mn-ea"/>
              </a:rPr>
              <a:t>或 </a:t>
            </a:r>
            <a:r>
              <a:rPr lang="en-US" altLang="zh-CN" sz="2400" b="1" dirty="0" smtClean="0">
                <a:latin typeface="+mj-ea"/>
                <a:ea typeface="+mj-ea"/>
              </a:rPr>
              <a:t>0.02 </a:t>
            </a:r>
            <a:r>
              <a:rPr lang="zh-CN" altLang="en-US" sz="2400" dirty="0" smtClean="0">
                <a:latin typeface="+mn-ea"/>
                <a:ea typeface="+mn-ea"/>
              </a:rPr>
              <a:t>）</a:t>
            </a:r>
            <a:r>
              <a:rPr lang="zh-CN" altLang="en-US" sz="2400" dirty="0">
                <a:latin typeface="+mn-ea"/>
                <a:ea typeface="+mn-ea"/>
              </a:rPr>
              <a:t>的响应过程是稳态响应过程。</a:t>
            </a:r>
          </a:p>
        </p:txBody>
      </p:sp>
      <p:sp>
        <p:nvSpPr>
          <p:cNvPr id="4" name="Text Box 53"/>
          <p:cNvSpPr txBox="1">
            <a:spLocks noChangeArrowheads="1"/>
          </p:cNvSpPr>
          <p:nvPr/>
        </p:nvSpPr>
        <p:spPr bwMode="auto">
          <a:xfrm>
            <a:off x="515938" y="1089025"/>
            <a:ext cx="777557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0070C0"/>
                </a:solidFill>
                <a:latin typeface="+mj-ea"/>
                <a:ea typeface="+mj-ea"/>
              </a:rPr>
              <a:t>系统的稳态响应性能指标</a:t>
            </a:r>
          </a:p>
        </p:txBody>
      </p:sp>
      <p:graphicFrame>
        <p:nvGraphicFramePr>
          <p:cNvPr id="5" name="Object 57"/>
          <p:cNvGraphicFramePr>
            <a:graphicFrameLocks noChangeAspect="1"/>
          </p:cNvGraphicFramePr>
          <p:nvPr>
            <p:extLst>
              <p:ext uri="{D42A27DB-BD31-4B8C-83A1-F6EECF244321}">
                <p14:modId xmlns:p14="http://schemas.microsoft.com/office/powerpoint/2010/main" val="1821673896"/>
              </p:ext>
            </p:extLst>
          </p:nvPr>
        </p:nvGraphicFramePr>
        <p:xfrm>
          <a:off x="866774" y="3109912"/>
          <a:ext cx="4336151" cy="3379788"/>
        </p:xfrm>
        <a:graphic>
          <a:graphicData uri="http://schemas.openxmlformats.org/presentationml/2006/ole">
            <mc:AlternateContent xmlns:mc="http://schemas.openxmlformats.org/markup-compatibility/2006">
              <mc:Choice xmlns:v="urn:schemas-microsoft-com:vml" Requires="v">
                <p:oleObj spid="_x0000_s25695" r:id="rId3" imgW="6792273" imgH="4200000" progId="Paint.Picture">
                  <p:embed/>
                </p:oleObj>
              </mc:Choice>
              <mc:Fallback>
                <p:oleObj r:id="rId3" imgW="6792273" imgH="4200000" progId="Paint.Picture">
                  <p:embed/>
                  <p:pic>
                    <p:nvPicPr>
                      <p:cNvPr id="25602" name="Object 5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774" y="3109912"/>
                        <a:ext cx="4336151" cy="3379788"/>
                      </a:xfrm>
                      <a:prstGeom prst="rect">
                        <a:avLst/>
                      </a:prstGeom>
                      <a:ln>
                        <a:noFill/>
                      </a:ln>
                    </p:spPr>
                  </p:pic>
                </p:oleObj>
              </mc:Fallback>
            </mc:AlternateContent>
          </a:graphicData>
        </a:graphic>
      </p:graphicFrame>
      <p:sp>
        <p:nvSpPr>
          <p:cNvPr id="6" name="Text Box 59"/>
          <p:cNvSpPr txBox="1">
            <a:spLocks noChangeArrowheads="1"/>
          </p:cNvSpPr>
          <p:nvPr/>
        </p:nvSpPr>
        <p:spPr bwMode="auto">
          <a:xfrm>
            <a:off x="5549901" y="3060849"/>
            <a:ext cx="5835649" cy="307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71500" eaLnBrk="1" hangingPunct="1">
              <a:lnSpc>
                <a:spcPct val="130000"/>
              </a:lnSpc>
              <a:spcBef>
                <a:spcPct val="50000"/>
              </a:spcBef>
            </a:pPr>
            <a:r>
              <a:rPr lang="zh-CN" altLang="en-US" sz="2200" dirty="0">
                <a:latin typeface="+mn-ea"/>
                <a:ea typeface="+mn-ea"/>
              </a:rPr>
              <a:t>一般用稳态误差指标评价系统稳态响应过程的性能。</a:t>
            </a:r>
          </a:p>
          <a:p>
            <a:pPr marL="1968500" indent="-1968500" eaLnBrk="1" hangingPunct="1">
              <a:lnSpc>
                <a:spcPct val="130000"/>
              </a:lnSpc>
              <a:spcBef>
                <a:spcPct val="50000"/>
              </a:spcBef>
            </a:pPr>
            <a:r>
              <a:rPr lang="zh-CN" altLang="en-US" sz="2200" b="1" dirty="0">
                <a:solidFill>
                  <a:srgbClr val="C00000"/>
                </a:solidFill>
                <a:latin typeface="+mj-ea"/>
                <a:ea typeface="+mj-ea"/>
              </a:rPr>
              <a:t>稳态误差定义：</a:t>
            </a:r>
            <a:r>
              <a:rPr lang="zh-CN" altLang="en-US" sz="2200" dirty="0">
                <a:latin typeface="+mn-ea"/>
                <a:ea typeface="+mn-ea"/>
              </a:rPr>
              <a:t>稳态响应过程的</a:t>
            </a:r>
            <a:r>
              <a:rPr lang="zh-CN" altLang="en-US" sz="2200" dirty="0">
                <a:latin typeface="+mn-ea"/>
                <a:ea typeface="+mn-ea"/>
                <a:cs typeface="Arial" panose="020B0604020202020204" pitchFamily="34" charset="0"/>
              </a:rPr>
              <a:t>系统实际输出</a:t>
            </a:r>
            <a:r>
              <a:rPr lang="en-US" altLang="zh-CN" sz="2200" b="1" dirty="0">
                <a:latin typeface="+mj-ea"/>
                <a:ea typeface="+mj-ea"/>
                <a:cs typeface="Arial" panose="020B0604020202020204" pitchFamily="34" charset="0"/>
              </a:rPr>
              <a:t>y(t</a:t>
            </a:r>
            <a:r>
              <a:rPr lang="en-US" altLang="zh-CN" sz="2200" b="1" dirty="0" smtClean="0">
                <a:latin typeface="+mj-ea"/>
                <a:ea typeface="+mj-ea"/>
                <a:cs typeface="Arial" panose="020B0604020202020204" pitchFamily="34" charset="0"/>
              </a:rPr>
              <a:t>) </a:t>
            </a:r>
            <a:r>
              <a:rPr lang="zh-CN" altLang="en-US" sz="2200" dirty="0" smtClean="0">
                <a:latin typeface="+mn-ea"/>
                <a:ea typeface="+mn-ea"/>
                <a:cs typeface="Arial" panose="020B0604020202020204" pitchFamily="34" charset="0"/>
              </a:rPr>
              <a:t>与</a:t>
            </a:r>
            <a:r>
              <a:rPr lang="zh-CN" altLang="en-US" sz="2200" dirty="0">
                <a:latin typeface="+mn-ea"/>
                <a:ea typeface="+mn-ea"/>
                <a:cs typeface="Arial" panose="020B0604020202020204" pitchFamily="34" charset="0"/>
              </a:rPr>
              <a:t>期望输出（参考输入）</a:t>
            </a:r>
            <a:r>
              <a:rPr lang="en-US" altLang="zh-CN" sz="2200" b="1" dirty="0">
                <a:latin typeface="+mj-ea"/>
                <a:ea typeface="+mj-ea"/>
                <a:cs typeface="Arial" panose="020B0604020202020204" pitchFamily="34" charset="0"/>
              </a:rPr>
              <a:t>u(t</a:t>
            </a:r>
            <a:r>
              <a:rPr lang="en-US" altLang="zh-CN" sz="2200" b="1" dirty="0" smtClean="0">
                <a:latin typeface="+mj-ea"/>
                <a:ea typeface="+mj-ea"/>
                <a:cs typeface="Arial" panose="020B0604020202020204" pitchFamily="34" charset="0"/>
              </a:rPr>
              <a:t>) </a:t>
            </a:r>
            <a:r>
              <a:rPr lang="zh-CN" altLang="en-US" sz="2200" dirty="0" smtClean="0">
                <a:latin typeface="+mn-ea"/>
                <a:ea typeface="+mn-ea"/>
                <a:cs typeface="Arial" panose="020B0604020202020204" pitchFamily="34" charset="0"/>
              </a:rPr>
              <a:t>之间</a:t>
            </a:r>
            <a:r>
              <a:rPr lang="zh-CN" altLang="en-US" sz="2200" dirty="0">
                <a:latin typeface="+mn-ea"/>
                <a:ea typeface="+mn-ea"/>
                <a:cs typeface="Arial" panose="020B0604020202020204" pitchFamily="34" charset="0"/>
              </a:rPr>
              <a:t>的差，即</a:t>
            </a:r>
          </a:p>
          <a:p>
            <a:pPr eaLnBrk="1" hangingPunct="1">
              <a:lnSpc>
                <a:spcPct val="130000"/>
              </a:lnSpc>
              <a:spcBef>
                <a:spcPct val="50000"/>
              </a:spcBef>
            </a:pPr>
            <a:endParaRPr lang="en-US" altLang="zh-CN" sz="2200" dirty="0">
              <a:latin typeface="+mn-ea"/>
              <a:ea typeface="+mn-ea"/>
            </a:endParaRPr>
          </a:p>
        </p:txBody>
      </p:sp>
      <p:graphicFrame>
        <p:nvGraphicFramePr>
          <p:cNvPr id="7" name="Object 60"/>
          <p:cNvGraphicFramePr>
            <a:graphicFrameLocks noChangeAspect="1"/>
          </p:cNvGraphicFramePr>
          <p:nvPr>
            <p:extLst>
              <p:ext uri="{D42A27DB-BD31-4B8C-83A1-F6EECF244321}">
                <p14:modId xmlns:p14="http://schemas.microsoft.com/office/powerpoint/2010/main" val="1009721200"/>
              </p:ext>
            </p:extLst>
          </p:nvPr>
        </p:nvGraphicFramePr>
        <p:xfrm>
          <a:off x="8553450" y="5447678"/>
          <a:ext cx="2222500" cy="526234"/>
        </p:xfrm>
        <a:graphic>
          <a:graphicData uri="http://schemas.openxmlformats.org/presentationml/2006/ole">
            <mc:AlternateContent xmlns:mc="http://schemas.openxmlformats.org/markup-compatibility/2006">
              <mc:Choice xmlns:v="urn:schemas-microsoft-com:vml" Requires="v">
                <p:oleObj spid="_x0000_s25696" r:id="rId5" imgW="965517" imgH="228917" progId="Equation.3">
                  <p:embed/>
                </p:oleObj>
              </mc:Choice>
              <mc:Fallback>
                <p:oleObj r:id="rId5" imgW="965517" imgH="228917" progId="Equation.3">
                  <p:embed/>
                  <p:pic>
                    <p:nvPicPr>
                      <p:cNvPr id="25603" name="Object 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53450" y="5447678"/>
                        <a:ext cx="2222500" cy="526234"/>
                      </a:xfrm>
                      <a:prstGeom prst="rect">
                        <a:avLst/>
                      </a:prstGeom>
                      <a:ln>
                        <a:noFill/>
                      </a:ln>
                    </p:spPr>
                  </p:pic>
                </p:oleObj>
              </mc:Fallback>
            </mc:AlternateContent>
          </a:graphicData>
        </a:graphic>
      </p:graphicFrame>
      <p:sp>
        <p:nvSpPr>
          <p:cNvPr id="8" name="Text Box 63"/>
          <p:cNvSpPr txBox="1">
            <a:spLocks noChangeArrowheads="1"/>
          </p:cNvSpPr>
          <p:nvPr/>
        </p:nvSpPr>
        <p:spPr bwMode="auto">
          <a:xfrm>
            <a:off x="7518400" y="6043762"/>
            <a:ext cx="115252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200" dirty="0">
                <a:latin typeface="+mn-ea"/>
                <a:ea typeface="+mn-ea"/>
              </a:rPr>
              <a:t>且满足</a:t>
            </a:r>
          </a:p>
        </p:txBody>
      </p:sp>
      <p:graphicFrame>
        <p:nvGraphicFramePr>
          <p:cNvPr id="9" name="Object 64"/>
          <p:cNvGraphicFramePr>
            <a:graphicFrameLocks noChangeAspect="1"/>
          </p:cNvGraphicFramePr>
          <p:nvPr>
            <p:extLst>
              <p:ext uri="{D42A27DB-BD31-4B8C-83A1-F6EECF244321}">
                <p14:modId xmlns:p14="http://schemas.microsoft.com/office/powerpoint/2010/main" val="1754294378"/>
              </p:ext>
            </p:extLst>
          </p:nvPr>
        </p:nvGraphicFramePr>
        <p:xfrm>
          <a:off x="8553450" y="6044892"/>
          <a:ext cx="1657350" cy="466725"/>
        </p:xfrm>
        <a:graphic>
          <a:graphicData uri="http://schemas.openxmlformats.org/presentationml/2006/ole">
            <mc:AlternateContent xmlns:mc="http://schemas.openxmlformats.org/markup-compatibility/2006">
              <mc:Choice xmlns:v="urn:schemas-microsoft-com:vml" Requires="v">
                <p:oleObj spid="_x0000_s25697" r:id="rId7" imgW="812764" imgH="228818" progId="Equation.3">
                  <p:embed/>
                </p:oleObj>
              </mc:Choice>
              <mc:Fallback>
                <p:oleObj r:id="rId7" imgW="812764" imgH="228818" progId="Equation.3">
                  <p:embed/>
                  <p:pic>
                    <p:nvPicPr>
                      <p:cNvPr id="25604" name="Object 6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553450" y="6044892"/>
                        <a:ext cx="165735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75557314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50"/>
          <p:cNvSpPr txBox="1">
            <a:spLocks noChangeArrowheads="1"/>
          </p:cNvSpPr>
          <p:nvPr/>
        </p:nvSpPr>
        <p:spPr bwMode="auto">
          <a:xfrm>
            <a:off x="515938" y="1109688"/>
            <a:ext cx="77755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C0000"/>
                </a:solidFill>
                <a:latin typeface="+mj-ea"/>
                <a:ea typeface="+mj-ea"/>
              </a:rPr>
              <a:t>（</a:t>
            </a:r>
            <a:r>
              <a:rPr lang="en-US" altLang="zh-CN" sz="2400" b="1" dirty="0">
                <a:solidFill>
                  <a:srgbClr val="CC0000"/>
                </a:solidFill>
                <a:latin typeface="+mj-ea"/>
                <a:ea typeface="+mj-ea"/>
              </a:rPr>
              <a:t>1</a:t>
            </a:r>
            <a:r>
              <a:rPr lang="zh-CN" altLang="en-US" sz="2400" b="1" dirty="0">
                <a:solidFill>
                  <a:srgbClr val="CC0000"/>
                </a:solidFill>
                <a:latin typeface="+mj-ea"/>
                <a:ea typeface="+mj-ea"/>
              </a:rPr>
              <a:t>）一阶系统的时域分析</a:t>
            </a:r>
          </a:p>
        </p:txBody>
      </p:sp>
      <p:sp>
        <p:nvSpPr>
          <p:cNvPr id="4" name="Text Box 52"/>
          <p:cNvSpPr txBox="1">
            <a:spLocks noChangeArrowheads="1"/>
          </p:cNvSpPr>
          <p:nvPr/>
        </p:nvSpPr>
        <p:spPr bwMode="auto">
          <a:xfrm>
            <a:off x="1316038" y="1713718"/>
            <a:ext cx="7800975" cy="5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smtClean="0">
                <a:latin typeface="+mn-ea"/>
                <a:ea typeface="+mn-ea"/>
                <a:cs typeface="楷体_GB2312"/>
              </a:rPr>
              <a:t>一阶系统</a:t>
            </a:r>
            <a:r>
              <a:rPr lang="zh-CN" altLang="en-US" sz="2400" dirty="0">
                <a:latin typeface="+mn-ea"/>
                <a:ea typeface="+mn-ea"/>
                <a:cs typeface="楷体_GB2312"/>
              </a:rPr>
              <a:t>的传递函数和方框图</a:t>
            </a:r>
          </a:p>
        </p:txBody>
      </p:sp>
      <p:graphicFrame>
        <p:nvGraphicFramePr>
          <p:cNvPr id="5" name="Object 53"/>
          <p:cNvGraphicFramePr>
            <a:graphicFrameLocks noChangeAspect="1"/>
          </p:cNvGraphicFramePr>
          <p:nvPr>
            <p:extLst>
              <p:ext uri="{D42A27DB-BD31-4B8C-83A1-F6EECF244321}">
                <p14:modId xmlns:p14="http://schemas.microsoft.com/office/powerpoint/2010/main" val="3381183683"/>
              </p:ext>
            </p:extLst>
          </p:nvPr>
        </p:nvGraphicFramePr>
        <p:xfrm>
          <a:off x="7872413" y="2721782"/>
          <a:ext cx="317500" cy="579437"/>
        </p:xfrm>
        <a:graphic>
          <a:graphicData uri="http://schemas.openxmlformats.org/presentationml/2006/ole">
            <mc:AlternateContent xmlns:mc="http://schemas.openxmlformats.org/markup-compatibility/2006">
              <mc:Choice xmlns:v="urn:schemas-microsoft-com:vml" Requires="v">
                <p:oleObj spid="_x0000_s26716" r:id="rId3" imgW="216030" imgH="393676" progId="Equation.3">
                  <p:embed/>
                </p:oleObj>
              </mc:Choice>
              <mc:Fallback>
                <p:oleObj r:id="rId3" imgW="216030" imgH="393676" progId="Equation.3">
                  <p:embed/>
                  <p:pic>
                    <p:nvPicPr>
                      <p:cNvPr id="26626" name="Object 5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2413" y="2721782"/>
                        <a:ext cx="317500" cy="57943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Rectangle 55"/>
          <p:cNvSpPr>
            <a:spLocks noChangeArrowheads="1"/>
          </p:cNvSpPr>
          <p:nvPr/>
        </p:nvSpPr>
        <p:spPr bwMode="auto">
          <a:xfrm>
            <a:off x="7729538" y="2648757"/>
            <a:ext cx="576262" cy="720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56"/>
          <p:cNvSpPr>
            <a:spLocks noChangeArrowheads="1"/>
          </p:cNvSpPr>
          <p:nvPr/>
        </p:nvSpPr>
        <p:spPr bwMode="auto">
          <a:xfrm>
            <a:off x="6864350" y="2864657"/>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Line 57"/>
          <p:cNvSpPr>
            <a:spLocks noChangeShapeType="1"/>
          </p:cNvSpPr>
          <p:nvPr/>
        </p:nvSpPr>
        <p:spPr bwMode="auto">
          <a:xfrm>
            <a:off x="7153275" y="3009119"/>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58"/>
          <p:cNvSpPr>
            <a:spLocks noChangeShapeType="1"/>
          </p:cNvSpPr>
          <p:nvPr/>
        </p:nvSpPr>
        <p:spPr bwMode="auto">
          <a:xfrm>
            <a:off x="6288088" y="3009119"/>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59"/>
          <p:cNvSpPr>
            <a:spLocks noChangeShapeType="1"/>
          </p:cNvSpPr>
          <p:nvPr/>
        </p:nvSpPr>
        <p:spPr bwMode="auto">
          <a:xfrm>
            <a:off x="8305800" y="3009119"/>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60"/>
          <p:cNvSpPr>
            <a:spLocks noChangeShapeType="1"/>
          </p:cNvSpPr>
          <p:nvPr/>
        </p:nvSpPr>
        <p:spPr bwMode="auto">
          <a:xfrm flipV="1">
            <a:off x="7008813" y="3151994"/>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61"/>
          <p:cNvSpPr>
            <a:spLocks noChangeShapeType="1"/>
          </p:cNvSpPr>
          <p:nvPr/>
        </p:nvSpPr>
        <p:spPr bwMode="auto">
          <a:xfrm>
            <a:off x="7008813" y="3656819"/>
            <a:ext cx="17287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62"/>
          <p:cNvSpPr>
            <a:spLocks noChangeShapeType="1"/>
          </p:cNvSpPr>
          <p:nvPr/>
        </p:nvSpPr>
        <p:spPr bwMode="auto">
          <a:xfrm flipV="1">
            <a:off x="8737600" y="3009119"/>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Text Box 63"/>
          <p:cNvSpPr txBox="1">
            <a:spLocks noChangeArrowheads="1"/>
          </p:cNvSpPr>
          <p:nvPr/>
        </p:nvSpPr>
        <p:spPr bwMode="auto">
          <a:xfrm>
            <a:off x="6288088" y="2648757"/>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5" name="Text Box 64"/>
          <p:cNvSpPr txBox="1">
            <a:spLocks noChangeArrowheads="1"/>
          </p:cNvSpPr>
          <p:nvPr/>
        </p:nvSpPr>
        <p:spPr bwMode="auto">
          <a:xfrm>
            <a:off x="7153275" y="2648757"/>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e(s)</a:t>
            </a:r>
          </a:p>
        </p:txBody>
      </p:sp>
      <p:sp>
        <p:nvSpPr>
          <p:cNvPr id="16" name="Text Box 65"/>
          <p:cNvSpPr txBox="1">
            <a:spLocks noChangeArrowheads="1"/>
          </p:cNvSpPr>
          <p:nvPr/>
        </p:nvSpPr>
        <p:spPr bwMode="auto">
          <a:xfrm>
            <a:off x="8521700" y="2648757"/>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17" name="Text Box 66"/>
          <p:cNvSpPr txBox="1">
            <a:spLocks noChangeArrowheads="1"/>
          </p:cNvSpPr>
          <p:nvPr/>
        </p:nvSpPr>
        <p:spPr bwMode="auto">
          <a:xfrm>
            <a:off x="7080250" y="3009119"/>
            <a:ext cx="358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graphicFrame>
        <p:nvGraphicFramePr>
          <p:cNvPr id="18" name="Object 67"/>
          <p:cNvGraphicFramePr>
            <a:graphicFrameLocks noChangeAspect="1"/>
          </p:cNvGraphicFramePr>
          <p:nvPr>
            <p:extLst>
              <p:ext uri="{D42A27DB-BD31-4B8C-83A1-F6EECF244321}">
                <p14:modId xmlns:p14="http://schemas.microsoft.com/office/powerpoint/2010/main" val="701424251"/>
              </p:ext>
            </p:extLst>
          </p:nvPr>
        </p:nvGraphicFramePr>
        <p:xfrm>
          <a:off x="3263900" y="2721782"/>
          <a:ext cx="1465263" cy="735012"/>
        </p:xfrm>
        <a:graphic>
          <a:graphicData uri="http://schemas.openxmlformats.org/presentationml/2006/ole">
            <mc:AlternateContent xmlns:mc="http://schemas.openxmlformats.org/markup-compatibility/2006">
              <mc:Choice xmlns:v="urn:schemas-microsoft-com:vml" Requires="v">
                <p:oleObj spid="_x0000_s26717" r:id="rId5" imgW="838517" imgH="419417" progId="Equation.3">
                  <p:embed/>
                </p:oleObj>
              </mc:Choice>
              <mc:Fallback>
                <p:oleObj r:id="rId5" imgW="838517" imgH="419417" progId="Equation.3">
                  <p:embed/>
                  <p:pic>
                    <p:nvPicPr>
                      <p:cNvPr id="26627" name="Object 6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63900" y="2721782"/>
                        <a:ext cx="1465263" cy="73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AutoShape 68"/>
          <p:cNvSpPr>
            <a:spLocks noChangeArrowheads="1"/>
          </p:cNvSpPr>
          <p:nvPr/>
        </p:nvSpPr>
        <p:spPr bwMode="auto">
          <a:xfrm>
            <a:off x="4992688" y="2937682"/>
            <a:ext cx="1081087" cy="287337"/>
          </a:xfrm>
          <a:prstGeom prst="leftRightArrow">
            <a:avLst>
              <a:gd name="adj1" fmla="val 50000"/>
              <a:gd name="adj2" fmla="val 75231"/>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Text Box 69"/>
          <p:cNvSpPr txBox="1">
            <a:spLocks noChangeArrowheads="1"/>
          </p:cNvSpPr>
          <p:nvPr/>
        </p:nvSpPr>
        <p:spPr bwMode="auto">
          <a:xfrm>
            <a:off x="515938" y="4154123"/>
            <a:ext cx="11160125" cy="1465016"/>
          </a:xfrm>
          <a:prstGeom prst="rect">
            <a:avLst/>
          </a:prstGeom>
          <a:noFill/>
          <a:ln>
            <a:noFill/>
          </a:ln>
        </p:spPr>
        <p:txBody>
          <a:bodyPr wrap="square">
            <a:spAutoFit/>
          </a:bodyPr>
          <a:lstStyle/>
          <a:p>
            <a:pPr>
              <a:lnSpc>
                <a:spcPct val="120000"/>
              </a:lnSpc>
              <a:spcBef>
                <a:spcPts val="1200"/>
              </a:spcBef>
              <a:defRPr/>
            </a:pPr>
            <a:r>
              <a:rPr lang="zh-CN" altLang="en-US" sz="2200" b="1" dirty="0">
                <a:solidFill>
                  <a:srgbClr val="0070C0"/>
                </a:solidFill>
                <a:latin typeface="+mj-ea"/>
                <a:ea typeface="+mj-ea"/>
              </a:rPr>
              <a:t>一阶系统有一个</a:t>
            </a:r>
            <a:r>
              <a:rPr lang="zh-CN" altLang="en-US" sz="2200" b="1" dirty="0" smtClean="0">
                <a:solidFill>
                  <a:srgbClr val="0070C0"/>
                </a:solidFill>
                <a:latin typeface="+mj-ea"/>
                <a:ea typeface="+mj-ea"/>
              </a:rPr>
              <a:t>极点 </a:t>
            </a:r>
            <a:r>
              <a:rPr lang="en-US" altLang="zh-CN" sz="2200" b="1" dirty="0" smtClean="0">
                <a:solidFill>
                  <a:srgbClr val="0070C0"/>
                </a:solidFill>
                <a:latin typeface="+mj-ea"/>
                <a:ea typeface="+mj-ea"/>
              </a:rPr>
              <a:t>s</a:t>
            </a:r>
            <a:r>
              <a:rPr lang="en-US" altLang="zh-CN" sz="2200" b="1" dirty="0">
                <a:solidFill>
                  <a:srgbClr val="0070C0"/>
                </a:solidFill>
                <a:latin typeface="+mj-ea"/>
                <a:ea typeface="+mj-ea"/>
              </a:rPr>
              <a:t>=-</a:t>
            </a:r>
            <a:r>
              <a:rPr lang="en-US" altLang="zh-CN" sz="2200" b="1" dirty="0" smtClean="0">
                <a:solidFill>
                  <a:srgbClr val="0070C0"/>
                </a:solidFill>
                <a:latin typeface="+mj-ea"/>
                <a:ea typeface="+mj-ea"/>
              </a:rPr>
              <a:t>1/T </a:t>
            </a:r>
            <a:r>
              <a:rPr lang="zh-CN" altLang="en-US" sz="2200" b="1" dirty="0" smtClean="0">
                <a:solidFill>
                  <a:srgbClr val="0070C0"/>
                </a:solidFill>
                <a:latin typeface="+mj-ea"/>
                <a:ea typeface="+mj-ea"/>
              </a:rPr>
              <a:t>，</a:t>
            </a:r>
            <a:r>
              <a:rPr lang="zh-CN" altLang="en-US" sz="2200" b="1" dirty="0">
                <a:solidFill>
                  <a:srgbClr val="0070C0"/>
                </a:solidFill>
                <a:latin typeface="+mj-ea"/>
                <a:ea typeface="+mj-ea"/>
              </a:rPr>
              <a:t>无有界零点</a:t>
            </a:r>
            <a:r>
              <a:rPr lang="zh-CN" altLang="en-US" sz="2200" dirty="0">
                <a:latin typeface="+mn-ea"/>
              </a:rPr>
              <a:t>。</a:t>
            </a:r>
          </a:p>
          <a:p>
            <a:pPr>
              <a:lnSpc>
                <a:spcPct val="120000"/>
              </a:lnSpc>
              <a:spcBef>
                <a:spcPts val="1200"/>
              </a:spcBef>
              <a:defRPr/>
            </a:pPr>
            <a:r>
              <a:rPr lang="zh-CN" altLang="en-US" sz="2200" b="1" dirty="0" smtClean="0">
                <a:solidFill>
                  <a:srgbClr val="C00000"/>
                </a:solidFill>
                <a:latin typeface="+mj-ea"/>
                <a:ea typeface="+mj-ea"/>
              </a:rPr>
              <a:t>一阶系统</a:t>
            </a:r>
            <a:r>
              <a:rPr lang="zh-CN" altLang="en-US" sz="2200" b="1" dirty="0">
                <a:solidFill>
                  <a:srgbClr val="C00000"/>
                </a:solidFill>
                <a:latin typeface="+mj-ea"/>
                <a:ea typeface="+mj-ea"/>
              </a:rPr>
              <a:t>的本质是一个惯性（环节）系统，一般是非周期性的惯性系统</a:t>
            </a:r>
            <a:r>
              <a:rPr lang="zh-CN" altLang="en-US" sz="2200" dirty="0">
                <a:latin typeface="+mn-ea"/>
              </a:rPr>
              <a:t>。对于</a:t>
            </a:r>
            <a:r>
              <a:rPr lang="zh-CN" altLang="en-US" sz="2200" dirty="0" smtClean="0">
                <a:latin typeface="+mn-ea"/>
              </a:rPr>
              <a:t>输入信号 </a:t>
            </a:r>
            <a:r>
              <a:rPr lang="en-US" altLang="zh-CN" sz="2200" b="1" dirty="0" smtClean="0">
                <a:latin typeface="+mj-ea"/>
                <a:ea typeface="+mj-ea"/>
              </a:rPr>
              <a:t>u(s) </a:t>
            </a:r>
            <a:r>
              <a:rPr lang="zh-CN" altLang="en-US" sz="2200" dirty="0" smtClean="0">
                <a:latin typeface="+mn-ea"/>
              </a:rPr>
              <a:t>，</a:t>
            </a:r>
            <a:r>
              <a:rPr lang="zh-CN" altLang="en-US" sz="2200" dirty="0">
                <a:latin typeface="+mn-ea"/>
              </a:rPr>
              <a:t>系统的</a:t>
            </a:r>
            <a:r>
              <a:rPr lang="zh-CN" altLang="en-US" sz="2200" dirty="0" smtClean="0">
                <a:latin typeface="+mn-ea"/>
              </a:rPr>
              <a:t>输出 </a:t>
            </a:r>
            <a:r>
              <a:rPr lang="en-US" altLang="zh-CN" sz="2200" b="1" dirty="0" smtClean="0">
                <a:latin typeface="+mj-ea"/>
                <a:ea typeface="+mj-ea"/>
              </a:rPr>
              <a:t>y(s) </a:t>
            </a:r>
            <a:r>
              <a:rPr lang="zh-CN" altLang="en-US" sz="2200" dirty="0" smtClean="0">
                <a:latin typeface="+mn-ea"/>
              </a:rPr>
              <a:t>为</a:t>
            </a:r>
            <a:endParaRPr lang="zh-CN" altLang="en-US" sz="2200" dirty="0">
              <a:latin typeface="+mn-ea"/>
            </a:endParaRPr>
          </a:p>
        </p:txBody>
      </p:sp>
      <p:graphicFrame>
        <p:nvGraphicFramePr>
          <p:cNvPr id="21" name="Object 70"/>
          <p:cNvGraphicFramePr>
            <a:graphicFrameLocks noChangeAspect="1"/>
          </p:cNvGraphicFramePr>
          <p:nvPr>
            <p:extLst>
              <p:ext uri="{D42A27DB-BD31-4B8C-83A1-F6EECF244321}">
                <p14:modId xmlns:p14="http://schemas.microsoft.com/office/powerpoint/2010/main" val="1727846611"/>
              </p:ext>
            </p:extLst>
          </p:nvPr>
        </p:nvGraphicFramePr>
        <p:xfrm>
          <a:off x="4973222" y="5591762"/>
          <a:ext cx="2245555" cy="821544"/>
        </p:xfrm>
        <a:graphic>
          <a:graphicData uri="http://schemas.openxmlformats.org/presentationml/2006/ole">
            <mc:AlternateContent xmlns:mc="http://schemas.openxmlformats.org/markup-compatibility/2006">
              <mc:Choice xmlns:v="urn:schemas-microsoft-com:vml" Requires="v">
                <p:oleObj spid="_x0000_s26718" r:id="rId7" imgW="1079349" imgH="393846" progId="Equation.3">
                  <p:embed/>
                </p:oleObj>
              </mc:Choice>
              <mc:Fallback>
                <p:oleObj r:id="rId7" imgW="1079349" imgH="393846" progId="Equation.3">
                  <p:embed/>
                  <p:pic>
                    <p:nvPicPr>
                      <p:cNvPr id="34886" name="Object 7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3222" y="5591762"/>
                        <a:ext cx="2245555" cy="821544"/>
                      </a:xfrm>
                      <a:prstGeom prst="rect">
                        <a:avLst/>
                      </a:prstGeom>
                      <a:noFill/>
                      <a:ln>
                        <a:noFill/>
                      </a:ln>
                    </p:spPr>
                  </p:pic>
                </p:oleObj>
              </mc:Fallback>
            </mc:AlternateContent>
          </a:graphicData>
        </a:graphic>
      </p:graphicFrame>
      <p:sp>
        <p:nvSpPr>
          <p:cNvPr id="22" name="TextBox 1"/>
          <p:cNvSpPr txBox="1">
            <a:spLocks noChangeArrowheads="1"/>
          </p:cNvSpPr>
          <p:nvPr/>
        </p:nvSpPr>
        <p:spPr bwMode="auto">
          <a:xfrm>
            <a:off x="3840163" y="3421869"/>
            <a:ext cx="237648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mn-ea"/>
                <a:ea typeface="+mn-ea"/>
                <a:cs typeface="楷体_GB2312"/>
              </a:rPr>
              <a:t>（</a:t>
            </a:r>
            <a:r>
              <a:rPr lang="en-US" altLang="zh-CN" sz="1600">
                <a:latin typeface="+mn-ea"/>
                <a:ea typeface="+mn-ea"/>
                <a:cs typeface="楷体_GB2312"/>
              </a:rPr>
              <a:t>T</a:t>
            </a:r>
            <a:r>
              <a:rPr lang="zh-CN" altLang="en-US" sz="1600">
                <a:latin typeface="+mn-ea"/>
                <a:ea typeface="+mn-ea"/>
              </a:rPr>
              <a:t>是系统的时间常数</a:t>
            </a:r>
            <a:r>
              <a:rPr lang="zh-CN" altLang="en-US" sz="1600">
                <a:latin typeface="+mn-ea"/>
                <a:ea typeface="+mn-ea"/>
                <a:cs typeface="楷体_GB2312"/>
              </a:rPr>
              <a:t>）</a:t>
            </a:r>
            <a:endParaRPr lang="zh-CN" altLang="en-US" sz="1600">
              <a:latin typeface="+mn-ea"/>
              <a:ea typeface="+mn-ea"/>
            </a:endParaRPr>
          </a:p>
        </p:txBody>
      </p:sp>
    </p:spTree>
    <p:extLst>
      <p:ext uri="{BB962C8B-B14F-4D97-AF65-F5344CB8AC3E}">
        <p14:creationId xmlns:p14="http://schemas.microsoft.com/office/powerpoint/2010/main" val="1595499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blinds(horizontal)">
                                      <p:cBhvr>
                                        <p:cTn id="1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104915"/>
            <a:ext cx="11160125" cy="153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cs typeface="楷体_GB2312"/>
              </a:rPr>
              <a:t>单位脉冲响应</a:t>
            </a:r>
          </a:p>
          <a:p>
            <a:pPr indent="603250" eaLnBrk="1" hangingPunct="1">
              <a:lnSpc>
                <a:spcPct val="120000"/>
              </a:lnSpc>
              <a:spcBef>
                <a:spcPts val="1200"/>
              </a:spcBef>
            </a:pPr>
            <a:r>
              <a:rPr lang="zh-CN" altLang="en-US" sz="2400" dirty="0" smtClean="0">
                <a:latin typeface="+mn-ea"/>
                <a:ea typeface="+mn-ea"/>
                <a:cs typeface="楷体_GB2312"/>
              </a:rPr>
              <a:t>这</a:t>
            </a:r>
            <a:r>
              <a:rPr lang="zh-CN" altLang="en-US" sz="2400" dirty="0">
                <a:latin typeface="+mn-ea"/>
                <a:ea typeface="+mn-ea"/>
                <a:cs typeface="楷体_GB2312"/>
              </a:rPr>
              <a:t>是指一阶系统在单位脉冲输入信号作用下的时域输出。由于单位脉冲信号的复域表示为</a:t>
            </a:r>
          </a:p>
        </p:txBody>
      </p:sp>
      <p:graphicFrame>
        <p:nvGraphicFramePr>
          <p:cNvPr id="4" name="Object 7"/>
          <p:cNvGraphicFramePr>
            <a:graphicFrameLocks noChangeAspect="1"/>
          </p:cNvGraphicFramePr>
          <p:nvPr>
            <p:extLst>
              <p:ext uri="{D42A27DB-BD31-4B8C-83A1-F6EECF244321}">
                <p14:modId xmlns:p14="http://schemas.microsoft.com/office/powerpoint/2010/main" val="1047229682"/>
              </p:ext>
            </p:extLst>
          </p:nvPr>
        </p:nvGraphicFramePr>
        <p:xfrm>
          <a:off x="4068763" y="2654124"/>
          <a:ext cx="1728787" cy="384175"/>
        </p:xfrm>
        <a:graphic>
          <a:graphicData uri="http://schemas.openxmlformats.org/presentationml/2006/ole">
            <mc:AlternateContent xmlns:mc="http://schemas.openxmlformats.org/markup-compatibility/2006">
              <mc:Choice xmlns:v="urn:schemas-microsoft-com:vml" Requires="v">
                <p:oleObj spid="_x0000_s27805" r:id="rId3" imgW="913924" imgH="203341" progId="Equation.3">
                  <p:embed/>
                </p:oleObj>
              </mc:Choice>
              <mc:Fallback>
                <p:oleObj r:id="rId3" imgW="913924" imgH="203341" progId="Equation.3">
                  <p:embed/>
                  <p:pic>
                    <p:nvPicPr>
                      <p:cNvPr id="2765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8763" y="2654124"/>
                        <a:ext cx="1728787"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3010992727"/>
              </p:ext>
            </p:extLst>
          </p:nvPr>
        </p:nvGraphicFramePr>
        <p:xfrm>
          <a:off x="4068763" y="3521075"/>
          <a:ext cx="4092575" cy="733425"/>
        </p:xfrm>
        <a:graphic>
          <a:graphicData uri="http://schemas.openxmlformats.org/presentationml/2006/ole">
            <mc:AlternateContent xmlns:mc="http://schemas.openxmlformats.org/markup-compatibility/2006">
              <mc:Choice xmlns:v="urn:schemas-microsoft-com:vml" Requires="v">
                <p:oleObj spid="_x0000_s27806" r:id="rId5" imgW="2197417" imgH="394017" progId="Equation.3">
                  <p:embed/>
                </p:oleObj>
              </mc:Choice>
              <mc:Fallback>
                <p:oleObj r:id="rId5" imgW="2197417" imgH="394017" progId="Equation.3">
                  <p:embed/>
                  <p:pic>
                    <p:nvPicPr>
                      <p:cNvPr id="13620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8763" y="3521075"/>
                        <a:ext cx="409257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9"/>
          <p:cNvSpPr txBox="1">
            <a:spLocks noChangeArrowheads="1"/>
          </p:cNvSpPr>
          <p:nvPr/>
        </p:nvSpPr>
        <p:spPr bwMode="auto">
          <a:xfrm>
            <a:off x="2905125" y="3651616"/>
            <a:ext cx="8636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a:latin typeface="+mn-ea"/>
                <a:ea typeface="+mn-ea"/>
                <a:cs typeface="楷体_GB2312"/>
              </a:rPr>
              <a:t>所以</a:t>
            </a:r>
          </a:p>
        </p:txBody>
      </p:sp>
      <p:graphicFrame>
        <p:nvGraphicFramePr>
          <p:cNvPr id="7" name="Object 10"/>
          <p:cNvGraphicFramePr>
            <a:graphicFrameLocks noChangeAspect="1"/>
          </p:cNvGraphicFramePr>
          <p:nvPr>
            <p:extLst>
              <p:ext uri="{D42A27DB-BD31-4B8C-83A1-F6EECF244321}">
                <p14:modId xmlns:p14="http://schemas.microsoft.com/office/powerpoint/2010/main" val="412331294"/>
              </p:ext>
            </p:extLst>
          </p:nvPr>
        </p:nvGraphicFramePr>
        <p:xfrm>
          <a:off x="2905125" y="4891088"/>
          <a:ext cx="1892300" cy="930275"/>
        </p:xfrm>
        <a:graphic>
          <a:graphicData uri="http://schemas.openxmlformats.org/presentationml/2006/ole">
            <mc:AlternateContent xmlns:mc="http://schemas.openxmlformats.org/markup-compatibility/2006">
              <mc:Choice xmlns:v="urn:schemas-microsoft-com:vml" Requires="v">
                <p:oleObj spid="_x0000_s27807" r:id="rId7" imgW="850848" imgH="419235" progId="Equation.3">
                  <p:embed/>
                </p:oleObj>
              </mc:Choice>
              <mc:Fallback>
                <p:oleObj r:id="rId7" imgW="850848" imgH="419235" progId="Equation.3">
                  <p:embed/>
                  <p:pic>
                    <p:nvPicPr>
                      <p:cNvPr id="136202"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05125" y="4891088"/>
                        <a:ext cx="18923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Line 11"/>
          <p:cNvSpPr>
            <a:spLocks noChangeShapeType="1"/>
          </p:cNvSpPr>
          <p:nvPr/>
        </p:nvSpPr>
        <p:spPr bwMode="auto">
          <a:xfrm>
            <a:off x="7008813" y="6115050"/>
            <a:ext cx="23050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2"/>
          <p:cNvSpPr>
            <a:spLocks noChangeShapeType="1"/>
          </p:cNvSpPr>
          <p:nvPr/>
        </p:nvSpPr>
        <p:spPr bwMode="auto">
          <a:xfrm flipV="1">
            <a:off x="7008813" y="4530725"/>
            <a:ext cx="0" cy="15843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Freeform 13"/>
          <p:cNvSpPr>
            <a:spLocks noChangeArrowheads="1"/>
          </p:cNvSpPr>
          <p:nvPr/>
        </p:nvSpPr>
        <p:spPr bwMode="auto">
          <a:xfrm>
            <a:off x="7008813" y="4962525"/>
            <a:ext cx="1728787" cy="1165225"/>
          </a:xfrm>
          <a:custGeom>
            <a:avLst/>
            <a:gdLst>
              <a:gd name="T0" fmla="*/ 0 w 1089"/>
              <a:gd name="T1" fmla="*/ 0 h 734"/>
              <a:gd name="T2" fmla="*/ 2147483647 w 1089"/>
              <a:gd name="T3" fmla="*/ 2147483647 h 734"/>
              <a:gd name="T4" fmla="*/ 2147483647 w 1089"/>
              <a:gd name="T5" fmla="*/ 2147483647 h 734"/>
              <a:gd name="T6" fmla="*/ 2147483647 w 1089"/>
              <a:gd name="T7" fmla="*/ 2147483647 h 734"/>
              <a:gd name="T8" fmla="*/ 2147483647 w 1089"/>
              <a:gd name="T9" fmla="*/ 2147483647 h 734"/>
              <a:gd name="T10" fmla="*/ 2147483647 w 1089"/>
              <a:gd name="T11" fmla="*/ 2147483647 h 734"/>
              <a:gd name="T12" fmla="*/ 0 60000 65536"/>
              <a:gd name="T13" fmla="*/ 0 60000 65536"/>
              <a:gd name="T14" fmla="*/ 0 60000 65536"/>
              <a:gd name="T15" fmla="*/ 0 60000 65536"/>
              <a:gd name="T16" fmla="*/ 0 60000 65536"/>
              <a:gd name="T17" fmla="*/ 0 60000 65536"/>
              <a:gd name="T18" fmla="*/ 0 w 1089"/>
              <a:gd name="T19" fmla="*/ 0 h 734"/>
              <a:gd name="T20" fmla="*/ 1089 w 1089"/>
              <a:gd name="T21" fmla="*/ 734 h 734"/>
            </a:gdLst>
            <a:ahLst/>
            <a:cxnLst>
              <a:cxn ang="T12">
                <a:pos x="T0" y="T1"/>
              </a:cxn>
              <a:cxn ang="T13">
                <a:pos x="T2" y="T3"/>
              </a:cxn>
              <a:cxn ang="T14">
                <a:pos x="T4" y="T5"/>
              </a:cxn>
              <a:cxn ang="T15">
                <a:pos x="T6" y="T7"/>
              </a:cxn>
              <a:cxn ang="T16">
                <a:pos x="T8" y="T9"/>
              </a:cxn>
              <a:cxn ang="T17">
                <a:pos x="T10" y="T11"/>
              </a:cxn>
            </a:cxnLst>
            <a:rect l="T18" t="T19" r="T20" b="T21"/>
            <a:pathLst>
              <a:path w="1089" h="734">
                <a:moveTo>
                  <a:pt x="0" y="0"/>
                </a:moveTo>
                <a:cubicBezTo>
                  <a:pt x="11" y="90"/>
                  <a:pt x="22" y="181"/>
                  <a:pt x="45" y="272"/>
                </a:cubicBezTo>
                <a:cubicBezTo>
                  <a:pt x="68" y="363"/>
                  <a:pt x="91" y="476"/>
                  <a:pt x="136" y="544"/>
                </a:cubicBezTo>
                <a:cubicBezTo>
                  <a:pt x="181" y="612"/>
                  <a:pt x="235" y="650"/>
                  <a:pt x="318" y="680"/>
                </a:cubicBezTo>
                <a:cubicBezTo>
                  <a:pt x="401" y="710"/>
                  <a:pt x="507" y="718"/>
                  <a:pt x="635" y="726"/>
                </a:cubicBezTo>
                <a:cubicBezTo>
                  <a:pt x="763" y="734"/>
                  <a:pt x="1021" y="734"/>
                  <a:pt x="1089" y="726"/>
                </a:cubicBezTo>
              </a:path>
            </a:pathLst>
          </a:cu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Text Box 14"/>
          <p:cNvSpPr txBox="1">
            <a:spLocks noChangeArrowheads="1"/>
          </p:cNvSpPr>
          <p:nvPr/>
        </p:nvSpPr>
        <p:spPr bwMode="auto">
          <a:xfrm>
            <a:off x="9024938" y="6115050"/>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sp>
        <p:nvSpPr>
          <p:cNvPr id="12" name="Text Box 15"/>
          <p:cNvSpPr txBox="1">
            <a:spLocks noChangeArrowheads="1"/>
          </p:cNvSpPr>
          <p:nvPr/>
        </p:nvSpPr>
        <p:spPr bwMode="auto">
          <a:xfrm>
            <a:off x="7080250" y="4457700"/>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y(t)</a:t>
            </a:r>
          </a:p>
        </p:txBody>
      </p:sp>
      <p:sp>
        <p:nvSpPr>
          <p:cNvPr id="13" name="Text Box 16"/>
          <p:cNvSpPr txBox="1">
            <a:spLocks noChangeArrowheads="1"/>
          </p:cNvSpPr>
          <p:nvPr/>
        </p:nvSpPr>
        <p:spPr bwMode="auto">
          <a:xfrm>
            <a:off x="6648450" y="4818063"/>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14" name="Text Box 17"/>
          <p:cNvSpPr txBox="1">
            <a:spLocks noChangeArrowheads="1"/>
          </p:cNvSpPr>
          <p:nvPr/>
        </p:nvSpPr>
        <p:spPr bwMode="auto">
          <a:xfrm>
            <a:off x="6721475" y="6042025"/>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5" name="AutoShape 18"/>
          <p:cNvSpPr>
            <a:spLocks noChangeArrowheads="1"/>
          </p:cNvSpPr>
          <p:nvPr/>
        </p:nvSpPr>
        <p:spPr bwMode="auto">
          <a:xfrm>
            <a:off x="5280025" y="5322888"/>
            <a:ext cx="936625" cy="287337"/>
          </a:xfrm>
          <a:prstGeom prst="rightArrow">
            <a:avLst>
              <a:gd name="adj1" fmla="val 50000"/>
              <a:gd name="adj2" fmla="val 81477"/>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cxnSp>
        <p:nvCxnSpPr>
          <p:cNvPr id="16" name="直接连接符 15"/>
          <p:cNvCxnSpPr/>
          <p:nvPr/>
        </p:nvCxnSpPr>
        <p:spPr>
          <a:xfrm>
            <a:off x="7008813" y="4948238"/>
            <a:ext cx="0" cy="1193800"/>
          </a:xfrm>
          <a:prstGeom prst="line">
            <a:avLst/>
          </a:prstGeom>
          <a:ln w="28575">
            <a:solidFill>
              <a:srgbClr val="CC0000"/>
            </a:solidFill>
          </a:ln>
        </p:spPr>
        <p:style>
          <a:lnRef idx="1">
            <a:schemeClr val="accent1"/>
          </a:lnRef>
          <a:fillRef idx="0">
            <a:schemeClr val="accent1"/>
          </a:fillRef>
          <a:effectRef idx="0">
            <a:schemeClr val="accent1"/>
          </a:effectRef>
          <a:fontRef idx="minor">
            <a:schemeClr val="tx1"/>
          </a:fontRef>
        </p:style>
      </p:cxnSp>
      <p:sp>
        <p:nvSpPr>
          <p:cNvPr id="17" name="Text Box 15"/>
          <p:cNvSpPr txBox="1">
            <a:spLocks noChangeArrowheads="1"/>
          </p:cNvSpPr>
          <p:nvPr/>
        </p:nvSpPr>
        <p:spPr bwMode="auto">
          <a:xfrm>
            <a:off x="7080250" y="4824413"/>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solidFill>
                  <a:srgbClr val="C00000"/>
                </a:solidFill>
              </a:rPr>
              <a:t>u(t)</a:t>
            </a:r>
          </a:p>
        </p:txBody>
      </p:sp>
      <p:cxnSp>
        <p:nvCxnSpPr>
          <p:cNvPr id="18" name="直接连接符 17"/>
          <p:cNvCxnSpPr/>
          <p:nvPr/>
        </p:nvCxnSpPr>
        <p:spPr>
          <a:xfrm>
            <a:off x="7224713" y="5826125"/>
            <a:ext cx="0" cy="288925"/>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Text Box 14"/>
          <p:cNvSpPr txBox="1">
            <a:spLocks noChangeArrowheads="1"/>
          </p:cNvSpPr>
          <p:nvPr/>
        </p:nvSpPr>
        <p:spPr bwMode="auto">
          <a:xfrm>
            <a:off x="7080250" y="6137275"/>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graphicFrame>
        <p:nvGraphicFramePr>
          <p:cNvPr id="20" name="Object 21"/>
          <p:cNvGraphicFramePr>
            <a:graphicFrameLocks noChangeAspect="1"/>
          </p:cNvGraphicFramePr>
          <p:nvPr>
            <p:extLst>
              <p:ext uri="{D42A27DB-BD31-4B8C-83A1-F6EECF244321}">
                <p14:modId xmlns:p14="http://schemas.microsoft.com/office/powerpoint/2010/main" val="3697523013"/>
              </p:ext>
            </p:extLst>
          </p:nvPr>
        </p:nvGraphicFramePr>
        <p:xfrm>
          <a:off x="6505575" y="2463921"/>
          <a:ext cx="1695452" cy="764580"/>
        </p:xfrm>
        <a:graphic>
          <a:graphicData uri="http://schemas.openxmlformats.org/presentationml/2006/ole">
            <mc:AlternateContent xmlns:mc="http://schemas.openxmlformats.org/markup-compatibility/2006">
              <mc:Choice xmlns:v="urn:schemas-microsoft-com:vml" Requires="v">
                <p:oleObj spid="_x0000_s27808" r:id="rId9" imgW="787034" imgH="355609" progId="Equations">
                  <p:embed/>
                </p:oleObj>
              </mc:Choice>
              <mc:Fallback>
                <p:oleObj r:id="rId9" imgW="787034" imgH="355609" progId="Equations">
                  <p:embed/>
                  <p:pic>
                    <p:nvPicPr>
                      <p:cNvPr id="27653" name="Object 2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05575" y="2463921"/>
                        <a:ext cx="1695452" cy="764580"/>
                      </a:xfrm>
                      <a:prstGeom prst="rect">
                        <a:avLst/>
                      </a:prstGeom>
                      <a:noFill/>
                      <a:ln>
                        <a:noFill/>
                      </a:ln>
                    </p:spPr>
                  </p:pic>
                </p:oleObj>
              </mc:Fallback>
            </mc:AlternateContent>
          </a:graphicData>
        </a:graphic>
      </p:graphicFrame>
      <p:cxnSp>
        <p:nvCxnSpPr>
          <p:cNvPr id="21" name="直接连接符 20"/>
          <p:cNvCxnSpPr/>
          <p:nvPr/>
        </p:nvCxnSpPr>
        <p:spPr>
          <a:xfrm>
            <a:off x="7008813" y="5826125"/>
            <a:ext cx="215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2" name="Object 22"/>
          <p:cNvGraphicFramePr>
            <a:graphicFrameLocks noChangeAspect="1"/>
          </p:cNvGraphicFramePr>
          <p:nvPr>
            <p:extLst>
              <p:ext uri="{D42A27DB-BD31-4B8C-83A1-F6EECF244321}">
                <p14:modId xmlns:p14="http://schemas.microsoft.com/office/powerpoint/2010/main" val="782883585"/>
              </p:ext>
            </p:extLst>
          </p:nvPr>
        </p:nvGraphicFramePr>
        <p:xfrm>
          <a:off x="6505575" y="5610225"/>
          <a:ext cx="473075" cy="454025"/>
        </p:xfrm>
        <a:graphic>
          <a:graphicData uri="http://schemas.openxmlformats.org/presentationml/2006/ole">
            <mc:AlternateContent xmlns:mc="http://schemas.openxmlformats.org/markup-compatibility/2006">
              <mc:Choice xmlns:v="urn:schemas-microsoft-com:vml" Requires="v">
                <p:oleObj spid="_x0000_s27809" name="公式" r:id="rId11" imgW="304560" imgH="291960" progId="Equations">
                  <p:embed/>
                </p:oleObj>
              </mc:Choice>
              <mc:Fallback>
                <p:oleObj name="公式" r:id="rId11" imgW="304560" imgH="291960" progId="Equations">
                  <p:embed/>
                  <p:pic>
                    <p:nvPicPr>
                      <p:cNvPr id="26" name="Object 2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05575" y="5610225"/>
                        <a:ext cx="473075"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0183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par>
                                <p:cTn id="19" presetID="3" presetClass="entr" presetSubtype="1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linds(horizontal)">
                                      <p:cBhvr>
                                        <p:cTn id="21" dur="500"/>
                                        <p:tgtEl>
                                          <p:spTgt spid="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linds(horizontal)">
                                      <p:cBhvr>
                                        <p:cTn id="33" dur="500"/>
                                        <p:tgtEl>
                                          <p:spTgt spid="13"/>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blinds(horizontal)">
                                      <p:cBhvr>
                                        <p:cTn id="36" dur="500"/>
                                        <p:tgtEl>
                                          <p:spTgt spid="14"/>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blinds(horizontal)">
                                      <p:cBhvr>
                                        <p:cTn id="39" dur="500"/>
                                        <p:tgtEl>
                                          <p:spTgt spid="1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blinds(horizontal)">
                                      <p:cBhvr>
                                        <p:cTn id="45" dur="500"/>
                                        <p:tgtEl>
                                          <p:spTgt spid="19"/>
                                        </p:tgtEl>
                                      </p:cBhvr>
                                    </p:animEffect>
                                  </p:childTnLst>
                                </p:cTn>
                              </p:par>
                              <p:par>
                                <p:cTn id="46" presetID="1"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childTnLst>
                                </p:cTn>
                              </p:par>
                            </p:childTnLst>
                          </p:cTn>
                        </p:par>
                        <p:par>
                          <p:cTn id="50" fill="hold">
                            <p:stCondLst>
                              <p:cond delay="500"/>
                            </p:stCondLst>
                            <p:childTnLst>
                              <p:par>
                                <p:cTn id="51" presetID="3" presetClass="entr" presetSubtype="1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blinds(horizontal)">
                                      <p:cBhvr>
                                        <p:cTn id="53" dur="500"/>
                                        <p:tgtEl>
                                          <p:spTgt spid="22"/>
                                        </p:tgtEl>
                                      </p:cBhvr>
                                    </p:animEffect>
                                  </p:childTnLst>
                                </p:cTn>
                              </p:par>
                            </p:childTnLst>
                          </p:cTn>
                        </p:par>
                        <p:par>
                          <p:cTn id="54" fill="hold">
                            <p:stCondLst>
                              <p:cond delay="1000"/>
                            </p:stCondLst>
                            <p:childTnLst>
                              <p:par>
                                <p:cTn id="55" presetID="3" presetClass="entr" presetSubtype="10" fill="hold"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1" grpId="0"/>
      <p:bldP spid="12" grpId="0"/>
      <p:bldP spid="13" grpId="0"/>
      <p:bldP spid="14" grpId="0"/>
      <p:bldP spid="15" grpId="0" animBg="1"/>
      <p:bldP spid="17" grpId="0"/>
      <p:bldP spid="1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089025"/>
            <a:ext cx="11160125" cy="538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22300" eaLnBrk="1" hangingPunct="1">
              <a:lnSpc>
                <a:spcPct val="120000"/>
              </a:lnSpc>
              <a:spcBef>
                <a:spcPts val="1200"/>
              </a:spcBef>
            </a:pPr>
            <a:r>
              <a:rPr lang="zh-CN" altLang="en-US" sz="2400" dirty="0" smtClean="0">
                <a:latin typeface="+mn-ea"/>
                <a:ea typeface="+mn-ea"/>
                <a:cs typeface="仿宋_GB2312"/>
              </a:rPr>
              <a:t>一阶系统</a:t>
            </a:r>
            <a:r>
              <a:rPr lang="zh-CN" altLang="en-US" sz="2400" dirty="0">
                <a:latin typeface="+mn-ea"/>
                <a:ea typeface="+mn-ea"/>
                <a:cs typeface="仿宋_GB2312"/>
              </a:rPr>
              <a:t>的脉冲响应曲线是一条单调下降的指数曲线。单调下降的速度取决于</a:t>
            </a:r>
            <a:r>
              <a:rPr lang="zh-CN" altLang="en-US" sz="2400" dirty="0" smtClean="0">
                <a:latin typeface="+mn-ea"/>
                <a:ea typeface="+mn-ea"/>
                <a:cs typeface="仿宋_GB2312"/>
              </a:rPr>
              <a:t>时间常数 </a:t>
            </a:r>
            <a:r>
              <a:rPr lang="en-US" altLang="zh-CN" sz="2400" b="1" dirty="0" smtClean="0">
                <a:latin typeface="+mj-ea"/>
                <a:ea typeface="+mj-ea"/>
                <a:cs typeface="仿宋_GB2312"/>
              </a:rPr>
              <a:t>T </a:t>
            </a:r>
            <a:r>
              <a:rPr lang="en-US" altLang="zh-CN" sz="2400" dirty="0" smtClean="0">
                <a:latin typeface="+mn-ea"/>
                <a:ea typeface="+mn-ea"/>
                <a:cs typeface="仿宋_GB2312"/>
              </a:rPr>
              <a:t>,</a:t>
            </a:r>
            <a:r>
              <a:rPr lang="zh-CN" altLang="en-US" sz="2400" dirty="0">
                <a:latin typeface="+mn-ea"/>
                <a:ea typeface="+mn-ea"/>
                <a:cs typeface="仿宋_GB2312"/>
              </a:rPr>
              <a:t>响应的初始下降速度</a:t>
            </a:r>
            <a:endParaRPr lang="en-US" altLang="zh-CN" sz="2400" dirty="0">
              <a:latin typeface="+mn-ea"/>
              <a:ea typeface="+mn-ea"/>
              <a:cs typeface="仿宋_GB2312"/>
            </a:endParaRPr>
          </a:p>
          <a:p>
            <a:pPr eaLnBrk="1" hangingPunct="1">
              <a:lnSpc>
                <a:spcPct val="120000"/>
              </a:lnSpc>
              <a:spcBef>
                <a:spcPts val="1200"/>
              </a:spcBef>
            </a:pPr>
            <a:endParaRPr lang="en-US" altLang="zh-CN" sz="2400" dirty="0" smtClean="0">
              <a:latin typeface="+mn-ea"/>
              <a:ea typeface="+mn-ea"/>
              <a:cs typeface="仿宋_GB2312"/>
            </a:endParaRPr>
          </a:p>
          <a:p>
            <a:pPr eaLnBrk="1" hangingPunct="1">
              <a:lnSpc>
                <a:spcPct val="120000"/>
              </a:lnSpc>
              <a:spcBef>
                <a:spcPts val="1200"/>
              </a:spcBef>
            </a:pPr>
            <a:endParaRPr lang="en-US" altLang="zh-CN" sz="2400" dirty="0">
              <a:latin typeface="+mn-ea"/>
              <a:ea typeface="+mn-ea"/>
              <a:cs typeface="仿宋_GB2312"/>
            </a:endParaRPr>
          </a:p>
          <a:p>
            <a:pPr indent="628650" eaLnBrk="1" hangingPunct="1">
              <a:lnSpc>
                <a:spcPct val="120000"/>
              </a:lnSpc>
              <a:spcBef>
                <a:spcPts val="1200"/>
              </a:spcBef>
            </a:pPr>
            <a:r>
              <a:rPr lang="en-US" altLang="zh-CN" sz="2400" b="1" dirty="0" smtClean="0">
                <a:latin typeface="+mj-ea"/>
                <a:ea typeface="+mj-ea"/>
                <a:cs typeface="仿宋_GB2312"/>
              </a:rPr>
              <a:t>t=4T </a:t>
            </a:r>
            <a:r>
              <a:rPr lang="zh-CN" altLang="en-US" sz="2400" dirty="0" smtClean="0">
                <a:latin typeface="+mn-ea"/>
                <a:ea typeface="+mn-ea"/>
                <a:cs typeface="仿宋_GB2312"/>
              </a:rPr>
              <a:t>时</a:t>
            </a:r>
            <a:r>
              <a:rPr lang="zh-CN" altLang="en-US" sz="2400" dirty="0">
                <a:latin typeface="+mn-ea"/>
                <a:ea typeface="+mn-ea"/>
                <a:cs typeface="仿宋_GB2312"/>
              </a:rPr>
              <a:t>，响应值衰减到大约为响应初始值</a:t>
            </a:r>
            <a:r>
              <a:rPr lang="zh-CN" altLang="en-US" sz="2400" dirty="0" smtClean="0">
                <a:latin typeface="+mn-ea"/>
                <a:ea typeface="+mn-ea"/>
                <a:cs typeface="仿宋_GB2312"/>
              </a:rPr>
              <a:t>的 </a:t>
            </a:r>
            <a:r>
              <a:rPr lang="en-US" altLang="zh-CN" sz="2400" b="1" dirty="0" smtClean="0">
                <a:latin typeface="+mj-ea"/>
                <a:ea typeface="+mj-ea"/>
                <a:cs typeface="仿宋_GB2312"/>
              </a:rPr>
              <a:t>2% </a:t>
            </a:r>
            <a:r>
              <a:rPr lang="zh-CN" altLang="en-US" sz="2400" dirty="0" smtClean="0">
                <a:latin typeface="+mn-ea"/>
                <a:ea typeface="+mn-ea"/>
                <a:cs typeface="仿宋_GB2312"/>
              </a:rPr>
              <a:t>；</a:t>
            </a:r>
            <a:endParaRPr lang="en-US" altLang="zh-CN" sz="2400" dirty="0">
              <a:latin typeface="+mn-ea"/>
              <a:ea typeface="+mn-ea"/>
              <a:cs typeface="仿宋_GB2312"/>
            </a:endParaRPr>
          </a:p>
          <a:p>
            <a:pPr indent="628650" eaLnBrk="1" hangingPunct="1">
              <a:lnSpc>
                <a:spcPct val="120000"/>
              </a:lnSpc>
              <a:spcBef>
                <a:spcPts val="1800"/>
              </a:spcBef>
            </a:pPr>
            <a:r>
              <a:rPr lang="en-US" altLang="zh-CN" sz="2400" b="1" dirty="0" smtClean="0">
                <a:latin typeface="+mj-ea"/>
                <a:ea typeface="+mj-ea"/>
                <a:cs typeface="仿宋_GB2312"/>
              </a:rPr>
              <a:t>t=3T </a:t>
            </a:r>
            <a:r>
              <a:rPr lang="zh-CN" altLang="en-US" sz="2400" dirty="0" smtClean="0">
                <a:latin typeface="+mn-ea"/>
                <a:ea typeface="+mn-ea"/>
                <a:cs typeface="仿宋_GB2312"/>
              </a:rPr>
              <a:t>时</a:t>
            </a:r>
            <a:r>
              <a:rPr lang="zh-CN" altLang="en-US" sz="2400" dirty="0">
                <a:latin typeface="+mn-ea"/>
                <a:ea typeface="+mn-ea"/>
                <a:cs typeface="仿宋_GB2312"/>
              </a:rPr>
              <a:t>，响应值衰减到大约为响应初始值</a:t>
            </a:r>
            <a:r>
              <a:rPr lang="zh-CN" altLang="en-US" sz="2400" dirty="0" smtClean="0">
                <a:latin typeface="+mn-ea"/>
                <a:ea typeface="+mn-ea"/>
                <a:cs typeface="仿宋_GB2312"/>
              </a:rPr>
              <a:t>的 </a:t>
            </a:r>
            <a:r>
              <a:rPr lang="en-US" altLang="zh-CN" sz="2400" b="1" dirty="0" smtClean="0">
                <a:latin typeface="+mj-ea"/>
                <a:ea typeface="+mj-ea"/>
                <a:cs typeface="仿宋_GB2312"/>
              </a:rPr>
              <a:t>5% </a:t>
            </a:r>
            <a:r>
              <a:rPr lang="zh-CN" altLang="en-US" sz="2400" dirty="0" smtClean="0">
                <a:latin typeface="+mn-ea"/>
                <a:ea typeface="+mn-ea"/>
                <a:cs typeface="仿宋_GB2312"/>
              </a:rPr>
              <a:t>；</a:t>
            </a:r>
            <a:endParaRPr lang="en-US" altLang="zh-CN" sz="2400" dirty="0">
              <a:latin typeface="+mn-ea"/>
              <a:ea typeface="+mn-ea"/>
              <a:cs typeface="仿宋_GB2312"/>
            </a:endParaRPr>
          </a:p>
          <a:p>
            <a:pPr indent="628650" eaLnBrk="1" hangingPunct="1">
              <a:lnSpc>
                <a:spcPct val="120000"/>
              </a:lnSpc>
              <a:spcBef>
                <a:spcPts val="1800"/>
              </a:spcBef>
            </a:pPr>
            <a:r>
              <a:rPr lang="en-US" altLang="zh-CN" sz="2400" b="1" dirty="0" smtClean="0">
                <a:latin typeface="+mj-ea"/>
                <a:ea typeface="+mj-ea"/>
                <a:cs typeface="仿宋_GB2312"/>
              </a:rPr>
              <a:t>0~4T </a:t>
            </a:r>
            <a:r>
              <a:rPr lang="zh-CN" altLang="en-US" sz="2400" dirty="0" smtClean="0">
                <a:latin typeface="+mn-ea"/>
                <a:ea typeface="+mn-ea"/>
                <a:cs typeface="仿宋_GB2312"/>
              </a:rPr>
              <a:t>的</a:t>
            </a:r>
            <a:r>
              <a:rPr lang="zh-CN" altLang="en-US" sz="2400" dirty="0">
                <a:latin typeface="+mn-ea"/>
                <a:ea typeface="+mn-ea"/>
                <a:cs typeface="仿宋_GB2312"/>
              </a:rPr>
              <a:t>响应过程称为系统的</a:t>
            </a:r>
            <a:r>
              <a:rPr lang="zh-CN" altLang="en-US" sz="2400" b="1" dirty="0">
                <a:solidFill>
                  <a:srgbClr val="C00000"/>
                </a:solidFill>
                <a:latin typeface="+mj-ea"/>
                <a:ea typeface="+mj-ea"/>
                <a:cs typeface="仿宋_GB2312"/>
              </a:rPr>
              <a:t>动态响应过程</a:t>
            </a:r>
            <a:endParaRPr lang="en-US" altLang="zh-CN" sz="2400" b="1" dirty="0">
              <a:solidFill>
                <a:srgbClr val="C00000"/>
              </a:solidFill>
              <a:latin typeface="+mj-ea"/>
              <a:ea typeface="+mj-ea"/>
              <a:cs typeface="仿宋_GB2312"/>
            </a:endParaRPr>
          </a:p>
          <a:p>
            <a:pPr indent="622300" eaLnBrk="1" hangingPunct="1">
              <a:lnSpc>
                <a:spcPct val="120000"/>
              </a:lnSpc>
              <a:spcBef>
                <a:spcPts val="1800"/>
              </a:spcBef>
            </a:pPr>
            <a:r>
              <a:rPr lang="en-US" altLang="zh-CN" sz="2400" b="1" dirty="0" smtClean="0">
                <a:solidFill>
                  <a:srgbClr val="0070C0"/>
                </a:solidFill>
                <a:latin typeface="+mj-ea"/>
                <a:ea typeface="+mj-ea"/>
                <a:cs typeface="仿宋_GB2312"/>
              </a:rPr>
              <a:t>T </a:t>
            </a:r>
            <a:r>
              <a:rPr lang="zh-CN" altLang="en-US" sz="2400" b="1" dirty="0" smtClean="0">
                <a:solidFill>
                  <a:srgbClr val="0070C0"/>
                </a:solidFill>
                <a:latin typeface="+mj-ea"/>
                <a:ea typeface="+mj-ea"/>
                <a:cs typeface="仿宋_GB2312"/>
              </a:rPr>
              <a:t>越</a:t>
            </a:r>
            <a:r>
              <a:rPr lang="zh-CN" altLang="en-US" sz="2400" b="1" dirty="0">
                <a:solidFill>
                  <a:srgbClr val="0070C0"/>
                </a:solidFill>
                <a:latin typeface="+mj-ea"/>
                <a:ea typeface="+mj-ea"/>
                <a:cs typeface="仿宋_GB2312"/>
              </a:rPr>
              <a:t>小</a:t>
            </a:r>
            <a:r>
              <a:rPr lang="zh-CN" altLang="en-US" sz="2400" dirty="0">
                <a:latin typeface="+mn-ea"/>
                <a:ea typeface="+mn-ea"/>
                <a:cs typeface="仿宋_GB2312"/>
              </a:rPr>
              <a:t>，系统的动态响应过程就短，表明系统的惯性越小，对输入信号响应的</a:t>
            </a:r>
            <a:r>
              <a:rPr lang="zh-CN" altLang="en-US" sz="2400" b="1" dirty="0">
                <a:solidFill>
                  <a:srgbClr val="C00000"/>
                </a:solidFill>
                <a:latin typeface="+mj-ea"/>
                <a:ea typeface="+mj-ea"/>
                <a:cs typeface="仿宋_GB2312"/>
              </a:rPr>
              <a:t>快速性能越</a:t>
            </a:r>
            <a:r>
              <a:rPr lang="zh-CN" altLang="en-US" sz="2400" b="1" dirty="0" smtClean="0">
                <a:solidFill>
                  <a:srgbClr val="C00000"/>
                </a:solidFill>
                <a:latin typeface="+mj-ea"/>
                <a:ea typeface="+mj-ea"/>
                <a:cs typeface="仿宋_GB2312"/>
              </a:rPr>
              <a:t>好</a:t>
            </a:r>
            <a:endParaRPr lang="en-US" altLang="zh-CN" sz="2400" b="1" dirty="0">
              <a:solidFill>
                <a:srgbClr val="C00000"/>
              </a:solidFill>
              <a:latin typeface="+mj-ea"/>
              <a:ea typeface="+mj-ea"/>
              <a:cs typeface="仿宋_GB2312"/>
            </a:endParaRPr>
          </a:p>
        </p:txBody>
      </p:sp>
      <p:graphicFrame>
        <p:nvGraphicFramePr>
          <p:cNvPr id="4" name="Object 5"/>
          <p:cNvGraphicFramePr>
            <a:graphicFrameLocks noChangeAspect="1"/>
          </p:cNvGraphicFramePr>
          <p:nvPr>
            <p:extLst>
              <p:ext uri="{D42A27DB-BD31-4B8C-83A1-F6EECF244321}">
                <p14:modId xmlns:p14="http://schemas.microsoft.com/office/powerpoint/2010/main" val="1449141471"/>
              </p:ext>
            </p:extLst>
          </p:nvPr>
        </p:nvGraphicFramePr>
        <p:xfrm>
          <a:off x="5063065" y="2165350"/>
          <a:ext cx="2068565" cy="919163"/>
        </p:xfrm>
        <a:graphic>
          <a:graphicData uri="http://schemas.openxmlformats.org/presentationml/2006/ole">
            <mc:AlternateContent xmlns:mc="http://schemas.openxmlformats.org/markup-compatibility/2006">
              <mc:Choice xmlns:v="urn:schemas-microsoft-com:vml" Requires="v">
                <p:oleObj spid="_x0000_s28704" name="Equation" r:id="rId3" imgW="1002960" imgH="444240" progId="Equation.DSMT4">
                  <p:embed/>
                </p:oleObj>
              </mc:Choice>
              <mc:Fallback>
                <p:oleObj name="Equation" r:id="rId3" imgW="1002960" imgH="444240" progId="Equation.DSMT4">
                  <p:embed/>
                  <p:pic>
                    <p:nvPicPr>
                      <p:cNvPr id="64517"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3065" y="2165350"/>
                        <a:ext cx="2068565" cy="919163"/>
                      </a:xfrm>
                      <a:prstGeom prst="rect">
                        <a:avLst/>
                      </a:prstGeom>
                      <a:noFill/>
                    </p:spPr>
                  </p:pic>
                </p:oleObj>
              </mc:Fallback>
            </mc:AlternateContent>
          </a:graphicData>
        </a:graphic>
      </p:graphicFrame>
    </p:spTree>
    <p:extLst>
      <p:ext uri="{BB962C8B-B14F-4D97-AF65-F5344CB8AC3E}">
        <p14:creationId xmlns:p14="http://schemas.microsoft.com/office/powerpoint/2010/main" val="3003948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3.1 </a:t>
            </a:r>
            <a:r>
              <a:rPr lang="zh-CN" altLang="en-US" dirty="0" smtClean="0"/>
              <a:t>引言</a:t>
            </a:r>
            <a:endParaRPr lang="zh-CN" altLang="en-US" dirty="0"/>
          </a:p>
        </p:txBody>
      </p:sp>
      <p:sp>
        <p:nvSpPr>
          <p:cNvPr id="3" name="Text Box 224"/>
          <p:cNvSpPr txBox="1">
            <a:spLocks noChangeArrowheads="1"/>
          </p:cNvSpPr>
          <p:nvPr/>
        </p:nvSpPr>
        <p:spPr bwMode="auto">
          <a:xfrm>
            <a:off x="515938" y="1089025"/>
            <a:ext cx="1116012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50000"/>
              </a:lnSpc>
              <a:spcBef>
                <a:spcPct val="50000"/>
              </a:spcBef>
            </a:pPr>
            <a:r>
              <a:rPr lang="zh-CN" altLang="en-US" sz="2000" dirty="0" smtClean="0">
                <a:latin typeface="+mn-ea"/>
                <a:ea typeface="+mn-ea"/>
              </a:rPr>
              <a:t>系统</a:t>
            </a:r>
            <a:r>
              <a:rPr lang="zh-CN" altLang="en-US" sz="2000" dirty="0">
                <a:latin typeface="+mn-ea"/>
                <a:ea typeface="+mn-ea"/>
              </a:rPr>
              <a:t>的实际输入信号多种多样，依据信号变换原理，这些不同的各种信号往往是由某些简单的典型信号组成。那么约定：</a:t>
            </a:r>
            <a:r>
              <a:rPr lang="zh-CN" altLang="en-US" sz="2000" b="1" dirty="0">
                <a:solidFill>
                  <a:srgbClr val="C00000"/>
                </a:solidFill>
                <a:latin typeface="+mj-ea"/>
                <a:ea typeface="+mj-ea"/>
              </a:rPr>
              <a:t>系统的时域分析就是针对典型输入信号作用下的时域输出进行的分析</a:t>
            </a:r>
            <a:r>
              <a:rPr lang="zh-CN" altLang="en-US" sz="2000" dirty="0">
                <a:latin typeface="+mn-ea"/>
                <a:ea typeface="+mn-ea"/>
              </a:rPr>
              <a:t>。以利于数学模型求解和对比分析。</a:t>
            </a:r>
            <a:r>
              <a:rPr lang="zh-CN" altLang="en-US" sz="2000" u="sng" dirty="0">
                <a:latin typeface="+mn-ea"/>
                <a:ea typeface="+mn-ea"/>
              </a:rPr>
              <a:t>因此，时域分析的思路是</a:t>
            </a:r>
            <a:r>
              <a:rPr lang="zh-CN" altLang="en-US" sz="2000" dirty="0">
                <a:latin typeface="+mn-ea"/>
                <a:ea typeface="+mn-ea"/>
              </a:rPr>
              <a:t>：</a:t>
            </a:r>
            <a:endParaRPr lang="en-US" altLang="zh-CN" sz="2000" dirty="0">
              <a:latin typeface="+mn-ea"/>
              <a:ea typeface="+mn-ea"/>
            </a:endParaRPr>
          </a:p>
          <a:p>
            <a:pPr indent="512763" eaLnBrk="1" hangingPunct="1">
              <a:lnSpc>
                <a:spcPct val="150000"/>
              </a:lnSpc>
              <a:spcBef>
                <a:spcPts val="600"/>
              </a:spcBef>
            </a:pPr>
            <a:r>
              <a:rPr lang="zh-CN" altLang="en-US" sz="2000" b="1" dirty="0" smtClean="0">
                <a:solidFill>
                  <a:srgbClr val="0070C0"/>
                </a:solidFill>
                <a:latin typeface="+mj-ea"/>
                <a:ea typeface="+mj-ea"/>
              </a:rPr>
              <a:t>已知</a:t>
            </a:r>
            <a:r>
              <a:rPr lang="zh-CN" altLang="en-US" sz="2000" b="1" dirty="0">
                <a:solidFill>
                  <a:srgbClr val="0070C0"/>
                </a:solidFill>
                <a:latin typeface="+mj-ea"/>
                <a:ea typeface="+mj-ea"/>
              </a:rPr>
              <a:t>：系统的数学模型和某种典型输入信号</a:t>
            </a:r>
            <a:endParaRPr lang="en-US" altLang="zh-CN" sz="2000" b="1" dirty="0">
              <a:solidFill>
                <a:srgbClr val="0070C0"/>
              </a:solidFill>
              <a:latin typeface="+mj-ea"/>
              <a:ea typeface="+mj-ea"/>
            </a:endParaRPr>
          </a:p>
          <a:p>
            <a:pPr indent="512763" eaLnBrk="1" hangingPunct="1">
              <a:lnSpc>
                <a:spcPct val="150000"/>
              </a:lnSpc>
              <a:spcBef>
                <a:spcPts val="600"/>
              </a:spcBef>
            </a:pPr>
            <a:r>
              <a:rPr lang="zh-CN" altLang="en-US" sz="2000" b="1" dirty="0" smtClean="0">
                <a:solidFill>
                  <a:srgbClr val="0070C0"/>
                </a:solidFill>
                <a:latin typeface="+mj-ea"/>
                <a:ea typeface="+mj-ea"/>
              </a:rPr>
              <a:t>分析：</a:t>
            </a:r>
            <a:endParaRPr lang="zh-CN" altLang="en-US" sz="2000" b="1" dirty="0">
              <a:solidFill>
                <a:srgbClr val="0070C0"/>
              </a:solidFill>
              <a:latin typeface="+mj-ea"/>
              <a:ea typeface="+mj-ea"/>
            </a:endParaRPr>
          </a:p>
        </p:txBody>
      </p:sp>
      <p:pic>
        <p:nvPicPr>
          <p:cNvPr id="4"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1650381" y="4510937"/>
            <a:ext cx="4171392" cy="197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s://timgsa.baidu.com/timg?image&amp;quality=80&amp;size=b9999_10000&amp;sec=1597378313744&amp;di=e96d8eb4001c565639b1aa2b932013dc&amp;imgtype=0&amp;src=http%3A%2F%2F5b0988e595225.cdn.sohucs.com%2Fimages%2F20181003%2F79ee63cbaa4146f8bffa7bbd88041cfc.jpe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981523" y="4505513"/>
            <a:ext cx="3500465" cy="197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图示 6"/>
          <p:cNvGraphicFramePr/>
          <p:nvPr>
            <p:extLst>
              <p:ext uri="{D42A27DB-BD31-4B8C-83A1-F6EECF244321}">
                <p14:modId xmlns:p14="http://schemas.microsoft.com/office/powerpoint/2010/main" val="2612974814"/>
              </p:ext>
            </p:extLst>
          </p:nvPr>
        </p:nvGraphicFramePr>
        <p:xfrm>
          <a:off x="1797577" y="3178988"/>
          <a:ext cx="9277814" cy="117510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8598203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5"/>
          <p:cNvSpPr txBox="1">
            <a:spLocks noChangeArrowheads="1"/>
          </p:cNvSpPr>
          <p:nvPr/>
        </p:nvSpPr>
        <p:spPr bwMode="auto">
          <a:xfrm>
            <a:off x="515938" y="1089025"/>
            <a:ext cx="11160125" cy="152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ts val="1200"/>
              </a:spcBef>
            </a:pPr>
            <a:r>
              <a:rPr lang="zh-CN" altLang="en-US" sz="2400" b="1" dirty="0">
                <a:solidFill>
                  <a:srgbClr val="C00000"/>
                </a:solidFill>
                <a:latin typeface="+mj-ea"/>
                <a:ea typeface="+mj-ea"/>
                <a:cs typeface="楷体_GB2312"/>
              </a:rPr>
              <a:t>单位阶跃响应</a:t>
            </a:r>
          </a:p>
          <a:p>
            <a:pPr indent="622300" eaLnBrk="1" hangingPunct="1">
              <a:lnSpc>
                <a:spcPct val="130000"/>
              </a:lnSpc>
              <a:spcBef>
                <a:spcPts val="1200"/>
              </a:spcBef>
            </a:pPr>
            <a:r>
              <a:rPr lang="zh-CN" altLang="en-US" sz="2400" dirty="0" smtClean="0">
                <a:latin typeface="+mn-ea"/>
                <a:ea typeface="+mn-ea"/>
                <a:cs typeface="楷体_GB2312"/>
              </a:rPr>
              <a:t>这</a:t>
            </a:r>
            <a:r>
              <a:rPr lang="zh-CN" altLang="en-US" sz="2400" dirty="0">
                <a:latin typeface="+mn-ea"/>
                <a:ea typeface="+mn-ea"/>
                <a:cs typeface="楷体_GB2312"/>
              </a:rPr>
              <a:t>是指一阶系统在单位阶跃输入信号作用下的时域输出。由于单位阶跃信号的复域表示为</a:t>
            </a:r>
          </a:p>
        </p:txBody>
      </p:sp>
      <p:graphicFrame>
        <p:nvGraphicFramePr>
          <p:cNvPr id="4" name="Object 68"/>
          <p:cNvGraphicFramePr>
            <a:graphicFrameLocks noChangeAspect="1"/>
          </p:cNvGraphicFramePr>
          <p:nvPr>
            <p:extLst>
              <p:ext uri="{D42A27DB-BD31-4B8C-83A1-F6EECF244321}">
                <p14:modId xmlns:p14="http://schemas.microsoft.com/office/powerpoint/2010/main" val="2434777861"/>
              </p:ext>
            </p:extLst>
          </p:nvPr>
        </p:nvGraphicFramePr>
        <p:xfrm>
          <a:off x="4314032" y="2428158"/>
          <a:ext cx="1728787" cy="746125"/>
        </p:xfrm>
        <a:graphic>
          <a:graphicData uri="http://schemas.openxmlformats.org/presentationml/2006/ole">
            <mc:AlternateContent xmlns:mc="http://schemas.openxmlformats.org/markup-compatibility/2006">
              <mc:Choice xmlns:v="urn:schemas-microsoft-com:vml" Requires="v">
                <p:oleObj spid="_x0000_s29853" r:id="rId3" imgW="914320" imgH="393846" progId="Equation.3">
                  <p:embed/>
                </p:oleObj>
              </mc:Choice>
              <mc:Fallback>
                <p:oleObj r:id="rId3" imgW="914320" imgH="393846" progId="Equation.3">
                  <p:embed/>
                  <p:pic>
                    <p:nvPicPr>
                      <p:cNvPr id="29698" name="Object 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4032" y="2428158"/>
                        <a:ext cx="1728787" cy="7461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70"/>
          <p:cNvGraphicFramePr>
            <a:graphicFrameLocks noChangeAspect="1"/>
          </p:cNvGraphicFramePr>
          <p:nvPr>
            <p:extLst>
              <p:ext uri="{D42A27DB-BD31-4B8C-83A1-F6EECF244321}">
                <p14:modId xmlns:p14="http://schemas.microsoft.com/office/powerpoint/2010/main" val="1352909949"/>
              </p:ext>
            </p:extLst>
          </p:nvPr>
        </p:nvGraphicFramePr>
        <p:xfrm>
          <a:off x="4187032" y="3431857"/>
          <a:ext cx="4519612" cy="733425"/>
        </p:xfrm>
        <a:graphic>
          <a:graphicData uri="http://schemas.openxmlformats.org/presentationml/2006/ole">
            <mc:AlternateContent xmlns:mc="http://schemas.openxmlformats.org/markup-compatibility/2006">
              <mc:Choice xmlns:v="urn:schemas-microsoft-com:vml" Requires="v">
                <p:oleObj spid="_x0000_s29854" r:id="rId5" imgW="2426017" imgH="394017" progId="Equation.3">
                  <p:embed/>
                </p:oleObj>
              </mc:Choice>
              <mc:Fallback>
                <p:oleObj r:id="rId5" imgW="2426017" imgH="394017" progId="Equation.3">
                  <p:embed/>
                  <p:pic>
                    <p:nvPicPr>
                      <p:cNvPr id="35910" name="Object 7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87032" y="3431857"/>
                        <a:ext cx="45196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71"/>
          <p:cNvGraphicFramePr>
            <a:graphicFrameLocks noChangeAspect="1"/>
          </p:cNvGraphicFramePr>
          <p:nvPr>
            <p:extLst>
              <p:ext uri="{D42A27DB-BD31-4B8C-83A1-F6EECF244321}">
                <p14:modId xmlns:p14="http://schemas.microsoft.com/office/powerpoint/2010/main" val="2689295786"/>
              </p:ext>
            </p:extLst>
          </p:nvPr>
        </p:nvGraphicFramePr>
        <p:xfrm>
          <a:off x="1735138" y="4283074"/>
          <a:ext cx="2105025" cy="663575"/>
        </p:xfrm>
        <a:graphic>
          <a:graphicData uri="http://schemas.openxmlformats.org/presentationml/2006/ole">
            <mc:AlternateContent xmlns:mc="http://schemas.openxmlformats.org/markup-compatibility/2006">
              <mc:Choice xmlns:v="urn:schemas-microsoft-com:vml" Requires="v">
                <p:oleObj spid="_x0000_s29855" r:id="rId7" imgW="1130127" imgH="355763" progId="Equation.3">
                  <p:embed/>
                </p:oleObj>
              </mc:Choice>
              <mc:Fallback>
                <p:oleObj r:id="rId7" imgW="1130127" imgH="355763" progId="Equation.3">
                  <p:embed/>
                  <p:pic>
                    <p:nvPicPr>
                      <p:cNvPr id="35911" name="Object 7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35138" y="4283074"/>
                        <a:ext cx="2105025"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Line 72"/>
          <p:cNvSpPr>
            <a:spLocks noChangeShapeType="1"/>
          </p:cNvSpPr>
          <p:nvPr/>
        </p:nvSpPr>
        <p:spPr bwMode="auto">
          <a:xfrm>
            <a:off x="7770813" y="6156324"/>
            <a:ext cx="25923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73"/>
          <p:cNvSpPr>
            <a:spLocks noChangeShapeType="1"/>
          </p:cNvSpPr>
          <p:nvPr/>
        </p:nvSpPr>
        <p:spPr bwMode="auto">
          <a:xfrm flipV="1">
            <a:off x="7770813" y="4500562"/>
            <a:ext cx="0" cy="16557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74"/>
          <p:cNvSpPr>
            <a:spLocks noChangeShapeType="1"/>
          </p:cNvSpPr>
          <p:nvPr/>
        </p:nvSpPr>
        <p:spPr bwMode="auto">
          <a:xfrm>
            <a:off x="7770813" y="4932362"/>
            <a:ext cx="1871663" cy="0"/>
          </a:xfrm>
          <a:prstGeom prst="line">
            <a:avLst/>
          </a:prstGeom>
          <a:noFill/>
          <a:ln w="9525">
            <a:solidFill>
              <a:srgbClr val="5151C5"/>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Freeform 75"/>
          <p:cNvSpPr>
            <a:spLocks noChangeArrowheads="1"/>
          </p:cNvSpPr>
          <p:nvPr/>
        </p:nvSpPr>
        <p:spPr bwMode="auto">
          <a:xfrm>
            <a:off x="7770813" y="4932362"/>
            <a:ext cx="2592388" cy="1223962"/>
          </a:xfrm>
          <a:custGeom>
            <a:avLst/>
            <a:gdLst>
              <a:gd name="T0" fmla="*/ 0 w 1089"/>
              <a:gd name="T1" fmla="*/ 2147483647 h 642"/>
              <a:gd name="T2" fmla="*/ 2147483647 w 1089"/>
              <a:gd name="T3" fmla="*/ 2147483647 h 642"/>
              <a:gd name="T4" fmla="*/ 2147483647 w 1089"/>
              <a:gd name="T5" fmla="*/ 2147483647 h 642"/>
              <a:gd name="T6" fmla="*/ 2147483647 w 1089"/>
              <a:gd name="T7" fmla="*/ 2147483647 h 642"/>
              <a:gd name="T8" fmla="*/ 2147483647 w 1089"/>
              <a:gd name="T9" fmla="*/ 2147483647 h 642"/>
              <a:gd name="T10" fmla="*/ 2147483647 w 1089"/>
              <a:gd name="T11" fmla="*/ 2147483647 h 642"/>
              <a:gd name="T12" fmla="*/ 0 60000 65536"/>
              <a:gd name="T13" fmla="*/ 0 60000 65536"/>
              <a:gd name="T14" fmla="*/ 0 60000 65536"/>
              <a:gd name="T15" fmla="*/ 0 60000 65536"/>
              <a:gd name="T16" fmla="*/ 0 60000 65536"/>
              <a:gd name="T17" fmla="*/ 0 60000 65536"/>
              <a:gd name="T18" fmla="*/ 0 w 1089"/>
              <a:gd name="T19" fmla="*/ 0 h 642"/>
              <a:gd name="T20" fmla="*/ 1089 w 1089"/>
              <a:gd name="T21" fmla="*/ 642 h 642"/>
            </a:gdLst>
            <a:ahLst/>
            <a:cxnLst>
              <a:cxn ang="T12">
                <a:pos x="T0" y="T1"/>
              </a:cxn>
              <a:cxn ang="T13">
                <a:pos x="T2" y="T3"/>
              </a:cxn>
              <a:cxn ang="T14">
                <a:pos x="T4" y="T5"/>
              </a:cxn>
              <a:cxn ang="T15">
                <a:pos x="T6" y="T7"/>
              </a:cxn>
              <a:cxn ang="T16">
                <a:pos x="T8" y="T9"/>
              </a:cxn>
              <a:cxn ang="T17">
                <a:pos x="T10" y="T11"/>
              </a:cxn>
            </a:cxnLst>
            <a:rect l="T18" t="T19" r="T20" b="T21"/>
            <a:pathLst>
              <a:path w="1089" h="642">
                <a:moveTo>
                  <a:pt x="0" y="642"/>
                </a:moveTo>
                <a:cubicBezTo>
                  <a:pt x="45" y="525"/>
                  <a:pt x="91" y="408"/>
                  <a:pt x="136" y="325"/>
                </a:cubicBezTo>
                <a:cubicBezTo>
                  <a:pt x="181" y="242"/>
                  <a:pt x="227" y="188"/>
                  <a:pt x="272" y="143"/>
                </a:cubicBezTo>
                <a:cubicBezTo>
                  <a:pt x="317" y="98"/>
                  <a:pt x="355" y="75"/>
                  <a:pt x="408" y="52"/>
                </a:cubicBezTo>
                <a:cubicBezTo>
                  <a:pt x="461" y="29"/>
                  <a:pt x="477" y="14"/>
                  <a:pt x="590" y="7"/>
                </a:cubicBezTo>
                <a:cubicBezTo>
                  <a:pt x="703" y="0"/>
                  <a:pt x="1014" y="14"/>
                  <a:pt x="1089" y="7"/>
                </a:cubicBezTo>
              </a:path>
            </a:pathLst>
          </a:cu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Line 76"/>
          <p:cNvSpPr>
            <a:spLocks noChangeShapeType="1"/>
          </p:cNvSpPr>
          <p:nvPr/>
        </p:nvSpPr>
        <p:spPr bwMode="auto">
          <a:xfrm flipV="1">
            <a:off x="8274051" y="4932362"/>
            <a:ext cx="0" cy="1223962"/>
          </a:xfrm>
          <a:prstGeom prst="line">
            <a:avLst/>
          </a:prstGeom>
          <a:noFill/>
          <a:ln w="9525">
            <a:solidFill>
              <a:srgbClr val="5151C5"/>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77"/>
          <p:cNvSpPr>
            <a:spLocks noChangeShapeType="1"/>
          </p:cNvSpPr>
          <p:nvPr/>
        </p:nvSpPr>
        <p:spPr bwMode="auto">
          <a:xfrm flipV="1">
            <a:off x="7770813" y="4932362"/>
            <a:ext cx="503238" cy="1223962"/>
          </a:xfrm>
          <a:prstGeom prst="line">
            <a:avLst/>
          </a:prstGeom>
          <a:noFill/>
          <a:ln w="9525">
            <a:solidFill>
              <a:srgbClr val="5151C5"/>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78"/>
          <p:cNvSpPr txBox="1">
            <a:spLocks noChangeArrowheads="1"/>
          </p:cNvSpPr>
          <p:nvPr/>
        </p:nvSpPr>
        <p:spPr bwMode="auto">
          <a:xfrm>
            <a:off x="10002838" y="5795962"/>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sp>
        <p:nvSpPr>
          <p:cNvPr id="14" name="Text Box 79"/>
          <p:cNvSpPr txBox="1">
            <a:spLocks noChangeArrowheads="1"/>
          </p:cNvSpPr>
          <p:nvPr/>
        </p:nvSpPr>
        <p:spPr bwMode="auto">
          <a:xfrm>
            <a:off x="7265988" y="4427537"/>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a:latin typeface="+mj-ea"/>
                <a:ea typeface="+mj-ea"/>
              </a:rPr>
              <a:t>y(t)</a:t>
            </a:r>
          </a:p>
        </p:txBody>
      </p:sp>
      <p:sp>
        <p:nvSpPr>
          <p:cNvPr id="15" name="Text Box 80"/>
          <p:cNvSpPr txBox="1">
            <a:spLocks noChangeArrowheads="1"/>
          </p:cNvSpPr>
          <p:nvPr/>
        </p:nvSpPr>
        <p:spPr bwMode="auto">
          <a:xfrm>
            <a:off x="7481888" y="4787899"/>
            <a:ext cx="503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1</a:t>
            </a:r>
          </a:p>
        </p:txBody>
      </p:sp>
      <p:sp>
        <p:nvSpPr>
          <p:cNvPr id="16" name="Text Box 81"/>
          <p:cNvSpPr txBox="1">
            <a:spLocks noChangeArrowheads="1"/>
          </p:cNvSpPr>
          <p:nvPr/>
        </p:nvSpPr>
        <p:spPr bwMode="auto">
          <a:xfrm>
            <a:off x="8131176" y="6156324"/>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dirty="0"/>
              <a:t>T</a:t>
            </a:r>
          </a:p>
        </p:txBody>
      </p:sp>
      <p:sp>
        <p:nvSpPr>
          <p:cNvPr id="17" name="Text Box 82"/>
          <p:cNvSpPr txBox="1">
            <a:spLocks noChangeArrowheads="1"/>
          </p:cNvSpPr>
          <p:nvPr/>
        </p:nvSpPr>
        <p:spPr bwMode="auto">
          <a:xfrm>
            <a:off x="7481888" y="6156324"/>
            <a:ext cx="503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8" name="Line 83"/>
          <p:cNvSpPr>
            <a:spLocks noChangeShapeType="1"/>
          </p:cNvSpPr>
          <p:nvPr/>
        </p:nvSpPr>
        <p:spPr bwMode="auto">
          <a:xfrm flipH="1">
            <a:off x="7770813" y="5364162"/>
            <a:ext cx="503238" cy="0"/>
          </a:xfrm>
          <a:prstGeom prst="line">
            <a:avLst/>
          </a:prstGeom>
          <a:noFill/>
          <a:ln w="9525">
            <a:solidFill>
              <a:srgbClr val="5151C5"/>
            </a:solidFill>
            <a:prstDash val="lg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Text Box 84"/>
          <p:cNvSpPr txBox="1">
            <a:spLocks noChangeArrowheads="1"/>
          </p:cNvSpPr>
          <p:nvPr/>
        </p:nvSpPr>
        <p:spPr bwMode="auto">
          <a:xfrm>
            <a:off x="7123113" y="5219699"/>
            <a:ext cx="863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0.632</a:t>
            </a:r>
          </a:p>
        </p:txBody>
      </p:sp>
      <p:graphicFrame>
        <p:nvGraphicFramePr>
          <p:cNvPr id="20" name="Object 86"/>
          <p:cNvGraphicFramePr>
            <a:graphicFrameLocks noChangeAspect="1"/>
          </p:cNvGraphicFramePr>
          <p:nvPr>
            <p:extLst>
              <p:ext uri="{D42A27DB-BD31-4B8C-83A1-F6EECF244321}">
                <p14:modId xmlns:p14="http://schemas.microsoft.com/office/powerpoint/2010/main" val="116321443"/>
              </p:ext>
            </p:extLst>
          </p:nvPr>
        </p:nvGraphicFramePr>
        <p:xfrm>
          <a:off x="2598738" y="5940424"/>
          <a:ext cx="2481263" cy="503238"/>
        </p:xfrm>
        <a:graphic>
          <a:graphicData uri="http://schemas.openxmlformats.org/presentationml/2006/ole">
            <mc:AlternateContent xmlns:mc="http://schemas.openxmlformats.org/markup-compatibility/2006">
              <mc:Choice xmlns:v="urn:schemas-microsoft-com:vml" Requires="v">
                <p:oleObj spid="_x0000_s29856" r:id="rId9" imgW="1065730" imgH="215936" progId="Equations">
                  <p:embed/>
                </p:oleObj>
              </mc:Choice>
              <mc:Fallback>
                <p:oleObj r:id="rId9" imgW="1065730" imgH="215936" progId="Equations">
                  <p:embed/>
                  <p:pic>
                    <p:nvPicPr>
                      <p:cNvPr id="35926" name="Object 8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98738" y="5940424"/>
                        <a:ext cx="2481263"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Text Box 87"/>
          <p:cNvSpPr txBox="1">
            <a:spLocks noChangeArrowheads="1"/>
          </p:cNvSpPr>
          <p:nvPr/>
        </p:nvSpPr>
        <p:spPr bwMode="auto">
          <a:xfrm>
            <a:off x="2421890" y="3595370"/>
            <a:ext cx="863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所以</a:t>
            </a:r>
          </a:p>
        </p:txBody>
      </p:sp>
      <p:sp>
        <p:nvSpPr>
          <p:cNvPr id="22" name="Line 88"/>
          <p:cNvSpPr>
            <a:spLocks noChangeShapeType="1"/>
          </p:cNvSpPr>
          <p:nvPr/>
        </p:nvSpPr>
        <p:spPr bwMode="auto">
          <a:xfrm>
            <a:off x="3319463" y="4932362"/>
            <a:ext cx="3587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89"/>
          <p:cNvSpPr>
            <a:spLocks noChangeShapeType="1"/>
          </p:cNvSpPr>
          <p:nvPr/>
        </p:nvSpPr>
        <p:spPr bwMode="auto">
          <a:xfrm>
            <a:off x="2670176" y="4932362"/>
            <a:ext cx="3603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Line 90"/>
          <p:cNvSpPr>
            <a:spLocks noChangeShapeType="1"/>
          </p:cNvSpPr>
          <p:nvPr/>
        </p:nvSpPr>
        <p:spPr bwMode="auto">
          <a:xfrm>
            <a:off x="3462338" y="4932362"/>
            <a:ext cx="0" cy="2159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Line 91"/>
          <p:cNvSpPr>
            <a:spLocks noChangeShapeType="1"/>
          </p:cNvSpPr>
          <p:nvPr/>
        </p:nvSpPr>
        <p:spPr bwMode="auto">
          <a:xfrm>
            <a:off x="2887663" y="4932362"/>
            <a:ext cx="0" cy="5746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Text Box 93"/>
          <p:cNvSpPr txBox="1">
            <a:spLocks noChangeArrowheads="1"/>
          </p:cNvSpPr>
          <p:nvPr/>
        </p:nvSpPr>
        <p:spPr bwMode="auto">
          <a:xfrm>
            <a:off x="3679825" y="5003799"/>
            <a:ext cx="3095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latin typeface="+mn-ea"/>
                <a:ea typeface="+mn-ea"/>
              </a:rPr>
              <a:t>动态输出，取决于传递函数极点</a:t>
            </a:r>
          </a:p>
        </p:txBody>
      </p:sp>
      <p:sp>
        <p:nvSpPr>
          <p:cNvPr id="27" name="Line 94"/>
          <p:cNvSpPr>
            <a:spLocks noChangeShapeType="1"/>
          </p:cNvSpPr>
          <p:nvPr/>
        </p:nvSpPr>
        <p:spPr bwMode="auto">
          <a:xfrm>
            <a:off x="3463926" y="5148262"/>
            <a:ext cx="2159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95"/>
          <p:cNvSpPr>
            <a:spLocks noChangeShapeType="1"/>
          </p:cNvSpPr>
          <p:nvPr/>
        </p:nvSpPr>
        <p:spPr bwMode="auto">
          <a:xfrm>
            <a:off x="2887663" y="5507037"/>
            <a:ext cx="7921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 name="Text Box 96"/>
          <p:cNvSpPr txBox="1">
            <a:spLocks noChangeArrowheads="1"/>
          </p:cNvSpPr>
          <p:nvPr/>
        </p:nvSpPr>
        <p:spPr bwMode="auto">
          <a:xfrm>
            <a:off x="3679826" y="5364162"/>
            <a:ext cx="28813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稳态输出，取决于输入信号</a:t>
            </a:r>
          </a:p>
        </p:txBody>
      </p:sp>
      <p:cxnSp>
        <p:nvCxnSpPr>
          <p:cNvPr id="30" name="直接连接符 29"/>
          <p:cNvCxnSpPr/>
          <p:nvPr/>
        </p:nvCxnSpPr>
        <p:spPr>
          <a:xfrm>
            <a:off x="7770813" y="4903787"/>
            <a:ext cx="0" cy="1281112"/>
          </a:xfrm>
          <a:prstGeom prst="line">
            <a:avLst/>
          </a:prstGeom>
          <a:ln w="28575">
            <a:solidFill>
              <a:srgbClr val="CC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7770813" y="4921249"/>
            <a:ext cx="2017713" cy="0"/>
          </a:xfrm>
          <a:prstGeom prst="line">
            <a:avLst/>
          </a:prstGeom>
          <a:ln w="28575">
            <a:solidFill>
              <a:srgbClr val="CC0000"/>
            </a:solidFill>
          </a:ln>
        </p:spPr>
        <p:style>
          <a:lnRef idx="1">
            <a:schemeClr val="accent1"/>
          </a:lnRef>
          <a:fillRef idx="0">
            <a:schemeClr val="accent1"/>
          </a:fillRef>
          <a:effectRef idx="0">
            <a:schemeClr val="accent1"/>
          </a:effectRef>
          <a:fontRef idx="minor">
            <a:schemeClr val="tx1"/>
          </a:fontRef>
        </p:style>
      </p:cxnSp>
      <p:sp>
        <p:nvSpPr>
          <p:cNvPr id="32" name="Text Box 79"/>
          <p:cNvSpPr txBox="1">
            <a:spLocks noChangeArrowheads="1"/>
          </p:cNvSpPr>
          <p:nvPr/>
        </p:nvSpPr>
        <p:spPr bwMode="auto">
          <a:xfrm>
            <a:off x="7796212" y="4427537"/>
            <a:ext cx="6772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solidFill>
                  <a:srgbClr val="C00000"/>
                </a:solidFill>
                <a:latin typeface="+mj-ea"/>
                <a:ea typeface="+mj-ea"/>
              </a:rPr>
              <a:t>u(t)</a:t>
            </a:r>
          </a:p>
        </p:txBody>
      </p:sp>
      <p:graphicFrame>
        <p:nvGraphicFramePr>
          <p:cNvPr id="33" name="Object 35"/>
          <p:cNvGraphicFramePr>
            <a:graphicFrameLocks noChangeAspect="1"/>
          </p:cNvGraphicFramePr>
          <p:nvPr>
            <p:extLst>
              <p:ext uri="{D42A27DB-BD31-4B8C-83A1-F6EECF244321}">
                <p14:modId xmlns:p14="http://schemas.microsoft.com/office/powerpoint/2010/main" val="3197582216"/>
              </p:ext>
            </p:extLst>
          </p:nvPr>
        </p:nvGraphicFramePr>
        <p:xfrm>
          <a:off x="6546057" y="2464671"/>
          <a:ext cx="1439862" cy="673100"/>
        </p:xfrm>
        <a:graphic>
          <a:graphicData uri="http://schemas.openxmlformats.org/presentationml/2006/ole">
            <mc:AlternateContent xmlns:mc="http://schemas.openxmlformats.org/markup-compatibility/2006">
              <mc:Choice xmlns:v="urn:schemas-microsoft-com:vml" Requires="v">
                <p:oleObj spid="_x0000_s29857" r:id="rId11" imgW="761656" imgH="355609" progId="Equations">
                  <p:embed/>
                </p:oleObj>
              </mc:Choice>
              <mc:Fallback>
                <p:oleObj r:id="rId11" imgW="761656" imgH="355609" progId="Equations">
                  <p:embed/>
                  <p:pic>
                    <p:nvPicPr>
                      <p:cNvPr id="29702" name="Object 3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46057" y="2464671"/>
                        <a:ext cx="1439862"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2643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par>
                          <p:cTn id="11" fill="hold">
                            <p:stCondLst>
                              <p:cond delay="500"/>
                            </p:stCondLst>
                            <p:childTnLst>
                              <p:par>
                                <p:cTn id="12" presetID="3" presetClass="entr" presetSubtype="1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par>
                          <p:cTn id="15" fill="hold">
                            <p:stCondLst>
                              <p:cond delay="1000"/>
                            </p:stCondLst>
                            <p:childTnLst>
                              <p:par>
                                <p:cTn id="16" presetID="3" presetClass="entr" presetSubtype="1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linds(horizontal)">
                                      <p:cBhvr>
                                        <p:cTn id="45" dur="500"/>
                                        <p:tgtEl>
                                          <p:spTgt spid="16"/>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linds(horizontal)">
                                      <p:cBhvr>
                                        <p:cTn id="48" dur="500"/>
                                        <p:tgtEl>
                                          <p:spTgt spid="17"/>
                                        </p:tgtEl>
                                      </p:cBhvr>
                                    </p:animEffect>
                                  </p:childTnLst>
                                </p:cTn>
                              </p:par>
                              <p:par>
                                <p:cTn id="49" presetID="3" presetClass="entr" presetSubtype="10" fill="hold"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linds(horizontal)">
                                      <p:cBhvr>
                                        <p:cTn id="51" dur="500"/>
                                        <p:tgtEl>
                                          <p:spTgt spid="18"/>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linds(horizontal)">
                                      <p:cBhvr>
                                        <p:cTn id="54" dur="500"/>
                                        <p:tgtEl>
                                          <p:spTgt spid="19"/>
                                        </p:tgtEl>
                                      </p:cBhvr>
                                    </p:animEffect>
                                  </p:childTnLst>
                                </p:cTn>
                              </p:par>
                            </p:childTnLst>
                          </p:cTn>
                        </p:par>
                        <p:par>
                          <p:cTn id="55" fill="hold">
                            <p:stCondLst>
                              <p:cond delay="1500"/>
                            </p:stCondLst>
                            <p:childTnLst>
                              <p:par>
                                <p:cTn id="56" presetID="3" presetClass="entr" presetSubtype="10" fill="hold" nodeType="after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childTnLst>
                          </p:cTn>
                        </p:par>
                        <p:par>
                          <p:cTn id="59" fill="hold">
                            <p:stCondLst>
                              <p:cond delay="2000"/>
                            </p:stCondLst>
                            <p:childTnLst>
                              <p:par>
                                <p:cTn id="60" presetID="3" presetClass="entr" presetSubtype="1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500"/>
                                        <p:tgtEl>
                                          <p:spTgt spid="23"/>
                                        </p:tgtEl>
                                      </p:cBhvr>
                                    </p:animEffect>
                                  </p:childTnLst>
                                </p:cTn>
                              </p:par>
                            </p:childTnLst>
                          </p:cTn>
                        </p:par>
                        <p:par>
                          <p:cTn id="63" fill="hold">
                            <p:stCondLst>
                              <p:cond delay="2500"/>
                            </p:stCondLst>
                            <p:childTnLst>
                              <p:par>
                                <p:cTn id="64" presetID="3" presetClass="entr" presetSubtype="10" fill="hold"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blinds(horizontal)">
                                      <p:cBhvr>
                                        <p:cTn id="66" dur="500"/>
                                        <p:tgtEl>
                                          <p:spTgt spid="24"/>
                                        </p:tgtEl>
                                      </p:cBhvr>
                                    </p:animEffect>
                                  </p:childTnLst>
                                </p:cTn>
                              </p:par>
                            </p:childTnLst>
                          </p:cTn>
                        </p:par>
                        <p:par>
                          <p:cTn id="67" fill="hold">
                            <p:stCondLst>
                              <p:cond delay="3000"/>
                            </p:stCondLst>
                            <p:childTnLst>
                              <p:par>
                                <p:cTn id="68" presetID="3" presetClass="entr" presetSubtype="1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linds(horizontal)">
                                      <p:cBhvr>
                                        <p:cTn id="70" dur="500"/>
                                        <p:tgtEl>
                                          <p:spTgt spid="25"/>
                                        </p:tgtEl>
                                      </p:cBhvr>
                                    </p:animEffect>
                                  </p:childTnLst>
                                </p:cTn>
                              </p:par>
                            </p:childTnLst>
                          </p:cTn>
                        </p:par>
                        <p:par>
                          <p:cTn id="71" fill="hold">
                            <p:stCondLst>
                              <p:cond delay="3500"/>
                            </p:stCondLst>
                            <p:childTnLst>
                              <p:par>
                                <p:cTn id="72" presetID="3" presetClass="entr" presetSubtype="1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blinds(horizontal)">
                                      <p:cBhvr>
                                        <p:cTn id="74" dur="500"/>
                                        <p:tgtEl>
                                          <p:spTgt spid="26"/>
                                        </p:tgtEl>
                                      </p:cBhvr>
                                    </p:animEffect>
                                  </p:childTnLst>
                                </p:cTn>
                              </p:par>
                            </p:childTnLst>
                          </p:cTn>
                        </p:par>
                        <p:par>
                          <p:cTn id="75" fill="hold">
                            <p:stCondLst>
                              <p:cond delay="4000"/>
                            </p:stCondLst>
                            <p:childTnLst>
                              <p:par>
                                <p:cTn id="76" presetID="3" presetClass="entr" presetSubtype="10" fill="hold"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blinds(horizontal)">
                                      <p:cBhvr>
                                        <p:cTn id="78" dur="500"/>
                                        <p:tgtEl>
                                          <p:spTgt spid="27"/>
                                        </p:tgtEl>
                                      </p:cBhvr>
                                    </p:animEffect>
                                  </p:childTnLst>
                                </p:cTn>
                              </p:par>
                            </p:childTnLst>
                          </p:cTn>
                        </p:par>
                        <p:par>
                          <p:cTn id="79" fill="hold">
                            <p:stCondLst>
                              <p:cond delay="4500"/>
                            </p:stCondLst>
                            <p:childTnLst>
                              <p:par>
                                <p:cTn id="80" presetID="3" presetClass="entr" presetSubtype="10" fill="hold" nodeType="afterEffect">
                                  <p:stCondLst>
                                    <p:cond delay="0"/>
                                  </p:stCondLst>
                                  <p:childTnLst>
                                    <p:set>
                                      <p:cBhvr>
                                        <p:cTn id="81" dur="1" fill="hold">
                                          <p:stCondLst>
                                            <p:cond delay="0"/>
                                          </p:stCondLst>
                                        </p:cTn>
                                        <p:tgtEl>
                                          <p:spTgt spid="28"/>
                                        </p:tgtEl>
                                        <p:attrNameLst>
                                          <p:attrName>style.visibility</p:attrName>
                                        </p:attrNameLst>
                                      </p:cBhvr>
                                      <p:to>
                                        <p:strVal val="visible"/>
                                      </p:to>
                                    </p:set>
                                    <p:animEffect transition="in" filter="blinds(horizontal)">
                                      <p:cBhvr>
                                        <p:cTn id="82" dur="500"/>
                                        <p:tgtEl>
                                          <p:spTgt spid="28"/>
                                        </p:tgtEl>
                                      </p:cBhvr>
                                    </p:animEffect>
                                  </p:childTnLst>
                                </p:cTn>
                              </p:par>
                            </p:childTnLst>
                          </p:cTn>
                        </p:par>
                        <p:par>
                          <p:cTn id="83" fill="hold">
                            <p:stCondLst>
                              <p:cond delay="5000"/>
                            </p:stCondLst>
                            <p:childTnLst>
                              <p:par>
                                <p:cTn id="84" presetID="3" presetClass="entr" presetSubtype="10"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blinds(horizontal)">
                                      <p:cBhvr>
                                        <p:cTn id="86" dur="500"/>
                                        <p:tgtEl>
                                          <p:spTgt spid="29"/>
                                        </p:tgtEl>
                                      </p:cBhvr>
                                    </p:animEffect>
                                  </p:childTnLst>
                                </p:cTn>
                              </p:par>
                              <p:par>
                                <p:cTn id="87" presetID="3" presetClass="entr" presetSubtype="10" fill="hold" nodeType="withEffect">
                                  <p:stCondLst>
                                    <p:cond delay="0"/>
                                  </p:stCondLst>
                                  <p:childTnLst>
                                    <p:set>
                                      <p:cBhvr>
                                        <p:cTn id="88" dur="1" fill="hold">
                                          <p:stCondLst>
                                            <p:cond delay="0"/>
                                          </p:stCondLst>
                                        </p:cTn>
                                        <p:tgtEl>
                                          <p:spTgt spid="20"/>
                                        </p:tgtEl>
                                        <p:attrNameLst>
                                          <p:attrName>style.visibility</p:attrName>
                                        </p:attrNameLst>
                                      </p:cBhvr>
                                      <p:to>
                                        <p:strVal val="visible"/>
                                      </p:to>
                                    </p:set>
                                    <p:animEffect transition="in" filter="blinds(horizontal)">
                                      <p:cBhvr>
                                        <p:cTn id="89" dur="500"/>
                                        <p:tgtEl>
                                          <p:spTgt spid="20"/>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blinds(horizontal)">
                                      <p:cBhvr>
                                        <p:cTn id="92" dur="500"/>
                                        <p:tgtEl>
                                          <p:spTgt spid="32"/>
                                        </p:tgtEl>
                                      </p:cBhvr>
                                    </p:animEffect>
                                  </p:childTnLst>
                                </p:cTn>
                              </p:par>
                              <p:par>
                                <p:cTn id="93" presetID="1" presetClass="entr" presetSubtype="0" fill="hold" nodeType="withEffect">
                                  <p:stCondLst>
                                    <p:cond delay="0"/>
                                  </p:stCondLst>
                                  <p:childTnLst>
                                    <p:set>
                                      <p:cBhvr>
                                        <p:cTn id="94" dur="1" fill="hold">
                                          <p:stCondLst>
                                            <p:cond delay="0"/>
                                          </p:stCondLst>
                                        </p:cTn>
                                        <p:tgtEl>
                                          <p:spTgt spid="30"/>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4" grpId="0"/>
      <p:bldP spid="15" grpId="0"/>
      <p:bldP spid="16" grpId="0"/>
      <p:bldP spid="17" grpId="0"/>
      <p:bldP spid="19" grpId="0"/>
      <p:bldP spid="21" grpId="0"/>
      <p:bldP spid="26" grpId="0"/>
      <p:bldP spid="29" grpId="0"/>
      <p:bldP spid="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1168399" y="5624513"/>
            <a:ext cx="9539422" cy="792162"/>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pic>
        <p:nvPicPr>
          <p:cNvPr id="3"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09650" y="1754188"/>
            <a:ext cx="5184775" cy="3725862"/>
          </a:xfrm>
          <a:prstGeom prst="rect">
            <a:avLst/>
          </a:prstGeom>
        </p:spPr>
      </p:pic>
      <p:graphicFrame>
        <p:nvGraphicFramePr>
          <p:cNvPr id="4" name="Object 7"/>
          <p:cNvGraphicFramePr>
            <a:graphicFrameLocks noChangeAspect="1"/>
          </p:cNvGraphicFramePr>
          <p:nvPr>
            <p:extLst>
              <p:ext uri="{D42A27DB-BD31-4B8C-83A1-F6EECF244321}">
                <p14:modId xmlns:p14="http://schemas.microsoft.com/office/powerpoint/2010/main" val="4220187174"/>
              </p:ext>
            </p:extLst>
          </p:nvPr>
        </p:nvGraphicFramePr>
        <p:xfrm>
          <a:off x="2522538" y="3751263"/>
          <a:ext cx="2160587" cy="862012"/>
        </p:xfrm>
        <a:graphic>
          <a:graphicData uri="http://schemas.openxmlformats.org/presentationml/2006/ole">
            <mc:AlternateContent xmlns:mc="http://schemas.openxmlformats.org/markup-compatibility/2006">
              <mc:Choice xmlns:v="urn:schemas-microsoft-com:vml" Requires="v">
                <p:oleObj spid="_x0000_s30842" r:id="rId4" imgW="825817" imgH="330517" progId="Equation.3">
                  <p:embed/>
                </p:oleObj>
              </mc:Choice>
              <mc:Fallback>
                <p:oleObj r:id="rId4" imgW="825817" imgH="330517" progId="Equation.3">
                  <p:embed/>
                  <p:pic>
                    <p:nvPicPr>
                      <p:cNvPr id="30722"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2538" y="3751263"/>
                        <a:ext cx="21605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8"/>
          <p:cNvSpPr txBox="1">
            <a:spLocks noChangeArrowheads="1"/>
          </p:cNvSpPr>
          <p:nvPr/>
        </p:nvSpPr>
        <p:spPr bwMode="auto">
          <a:xfrm>
            <a:off x="533400" y="1092200"/>
            <a:ext cx="5183187"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smtClean="0">
                <a:solidFill>
                  <a:srgbClr val="0070C0"/>
                </a:solidFill>
                <a:latin typeface="+mj-ea"/>
                <a:ea typeface="+mj-ea"/>
              </a:rPr>
              <a:t>一阶系统</a:t>
            </a:r>
            <a:r>
              <a:rPr lang="zh-CN" altLang="en-US" sz="2400" b="1" dirty="0">
                <a:solidFill>
                  <a:srgbClr val="0070C0"/>
                </a:solidFill>
                <a:latin typeface="+mj-ea"/>
                <a:ea typeface="+mj-ea"/>
              </a:rPr>
              <a:t>单位阶跃响应的性能指标</a:t>
            </a:r>
          </a:p>
        </p:txBody>
      </p:sp>
      <p:sp>
        <p:nvSpPr>
          <p:cNvPr id="6" name="Text Box 12"/>
          <p:cNvSpPr txBox="1">
            <a:spLocks noChangeArrowheads="1"/>
          </p:cNvSpPr>
          <p:nvPr/>
        </p:nvSpPr>
        <p:spPr bwMode="auto">
          <a:xfrm>
            <a:off x="6856546" y="2014935"/>
            <a:ext cx="450056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latin typeface="+mj-ea"/>
                <a:ea typeface="+mj-ea"/>
              </a:rPr>
              <a:t>(1</a:t>
            </a:r>
            <a:r>
              <a:rPr lang="en-US" altLang="zh-CN" sz="2000" b="1" dirty="0" smtClean="0">
                <a:latin typeface="+mj-ea"/>
                <a:ea typeface="+mj-ea"/>
              </a:rPr>
              <a:t>) </a:t>
            </a:r>
            <a:r>
              <a:rPr lang="zh-CN" altLang="en-US" sz="2000" dirty="0" smtClean="0">
                <a:latin typeface="+mn-ea"/>
                <a:ea typeface="+mn-ea"/>
                <a:cs typeface="Times New Roman" panose="02020603050405020304" pitchFamily="18" charset="0"/>
              </a:rPr>
              <a:t>上升时间 </a:t>
            </a:r>
            <a:r>
              <a:rPr lang="en-US" altLang="zh-CN" sz="2000" b="1" i="1" dirty="0" err="1">
                <a:latin typeface="+mj-ea"/>
                <a:ea typeface="+mj-ea"/>
                <a:cs typeface="Times New Roman" panose="02020603050405020304" pitchFamily="18" charset="0"/>
              </a:rPr>
              <a:t>t</a:t>
            </a:r>
            <a:r>
              <a:rPr lang="en-US" altLang="zh-CN" sz="2000" b="1" i="1" baseline="-25000" dirty="0" err="1">
                <a:latin typeface="+mj-ea"/>
                <a:ea typeface="+mj-ea"/>
                <a:cs typeface="Times New Roman" panose="02020603050405020304" pitchFamily="18" charset="0"/>
              </a:rPr>
              <a:t>r</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y(∞)=1</a:t>
            </a:r>
            <a:r>
              <a:rPr lang="zh-CN" altLang="en-US" sz="2000" b="1" dirty="0">
                <a:latin typeface="+mj-ea"/>
                <a:ea typeface="+mj-ea"/>
                <a:cs typeface="Times New Roman" panose="02020603050405020304" pitchFamily="18" charset="0"/>
              </a:rPr>
              <a:t>）</a:t>
            </a:r>
            <a:endParaRPr lang="en-US" altLang="zh-CN" sz="2000" b="1" dirty="0">
              <a:latin typeface="+mj-ea"/>
              <a:ea typeface="+mj-ea"/>
              <a:cs typeface="Times New Roman" panose="02020603050405020304" pitchFamily="18" charset="0"/>
            </a:endParaRPr>
          </a:p>
          <a:p>
            <a:pPr eaLnBrk="1" hangingPunct="1">
              <a:lnSpc>
                <a:spcPct val="130000"/>
              </a:lnSpc>
              <a:spcBef>
                <a:spcPct val="50000"/>
              </a:spcBef>
            </a:pPr>
            <a:r>
              <a:rPr lang="en-US" altLang="zh-CN" sz="2000" b="1" dirty="0">
                <a:latin typeface="+mj-ea"/>
                <a:ea typeface="+mj-ea"/>
                <a:cs typeface="Times New Roman" panose="02020603050405020304" pitchFamily="18" charset="0"/>
              </a:rPr>
              <a:t>(2</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没有</a:t>
            </a:r>
            <a:r>
              <a:rPr lang="zh-CN" altLang="en-US" sz="2000" dirty="0">
                <a:latin typeface="+mn-ea"/>
                <a:ea typeface="+mn-ea"/>
                <a:cs typeface="Times New Roman" panose="02020603050405020304" pitchFamily="18" charset="0"/>
              </a:rPr>
              <a:t>振荡，超调量</a:t>
            </a:r>
            <a:r>
              <a:rPr lang="en-US" altLang="zh-CN" sz="2000" b="1" dirty="0" err="1">
                <a:latin typeface="+mj-ea"/>
                <a:ea typeface="+mj-ea"/>
                <a:cs typeface="Times New Roman" panose="02020603050405020304" pitchFamily="18" charset="0"/>
              </a:rPr>
              <a:t>M</a:t>
            </a:r>
            <a:r>
              <a:rPr lang="en-US" altLang="zh-CN" sz="2000" b="1" baseline="-25000" dirty="0" err="1">
                <a:latin typeface="+mj-ea"/>
                <a:ea typeface="+mj-ea"/>
                <a:cs typeface="Times New Roman" panose="02020603050405020304" pitchFamily="18" charset="0"/>
              </a:rPr>
              <a:t>p</a:t>
            </a:r>
            <a:r>
              <a:rPr lang="en-US" altLang="zh-CN" sz="2000" b="1" dirty="0">
                <a:latin typeface="+mj-ea"/>
                <a:ea typeface="+mj-ea"/>
                <a:cs typeface="Times New Roman" panose="02020603050405020304" pitchFamily="18" charset="0"/>
              </a:rPr>
              <a:t>=0</a:t>
            </a:r>
          </a:p>
          <a:p>
            <a:pPr eaLnBrk="1" hangingPunct="1">
              <a:lnSpc>
                <a:spcPct val="130000"/>
              </a:lnSpc>
              <a:spcBef>
                <a:spcPct val="50000"/>
              </a:spcBef>
            </a:pPr>
            <a:r>
              <a:rPr lang="en-US" altLang="zh-CN" sz="2000" b="1" dirty="0">
                <a:latin typeface="+mj-ea"/>
                <a:ea typeface="+mj-ea"/>
                <a:cs typeface="Times New Roman" panose="02020603050405020304" pitchFamily="18" charset="0"/>
              </a:rPr>
              <a:t>(3</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调节</a:t>
            </a:r>
            <a:r>
              <a:rPr lang="zh-CN" altLang="en-US" sz="2000" dirty="0">
                <a:latin typeface="+mn-ea"/>
                <a:ea typeface="+mn-ea"/>
                <a:cs typeface="Times New Roman" panose="02020603050405020304" pitchFamily="18" charset="0"/>
              </a:rPr>
              <a:t>时间</a:t>
            </a:r>
          </a:p>
        </p:txBody>
      </p:sp>
      <p:graphicFrame>
        <p:nvGraphicFramePr>
          <p:cNvPr id="7" name="Object 13"/>
          <p:cNvGraphicFramePr>
            <a:graphicFrameLocks noChangeAspect="1"/>
          </p:cNvGraphicFramePr>
          <p:nvPr>
            <p:extLst>
              <p:ext uri="{D42A27DB-BD31-4B8C-83A1-F6EECF244321}">
                <p14:modId xmlns:p14="http://schemas.microsoft.com/office/powerpoint/2010/main" val="3112869098"/>
              </p:ext>
            </p:extLst>
          </p:nvPr>
        </p:nvGraphicFramePr>
        <p:xfrm>
          <a:off x="7180396" y="3835400"/>
          <a:ext cx="1008062" cy="612775"/>
        </p:xfrm>
        <a:graphic>
          <a:graphicData uri="http://schemas.openxmlformats.org/presentationml/2006/ole">
            <mc:AlternateContent xmlns:mc="http://schemas.openxmlformats.org/markup-compatibility/2006">
              <mc:Choice xmlns:v="urn:schemas-microsoft-com:vml" Requires="v">
                <p:oleObj spid="_x0000_s30843" r:id="rId6" imgW="520791" imgH="317679" progId="Equation.3">
                  <p:embed/>
                </p:oleObj>
              </mc:Choice>
              <mc:Fallback>
                <p:oleObj r:id="rId6" imgW="520791" imgH="317679" progId="Equation.3">
                  <p:embed/>
                  <p:pic>
                    <p:nvPicPr>
                      <p:cNvPr id="7"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80396" y="3835400"/>
                        <a:ext cx="1008062"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4"/>
          <p:cNvGraphicFramePr>
            <a:graphicFrameLocks noChangeAspect="1"/>
          </p:cNvGraphicFramePr>
          <p:nvPr>
            <p:extLst>
              <p:ext uri="{D42A27DB-BD31-4B8C-83A1-F6EECF244321}">
                <p14:modId xmlns:p14="http://schemas.microsoft.com/office/powerpoint/2010/main" val="873228696"/>
              </p:ext>
            </p:extLst>
          </p:nvPr>
        </p:nvGraphicFramePr>
        <p:xfrm>
          <a:off x="9340983" y="3835400"/>
          <a:ext cx="1366838" cy="796925"/>
        </p:xfrm>
        <a:graphic>
          <a:graphicData uri="http://schemas.openxmlformats.org/presentationml/2006/ole">
            <mc:AlternateContent xmlns:mc="http://schemas.openxmlformats.org/markup-compatibility/2006">
              <mc:Choice xmlns:v="urn:schemas-microsoft-com:vml" Requires="v">
                <p:oleObj spid="_x0000_s30844" r:id="rId8" imgW="673125" imgH="393846" progId="Equation.3">
                  <p:embed/>
                </p:oleObj>
              </mc:Choice>
              <mc:Fallback>
                <p:oleObj r:id="rId8" imgW="673125" imgH="393846" progId="Equation.3">
                  <p:embed/>
                  <p:pic>
                    <p:nvPicPr>
                      <p:cNvPr id="8" name="Object 1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40983" y="3835400"/>
                        <a:ext cx="1366838"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15"/>
          <p:cNvSpPr>
            <a:spLocks noChangeArrowheads="1"/>
          </p:cNvSpPr>
          <p:nvPr/>
        </p:nvSpPr>
        <p:spPr bwMode="auto">
          <a:xfrm>
            <a:off x="8404358" y="4122738"/>
            <a:ext cx="647700" cy="288925"/>
          </a:xfrm>
          <a:prstGeom prst="rightArrow">
            <a:avLst>
              <a:gd name="adj1" fmla="val 50000"/>
              <a:gd name="adj2" fmla="val 56034"/>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Text Box 12"/>
          <p:cNvSpPr txBox="1">
            <a:spLocks noChangeArrowheads="1"/>
          </p:cNvSpPr>
          <p:nvPr/>
        </p:nvSpPr>
        <p:spPr bwMode="auto">
          <a:xfrm>
            <a:off x="7469321" y="4748099"/>
            <a:ext cx="3024187"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cs typeface="Arial" panose="020B0604020202020204" pitchFamily="34" charset="0"/>
              </a:rPr>
              <a:t>实际中多</a:t>
            </a:r>
            <a:r>
              <a:rPr lang="zh-CN" altLang="en-US" sz="2000" dirty="0" smtClean="0">
                <a:latin typeface="+mn-ea"/>
                <a:ea typeface="+mn-ea"/>
                <a:cs typeface="Arial" panose="020B0604020202020204" pitchFamily="34" charset="0"/>
              </a:rPr>
              <a:t>取 </a:t>
            </a:r>
            <a:r>
              <a:rPr lang="en-US" altLang="zh-CN" sz="2000" b="1" dirty="0" err="1" smtClean="0">
                <a:latin typeface="+mj-ea"/>
                <a:ea typeface="+mj-ea"/>
                <a:cs typeface="Arial" panose="020B0604020202020204" pitchFamily="34" charset="0"/>
              </a:rPr>
              <a:t>t</a:t>
            </a:r>
            <a:r>
              <a:rPr lang="en-US" altLang="zh-CN" sz="2000" b="1" baseline="-25000" dirty="0" err="1" smtClean="0">
                <a:latin typeface="+mj-ea"/>
                <a:ea typeface="+mj-ea"/>
                <a:cs typeface="Arial" panose="020B0604020202020204" pitchFamily="34" charset="0"/>
              </a:rPr>
              <a:t>s</a:t>
            </a:r>
            <a:r>
              <a:rPr lang="en-US" altLang="zh-CN" sz="2000" b="1" dirty="0">
                <a:latin typeface="+mj-ea"/>
                <a:ea typeface="+mj-ea"/>
                <a:cs typeface="Arial" panose="020B0604020202020204" pitchFamily="34" charset="0"/>
              </a:rPr>
              <a:t>=(3-4)T</a:t>
            </a:r>
          </a:p>
        </p:txBody>
      </p:sp>
      <p:cxnSp>
        <p:nvCxnSpPr>
          <p:cNvPr id="11" name="直接连接符 10"/>
          <p:cNvCxnSpPr/>
          <p:nvPr/>
        </p:nvCxnSpPr>
        <p:spPr>
          <a:xfrm>
            <a:off x="2305050" y="2095500"/>
            <a:ext cx="3168650" cy="0"/>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4610100" y="1736725"/>
            <a:ext cx="0" cy="287338"/>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V="1">
            <a:off x="4610100" y="2095500"/>
            <a:ext cx="0" cy="288925"/>
          </a:xfrm>
          <a:prstGeom prst="straightConnector1">
            <a:avLst/>
          </a:prstGeom>
          <a:ln>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15" idx="0"/>
          </p:cNvCxnSpPr>
          <p:nvPr/>
        </p:nvCxnSpPr>
        <p:spPr>
          <a:xfrm>
            <a:off x="2233613" y="3176588"/>
            <a:ext cx="0" cy="1871662"/>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15" name="TextBox 22"/>
          <p:cNvSpPr txBox="1">
            <a:spLocks noChangeArrowheads="1"/>
          </p:cNvSpPr>
          <p:nvPr/>
        </p:nvSpPr>
        <p:spPr bwMode="auto">
          <a:xfrm>
            <a:off x="2089150" y="5048250"/>
            <a:ext cx="287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T</a:t>
            </a:r>
            <a:endParaRPr lang="zh-CN" altLang="en-US"/>
          </a:p>
        </p:txBody>
      </p:sp>
      <p:sp>
        <p:nvSpPr>
          <p:cNvPr id="16" name="TextBox 26"/>
          <p:cNvSpPr txBox="1">
            <a:spLocks noChangeArrowheads="1"/>
          </p:cNvSpPr>
          <p:nvPr/>
        </p:nvSpPr>
        <p:spPr bwMode="auto">
          <a:xfrm>
            <a:off x="4610100" y="1663700"/>
            <a:ext cx="287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l-GR" altLang="zh-CN">
                <a:latin typeface="Times New Roman" panose="02020603050405020304" pitchFamily="18" charset="0"/>
                <a:cs typeface="Times New Roman" panose="02020603050405020304" pitchFamily="18" charset="0"/>
              </a:rPr>
              <a:t>Δ</a:t>
            </a:r>
            <a:endParaRPr lang="zh-CN" altLang="en-US"/>
          </a:p>
        </p:txBody>
      </p:sp>
      <p:cxnSp>
        <p:nvCxnSpPr>
          <p:cNvPr id="17" name="直接连接符 16"/>
          <p:cNvCxnSpPr/>
          <p:nvPr/>
        </p:nvCxnSpPr>
        <p:spPr>
          <a:xfrm>
            <a:off x="3241675" y="2095500"/>
            <a:ext cx="0" cy="2952750"/>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sp>
        <p:nvSpPr>
          <p:cNvPr id="18" name="TextBox 29"/>
          <p:cNvSpPr txBox="1">
            <a:spLocks noChangeArrowheads="1"/>
          </p:cNvSpPr>
          <p:nvPr/>
        </p:nvSpPr>
        <p:spPr bwMode="auto">
          <a:xfrm>
            <a:off x="3097213" y="5048250"/>
            <a:ext cx="3603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t</a:t>
            </a:r>
            <a:r>
              <a:rPr lang="en-US" altLang="zh-CN" baseline="-25000"/>
              <a:t>s</a:t>
            </a:r>
            <a:endParaRPr lang="zh-CN" altLang="en-US" baseline="-25000"/>
          </a:p>
        </p:txBody>
      </p:sp>
      <p:sp>
        <p:nvSpPr>
          <p:cNvPr id="19" name="TextBox 30"/>
          <p:cNvSpPr txBox="1">
            <a:spLocks noChangeArrowheads="1"/>
          </p:cNvSpPr>
          <p:nvPr/>
        </p:nvSpPr>
        <p:spPr bwMode="auto">
          <a:xfrm>
            <a:off x="2160588" y="5821362"/>
            <a:ext cx="48244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注意：阶跃响应的导数是脉冲响应，即</a:t>
            </a:r>
          </a:p>
        </p:txBody>
      </p:sp>
      <p:graphicFrame>
        <p:nvGraphicFramePr>
          <p:cNvPr id="20" name="Object 85"/>
          <p:cNvGraphicFramePr>
            <a:graphicFrameLocks noChangeAspect="1"/>
          </p:cNvGraphicFramePr>
          <p:nvPr>
            <p:extLst>
              <p:ext uri="{D42A27DB-BD31-4B8C-83A1-F6EECF244321}">
                <p14:modId xmlns:p14="http://schemas.microsoft.com/office/powerpoint/2010/main" val="353789575"/>
              </p:ext>
            </p:extLst>
          </p:nvPr>
        </p:nvGraphicFramePr>
        <p:xfrm>
          <a:off x="6983545" y="5591968"/>
          <a:ext cx="2592388" cy="792163"/>
        </p:xfrm>
        <a:graphic>
          <a:graphicData uri="http://schemas.openxmlformats.org/presentationml/2006/ole">
            <mc:AlternateContent xmlns:mc="http://schemas.openxmlformats.org/markup-compatibility/2006">
              <mc:Choice xmlns:v="urn:schemas-microsoft-com:vml" Requires="v">
                <p:oleObj spid="_x0000_s30845" r:id="rId10" imgW="1206817" imgH="368617" progId="Equations">
                  <p:embed/>
                </p:oleObj>
              </mc:Choice>
              <mc:Fallback>
                <p:oleObj r:id="rId10" imgW="1206817" imgH="368617" progId="Equations">
                  <p:embed/>
                  <p:pic>
                    <p:nvPicPr>
                      <p:cNvPr id="35925" name="Object 8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83545" y="5591968"/>
                        <a:ext cx="2592388"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568096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linds(horizontal)">
                                      <p:cBhvr>
                                        <p:cTn id="19" dur="500"/>
                                        <p:tgtEl>
                                          <p:spTgt spid="1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blinds(horizontal)">
                                      <p:cBhvr>
                                        <p:cTn id="25" dur="500"/>
                                        <p:tgtEl>
                                          <p:spTgt spid="18"/>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blinds(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linds(horizontal)">
                                      <p:cBhvr>
                                        <p:cTn id="34" dur="500"/>
                                        <p:tgtEl>
                                          <p:spTgt spid="6"/>
                                        </p:tgtEl>
                                      </p:cBhvr>
                                    </p:animEffect>
                                  </p:childTnLst>
                                </p:cTn>
                              </p:par>
                              <p:par>
                                <p:cTn id="35" presetID="3" presetClass="entr" presetSubtype="1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par>
                                <p:cTn id="38" presetID="3" presetClass="entr" presetSubtype="10"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linds(horizontal)">
                                      <p:cBhvr>
                                        <p:cTn id="40" dur="500"/>
                                        <p:tgtEl>
                                          <p:spTgt spid="8"/>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linds(horizontal)">
                                      <p:cBhvr>
                                        <p:cTn id="43" dur="500"/>
                                        <p:tgtEl>
                                          <p:spTgt spid="9"/>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linds(horizontal)">
                                      <p:cBhvr>
                                        <p:cTn id="46" dur="5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blinds(horizontal)">
                                      <p:cBhvr>
                                        <p:cTn id="51" dur="500"/>
                                        <p:tgtEl>
                                          <p:spTgt spid="19"/>
                                        </p:tgtEl>
                                      </p:cBhvr>
                                    </p:animEffect>
                                  </p:childTnLst>
                                </p:cTn>
                              </p:par>
                              <p:par>
                                <p:cTn id="52" presetID="3" presetClass="entr" presetSubtype="10" fill="hold" nodeType="with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blinds(horizontal)">
                                      <p:cBhvr>
                                        <p:cTn id="54" dur="500"/>
                                        <p:tgtEl>
                                          <p:spTgt spid="20"/>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6" grpId="0"/>
      <p:bldP spid="9" grpId="0" animBg="1"/>
      <p:bldP spid="10" grpId="0"/>
      <p:bldP spid="15" grpId="0"/>
      <p:bldP spid="16" grpId="0"/>
      <p:bldP spid="18"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1168399" y="5798430"/>
            <a:ext cx="9836151" cy="723901"/>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4" name="Text Box 48"/>
          <p:cNvSpPr txBox="1">
            <a:spLocks noChangeArrowheads="1"/>
          </p:cNvSpPr>
          <p:nvPr/>
        </p:nvSpPr>
        <p:spPr bwMode="auto">
          <a:xfrm>
            <a:off x="515938" y="1106488"/>
            <a:ext cx="111601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C00000"/>
                </a:solidFill>
                <a:latin typeface="+mj-ea"/>
                <a:ea typeface="+mj-ea"/>
                <a:cs typeface="楷体_GB2312"/>
              </a:rPr>
              <a:t>单位斜坡响应</a:t>
            </a:r>
          </a:p>
          <a:p>
            <a:pPr indent="609600" eaLnBrk="1" hangingPunct="1">
              <a:lnSpc>
                <a:spcPct val="120000"/>
              </a:lnSpc>
              <a:spcBef>
                <a:spcPts val="1200"/>
              </a:spcBef>
            </a:pPr>
            <a:r>
              <a:rPr lang="zh-CN" altLang="en-US" sz="2000" dirty="0" smtClean="0">
                <a:latin typeface="+mn-ea"/>
                <a:ea typeface="+mn-ea"/>
                <a:cs typeface="楷体_GB2312"/>
              </a:rPr>
              <a:t>这</a:t>
            </a:r>
            <a:r>
              <a:rPr lang="zh-CN" altLang="en-US" sz="2000" dirty="0">
                <a:latin typeface="+mn-ea"/>
                <a:ea typeface="+mn-ea"/>
                <a:cs typeface="楷体_GB2312"/>
              </a:rPr>
              <a:t>是指一阶系统在单位斜坡输入信号作用下的时域输出。由于单位斜坡信号的复域表示为</a:t>
            </a:r>
            <a:endParaRPr lang="zh-CN" altLang="en-US" sz="2400" dirty="0">
              <a:latin typeface="+mn-ea"/>
              <a:ea typeface="+mn-ea"/>
              <a:cs typeface="楷体_GB2312"/>
            </a:endParaRPr>
          </a:p>
        </p:txBody>
      </p:sp>
      <p:graphicFrame>
        <p:nvGraphicFramePr>
          <p:cNvPr id="5" name="Object 49"/>
          <p:cNvGraphicFramePr>
            <a:graphicFrameLocks noChangeAspect="1"/>
          </p:cNvGraphicFramePr>
          <p:nvPr>
            <p:extLst>
              <p:ext uri="{D42A27DB-BD31-4B8C-83A1-F6EECF244321}">
                <p14:modId xmlns:p14="http://schemas.microsoft.com/office/powerpoint/2010/main" val="1886730531"/>
              </p:ext>
            </p:extLst>
          </p:nvPr>
        </p:nvGraphicFramePr>
        <p:xfrm>
          <a:off x="4392614" y="2051225"/>
          <a:ext cx="1728787" cy="677862"/>
        </p:xfrm>
        <a:graphic>
          <a:graphicData uri="http://schemas.openxmlformats.org/presentationml/2006/ole">
            <mc:AlternateContent xmlns:mc="http://schemas.openxmlformats.org/markup-compatibility/2006">
              <mc:Choice xmlns:v="urn:schemas-microsoft-com:vml" Requires="v">
                <p:oleObj spid="_x0000_s31901" r:id="rId3" imgW="1003182" imgH="393846" progId="Equation.3">
                  <p:embed/>
                </p:oleObj>
              </mc:Choice>
              <mc:Fallback>
                <p:oleObj r:id="rId3" imgW="1003182" imgH="393846" progId="Equation.3">
                  <p:embed/>
                  <p:pic>
                    <p:nvPicPr>
                      <p:cNvPr id="31746" name="Object 4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2614" y="2051225"/>
                        <a:ext cx="1728787" cy="6778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50"/>
          <p:cNvGraphicFramePr>
            <a:graphicFrameLocks noChangeAspect="1"/>
          </p:cNvGraphicFramePr>
          <p:nvPr>
            <p:extLst>
              <p:ext uri="{D42A27DB-BD31-4B8C-83A1-F6EECF244321}">
                <p14:modId xmlns:p14="http://schemas.microsoft.com/office/powerpoint/2010/main" val="3081838916"/>
              </p:ext>
            </p:extLst>
          </p:nvPr>
        </p:nvGraphicFramePr>
        <p:xfrm>
          <a:off x="3667125" y="2751224"/>
          <a:ext cx="5254625" cy="781050"/>
        </p:xfrm>
        <a:graphic>
          <a:graphicData uri="http://schemas.openxmlformats.org/presentationml/2006/ole">
            <mc:AlternateContent xmlns:mc="http://schemas.openxmlformats.org/markup-compatibility/2006">
              <mc:Choice xmlns:v="urn:schemas-microsoft-com:vml" Requires="v">
                <p:oleObj spid="_x0000_s31902" r:id="rId5" imgW="2819717" imgH="419417" progId="Equation.3">
                  <p:embed/>
                </p:oleObj>
              </mc:Choice>
              <mc:Fallback>
                <p:oleObj r:id="rId5" imgW="2819717" imgH="419417" progId="Equation.3">
                  <p:embed/>
                  <p:pic>
                    <p:nvPicPr>
                      <p:cNvPr id="36914" name="Object 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7125" y="2751224"/>
                        <a:ext cx="525462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51"/>
          <p:cNvSpPr txBox="1">
            <a:spLocks noChangeArrowheads="1"/>
          </p:cNvSpPr>
          <p:nvPr/>
        </p:nvSpPr>
        <p:spPr bwMode="auto">
          <a:xfrm>
            <a:off x="2874963" y="2967124"/>
            <a:ext cx="863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所以</a:t>
            </a:r>
          </a:p>
        </p:txBody>
      </p:sp>
      <p:graphicFrame>
        <p:nvGraphicFramePr>
          <p:cNvPr id="8" name="Object 52"/>
          <p:cNvGraphicFramePr>
            <a:graphicFrameLocks noChangeAspect="1"/>
          </p:cNvGraphicFramePr>
          <p:nvPr>
            <p:extLst>
              <p:ext uri="{D42A27DB-BD31-4B8C-83A1-F6EECF244321}">
                <p14:modId xmlns:p14="http://schemas.microsoft.com/office/powerpoint/2010/main" val="2399597378"/>
              </p:ext>
            </p:extLst>
          </p:nvPr>
        </p:nvGraphicFramePr>
        <p:xfrm>
          <a:off x="1716088" y="3901368"/>
          <a:ext cx="2187575" cy="590550"/>
        </p:xfrm>
        <a:graphic>
          <a:graphicData uri="http://schemas.openxmlformats.org/presentationml/2006/ole">
            <mc:AlternateContent xmlns:mc="http://schemas.openxmlformats.org/markup-compatibility/2006">
              <mc:Choice xmlns:v="urn:schemas-microsoft-com:vml" Requires="v">
                <p:oleObj spid="_x0000_s31903" r:id="rId7" imgW="1269766" imgH="343068" progId="Equation.3">
                  <p:embed/>
                </p:oleObj>
              </mc:Choice>
              <mc:Fallback>
                <p:oleObj r:id="rId7" imgW="1269766" imgH="343068" progId="Equation.3">
                  <p:embed/>
                  <p:pic>
                    <p:nvPicPr>
                      <p:cNvPr id="36916" name="Object 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16088" y="3901368"/>
                        <a:ext cx="218757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Line 53"/>
          <p:cNvSpPr>
            <a:spLocks noChangeShapeType="1"/>
          </p:cNvSpPr>
          <p:nvPr/>
        </p:nvSpPr>
        <p:spPr bwMode="auto">
          <a:xfrm>
            <a:off x="7431088" y="5414256"/>
            <a:ext cx="25193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54"/>
          <p:cNvSpPr>
            <a:spLocks noChangeShapeType="1"/>
          </p:cNvSpPr>
          <p:nvPr/>
        </p:nvSpPr>
        <p:spPr bwMode="auto">
          <a:xfrm flipV="1">
            <a:off x="7431088" y="3685468"/>
            <a:ext cx="0" cy="17287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55"/>
          <p:cNvSpPr>
            <a:spLocks noChangeShapeType="1"/>
          </p:cNvSpPr>
          <p:nvPr/>
        </p:nvSpPr>
        <p:spPr bwMode="auto">
          <a:xfrm flipV="1">
            <a:off x="7431088" y="3901368"/>
            <a:ext cx="1655762" cy="1512888"/>
          </a:xfrm>
          <a:prstGeom prst="line">
            <a:avLst/>
          </a:prstGeom>
          <a:noFill/>
          <a:ln w="9525">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Freeform 57"/>
          <p:cNvSpPr>
            <a:spLocks noChangeArrowheads="1"/>
          </p:cNvSpPr>
          <p:nvPr/>
        </p:nvSpPr>
        <p:spPr bwMode="auto">
          <a:xfrm>
            <a:off x="7431088" y="4117268"/>
            <a:ext cx="1871662" cy="1296988"/>
          </a:xfrm>
          <a:custGeom>
            <a:avLst/>
            <a:gdLst>
              <a:gd name="T0" fmla="*/ 0 w 1134"/>
              <a:gd name="T1" fmla="*/ 2147483647 h 817"/>
              <a:gd name="T2" fmla="*/ 2147483647 w 1134"/>
              <a:gd name="T3" fmla="*/ 2147483647 h 817"/>
              <a:gd name="T4" fmla="*/ 2147483647 w 1134"/>
              <a:gd name="T5" fmla="*/ 2147483647 h 817"/>
              <a:gd name="T6" fmla="*/ 2147483647 w 1134"/>
              <a:gd name="T7" fmla="*/ 0 h 817"/>
              <a:gd name="T8" fmla="*/ 0 60000 65536"/>
              <a:gd name="T9" fmla="*/ 0 60000 65536"/>
              <a:gd name="T10" fmla="*/ 0 60000 65536"/>
              <a:gd name="T11" fmla="*/ 0 60000 65536"/>
              <a:gd name="T12" fmla="*/ 0 w 1134"/>
              <a:gd name="T13" fmla="*/ 0 h 817"/>
              <a:gd name="T14" fmla="*/ 1134 w 1134"/>
              <a:gd name="T15" fmla="*/ 817 h 817"/>
            </a:gdLst>
            <a:ahLst/>
            <a:cxnLst>
              <a:cxn ang="T8">
                <a:pos x="T0" y="T1"/>
              </a:cxn>
              <a:cxn ang="T9">
                <a:pos x="T2" y="T3"/>
              </a:cxn>
              <a:cxn ang="T10">
                <a:pos x="T4" y="T5"/>
              </a:cxn>
              <a:cxn ang="T11">
                <a:pos x="T6" y="T7"/>
              </a:cxn>
            </a:cxnLst>
            <a:rect l="T12" t="T13" r="T14" b="T15"/>
            <a:pathLst>
              <a:path w="1134" h="817">
                <a:moveTo>
                  <a:pt x="0" y="817"/>
                </a:moveTo>
                <a:cubicBezTo>
                  <a:pt x="79" y="805"/>
                  <a:pt x="159" y="794"/>
                  <a:pt x="272" y="726"/>
                </a:cubicBezTo>
                <a:cubicBezTo>
                  <a:pt x="385" y="658"/>
                  <a:pt x="536" y="529"/>
                  <a:pt x="680" y="408"/>
                </a:cubicBezTo>
                <a:cubicBezTo>
                  <a:pt x="824" y="287"/>
                  <a:pt x="1066" y="75"/>
                  <a:pt x="1134"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Text Box 58"/>
          <p:cNvSpPr txBox="1">
            <a:spLocks noChangeArrowheads="1"/>
          </p:cNvSpPr>
          <p:nvPr/>
        </p:nvSpPr>
        <p:spPr bwMode="auto">
          <a:xfrm>
            <a:off x="9734550" y="5414256"/>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t</a:t>
            </a:r>
          </a:p>
        </p:txBody>
      </p:sp>
      <p:sp>
        <p:nvSpPr>
          <p:cNvPr id="14" name="Text Box 59"/>
          <p:cNvSpPr txBox="1">
            <a:spLocks noChangeArrowheads="1"/>
          </p:cNvSpPr>
          <p:nvPr/>
        </p:nvSpPr>
        <p:spPr bwMode="auto">
          <a:xfrm>
            <a:off x="7502525" y="3614031"/>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solidFill>
                  <a:srgbClr val="C00000"/>
                </a:solidFill>
                <a:latin typeface="+mj-ea"/>
                <a:ea typeface="+mj-ea"/>
              </a:rPr>
              <a:t>u(t)</a:t>
            </a:r>
          </a:p>
        </p:txBody>
      </p:sp>
      <p:sp>
        <p:nvSpPr>
          <p:cNvPr id="15" name="Text Box 60"/>
          <p:cNvSpPr txBox="1">
            <a:spLocks noChangeArrowheads="1"/>
          </p:cNvSpPr>
          <p:nvPr/>
        </p:nvSpPr>
        <p:spPr bwMode="auto">
          <a:xfrm>
            <a:off x="7502525" y="3901368"/>
            <a:ext cx="5762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a:latin typeface="+mj-ea"/>
                <a:ea typeface="+mj-ea"/>
              </a:rPr>
              <a:t>y(t)</a:t>
            </a:r>
          </a:p>
        </p:txBody>
      </p:sp>
      <p:sp>
        <p:nvSpPr>
          <p:cNvPr id="16" name="Text Box 61"/>
          <p:cNvSpPr txBox="1">
            <a:spLocks noChangeArrowheads="1"/>
          </p:cNvSpPr>
          <p:nvPr/>
        </p:nvSpPr>
        <p:spPr bwMode="auto">
          <a:xfrm>
            <a:off x="7215188" y="5414256"/>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7" name="Line 62"/>
          <p:cNvSpPr>
            <a:spLocks noChangeShapeType="1"/>
          </p:cNvSpPr>
          <p:nvPr/>
        </p:nvSpPr>
        <p:spPr bwMode="auto">
          <a:xfrm>
            <a:off x="8510588" y="4045831"/>
            <a:ext cx="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63"/>
          <p:cNvSpPr>
            <a:spLocks noChangeShapeType="1"/>
          </p:cNvSpPr>
          <p:nvPr/>
        </p:nvSpPr>
        <p:spPr bwMode="auto">
          <a:xfrm flipV="1">
            <a:off x="8510588" y="4837993"/>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Text Box 64"/>
          <p:cNvSpPr txBox="1">
            <a:spLocks noChangeArrowheads="1"/>
          </p:cNvSpPr>
          <p:nvPr/>
        </p:nvSpPr>
        <p:spPr bwMode="auto">
          <a:xfrm>
            <a:off x="8367713" y="4477631"/>
            <a:ext cx="431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1400"/>
              <a:t>T</a:t>
            </a:r>
          </a:p>
        </p:txBody>
      </p:sp>
      <p:sp>
        <p:nvSpPr>
          <p:cNvPr id="20" name="AutoShape 65"/>
          <p:cNvSpPr>
            <a:spLocks noChangeArrowheads="1"/>
          </p:cNvSpPr>
          <p:nvPr/>
        </p:nvSpPr>
        <p:spPr bwMode="auto">
          <a:xfrm>
            <a:off x="4884738" y="4190293"/>
            <a:ext cx="433387" cy="287338"/>
          </a:xfrm>
          <a:prstGeom prst="rightArrow">
            <a:avLst>
              <a:gd name="adj1" fmla="val 50000"/>
              <a:gd name="adj2" fmla="val 377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Line 66"/>
          <p:cNvSpPr>
            <a:spLocks noChangeShapeType="1"/>
          </p:cNvSpPr>
          <p:nvPr/>
        </p:nvSpPr>
        <p:spPr bwMode="auto">
          <a:xfrm>
            <a:off x="2868613" y="4550656"/>
            <a:ext cx="9366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67"/>
          <p:cNvSpPr>
            <a:spLocks noChangeShapeType="1"/>
          </p:cNvSpPr>
          <p:nvPr/>
        </p:nvSpPr>
        <p:spPr bwMode="auto">
          <a:xfrm>
            <a:off x="2365375" y="4550656"/>
            <a:ext cx="287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68"/>
          <p:cNvSpPr>
            <a:spLocks noChangeShapeType="1"/>
          </p:cNvSpPr>
          <p:nvPr/>
        </p:nvSpPr>
        <p:spPr bwMode="auto">
          <a:xfrm>
            <a:off x="2581275" y="5125331"/>
            <a:ext cx="10080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Line 69"/>
          <p:cNvSpPr>
            <a:spLocks noChangeShapeType="1"/>
          </p:cNvSpPr>
          <p:nvPr/>
        </p:nvSpPr>
        <p:spPr bwMode="auto">
          <a:xfrm>
            <a:off x="3228975" y="4837993"/>
            <a:ext cx="3603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Text Box 70"/>
          <p:cNvSpPr txBox="1">
            <a:spLocks noChangeArrowheads="1"/>
          </p:cNvSpPr>
          <p:nvPr/>
        </p:nvSpPr>
        <p:spPr bwMode="auto">
          <a:xfrm>
            <a:off x="3589338" y="4622093"/>
            <a:ext cx="31226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dirty="0">
                <a:latin typeface="+mn-ea"/>
                <a:ea typeface="+mn-ea"/>
              </a:rPr>
              <a:t>动态输出，取决于传递函数极点</a:t>
            </a:r>
          </a:p>
        </p:txBody>
      </p:sp>
      <p:sp>
        <p:nvSpPr>
          <p:cNvPr id="26" name="Text Box 71"/>
          <p:cNvSpPr txBox="1">
            <a:spLocks noChangeArrowheads="1"/>
          </p:cNvSpPr>
          <p:nvPr/>
        </p:nvSpPr>
        <p:spPr bwMode="auto">
          <a:xfrm>
            <a:off x="3589338" y="4982456"/>
            <a:ext cx="27130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600">
                <a:latin typeface="+mn-ea"/>
                <a:ea typeface="+mn-ea"/>
              </a:rPr>
              <a:t>稳态输出，取决于输入信号</a:t>
            </a:r>
          </a:p>
        </p:txBody>
      </p:sp>
      <p:graphicFrame>
        <p:nvGraphicFramePr>
          <p:cNvPr id="27" name="Object 28"/>
          <p:cNvGraphicFramePr>
            <a:graphicFrameLocks noChangeAspect="1"/>
          </p:cNvGraphicFramePr>
          <p:nvPr>
            <p:extLst>
              <p:ext uri="{D42A27DB-BD31-4B8C-83A1-F6EECF244321}">
                <p14:modId xmlns:p14="http://schemas.microsoft.com/office/powerpoint/2010/main" val="101507805"/>
              </p:ext>
            </p:extLst>
          </p:nvPr>
        </p:nvGraphicFramePr>
        <p:xfrm>
          <a:off x="6480176" y="2235375"/>
          <a:ext cx="1470025" cy="358775"/>
        </p:xfrm>
        <a:graphic>
          <a:graphicData uri="http://schemas.openxmlformats.org/presentationml/2006/ole">
            <mc:AlternateContent xmlns:mc="http://schemas.openxmlformats.org/markup-compatibility/2006">
              <mc:Choice xmlns:v="urn:schemas-microsoft-com:vml" Requires="v">
                <p:oleObj spid="_x0000_s31904" r:id="rId9" imgW="672542" imgH="165202" progId="Equations">
                  <p:embed/>
                </p:oleObj>
              </mc:Choice>
              <mc:Fallback>
                <p:oleObj r:id="rId9" imgW="672542" imgH="165202" progId="Equations">
                  <p:embed/>
                  <p:pic>
                    <p:nvPicPr>
                      <p:cNvPr id="31749" name="Object 2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80176" y="2235375"/>
                        <a:ext cx="14700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28" name="直接连接符 27"/>
          <p:cNvCxnSpPr>
            <a:stCxn id="24" idx="0"/>
          </p:cNvCxnSpPr>
          <p:nvPr/>
        </p:nvCxnSpPr>
        <p:spPr>
          <a:xfrm flipV="1">
            <a:off x="3228975" y="4549068"/>
            <a:ext cx="0" cy="288925"/>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581275" y="4549068"/>
            <a:ext cx="0" cy="576263"/>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0" name="TextBox 33"/>
          <p:cNvSpPr txBox="1">
            <a:spLocks noChangeArrowheads="1"/>
          </p:cNvSpPr>
          <p:nvPr/>
        </p:nvSpPr>
        <p:spPr bwMode="auto">
          <a:xfrm>
            <a:off x="2192338" y="5957182"/>
            <a:ext cx="48244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注意：斜波响应的导数是阶跃响应，即</a:t>
            </a:r>
          </a:p>
        </p:txBody>
      </p:sp>
      <p:graphicFrame>
        <p:nvGraphicFramePr>
          <p:cNvPr id="31" name="Object 85"/>
          <p:cNvGraphicFramePr>
            <a:graphicFrameLocks noChangeAspect="1"/>
          </p:cNvGraphicFramePr>
          <p:nvPr>
            <p:extLst>
              <p:ext uri="{D42A27DB-BD31-4B8C-83A1-F6EECF244321}">
                <p14:modId xmlns:p14="http://schemas.microsoft.com/office/powerpoint/2010/main" val="1426458381"/>
              </p:ext>
            </p:extLst>
          </p:nvPr>
        </p:nvGraphicFramePr>
        <p:xfrm>
          <a:off x="7272337" y="5716587"/>
          <a:ext cx="2428875" cy="792163"/>
        </p:xfrm>
        <a:graphic>
          <a:graphicData uri="http://schemas.openxmlformats.org/presentationml/2006/ole">
            <mc:AlternateContent xmlns:mc="http://schemas.openxmlformats.org/markup-compatibility/2006">
              <mc:Choice xmlns:v="urn:schemas-microsoft-com:vml" Requires="v">
                <p:oleObj spid="_x0000_s31905" r:id="rId11" imgW="1130127" imgH="368457" progId="Equations">
                  <p:embed/>
                </p:oleObj>
              </mc:Choice>
              <mc:Fallback>
                <p:oleObj r:id="rId11" imgW="1130127" imgH="368457" progId="Equations">
                  <p:embed/>
                  <p:pic>
                    <p:nvPicPr>
                      <p:cNvPr id="35" name="Object 8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72337" y="5716587"/>
                        <a:ext cx="2428875"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65867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linds(horizontal)">
                                      <p:cBhvr>
                                        <p:cTn id="30" dur="500"/>
                                        <p:tgtEl>
                                          <p:spTgt spid="13"/>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linds(horizontal)">
                                      <p:cBhvr>
                                        <p:cTn id="33" dur="500"/>
                                        <p:tgtEl>
                                          <p:spTgt spid="14"/>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linds(horizontal)">
                                      <p:cBhvr>
                                        <p:cTn id="36" dur="500"/>
                                        <p:tgtEl>
                                          <p:spTgt spid="15"/>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linds(horizontal)">
                                      <p:cBhvr>
                                        <p:cTn id="39" dur="500"/>
                                        <p:tgtEl>
                                          <p:spTgt spid="16"/>
                                        </p:tgtEl>
                                      </p:cBhvr>
                                    </p:animEffect>
                                  </p:childTnLst>
                                </p:cTn>
                              </p:par>
                              <p:par>
                                <p:cTn id="40" presetID="3" presetClass="entr" presetSubtype="1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par>
                                <p:cTn id="43" presetID="3" presetClass="entr" presetSubtype="10"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linds(horizontal)">
                                      <p:cBhvr>
                                        <p:cTn id="45" dur="500"/>
                                        <p:tgtEl>
                                          <p:spTgt spid="18"/>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blinds(horizontal)">
                                      <p:cBhvr>
                                        <p:cTn id="48" dur="500"/>
                                        <p:tgtEl>
                                          <p:spTgt spid="19"/>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blinds(horizontal)">
                                      <p:cBhvr>
                                        <p:cTn id="51" dur="500"/>
                                        <p:tgtEl>
                                          <p:spTgt spid="20"/>
                                        </p:tgtEl>
                                      </p:cBhvr>
                                    </p:animEffect>
                                  </p:childTnLst>
                                </p:cTn>
                              </p:par>
                            </p:childTnLst>
                          </p:cTn>
                        </p:par>
                        <p:par>
                          <p:cTn id="52" fill="hold">
                            <p:stCondLst>
                              <p:cond delay="500"/>
                            </p:stCondLst>
                            <p:childTnLst>
                              <p:par>
                                <p:cTn id="53" presetID="3" presetClass="entr" presetSubtype="1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linds(horizontal)">
                                      <p:cBhvr>
                                        <p:cTn id="55" dur="500"/>
                                        <p:tgtEl>
                                          <p:spTgt spid="21"/>
                                        </p:tgtEl>
                                      </p:cBhvr>
                                    </p:animEffect>
                                  </p:childTnLst>
                                </p:cTn>
                              </p:par>
                              <p:par>
                                <p:cTn id="56" presetID="3" presetClass="entr" presetSubtype="10" fill="hold" nodeType="withEffect">
                                  <p:stCondLst>
                                    <p:cond delay="0"/>
                                  </p:stCondLst>
                                  <p:childTnLst>
                                    <p:set>
                                      <p:cBhvr>
                                        <p:cTn id="57" dur="1" fill="hold">
                                          <p:stCondLst>
                                            <p:cond delay="0"/>
                                          </p:stCondLst>
                                        </p:cTn>
                                        <p:tgtEl>
                                          <p:spTgt spid="22"/>
                                        </p:tgtEl>
                                        <p:attrNameLst>
                                          <p:attrName>style.visibility</p:attrName>
                                        </p:attrNameLst>
                                      </p:cBhvr>
                                      <p:to>
                                        <p:strVal val="visible"/>
                                      </p:to>
                                    </p:set>
                                    <p:animEffect transition="in" filter="blinds(horizontal)">
                                      <p:cBhvr>
                                        <p:cTn id="58" dur="500"/>
                                        <p:tgtEl>
                                          <p:spTgt spid="22"/>
                                        </p:tgtEl>
                                      </p:cBhvr>
                                    </p:animEffect>
                                  </p:childTnLst>
                                </p:cTn>
                              </p:par>
                            </p:childTnLst>
                          </p:cTn>
                        </p:par>
                        <p:par>
                          <p:cTn id="59" fill="hold">
                            <p:stCondLst>
                              <p:cond delay="1000"/>
                            </p:stCondLst>
                            <p:childTnLst>
                              <p:par>
                                <p:cTn id="60" presetID="3" presetClass="entr" presetSubtype="10"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blinds(horizontal)">
                                      <p:cBhvr>
                                        <p:cTn id="62" dur="500"/>
                                        <p:tgtEl>
                                          <p:spTgt spid="29"/>
                                        </p:tgtEl>
                                      </p:cBhvr>
                                    </p:animEffect>
                                  </p:childTnLst>
                                </p:cTn>
                              </p:par>
                            </p:childTnLst>
                          </p:cTn>
                        </p:par>
                        <p:par>
                          <p:cTn id="63" fill="hold">
                            <p:stCondLst>
                              <p:cond delay="1500"/>
                            </p:stCondLst>
                            <p:childTnLst>
                              <p:par>
                                <p:cTn id="64" presetID="3" presetClass="entr" presetSubtype="1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blinds(horizontal)">
                                      <p:cBhvr>
                                        <p:cTn id="66" dur="500"/>
                                        <p:tgtEl>
                                          <p:spTgt spid="28"/>
                                        </p:tgtEl>
                                      </p:cBhvr>
                                    </p:animEffect>
                                  </p:childTnLst>
                                </p:cTn>
                              </p:par>
                              <p:par>
                                <p:cTn id="67" presetID="3" presetClass="entr" presetSubtype="1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blinds(horizontal)">
                                      <p:cBhvr>
                                        <p:cTn id="69" dur="500"/>
                                        <p:tgtEl>
                                          <p:spTgt spid="23"/>
                                        </p:tgtEl>
                                      </p:cBhvr>
                                    </p:animEffect>
                                  </p:childTnLst>
                                </p:cTn>
                              </p:par>
                              <p:par>
                                <p:cTn id="70" presetID="3" presetClass="entr" presetSubtype="10" fill="hold" nodeType="with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blinds(horizontal)">
                                      <p:cBhvr>
                                        <p:cTn id="72" dur="500"/>
                                        <p:tgtEl>
                                          <p:spTgt spid="24"/>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blinds(horizontal)">
                                      <p:cBhvr>
                                        <p:cTn id="75" dur="500"/>
                                        <p:tgtEl>
                                          <p:spTgt spid="25"/>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linds(horizontal)">
                                      <p:cBhvr>
                                        <p:cTn id="78" dur="500"/>
                                        <p:tgtEl>
                                          <p:spTgt spid="26"/>
                                        </p:tgtEl>
                                      </p:cBhvr>
                                    </p:animEffect>
                                  </p:childTnLst>
                                </p:cTn>
                              </p:par>
                            </p:childTnLst>
                          </p:cTn>
                        </p:par>
                        <p:par>
                          <p:cTn id="79" fill="hold">
                            <p:stCondLst>
                              <p:cond delay="2000"/>
                            </p:stCondLst>
                            <p:childTnLst>
                              <p:par>
                                <p:cTn id="80" presetID="3" presetClass="entr" presetSubtype="10"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blinds(horizontal)">
                                      <p:cBhvr>
                                        <p:cTn id="82" dur="500"/>
                                        <p:tgtEl>
                                          <p:spTgt spid="30"/>
                                        </p:tgtEl>
                                      </p:cBhvr>
                                    </p:animEffect>
                                  </p:childTnLst>
                                </p:cTn>
                              </p:par>
                              <p:par>
                                <p:cTn id="83" presetID="3" presetClass="entr" presetSubtype="10" fill="hold" nodeType="withEffect">
                                  <p:stCondLst>
                                    <p:cond delay="0"/>
                                  </p:stCondLst>
                                  <p:childTnLst>
                                    <p:set>
                                      <p:cBhvr>
                                        <p:cTn id="84" dur="1" fill="hold">
                                          <p:stCondLst>
                                            <p:cond delay="0"/>
                                          </p:stCondLst>
                                        </p:cTn>
                                        <p:tgtEl>
                                          <p:spTgt spid="31"/>
                                        </p:tgtEl>
                                        <p:attrNameLst>
                                          <p:attrName>style.visibility</p:attrName>
                                        </p:attrNameLst>
                                      </p:cBhvr>
                                      <p:to>
                                        <p:strVal val="visible"/>
                                      </p:to>
                                    </p:set>
                                    <p:animEffect transition="in" filter="blinds(horizontal)">
                                      <p:cBhvr>
                                        <p:cTn id="85" dur="500"/>
                                        <p:tgtEl>
                                          <p:spTgt spid="31"/>
                                        </p:tgtEl>
                                      </p:cBhvr>
                                    </p:animEffect>
                                  </p:childTnLst>
                                </p:cTn>
                              </p:par>
                              <p:par>
                                <p:cTn id="86" presetID="3" presetClass="entr" presetSubtype="1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blinds(horizontal)">
                                      <p:cBhvr>
                                        <p:cTn id="8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7" grpId="0"/>
      <p:bldP spid="12" grpId="0" animBg="1"/>
      <p:bldP spid="13" grpId="0"/>
      <p:bldP spid="14" grpId="0"/>
      <p:bldP spid="15" grpId="0"/>
      <p:bldP spid="16" grpId="0"/>
      <p:bldP spid="19" grpId="0"/>
      <p:bldP spid="20" grpId="0" animBg="1"/>
      <p:bldP spid="25" grpId="0"/>
      <p:bldP spid="26" grpId="0"/>
      <p:bldP spid="3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Box 4"/>
          <p:cNvSpPr txBox="1">
            <a:spLocks noChangeArrowheads="1"/>
          </p:cNvSpPr>
          <p:nvPr/>
        </p:nvSpPr>
        <p:spPr bwMode="auto">
          <a:xfrm>
            <a:off x="515939" y="1208087"/>
            <a:ext cx="11160124"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431800" indent="-431800" eaLnBrk="1" hangingPunct="1">
              <a:lnSpc>
                <a:spcPct val="150000"/>
              </a:lnSpc>
              <a:spcBef>
                <a:spcPts val="600"/>
              </a:spcBef>
            </a:pPr>
            <a:r>
              <a:rPr lang="en-US" altLang="zh-CN" sz="2000" b="1" dirty="0">
                <a:latin typeface="+mj-ea"/>
                <a:ea typeface="+mj-ea"/>
              </a:rPr>
              <a:t>(1</a:t>
            </a:r>
            <a:r>
              <a:rPr lang="en-US" altLang="zh-CN" sz="2000" b="1" dirty="0" smtClean="0">
                <a:latin typeface="+mj-ea"/>
                <a:ea typeface="+mj-ea"/>
              </a:rPr>
              <a:t>) </a:t>
            </a:r>
            <a:r>
              <a:rPr lang="zh-CN" altLang="zh-CN" sz="2000" dirty="0" smtClean="0">
                <a:latin typeface="+mn-ea"/>
                <a:ea typeface="+mn-ea"/>
              </a:rPr>
              <a:t>一阶系统</a:t>
            </a:r>
            <a:r>
              <a:rPr lang="zh-CN" altLang="zh-CN" sz="2000" dirty="0">
                <a:latin typeface="+mn-ea"/>
                <a:ea typeface="+mn-ea"/>
              </a:rPr>
              <a:t>的输出信号可以跟踪斜坡输入信号，虽然存在跟踪误差</a:t>
            </a:r>
            <a:r>
              <a:rPr lang="zh-CN" altLang="zh-CN" sz="2000" dirty="0" smtClean="0">
                <a:latin typeface="+mn-ea"/>
                <a:ea typeface="+mn-ea"/>
              </a:rPr>
              <a:t>，但</a:t>
            </a:r>
            <a:r>
              <a:rPr lang="zh-CN" altLang="zh-CN" sz="2000" dirty="0">
                <a:latin typeface="+mn-ea"/>
                <a:ea typeface="+mn-ea"/>
              </a:rPr>
              <a:t>输出信号变化率与输入信号的变化率完全相等。</a:t>
            </a:r>
          </a:p>
          <a:p>
            <a:pPr eaLnBrk="1" hangingPunct="1">
              <a:lnSpc>
                <a:spcPct val="150000"/>
              </a:lnSpc>
              <a:spcBef>
                <a:spcPts val="600"/>
              </a:spcBef>
            </a:pPr>
            <a:r>
              <a:rPr lang="en-US" altLang="zh-CN" sz="2000" b="1" dirty="0">
                <a:latin typeface="+mj-ea"/>
                <a:ea typeface="+mj-ea"/>
              </a:rPr>
              <a:t>(2</a:t>
            </a:r>
            <a:r>
              <a:rPr lang="en-US" altLang="zh-CN" sz="2000" b="1" dirty="0" smtClean="0">
                <a:latin typeface="+mj-ea"/>
                <a:ea typeface="+mj-ea"/>
              </a:rPr>
              <a:t>) </a:t>
            </a:r>
            <a:r>
              <a:rPr lang="zh-CN" altLang="zh-CN" sz="2000" dirty="0" smtClean="0">
                <a:latin typeface="+mn-ea"/>
                <a:ea typeface="+mn-ea"/>
              </a:rPr>
              <a:t>随着</a:t>
            </a:r>
            <a:r>
              <a:rPr lang="zh-CN" altLang="zh-CN" sz="2000" dirty="0">
                <a:latin typeface="+mn-ea"/>
                <a:ea typeface="+mn-ea"/>
              </a:rPr>
              <a:t>时间的增加，输出量总落后于输入量，两者之间的误差为</a:t>
            </a:r>
          </a:p>
          <a:p>
            <a:pPr eaLnBrk="1" hangingPunct="1">
              <a:lnSpc>
                <a:spcPct val="150000"/>
              </a:lnSpc>
              <a:spcBef>
                <a:spcPts val="600"/>
              </a:spcBef>
            </a:pPr>
            <a:r>
              <a:rPr lang="en-US" altLang="zh-CN" sz="2000" dirty="0">
                <a:latin typeface="+mn-ea"/>
                <a:ea typeface="+mn-ea"/>
              </a:rPr>
              <a:t>  </a:t>
            </a:r>
          </a:p>
          <a:p>
            <a:pPr marL="431800" indent="-431800" eaLnBrk="1" hangingPunct="1">
              <a:lnSpc>
                <a:spcPct val="150000"/>
              </a:lnSpc>
              <a:spcBef>
                <a:spcPts val="3600"/>
              </a:spcBef>
            </a:pPr>
            <a:r>
              <a:rPr lang="en-US" altLang="zh-CN" sz="2000" b="1" dirty="0" smtClean="0">
                <a:latin typeface="+mj-ea"/>
                <a:ea typeface="+mj-ea"/>
              </a:rPr>
              <a:t>(</a:t>
            </a:r>
            <a:r>
              <a:rPr lang="en-US" altLang="zh-CN" sz="2000" b="1" dirty="0">
                <a:latin typeface="+mj-ea"/>
                <a:ea typeface="+mj-ea"/>
              </a:rPr>
              <a:t>3</a:t>
            </a:r>
            <a:r>
              <a:rPr lang="en-US" altLang="zh-CN" sz="2000" b="1" dirty="0" smtClean="0">
                <a:latin typeface="+mj-ea"/>
                <a:ea typeface="+mj-ea"/>
              </a:rPr>
              <a:t>) </a:t>
            </a:r>
            <a:r>
              <a:rPr lang="zh-CN" altLang="zh-CN" sz="2000" dirty="0" smtClean="0">
                <a:latin typeface="+mn-ea"/>
                <a:ea typeface="+mn-ea"/>
              </a:rPr>
              <a:t>当</a:t>
            </a:r>
            <a:r>
              <a:rPr lang="en-US" altLang="zh-CN" sz="2000" dirty="0" smtClean="0">
                <a:latin typeface="+mn-ea"/>
                <a:ea typeface="+mn-ea"/>
              </a:rPr>
              <a:t> </a:t>
            </a:r>
            <a:r>
              <a:rPr lang="en-US" altLang="zh-CN" sz="2000" b="1" dirty="0" smtClean="0">
                <a:latin typeface="+mj-ea"/>
                <a:ea typeface="+mj-ea"/>
              </a:rPr>
              <a:t>t</a:t>
            </a:r>
            <a:r>
              <a:rPr lang="en-US" altLang="zh-CN" sz="2000" b="1" dirty="0">
                <a:latin typeface="+mj-ea"/>
                <a:ea typeface="+mj-ea"/>
              </a:rPr>
              <a:t>→∞ </a:t>
            </a:r>
            <a:r>
              <a:rPr lang="zh-CN" altLang="zh-CN" sz="2000" b="1" dirty="0">
                <a:latin typeface="+mj-ea"/>
                <a:ea typeface="+mj-ea"/>
              </a:rPr>
              <a:t>时，</a:t>
            </a:r>
            <a:r>
              <a:rPr lang="en-US" altLang="zh-CN" sz="2000" b="1" dirty="0">
                <a:latin typeface="+mj-ea"/>
                <a:ea typeface="+mj-ea"/>
              </a:rPr>
              <a:t>e(∞)=T </a:t>
            </a:r>
            <a:r>
              <a:rPr lang="zh-CN" altLang="zh-CN" sz="2000" dirty="0">
                <a:latin typeface="+mn-ea"/>
                <a:ea typeface="+mn-ea"/>
              </a:rPr>
              <a:t>。因此，一阶系统的稳态跟踪误差</a:t>
            </a:r>
            <a:r>
              <a:rPr lang="zh-CN" altLang="zh-CN" sz="2000" dirty="0" smtClean="0">
                <a:latin typeface="+mn-ea"/>
                <a:ea typeface="+mn-ea"/>
              </a:rPr>
              <a:t>为</a:t>
            </a:r>
            <a:r>
              <a:rPr lang="en-US" altLang="zh-CN" sz="2000" dirty="0" smtClean="0">
                <a:latin typeface="+mn-ea"/>
                <a:ea typeface="+mn-ea"/>
              </a:rPr>
              <a:t> </a:t>
            </a:r>
            <a:r>
              <a:rPr lang="en-US" altLang="zh-CN" sz="2000" b="1" dirty="0" smtClean="0">
                <a:latin typeface="+mj-ea"/>
                <a:ea typeface="+mj-ea"/>
              </a:rPr>
              <a:t>T</a:t>
            </a:r>
            <a:r>
              <a:rPr lang="zh-CN" altLang="zh-CN" sz="2000" dirty="0">
                <a:latin typeface="+mn-ea"/>
                <a:ea typeface="+mn-ea"/>
              </a:rPr>
              <a:t>，</a:t>
            </a:r>
            <a:r>
              <a:rPr lang="zh-CN" altLang="zh-CN" sz="2000" dirty="0" smtClean="0">
                <a:latin typeface="+mn-ea"/>
                <a:ea typeface="+mn-ea"/>
              </a:rPr>
              <a:t>系统的时间常数</a:t>
            </a:r>
            <a:r>
              <a:rPr lang="en-US" altLang="zh-CN" sz="2000" dirty="0" smtClean="0">
                <a:latin typeface="+mn-ea"/>
                <a:ea typeface="+mn-ea"/>
              </a:rPr>
              <a:t> </a:t>
            </a:r>
            <a:r>
              <a:rPr lang="en-US" altLang="zh-CN" sz="2000" b="1" dirty="0" smtClean="0">
                <a:latin typeface="+mj-ea"/>
                <a:ea typeface="+mj-ea"/>
              </a:rPr>
              <a:t>T </a:t>
            </a:r>
            <a:r>
              <a:rPr lang="zh-CN" altLang="zh-CN" sz="2000" dirty="0" smtClean="0">
                <a:latin typeface="+mn-ea"/>
                <a:ea typeface="+mn-ea"/>
              </a:rPr>
              <a:t>越</a:t>
            </a:r>
            <a:r>
              <a:rPr lang="zh-CN" altLang="zh-CN" sz="2000" dirty="0">
                <a:latin typeface="+mn-ea"/>
                <a:ea typeface="+mn-ea"/>
              </a:rPr>
              <a:t>小，其稳态跟踪误差越小。</a:t>
            </a:r>
            <a:endParaRPr lang="zh-CN" altLang="en-US" sz="2000" dirty="0">
              <a:latin typeface="+mn-ea"/>
              <a:ea typeface="+mn-ea"/>
            </a:endParaRPr>
          </a:p>
        </p:txBody>
      </p:sp>
      <p:graphicFrame>
        <p:nvGraphicFramePr>
          <p:cNvPr id="4" name="Object 5"/>
          <p:cNvGraphicFramePr>
            <a:graphicFrameLocks noChangeAspect="1"/>
          </p:cNvGraphicFramePr>
          <p:nvPr>
            <p:extLst>
              <p:ext uri="{D42A27DB-BD31-4B8C-83A1-F6EECF244321}">
                <p14:modId xmlns:p14="http://schemas.microsoft.com/office/powerpoint/2010/main" val="3328521406"/>
              </p:ext>
            </p:extLst>
          </p:nvPr>
        </p:nvGraphicFramePr>
        <p:xfrm>
          <a:off x="4221161" y="2717800"/>
          <a:ext cx="3749675" cy="703263"/>
        </p:xfrm>
        <a:graphic>
          <a:graphicData uri="http://schemas.openxmlformats.org/presentationml/2006/ole">
            <mc:AlternateContent xmlns:mc="http://schemas.openxmlformats.org/markup-compatibility/2006">
              <mc:Choice xmlns:v="urn:schemas-microsoft-com:vml" Requires="v">
                <p:oleObj spid="_x0000_s32800" r:id="rId3" imgW="1829117" imgH="343217" progId="Equation.3">
                  <p:embed/>
                </p:oleObj>
              </mc:Choice>
              <mc:Fallback>
                <p:oleObj r:id="rId3" imgW="1829117" imgH="343217" progId="Equation.3">
                  <p:embed/>
                  <p:pic>
                    <p:nvPicPr>
                      <p:cNvPr id="3277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1161" y="2717800"/>
                        <a:ext cx="37496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图示 5"/>
          <p:cNvGraphicFramePr/>
          <p:nvPr>
            <p:extLst>
              <p:ext uri="{D42A27DB-BD31-4B8C-83A1-F6EECF244321}">
                <p14:modId xmlns:p14="http://schemas.microsoft.com/office/powerpoint/2010/main" val="3479784083"/>
              </p:ext>
            </p:extLst>
          </p:nvPr>
        </p:nvGraphicFramePr>
        <p:xfrm>
          <a:off x="515938" y="4838700"/>
          <a:ext cx="11160123" cy="145415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9876501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78"/>
          <p:cNvSpPr txBox="1">
            <a:spLocks noChangeArrowheads="1"/>
          </p:cNvSpPr>
          <p:nvPr/>
        </p:nvSpPr>
        <p:spPr bwMode="auto">
          <a:xfrm>
            <a:off x="515938" y="1111421"/>
            <a:ext cx="777557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C0000"/>
                </a:solidFill>
                <a:latin typeface="+mj-ea"/>
                <a:ea typeface="+mj-ea"/>
              </a:rPr>
              <a:t>（</a:t>
            </a:r>
            <a:r>
              <a:rPr lang="en-US" altLang="zh-CN" sz="2400" b="1" dirty="0">
                <a:solidFill>
                  <a:srgbClr val="CC0000"/>
                </a:solidFill>
                <a:latin typeface="+mj-ea"/>
                <a:ea typeface="+mj-ea"/>
              </a:rPr>
              <a:t>2</a:t>
            </a:r>
            <a:r>
              <a:rPr lang="zh-CN" altLang="en-US" sz="2400" b="1" dirty="0">
                <a:solidFill>
                  <a:srgbClr val="CC0000"/>
                </a:solidFill>
                <a:latin typeface="+mj-ea"/>
                <a:ea typeface="+mj-ea"/>
              </a:rPr>
              <a:t>）二阶系统的时域分析</a:t>
            </a:r>
          </a:p>
        </p:txBody>
      </p:sp>
      <p:sp>
        <p:nvSpPr>
          <p:cNvPr id="4" name="Text Box 79"/>
          <p:cNvSpPr txBox="1">
            <a:spLocks noChangeArrowheads="1"/>
          </p:cNvSpPr>
          <p:nvPr/>
        </p:nvSpPr>
        <p:spPr bwMode="auto">
          <a:xfrm>
            <a:off x="1320800" y="1694584"/>
            <a:ext cx="7775575" cy="5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smtClean="0">
                <a:latin typeface="+mn-ea"/>
                <a:ea typeface="+mn-ea"/>
                <a:cs typeface="楷体_GB2312"/>
              </a:rPr>
              <a:t>二阶系统</a:t>
            </a:r>
            <a:r>
              <a:rPr lang="zh-CN" altLang="en-US" sz="2400" dirty="0">
                <a:latin typeface="+mn-ea"/>
                <a:ea typeface="+mn-ea"/>
                <a:cs typeface="楷体_GB2312"/>
              </a:rPr>
              <a:t>的典型传递函数和方框图是</a:t>
            </a:r>
          </a:p>
        </p:txBody>
      </p:sp>
      <p:graphicFrame>
        <p:nvGraphicFramePr>
          <p:cNvPr id="5" name="Object 80"/>
          <p:cNvGraphicFramePr>
            <a:graphicFrameLocks noChangeAspect="1"/>
          </p:cNvGraphicFramePr>
          <p:nvPr>
            <p:extLst>
              <p:ext uri="{D42A27DB-BD31-4B8C-83A1-F6EECF244321}">
                <p14:modId xmlns:p14="http://schemas.microsoft.com/office/powerpoint/2010/main" val="3421768792"/>
              </p:ext>
            </p:extLst>
          </p:nvPr>
        </p:nvGraphicFramePr>
        <p:xfrm>
          <a:off x="7836693" y="2694381"/>
          <a:ext cx="936625" cy="561975"/>
        </p:xfrm>
        <a:graphic>
          <a:graphicData uri="http://schemas.openxmlformats.org/presentationml/2006/ole">
            <mc:AlternateContent xmlns:mc="http://schemas.openxmlformats.org/markup-compatibility/2006">
              <mc:Choice xmlns:v="urn:schemas-microsoft-com:vml" Requires="v">
                <p:oleObj spid="_x0000_s33914" r:id="rId3" imgW="762317" imgH="457517" progId="Equation.3">
                  <p:embed/>
                </p:oleObj>
              </mc:Choice>
              <mc:Fallback>
                <p:oleObj r:id="rId3" imgW="762317" imgH="457517" progId="Equation.3">
                  <p:embed/>
                  <p:pic>
                    <p:nvPicPr>
                      <p:cNvPr id="33794" name="Object 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6693" y="2694381"/>
                        <a:ext cx="936625" cy="5619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Rectangle 81"/>
          <p:cNvSpPr>
            <a:spLocks noChangeArrowheads="1"/>
          </p:cNvSpPr>
          <p:nvPr/>
        </p:nvSpPr>
        <p:spPr bwMode="auto">
          <a:xfrm>
            <a:off x="7765256" y="2621356"/>
            <a:ext cx="1079500" cy="720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82"/>
          <p:cNvSpPr>
            <a:spLocks noChangeArrowheads="1"/>
          </p:cNvSpPr>
          <p:nvPr/>
        </p:nvSpPr>
        <p:spPr bwMode="auto">
          <a:xfrm>
            <a:off x="6900068" y="2837256"/>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Line 83"/>
          <p:cNvSpPr>
            <a:spLocks noChangeShapeType="1"/>
          </p:cNvSpPr>
          <p:nvPr/>
        </p:nvSpPr>
        <p:spPr bwMode="auto">
          <a:xfrm>
            <a:off x="7188993" y="2981718"/>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84"/>
          <p:cNvSpPr>
            <a:spLocks noChangeShapeType="1"/>
          </p:cNvSpPr>
          <p:nvPr/>
        </p:nvSpPr>
        <p:spPr bwMode="auto">
          <a:xfrm>
            <a:off x="6323806" y="2981718"/>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85"/>
          <p:cNvSpPr>
            <a:spLocks noChangeShapeType="1"/>
          </p:cNvSpPr>
          <p:nvPr/>
        </p:nvSpPr>
        <p:spPr bwMode="auto">
          <a:xfrm>
            <a:off x="8844756" y="2981718"/>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86"/>
          <p:cNvSpPr>
            <a:spLocks noChangeShapeType="1"/>
          </p:cNvSpPr>
          <p:nvPr/>
        </p:nvSpPr>
        <p:spPr bwMode="auto">
          <a:xfrm flipV="1">
            <a:off x="7044531" y="3124593"/>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87"/>
          <p:cNvSpPr>
            <a:spLocks noChangeShapeType="1"/>
          </p:cNvSpPr>
          <p:nvPr/>
        </p:nvSpPr>
        <p:spPr bwMode="auto">
          <a:xfrm>
            <a:off x="7044531" y="3629418"/>
            <a:ext cx="2016125"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88"/>
          <p:cNvSpPr>
            <a:spLocks noChangeShapeType="1"/>
          </p:cNvSpPr>
          <p:nvPr/>
        </p:nvSpPr>
        <p:spPr bwMode="auto">
          <a:xfrm flipV="1">
            <a:off x="9060656" y="2981718"/>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Text Box 89"/>
          <p:cNvSpPr txBox="1">
            <a:spLocks noChangeArrowheads="1"/>
          </p:cNvSpPr>
          <p:nvPr/>
        </p:nvSpPr>
        <p:spPr bwMode="auto">
          <a:xfrm>
            <a:off x="6323806" y="2621356"/>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5" name="Text Box 90"/>
          <p:cNvSpPr txBox="1">
            <a:spLocks noChangeArrowheads="1"/>
          </p:cNvSpPr>
          <p:nvPr/>
        </p:nvSpPr>
        <p:spPr bwMode="auto">
          <a:xfrm>
            <a:off x="7188993" y="2621356"/>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e(s)</a:t>
            </a:r>
          </a:p>
        </p:txBody>
      </p:sp>
      <p:sp>
        <p:nvSpPr>
          <p:cNvPr id="16" name="Text Box 91"/>
          <p:cNvSpPr txBox="1">
            <a:spLocks noChangeArrowheads="1"/>
          </p:cNvSpPr>
          <p:nvPr/>
        </p:nvSpPr>
        <p:spPr bwMode="auto">
          <a:xfrm>
            <a:off x="8844756" y="2621356"/>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17" name="Text Box 92"/>
          <p:cNvSpPr txBox="1">
            <a:spLocks noChangeArrowheads="1"/>
          </p:cNvSpPr>
          <p:nvPr/>
        </p:nvSpPr>
        <p:spPr bwMode="auto">
          <a:xfrm>
            <a:off x="7115968" y="2981718"/>
            <a:ext cx="358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graphicFrame>
        <p:nvGraphicFramePr>
          <p:cNvPr id="18" name="Object 93"/>
          <p:cNvGraphicFramePr>
            <a:graphicFrameLocks noChangeAspect="1"/>
          </p:cNvGraphicFramePr>
          <p:nvPr>
            <p:extLst>
              <p:ext uri="{D42A27DB-BD31-4B8C-83A1-F6EECF244321}">
                <p14:modId xmlns:p14="http://schemas.microsoft.com/office/powerpoint/2010/main" val="1106737006"/>
              </p:ext>
            </p:extLst>
          </p:nvPr>
        </p:nvGraphicFramePr>
        <p:xfrm>
          <a:off x="2580481" y="2765818"/>
          <a:ext cx="2554287" cy="801688"/>
        </p:xfrm>
        <a:graphic>
          <a:graphicData uri="http://schemas.openxmlformats.org/presentationml/2006/ole">
            <mc:AlternateContent xmlns:mc="http://schemas.openxmlformats.org/markup-compatibility/2006">
              <mc:Choice xmlns:v="urn:schemas-microsoft-com:vml" Requires="v">
                <p:oleObj spid="_x0000_s33915" r:id="rId5" imgW="1460817" imgH="457517" progId="Equation.3">
                  <p:embed/>
                </p:oleObj>
              </mc:Choice>
              <mc:Fallback>
                <p:oleObj r:id="rId5" imgW="1460817" imgH="457517" progId="Equation.3">
                  <p:embed/>
                  <p:pic>
                    <p:nvPicPr>
                      <p:cNvPr id="33795" name="Object 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0481" y="2765818"/>
                        <a:ext cx="2554287"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AutoShape 94"/>
          <p:cNvSpPr>
            <a:spLocks noChangeArrowheads="1"/>
          </p:cNvSpPr>
          <p:nvPr/>
        </p:nvSpPr>
        <p:spPr bwMode="auto">
          <a:xfrm>
            <a:off x="5315743" y="3053156"/>
            <a:ext cx="793750" cy="288925"/>
          </a:xfrm>
          <a:prstGeom prst="leftRightArrow">
            <a:avLst>
              <a:gd name="adj1" fmla="val 50000"/>
              <a:gd name="adj2" fmla="val 54932"/>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Text Box 95"/>
          <p:cNvSpPr txBox="1">
            <a:spLocks noChangeArrowheads="1"/>
          </p:cNvSpPr>
          <p:nvPr/>
        </p:nvSpPr>
        <p:spPr bwMode="auto">
          <a:xfrm>
            <a:off x="522287" y="4053868"/>
            <a:ext cx="1119743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sz="2000" b="1" dirty="0" smtClean="0">
                <a:latin typeface="+mn-lt"/>
                <a:ea typeface="+mj-ea"/>
                <a:cs typeface="Times New Roman" panose="02020603050405020304" pitchFamily="18" charset="0"/>
              </a:rPr>
              <a:t>ζ</a:t>
            </a:r>
            <a:r>
              <a:rPr lang="en-US" altLang="zh-CN" sz="2000" b="1"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是</a:t>
            </a:r>
            <a:r>
              <a:rPr lang="zh-CN" altLang="en-US" sz="2000" dirty="0">
                <a:latin typeface="+mn-ea"/>
                <a:ea typeface="+mn-ea"/>
                <a:cs typeface="Times New Roman" panose="02020603050405020304" pitchFamily="18" charset="0"/>
              </a:rPr>
              <a:t>系统的</a:t>
            </a:r>
            <a:r>
              <a:rPr lang="zh-CN" altLang="en-US" sz="2000" b="1" dirty="0">
                <a:solidFill>
                  <a:srgbClr val="0070C0"/>
                </a:solidFill>
                <a:latin typeface="+mj-ea"/>
                <a:ea typeface="+mj-ea"/>
                <a:cs typeface="Times New Roman" panose="02020603050405020304" pitchFamily="18" charset="0"/>
              </a:rPr>
              <a:t>阻尼系数</a:t>
            </a:r>
            <a:r>
              <a:rPr lang="zh-CN" altLang="en-US" sz="2000" dirty="0">
                <a:latin typeface="+mn-ea"/>
                <a:ea typeface="+mn-ea"/>
                <a:cs typeface="Times New Roman" panose="02020603050405020304" pitchFamily="18" charset="0"/>
              </a:rPr>
              <a:t>，</a:t>
            </a:r>
            <a:r>
              <a:rPr lang="el-GR" altLang="zh-CN" sz="2000" b="1" dirty="0">
                <a:latin typeface="+mj-ea"/>
                <a:ea typeface="+mj-ea"/>
                <a:cs typeface="Times New Roman" panose="02020603050405020304" pitchFamily="18" charset="0"/>
              </a:rPr>
              <a:t>ω</a:t>
            </a:r>
            <a:r>
              <a:rPr lang="en-US" altLang="zh-CN" sz="2000" b="1" baseline="-25000" dirty="0" smtClean="0">
                <a:latin typeface="+mj-ea"/>
                <a:ea typeface="+mj-ea"/>
                <a:cs typeface="Times New Roman" panose="02020603050405020304" pitchFamily="18" charset="0"/>
              </a:rPr>
              <a:t>n </a:t>
            </a:r>
            <a:r>
              <a:rPr lang="zh-CN" altLang="en-US" sz="2000" dirty="0" smtClean="0">
                <a:latin typeface="+mn-ea"/>
                <a:ea typeface="+mn-ea"/>
                <a:cs typeface="Times New Roman" panose="02020603050405020304" pitchFamily="18" charset="0"/>
              </a:rPr>
              <a:t>是</a:t>
            </a:r>
            <a:r>
              <a:rPr lang="zh-CN" altLang="en-US" sz="2000" dirty="0">
                <a:latin typeface="+mn-ea"/>
                <a:ea typeface="+mn-ea"/>
                <a:cs typeface="Times New Roman" panose="02020603050405020304" pitchFamily="18" charset="0"/>
              </a:rPr>
              <a:t>系统的</a:t>
            </a:r>
            <a:r>
              <a:rPr lang="zh-CN" altLang="en-US" sz="2000" b="1" dirty="0">
                <a:solidFill>
                  <a:srgbClr val="0070C0"/>
                </a:solidFill>
                <a:latin typeface="+mj-ea"/>
                <a:ea typeface="+mj-ea"/>
                <a:cs typeface="Times New Roman" panose="02020603050405020304" pitchFamily="18" charset="0"/>
              </a:rPr>
              <a:t>无阻尼</a:t>
            </a:r>
            <a:r>
              <a:rPr lang="en-US" altLang="zh-CN" sz="2000" b="1" dirty="0">
                <a:solidFill>
                  <a:srgbClr val="0070C0"/>
                </a:solidFill>
                <a:latin typeface="+mj-ea"/>
                <a:ea typeface="+mj-ea"/>
                <a:cs typeface="Times New Roman" panose="02020603050405020304" pitchFamily="18" charset="0"/>
              </a:rPr>
              <a:t>(</a:t>
            </a:r>
            <a:r>
              <a:rPr lang="el-GR" altLang="zh-CN" sz="2000" b="1" dirty="0">
                <a:solidFill>
                  <a:srgbClr val="0070C0"/>
                </a:solidFill>
                <a:latin typeface="+mn-lt"/>
                <a:ea typeface="+mj-ea"/>
                <a:cs typeface="Times New Roman" panose="02020603050405020304" pitchFamily="18" charset="0"/>
              </a:rPr>
              <a:t>ζ</a:t>
            </a:r>
            <a:r>
              <a:rPr lang="en-US" altLang="zh-CN" sz="2000" b="1" dirty="0">
                <a:solidFill>
                  <a:srgbClr val="0070C0"/>
                </a:solidFill>
                <a:latin typeface="+mj-ea"/>
                <a:ea typeface="+mj-ea"/>
                <a:cs typeface="Times New Roman" panose="02020603050405020304" pitchFamily="18" charset="0"/>
              </a:rPr>
              <a:t>=0)</a:t>
            </a:r>
            <a:r>
              <a:rPr lang="zh-CN" altLang="en-US" sz="2000" b="1" dirty="0">
                <a:solidFill>
                  <a:srgbClr val="0070C0"/>
                </a:solidFill>
                <a:latin typeface="+mj-ea"/>
                <a:ea typeface="+mj-ea"/>
                <a:cs typeface="Times New Roman" panose="02020603050405020304" pitchFamily="18" charset="0"/>
              </a:rPr>
              <a:t>自由振荡频率</a:t>
            </a:r>
          </a:p>
          <a:p>
            <a:pPr eaLnBrk="1" hangingPunct="1">
              <a:lnSpc>
                <a:spcPct val="130000"/>
              </a:lnSpc>
              <a:spcBef>
                <a:spcPct val="50000"/>
              </a:spcBef>
            </a:pPr>
            <a:r>
              <a:rPr lang="zh-CN" altLang="en-US" sz="2000" b="1" dirty="0" smtClean="0">
                <a:solidFill>
                  <a:srgbClr val="C00000"/>
                </a:solidFill>
                <a:latin typeface="+mj-ea"/>
                <a:ea typeface="+mj-ea"/>
                <a:cs typeface="Times New Roman" panose="02020603050405020304" pitchFamily="18" charset="0"/>
              </a:rPr>
              <a:t>二阶系统在 </a:t>
            </a:r>
            <a:r>
              <a:rPr lang="en-US" altLang="zh-CN" sz="2000" b="1" dirty="0" smtClean="0">
                <a:solidFill>
                  <a:srgbClr val="C00000"/>
                </a:solidFill>
                <a:latin typeface="+mj-ea"/>
                <a:ea typeface="+mj-ea"/>
                <a:cs typeface="Times New Roman" panose="02020603050405020304" pitchFamily="18" charset="0"/>
              </a:rPr>
              <a:t>0&lt;</a:t>
            </a:r>
            <a:r>
              <a:rPr lang="el-GR" altLang="zh-CN" sz="2000" b="1" dirty="0">
                <a:solidFill>
                  <a:srgbClr val="C00000"/>
                </a:solidFill>
                <a:latin typeface="+mn-lt"/>
                <a:ea typeface="+mj-ea"/>
                <a:cs typeface="Times New Roman" panose="02020603050405020304" pitchFamily="18" charset="0"/>
              </a:rPr>
              <a:t>ζ</a:t>
            </a:r>
            <a:r>
              <a:rPr lang="en-US" altLang="zh-CN" sz="2000" b="1" dirty="0" smtClean="0">
                <a:solidFill>
                  <a:srgbClr val="C00000"/>
                </a:solidFill>
                <a:latin typeface="+mj-ea"/>
                <a:ea typeface="+mj-ea"/>
                <a:cs typeface="Times New Roman" panose="02020603050405020304" pitchFamily="18" charset="0"/>
              </a:rPr>
              <a:t>&lt;1 </a:t>
            </a:r>
            <a:r>
              <a:rPr lang="zh-CN" altLang="en-US" sz="2000" b="1" dirty="0" smtClean="0">
                <a:solidFill>
                  <a:srgbClr val="C00000"/>
                </a:solidFill>
                <a:latin typeface="+mj-ea"/>
                <a:ea typeface="+mj-ea"/>
                <a:cs typeface="Times New Roman" panose="02020603050405020304" pitchFamily="18" charset="0"/>
              </a:rPr>
              <a:t>时</a:t>
            </a:r>
            <a:r>
              <a:rPr lang="zh-CN" altLang="en-US" sz="2000" b="1" dirty="0">
                <a:solidFill>
                  <a:srgbClr val="C00000"/>
                </a:solidFill>
                <a:latin typeface="+mj-ea"/>
                <a:ea typeface="+mj-ea"/>
                <a:cs typeface="Times New Roman" panose="02020603050405020304" pitchFamily="18" charset="0"/>
              </a:rPr>
              <a:t>是本质振荡系统（环节），</a:t>
            </a:r>
            <a:r>
              <a:rPr lang="zh-CN" altLang="en-US" sz="2000" b="1" dirty="0" smtClean="0">
                <a:solidFill>
                  <a:srgbClr val="C00000"/>
                </a:solidFill>
                <a:latin typeface="+mj-ea"/>
                <a:ea typeface="+mj-ea"/>
                <a:cs typeface="Times New Roman" panose="02020603050405020304" pitchFamily="18" charset="0"/>
              </a:rPr>
              <a:t>在 </a:t>
            </a:r>
            <a:r>
              <a:rPr lang="el-GR" altLang="zh-CN" sz="2000" b="1" dirty="0" smtClean="0">
                <a:solidFill>
                  <a:srgbClr val="C00000"/>
                </a:solidFill>
                <a:latin typeface="+mn-lt"/>
                <a:ea typeface="+mj-ea"/>
                <a:cs typeface="Times New Roman" panose="02020603050405020304" pitchFamily="18" charset="0"/>
              </a:rPr>
              <a:t>ζ</a:t>
            </a:r>
            <a:r>
              <a:rPr lang="el-GR" altLang="zh-CN" sz="2000" b="1" dirty="0">
                <a:solidFill>
                  <a:srgbClr val="C00000"/>
                </a:solidFill>
                <a:latin typeface="+mj-ea"/>
                <a:ea typeface="+mj-ea"/>
                <a:cs typeface="Times New Roman" panose="02020603050405020304" pitchFamily="18" charset="0"/>
              </a:rPr>
              <a:t>≥</a:t>
            </a:r>
            <a:r>
              <a:rPr lang="en-US" altLang="zh-CN" sz="2000" b="1" dirty="0" smtClean="0">
                <a:solidFill>
                  <a:srgbClr val="C00000"/>
                </a:solidFill>
                <a:latin typeface="+mj-ea"/>
                <a:ea typeface="+mj-ea"/>
                <a:cs typeface="Times New Roman" panose="02020603050405020304" pitchFamily="18" charset="0"/>
              </a:rPr>
              <a:t>1 </a:t>
            </a:r>
            <a:r>
              <a:rPr lang="zh-CN" altLang="en-US" sz="2000" b="1" dirty="0" smtClean="0">
                <a:solidFill>
                  <a:srgbClr val="C00000"/>
                </a:solidFill>
                <a:latin typeface="+mj-ea"/>
                <a:ea typeface="+mj-ea"/>
                <a:cs typeface="Times New Roman" panose="02020603050405020304" pitchFamily="18" charset="0"/>
              </a:rPr>
              <a:t>时</a:t>
            </a:r>
            <a:r>
              <a:rPr lang="zh-CN" altLang="en-US" sz="2000" b="1" dirty="0">
                <a:solidFill>
                  <a:srgbClr val="C00000"/>
                </a:solidFill>
                <a:latin typeface="+mj-ea"/>
                <a:ea typeface="+mj-ea"/>
                <a:cs typeface="Times New Roman" panose="02020603050405020304" pitchFamily="18" charset="0"/>
              </a:rPr>
              <a:t>二阶系统可看成是二个惯性环节的串联。</a:t>
            </a:r>
          </a:p>
        </p:txBody>
      </p:sp>
      <p:graphicFrame>
        <p:nvGraphicFramePr>
          <p:cNvPr id="21" name="Object 97"/>
          <p:cNvGraphicFramePr>
            <a:graphicFrameLocks noChangeAspect="1"/>
          </p:cNvGraphicFramePr>
          <p:nvPr>
            <p:extLst>
              <p:ext uri="{D42A27DB-BD31-4B8C-83A1-F6EECF244321}">
                <p14:modId xmlns:p14="http://schemas.microsoft.com/office/powerpoint/2010/main" val="314686581"/>
              </p:ext>
            </p:extLst>
          </p:nvPr>
        </p:nvGraphicFramePr>
        <p:xfrm>
          <a:off x="2542381" y="5832153"/>
          <a:ext cx="2327451" cy="457944"/>
        </p:xfrm>
        <a:graphic>
          <a:graphicData uri="http://schemas.openxmlformats.org/presentationml/2006/ole">
            <mc:AlternateContent xmlns:mc="http://schemas.openxmlformats.org/markup-compatibility/2006">
              <mc:Choice xmlns:v="urn:schemas-microsoft-com:vml" Requires="v">
                <p:oleObj spid="_x0000_s33916" r:id="rId7" imgW="1231683" imgH="241512" progId="Equation.3">
                  <p:embed/>
                </p:oleObj>
              </mc:Choice>
              <mc:Fallback>
                <p:oleObj r:id="rId7" imgW="1231683" imgH="241512" progId="Equation.3">
                  <p:embed/>
                  <p:pic>
                    <p:nvPicPr>
                      <p:cNvPr id="33796" name="Object 9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2381" y="5832153"/>
                        <a:ext cx="2327451" cy="457944"/>
                      </a:xfrm>
                      <a:prstGeom prst="rect">
                        <a:avLst/>
                      </a:prstGeom>
                      <a:noFill/>
                      <a:ln>
                        <a:noFill/>
                      </a:ln>
                    </p:spPr>
                  </p:pic>
                </p:oleObj>
              </mc:Fallback>
            </mc:AlternateContent>
          </a:graphicData>
        </a:graphic>
      </p:graphicFrame>
      <p:graphicFrame>
        <p:nvGraphicFramePr>
          <p:cNvPr id="22" name="Object 98"/>
          <p:cNvGraphicFramePr>
            <a:graphicFrameLocks noChangeAspect="1"/>
          </p:cNvGraphicFramePr>
          <p:nvPr>
            <p:extLst>
              <p:ext uri="{D42A27DB-BD31-4B8C-83A1-F6EECF244321}">
                <p14:modId xmlns:p14="http://schemas.microsoft.com/office/powerpoint/2010/main" val="3980105091"/>
              </p:ext>
            </p:extLst>
          </p:nvPr>
        </p:nvGraphicFramePr>
        <p:xfrm>
          <a:off x="6526213" y="5739460"/>
          <a:ext cx="2783680" cy="555707"/>
        </p:xfrm>
        <a:graphic>
          <a:graphicData uri="http://schemas.openxmlformats.org/presentationml/2006/ole">
            <mc:AlternateContent xmlns:mc="http://schemas.openxmlformats.org/markup-compatibility/2006">
              <mc:Choice xmlns:v="urn:schemas-microsoft-com:vml" Requires="v">
                <p:oleObj spid="_x0000_s33917" r:id="rId9" imgW="1473517" imgH="292417" progId="Equation.3">
                  <p:embed/>
                </p:oleObj>
              </mc:Choice>
              <mc:Fallback>
                <p:oleObj r:id="rId9" imgW="1473517" imgH="292417" progId="Equation.3">
                  <p:embed/>
                  <p:pic>
                    <p:nvPicPr>
                      <p:cNvPr id="33797" name="Object 9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26213" y="5739460"/>
                        <a:ext cx="2783680" cy="555707"/>
                      </a:xfrm>
                      <a:prstGeom prst="rect">
                        <a:avLst/>
                      </a:prstGeom>
                      <a:noFill/>
                      <a:ln>
                        <a:noFill/>
                      </a:ln>
                    </p:spPr>
                  </p:pic>
                </p:oleObj>
              </mc:Fallback>
            </mc:AlternateContent>
          </a:graphicData>
        </a:graphic>
      </p:graphicFrame>
      <p:sp>
        <p:nvSpPr>
          <p:cNvPr id="23" name="AutoShape 99"/>
          <p:cNvSpPr>
            <a:spLocks noChangeArrowheads="1"/>
          </p:cNvSpPr>
          <p:nvPr/>
        </p:nvSpPr>
        <p:spPr bwMode="auto">
          <a:xfrm>
            <a:off x="5322888" y="5953175"/>
            <a:ext cx="865187" cy="215900"/>
          </a:xfrm>
          <a:prstGeom prst="rightArrow">
            <a:avLst>
              <a:gd name="adj1" fmla="val 50000"/>
              <a:gd name="adj2" fmla="val 100165"/>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TextBox 1"/>
          <p:cNvSpPr txBox="1">
            <a:spLocks noChangeArrowheads="1"/>
          </p:cNvSpPr>
          <p:nvPr/>
        </p:nvSpPr>
        <p:spPr bwMode="auto">
          <a:xfrm>
            <a:off x="515938" y="5272088"/>
            <a:ext cx="7775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二阶系统的传递函数极点：</a:t>
            </a:r>
          </a:p>
        </p:txBody>
      </p:sp>
    </p:spTree>
    <p:extLst>
      <p:ext uri="{BB962C8B-B14F-4D97-AF65-F5344CB8AC3E}">
        <p14:creationId xmlns:p14="http://schemas.microsoft.com/office/powerpoint/2010/main" val="26957504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517650" y="6013132"/>
            <a:ext cx="8966200" cy="476568"/>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79"/>
          <p:cNvSpPr txBox="1">
            <a:spLocks noChangeArrowheads="1"/>
          </p:cNvSpPr>
          <p:nvPr/>
        </p:nvSpPr>
        <p:spPr bwMode="auto">
          <a:xfrm>
            <a:off x="515938" y="1089025"/>
            <a:ext cx="5976937"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smtClean="0">
                <a:latin typeface="+mn-ea"/>
                <a:ea typeface="+mn-ea"/>
                <a:cs typeface="楷体_GB2312"/>
              </a:rPr>
              <a:t>二</a:t>
            </a:r>
            <a:r>
              <a:rPr lang="zh-CN" altLang="en-US" sz="2400" dirty="0">
                <a:latin typeface="+mn-ea"/>
                <a:ea typeface="+mn-ea"/>
                <a:cs typeface="楷体_GB2312"/>
              </a:rPr>
              <a:t>阶反馈系统的方框图</a:t>
            </a:r>
          </a:p>
        </p:txBody>
      </p:sp>
      <p:graphicFrame>
        <p:nvGraphicFramePr>
          <p:cNvPr id="4" name="Object 80"/>
          <p:cNvGraphicFramePr>
            <a:graphicFrameLocks noChangeAspect="1"/>
          </p:cNvGraphicFramePr>
          <p:nvPr>
            <p:extLst>
              <p:ext uri="{D42A27DB-BD31-4B8C-83A1-F6EECF244321}">
                <p14:modId xmlns:p14="http://schemas.microsoft.com/office/powerpoint/2010/main" val="3419176260"/>
              </p:ext>
            </p:extLst>
          </p:nvPr>
        </p:nvGraphicFramePr>
        <p:xfrm>
          <a:off x="6065838" y="1728788"/>
          <a:ext cx="936625" cy="561975"/>
        </p:xfrm>
        <a:graphic>
          <a:graphicData uri="http://schemas.openxmlformats.org/presentationml/2006/ole">
            <mc:AlternateContent xmlns:mc="http://schemas.openxmlformats.org/markup-compatibility/2006">
              <mc:Choice xmlns:v="urn:schemas-microsoft-com:vml" Requires="v">
                <p:oleObj spid="_x0000_s34958" r:id="rId3" imgW="762317" imgH="457517" progId="Equation.3">
                  <p:embed/>
                </p:oleObj>
              </mc:Choice>
              <mc:Fallback>
                <p:oleObj r:id="rId3" imgW="762317" imgH="457517" progId="Equation.3">
                  <p:embed/>
                  <p:pic>
                    <p:nvPicPr>
                      <p:cNvPr id="34818" name="Object 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838" y="1728788"/>
                        <a:ext cx="936625" cy="5619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Rectangle 81"/>
          <p:cNvSpPr>
            <a:spLocks noChangeArrowheads="1"/>
          </p:cNvSpPr>
          <p:nvPr/>
        </p:nvSpPr>
        <p:spPr bwMode="auto">
          <a:xfrm>
            <a:off x="5994400" y="1655763"/>
            <a:ext cx="1079500" cy="720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Oval 82"/>
          <p:cNvSpPr>
            <a:spLocks noChangeArrowheads="1"/>
          </p:cNvSpPr>
          <p:nvPr/>
        </p:nvSpPr>
        <p:spPr bwMode="auto">
          <a:xfrm>
            <a:off x="5129213" y="1871663"/>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Line 83"/>
          <p:cNvSpPr>
            <a:spLocks noChangeShapeType="1"/>
          </p:cNvSpPr>
          <p:nvPr/>
        </p:nvSpPr>
        <p:spPr bwMode="auto">
          <a:xfrm>
            <a:off x="5418138" y="2016126"/>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84"/>
          <p:cNvSpPr>
            <a:spLocks noChangeShapeType="1"/>
          </p:cNvSpPr>
          <p:nvPr/>
        </p:nvSpPr>
        <p:spPr bwMode="auto">
          <a:xfrm>
            <a:off x="4552950" y="2016126"/>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85"/>
          <p:cNvSpPr>
            <a:spLocks noChangeShapeType="1"/>
          </p:cNvSpPr>
          <p:nvPr/>
        </p:nvSpPr>
        <p:spPr bwMode="auto">
          <a:xfrm>
            <a:off x="7073900" y="2016126"/>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86"/>
          <p:cNvSpPr>
            <a:spLocks noChangeShapeType="1"/>
          </p:cNvSpPr>
          <p:nvPr/>
        </p:nvSpPr>
        <p:spPr bwMode="auto">
          <a:xfrm flipV="1">
            <a:off x="5273675" y="2159001"/>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87"/>
          <p:cNvSpPr>
            <a:spLocks noChangeShapeType="1"/>
          </p:cNvSpPr>
          <p:nvPr/>
        </p:nvSpPr>
        <p:spPr bwMode="auto">
          <a:xfrm>
            <a:off x="5273675" y="2663826"/>
            <a:ext cx="2016125" cy="15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88"/>
          <p:cNvSpPr>
            <a:spLocks noChangeShapeType="1"/>
          </p:cNvSpPr>
          <p:nvPr/>
        </p:nvSpPr>
        <p:spPr bwMode="auto">
          <a:xfrm flipV="1">
            <a:off x="7289800" y="2016126"/>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89"/>
          <p:cNvSpPr txBox="1">
            <a:spLocks noChangeArrowheads="1"/>
          </p:cNvSpPr>
          <p:nvPr/>
        </p:nvSpPr>
        <p:spPr bwMode="auto">
          <a:xfrm>
            <a:off x="4552950" y="1655763"/>
            <a:ext cx="503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4" name="Text Box 90"/>
          <p:cNvSpPr txBox="1">
            <a:spLocks noChangeArrowheads="1"/>
          </p:cNvSpPr>
          <p:nvPr/>
        </p:nvSpPr>
        <p:spPr bwMode="auto">
          <a:xfrm>
            <a:off x="5418138" y="1655763"/>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e(s)</a:t>
            </a:r>
          </a:p>
        </p:txBody>
      </p:sp>
      <p:sp>
        <p:nvSpPr>
          <p:cNvPr id="15" name="Text Box 91"/>
          <p:cNvSpPr txBox="1">
            <a:spLocks noChangeArrowheads="1"/>
          </p:cNvSpPr>
          <p:nvPr/>
        </p:nvSpPr>
        <p:spPr bwMode="auto">
          <a:xfrm>
            <a:off x="7073900" y="1655763"/>
            <a:ext cx="5032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16" name="Text Box 92"/>
          <p:cNvSpPr txBox="1">
            <a:spLocks noChangeArrowheads="1"/>
          </p:cNvSpPr>
          <p:nvPr/>
        </p:nvSpPr>
        <p:spPr bwMode="auto">
          <a:xfrm>
            <a:off x="5292725" y="2076451"/>
            <a:ext cx="358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graphicFrame>
        <p:nvGraphicFramePr>
          <p:cNvPr id="17" name="Object 93"/>
          <p:cNvGraphicFramePr>
            <a:graphicFrameLocks noChangeAspect="1"/>
          </p:cNvGraphicFramePr>
          <p:nvPr>
            <p:extLst>
              <p:ext uri="{D42A27DB-BD31-4B8C-83A1-F6EECF244321}">
                <p14:modId xmlns:p14="http://schemas.microsoft.com/office/powerpoint/2010/main" val="4273929127"/>
              </p:ext>
            </p:extLst>
          </p:nvPr>
        </p:nvGraphicFramePr>
        <p:xfrm>
          <a:off x="6142038" y="3859213"/>
          <a:ext cx="2825750" cy="792162"/>
        </p:xfrm>
        <a:graphic>
          <a:graphicData uri="http://schemas.openxmlformats.org/presentationml/2006/ole">
            <mc:AlternateContent xmlns:mc="http://schemas.openxmlformats.org/markup-compatibility/2006">
              <mc:Choice xmlns:v="urn:schemas-microsoft-com:vml" Requires="v">
                <p:oleObj spid="_x0000_s34959" name="公式" r:id="rId5" imgW="1358640" imgH="380880" progId="Equations">
                  <p:embed/>
                </p:oleObj>
              </mc:Choice>
              <mc:Fallback>
                <p:oleObj name="公式" r:id="rId5" imgW="1358640" imgH="380880" progId="Equations">
                  <p:embed/>
                  <p:pic>
                    <p:nvPicPr>
                      <p:cNvPr id="34819" name="Object 9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2038" y="3859213"/>
                        <a:ext cx="282575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Text Box 79"/>
          <p:cNvSpPr txBox="1">
            <a:spLocks noChangeArrowheads="1"/>
          </p:cNvSpPr>
          <p:nvPr/>
        </p:nvSpPr>
        <p:spPr bwMode="auto">
          <a:xfrm>
            <a:off x="2317751" y="3138168"/>
            <a:ext cx="365918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cs typeface="楷体_GB2312"/>
              </a:rPr>
              <a:t>二</a:t>
            </a:r>
            <a:r>
              <a:rPr lang="zh-CN" altLang="en-US" sz="2000" dirty="0">
                <a:latin typeface="+mn-ea"/>
                <a:ea typeface="+mn-ea"/>
                <a:cs typeface="楷体_GB2312"/>
              </a:rPr>
              <a:t>阶反馈系统的开环传递函数</a:t>
            </a:r>
          </a:p>
        </p:txBody>
      </p:sp>
      <p:sp>
        <p:nvSpPr>
          <p:cNvPr id="19" name="Text Box 79"/>
          <p:cNvSpPr txBox="1">
            <a:spLocks noChangeArrowheads="1"/>
          </p:cNvSpPr>
          <p:nvPr/>
        </p:nvSpPr>
        <p:spPr bwMode="auto">
          <a:xfrm>
            <a:off x="2317751" y="4009072"/>
            <a:ext cx="356870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cs typeface="楷体_GB2312"/>
              </a:rPr>
              <a:t>二</a:t>
            </a:r>
            <a:r>
              <a:rPr lang="zh-CN" altLang="en-US" sz="2000" dirty="0">
                <a:latin typeface="+mn-ea"/>
                <a:ea typeface="+mn-ea"/>
                <a:cs typeface="楷体_GB2312"/>
              </a:rPr>
              <a:t>阶反馈系统的闭环传递函数</a:t>
            </a:r>
          </a:p>
        </p:txBody>
      </p:sp>
      <p:graphicFrame>
        <p:nvGraphicFramePr>
          <p:cNvPr id="20" name="Object 21"/>
          <p:cNvGraphicFramePr>
            <a:graphicFrameLocks noChangeAspect="1"/>
          </p:cNvGraphicFramePr>
          <p:nvPr>
            <p:extLst>
              <p:ext uri="{D42A27DB-BD31-4B8C-83A1-F6EECF244321}">
                <p14:modId xmlns:p14="http://schemas.microsoft.com/office/powerpoint/2010/main" val="1604268503"/>
              </p:ext>
            </p:extLst>
          </p:nvPr>
        </p:nvGraphicFramePr>
        <p:xfrm>
          <a:off x="6159501" y="3008313"/>
          <a:ext cx="2390775" cy="746125"/>
        </p:xfrm>
        <a:graphic>
          <a:graphicData uri="http://schemas.openxmlformats.org/presentationml/2006/ole">
            <mc:AlternateContent xmlns:mc="http://schemas.openxmlformats.org/markup-compatibility/2006">
              <mc:Choice xmlns:v="urn:schemas-microsoft-com:vml" Requires="v">
                <p:oleObj spid="_x0000_s34960" name="公式" r:id="rId7" imgW="1143000" imgH="355320" progId="Equations">
                  <p:embed/>
                </p:oleObj>
              </mc:Choice>
              <mc:Fallback>
                <p:oleObj name="公式" r:id="rId7" imgW="1143000" imgH="355320" progId="Equations">
                  <p:embed/>
                  <p:pic>
                    <p:nvPicPr>
                      <p:cNvPr id="34820" name="Object 2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9501" y="3008313"/>
                        <a:ext cx="23907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1" name="Text Box 79"/>
          <p:cNvSpPr txBox="1">
            <a:spLocks noChangeArrowheads="1"/>
          </p:cNvSpPr>
          <p:nvPr/>
        </p:nvSpPr>
        <p:spPr bwMode="auto">
          <a:xfrm>
            <a:off x="2317751" y="4769802"/>
            <a:ext cx="31702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cs typeface="楷体_GB2312"/>
              </a:rPr>
              <a:t>二</a:t>
            </a:r>
            <a:r>
              <a:rPr lang="zh-CN" altLang="en-US" sz="2000" dirty="0">
                <a:latin typeface="+mn-ea"/>
                <a:ea typeface="+mn-ea"/>
                <a:cs typeface="楷体_GB2312"/>
              </a:rPr>
              <a:t>阶反馈系统的特征方程</a:t>
            </a:r>
          </a:p>
        </p:txBody>
      </p:sp>
      <p:sp>
        <p:nvSpPr>
          <p:cNvPr id="22" name="Text Box 79"/>
          <p:cNvSpPr txBox="1">
            <a:spLocks noChangeArrowheads="1"/>
          </p:cNvSpPr>
          <p:nvPr/>
        </p:nvSpPr>
        <p:spPr bwMode="auto">
          <a:xfrm>
            <a:off x="2317751" y="5347539"/>
            <a:ext cx="4776787" cy="595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smtClean="0">
                <a:latin typeface="+mn-ea"/>
                <a:ea typeface="+mn-ea"/>
                <a:cs typeface="楷体_GB2312"/>
              </a:rPr>
              <a:t>二</a:t>
            </a:r>
            <a:r>
              <a:rPr lang="zh-CN" altLang="en-US" sz="2000" dirty="0">
                <a:latin typeface="+mn-ea"/>
                <a:ea typeface="+mn-ea"/>
                <a:cs typeface="楷体_GB2312"/>
              </a:rPr>
              <a:t>阶反馈系统的极点（特征方程的根）：</a:t>
            </a:r>
          </a:p>
        </p:txBody>
      </p:sp>
      <p:graphicFrame>
        <p:nvGraphicFramePr>
          <p:cNvPr id="23" name="对象 27"/>
          <p:cNvGraphicFramePr>
            <a:graphicFrameLocks noChangeAspect="1"/>
          </p:cNvGraphicFramePr>
          <p:nvPr>
            <p:extLst>
              <p:ext uri="{D42A27DB-BD31-4B8C-83A1-F6EECF244321}">
                <p14:modId xmlns:p14="http://schemas.microsoft.com/office/powerpoint/2010/main" val="3236953307"/>
              </p:ext>
            </p:extLst>
          </p:nvPr>
        </p:nvGraphicFramePr>
        <p:xfrm>
          <a:off x="6903379" y="5310472"/>
          <a:ext cx="3117580" cy="622364"/>
        </p:xfrm>
        <a:graphic>
          <a:graphicData uri="http://schemas.openxmlformats.org/presentationml/2006/ole">
            <mc:AlternateContent xmlns:mc="http://schemas.openxmlformats.org/markup-compatibility/2006">
              <mc:Choice xmlns:v="urn:schemas-microsoft-com:vml" Requires="v">
                <p:oleObj spid="_x0000_s34961" r:id="rId9" imgW="1473517" imgH="292417" progId="Equation.3">
                  <p:embed/>
                </p:oleObj>
              </mc:Choice>
              <mc:Fallback>
                <p:oleObj r:id="rId9" imgW="1473517" imgH="292417" progId="Equation.3">
                  <p:embed/>
                  <p:pic>
                    <p:nvPicPr>
                      <p:cNvPr id="34821" name="对象 2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03379" y="5310472"/>
                        <a:ext cx="3117580" cy="62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4" name="Text Box 100"/>
          <p:cNvSpPr txBox="1">
            <a:spLocks noChangeArrowheads="1"/>
          </p:cNvSpPr>
          <p:nvPr/>
        </p:nvSpPr>
        <p:spPr bwMode="auto">
          <a:xfrm>
            <a:off x="2317751" y="6013132"/>
            <a:ext cx="7848600" cy="453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cs typeface="楷体_GB2312"/>
              </a:rPr>
              <a:t>可见，</a:t>
            </a:r>
            <a:r>
              <a:rPr lang="zh-CN" altLang="en-US" sz="2000" dirty="0" smtClean="0">
                <a:latin typeface="+mn-ea"/>
                <a:ea typeface="+mn-ea"/>
                <a:cs typeface="楷体_GB2312"/>
              </a:rPr>
              <a:t>阻尼系数 </a:t>
            </a:r>
            <a:r>
              <a:rPr lang="el-GR" altLang="zh-CN" sz="2000" dirty="0" smtClean="0">
                <a:latin typeface="+mn-lt"/>
                <a:ea typeface="+mn-ea"/>
              </a:rPr>
              <a:t>ζ</a:t>
            </a:r>
            <a:r>
              <a:rPr lang="en-US" altLang="zh-CN" sz="2000" dirty="0" smtClean="0">
                <a:latin typeface="+mn-lt"/>
                <a:ea typeface="+mn-ea"/>
              </a:rPr>
              <a:t> </a:t>
            </a:r>
            <a:r>
              <a:rPr lang="zh-CN" altLang="en-US" sz="2000" dirty="0" smtClean="0">
                <a:latin typeface="+mn-ea"/>
                <a:ea typeface="+mn-ea"/>
                <a:cs typeface="楷体_GB2312"/>
              </a:rPr>
              <a:t>不同</a:t>
            </a:r>
            <a:r>
              <a:rPr lang="zh-CN" altLang="en-US" sz="2000" dirty="0">
                <a:latin typeface="+mn-ea"/>
                <a:ea typeface="+mn-ea"/>
                <a:cs typeface="楷体_GB2312"/>
              </a:rPr>
              <a:t>，二阶系统极点在复平面上的位置不同。</a:t>
            </a:r>
            <a:endParaRPr lang="zh-CN" altLang="en-US" sz="2000" dirty="0">
              <a:solidFill>
                <a:srgbClr val="CC0000"/>
              </a:solidFill>
              <a:latin typeface="+mn-ea"/>
              <a:ea typeface="+mn-ea"/>
              <a:cs typeface="楷体_GB2312"/>
            </a:endParaRPr>
          </a:p>
        </p:txBody>
      </p:sp>
      <p:graphicFrame>
        <p:nvGraphicFramePr>
          <p:cNvPr id="25" name="对象 29"/>
          <p:cNvGraphicFramePr>
            <a:graphicFrameLocks noChangeAspect="1"/>
          </p:cNvGraphicFramePr>
          <p:nvPr>
            <p:extLst>
              <p:ext uri="{D42A27DB-BD31-4B8C-83A1-F6EECF244321}">
                <p14:modId xmlns:p14="http://schemas.microsoft.com/office/powerpoint/2010/main" val="312502723"/>
              </p:ext>
            </p:extLst>
          </p:nvPr>
        </p:nvGraphicFramePr>
        <p:xfrm>
          <a:off x="5708385" y="4812641"/>
          <a:ext cx="2155825" cy="423862"/>
        </p:xfrm>
        <a:graphic>
          <a:graphicData uri="http://schemas.openxmlformats.org/presentationml/2006/ole">
            <mc:AlternateContent xmlns:mc="http://schemas.openxmlformats.org/markup-compatibility/2006">
              <mc:Choice xmlns:v="urn:schemas-microsoft-com:vml" Requires="v">
                <p:oleObj spid="_x0000_s34962" r:id="rId11" imgW="1231683" imgH="241512" progId="Equation.3">
                  <p:embed/>
                </p:oleObj>
              </mc:Choice>
              <mc:Fallback>
                <p:oleObj r:id="rId11" imgW="1231683" imgH="241512" progId="Equation.3">
                  <p:embed/>
                  <p:pic>
                    <p:nvPicPr>
                      <p:cNvPr id="34822" name="对象 2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08385" y="4812641"/>
                        <a:ext cx="2155825"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6" name="Text Box 90"/>
          <p:cNvSpPr txBox="1">
            <a:spLocks noChangeArrowheads="1"/>
          </p:cNvSpPr>
          <p:nvPr/>
        </p:nvSpPr>
        <p:spPr bwMode="auto">
          <a:xfrm>
            <a:off x="5435600" y="2305051"/>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b(s)</a:t>
            </a:r>
          </a:p>
        </p:txBody>
      </p:sp>
    </p:spTree>
    <p:extLst>
      <p:ext uri="{BB962C8B-B14F-4D97-AF65-F5344CB8AC3E}">
        <p14:creationId xmlns:p14="http://schemas.microsoft.com/office/powerpoint/2010/main" val="81193227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278"/>
          <p:cNvGraphicFramePr>
            <a:graphicFrameLocks noChangeAspect="1"/>
          </p:cNvGraphicFramePr>
          <p:nvPr>
            <p:extLst>
              <p:ext uri="{D42A27DB-BD31-4B8C-83A1-F6EECF244321}">
                <p14:modId xmlns:p14="http://schemas.microsoft.com/office/powerpoint/2010/main" val="4021956900"/>
              </p:ext>
            </p:extLst>
          </p:nvPr>
        </p:nvGraphicFramePr>
        <p:xfrm>
          <a:off x="7004050" y="1099381"/>
          <a:ext cx="4032250" cy="3200400"/>
        </p:xfrm>
        <a:graphic>
          <a:graphicData uri="http://schemas.openxmlformats.org/presentationml/2006/ole">
            <mc:AlternateContent xmlns:mc="http://schemas.openxmlformats.org/markup-compatibility/2006">
              <mc:Choice xmlns:v="urn:schemas-microsoft-com:vml" Requires="v">
                <p:oleObj spid="_x0000_s36004" r:id="rId3" imgW="5590476" imgH="4439270" progId="Paint.Picture">
                  <p:embed/>
                </p:oleObj>
              </mc:Choice>
              <mc:Fallback>
                <p:oleObj r:id="rId3" imgW="5590476" imgH="4439270" progId="Paint.Picture">
                  <p:embed/>
                  <p:pic>
                    <p:nvPicPr>
                      <p:cNvPr id="35842" name="Object 27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04050" y="1099381"/>
                        <a:ext cx="4032250" cy="32004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272"/>
          <p:cNvGraphicFramePr>
            <a:graphicFrameLocks noChangeAspect="1"/>
          </p:cNvGraphicFramePr>
          <p:nvPr>
            <p:extLst>
              <p:ext uri="{D42A27DB-BD31-4B8C-83A1-F6EECF244321}">
                <p14:modId xmlns:p14="http://schemas.microsoft.com/office/powerpoint/2010/main" val="1913323645"/>
              </p:ext>
            </p:extLst>
          </p:nvPr>
        </p:nvGraphicFramePr>
        <p:xfrm>
          <a:off x="9883775" y="3186943"/>
          <a:ext cx="1152525" cy="512763"/>
        </p:xfrm>
        <a:graphic>
          <a:graphicData uri="http://schemas.openxmlformats.org/presentationml/2006/ole">
            <mc:AlternateContent xmlns:mc="http://schemas.openxmlformats.org/markup-compatibility/2006">
              <mc:Choice xmlns:v="urn:schemas-microsoft-com:vml" Requires="v">
                <p:oleObj spid="_x0000_s36005" r:id="rId5" imgW="1257617" imgH="559117" progId="Equation.3">
                  <p:embed/>
                </p:oleObj>
              </mc:Choice>
              <mc:Fallback>
                <p:oleObj r:id="rId5" imgW="1257617" imgH="559117" progId="Equation.3">
                  <p:embed/>
                  <p:pic>
                    <p:nvPicPr>
                      <p:cNvPr id="35843" name="Object 2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83775" y="3186943"/>
                        <a:ext cx="1152525" cy="5127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219"/>
          <p:cNvGraphicFramePr>
            <a:graphicFrameLocks noChangeAspect="1"/>
          </p:cNvGraphicFramePr>
          <p:nvPr>
            <p:extLst>
              <p:ext uri="{D42A27DB-BD31-4B8C-83A1-F6EECF244321}">
                <p14:modId xmlns:p14="http://schemas.microsoft.com/office/powerpoint/2010/main" val="3041542678"/>
              </p:ext>
            </p:extLst>
          </p:nvPr>
        </p:nvGraphicFramePr>
        <p:xfrm>
          <a:off x="2171700" y="1526003"/>
          <a:ext cx="3816350" cy="461962"/>
        </p:xfrm>
        <a:graphic>
          <a:graphicData uri="http://schemas.openxmlformats.org/presentationml/2006/ole">
            <mc:AlternateContent xmlns:mc="http://schemas.openxmlformats.org/markup-compatibility/2006">
              <mc:Choice xmlns:v="urn:schemas-microsoft-com:vml" Requires="v">
                <p:oleObj spid="_x0000_s36006" r:id="rId7" imgW="2413317" imgH="292417" progId="Equation.3">
                  <p:embed/>
                </p:oleObj>
              </mc:Choice>
              <mc:Fallback>
                <p:oleObj r:id="rId7" imgW="2413317" imgH="292417" progId="Equation.3">
                  <p:embed/>
                  <p:pic>
                    <p:nvPicPr>
                      <p:cNvPr id="35844" name="Object 2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71700" y="1526003"/>
                        <a:ext cx="3816350" cy="4619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217"/>
          <p:cNvSpPr txBox="1">
            <a:spLocks noChangeArrowheads="1"/>
          </p:cNvSpPr>
          <p:nvPr/>
        </p:nvSpPr>
        <p:spPr bwMode="auto">
          <a:xfrm>
            <a:off x="979488" y="1093654"/>
            <a:ext cx="38163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zh-CN" altLang="en-US" sz="2000" b="1" dirty="0">
                <a:solidFill>
                  <a:srgbClr val="0070C0"/>
                </a:solidFill>
                <a:latin typeface="+mj-ea"/>
                <a:ea typeface="+mj-ea"/>
                <a:cs typeface="楷体_GB2312"/>
              </a:rPr>
              <a:t>当</a:t>
            </a:r>
            <a:r>
              <a:rPr lang="en-US" altLang="zh-CN" sz="2000" b="1" dirty="0" smtClean="0">
                <a:solidFill>
                  <a:srgbClr val="0070C0"/>
                </a:solidFill>
                <a:latin typeface="+mj-ea"/>
                <a:ea typeface="+mj-ea"/>
                <a:cs typeface="楷体_GB2312"/>
              </a:rPr>
              <a:t>0&lt;</a:t>
            </a:r>
            <a:r>
              <a:rPr lang="el-GR" altLang="zh-CN" sz="2000" b="1" dirty="0" smtClean="0">
                <a:solidFill>
                  <a:srgbClr val="0070C0"/>
                </a:solidFill>
                <a:latin typeface="+mn-lt"/>
                <a:ea typeface="+mj-ea"/>
                <a:cs typeface="楷体_GB2312"/>
              </a:rPr>
              <a:t>ζ</a:t>
            </a:r>
            <a:r>
              <a:rPr lang="en-US" altLang="zh-CN" sz="2000" b="1" dirty="0" smtClean="0">
                <a:solidFill>
                  <a:srgbClr val="0070C0"/>
                </a:solidFill>
                <a:latin typeface="+mj-ea"/>
                <a:ea typeface="+mj-ea"/>
                <a:cs typeface="楷体_GB2312"/>
              </a:rPr>
              <a:t>&lt;1</a:t>
            </a:r>
            <a:r>
              <a:rPr lang="zh-CN" altLang="en-US" sz="2000" dirty="0">
                <a:latin typeface="+mn-ea"/>
                <a:ea typeface="+mn-ea"/>
                <a:cs typeface="楷体_GB2312"/>
              </a:rPr>
              <a:t>（称为</a:t>
            </a:r>
            <a:r>
              <a:rPr lang="zh-CN" altLang="en-US" sz="2000" b="1" dirty="0">
                <a:solidFill>
                  <a:srgbClr val="C00000"/>
                </a:solidFill>
                <a:latin typeface="+mj-ea"/>
                <a:ea typeface="+mj-ea"/>
                <a:cs typeface="楷体_GB2312"/>
              </a:rPr>
              <a:t>欠阻尼</a:t>
            </a:r>
            <a:r>
              <a:rPr lang="zh-CN" altLang="en-US" sz="2000" dirty="0">
                <a:latin typeface="+mn-ea"/>
                <a:ea typeface="+mn-ea"/>
                <a:cs typeface="楷体_GB2312"/>
              </a:rPr>
              <a:t>）时，</a:t>
            </a:r>
            <a:endParaRPr lang="zh-CN" altLang="en-US" dirty="0">
              <a:solidFill>
                <a:srgbClr val="CC0000"/>
              </a:solidFill>
              <a:latin typeface="+mn-ea"/>
              <a:ea typeface="+mn-ea"/>
            </a:endParaRPr>
          </a:p>
        </p:txBody>
      </p:sp>
      <p:sp>
        <p:nvSpPr>
          <p:cNvPr id="7" name="Text Box 222"/>
          <p:cNvSpPr txBox="1">
            <a:spLocks noChangeArrowheads="1"/>
          </p:cNvSpPr>
          <p:nvPr/>
        </p:nvSpPr>
        <p:spPr bwMode="auto">
          <a:xfrm>
            <a:off x="979488" y="2457317"/>
            <a:ext cx="3600450" cy="45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b="1" dirty="0" smtClean="0">
                <a:solidFill>
                  <a:srgbClr val="0070C0"/>
                </a:solidFill>
                <a:latin typeface="+mj-ea"/>
                <a:ea typeface="+mj-ea"/>
                <a:cs typeface="楷体_GB2312"/>
              </a:rPr>
              <a:t>当 </a:t>
            </a:r>
            <a:r>
              <a:rPr lang="el-GR" altLang="zh-CN" sz="2000" b="1" dirty="0" smtClean="0">
                <a:solidFill>
                  <a:srgbClr val="0070C0"/>
                </a:solidFill>
                <a:latin typeface="+mn-lt"/>
                <a:ea typeface="+mj-ea"/>
                <a:cs typeface="楷体_GB2312"/>
              </a:rPr>
              <a:t>ζ</a:t>
            </a:r>
            <a:r>
              <a:rPr lang="en-US" altLang="zh-CN" sz="2000" b="1" dirty="0">
                <a:solidFill>
                  <a:srgbClr val="0070C0"/>
                </a:solidFill>
                <a:latin typeface="+mj-ea"/>
                <a:ea typeface="+mj-ea"/>
                <a:cs typeface="楷体_GB2312"/>
              </a:rPr>
              <a:t>=1</a:t>
            </a:r>
            <a:r>
              <a:rPr lang="zh-CN" altLang="en-US" sz="2000" dirty="0">
                <a:latin typeface="+mn-ea"/>
                <a:ea typeface="+mn-ea"/>
                <a:cs typeface="楷体_GB2312"/>
              </a:rPr>
              <a:t>（称为</a:t>
            </a:r>
            <a:r>
              <a:rPr lang="zh-CN" altLang="en-US" sz="2000" b="1" dirty="0">
                <a:solidFill>
                  <a:srgbClr val="C00000"/>
                </a:solidFill>
                <a:latin typeface="+mj-ea"/>
                <a:ea typeface="+mj-ea"/>
                <a:cs typeface="楷体_GB2312"/>
              </a:rPr>
              <a:t>临界阻尼</a:t>
            </a:r>
            <a:r>
              <a:rPr lang="zh-CN" altLang="en-US" sz="2000" dirty="0">
                <a:latin typeface="+mn-ea"/>
                <a:ea typeface="+mn-ea"/>
                <a:cs typeface="楷体_GB2312"/>
              </a:rPr>
              <a:t>）时，</a:t>
            </a:r>
            <a:endParaRPr lang="zh-CN" altLang="en-US" dirty="0">
              <a:solidFill>
                <a:srgbClr val="CC0000"/>
              </a:solidFill>
              <a:latin typeface="+mn-ea"/>
              <a:ea typeface="+mn-ea"/>
            </a:endParaRPr>
          </a:p>
        </p:txBody>
      </p:sp>
      <p:graphicFrame>
        <p:nvGraphicFramePr>
          <p:cNvPr id="8" name="Object 223"/>
          <p:cNvGraphicFramePr>
            <a:graphicFrameLocks noChangeAspect="1"/>
          </p:cNvGraphicFramePr>
          <p:nvPr>
            <p:extLst>
              <p:ext uri="{D42A27DB-BD31-4B8C-83A1-F6EECF244321}">
                <p14:modId xmlns:p14="http://schemas.microsoft.com/office/powerpoint/2010/main" val="2587641184"/>
              </p:ext>
            </p:extLst>
          </p:nvPr>
        </p:nvGraphicFramePr>
        <p:xfrm>
          <a:off x="2887663" y="2889224"/>
          <a:ext cx="2947987" cy="461962"/>
        </p:xfrm>
        <a:graphic>
          <a:graphicData uri="http://schemas.openxmlformats.org/presentationml/2006/ole">
            <mc:AlternateContent xmlns:mc="http://schemas.openxmlformats.org/markup-compatibility/2006">
              <mc:Choice xmlns:v="urn:schemas-microsoft-com:vml" Requires="v">
                <p:oleObj spid="_x0000_s36007" r:id="rId9" imgW="1867217" imgH="292417" progId="Equation.3">
                  <p:embed/>
                </p:oleObj>
              </mc:Choice>
              <mc:Fallback>
                <p:oleObj r:id="rId9" imgW="1867217" imgH="292417" progId="Equation.3">
                  <p:embed/>
                  <p:pic>
                    <p:nvPicPr>
                      <p:cNvPr id="35845" name="Object 22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7663" y="2889224"/>
                        <a:ext cx="29479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224"/>
          <p:cNvSpPr txBox="1">
            <a:spLocks noChangeArrowheads="1"/>
          </p:cNvSpPr>
          <p:nvPr/>
        </p:nvSpPr>
        <p:spPr bwMode="auto">
          <a:xfrm>
            <a:off x="979488" y="3400253"/>
            <a:ext cx="36004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b="1" dirty="0" smtClean="0">
                <a:solidFill>
                  <a:srgbClr val="0070C0"/>
                </a:solidFill>
                <a:latin typeface="+mj-ea"/>
                <a:ea typeface="+mj-ea"/>
                <a:cs typeface="楷体_GB2312"/>
              </a:rPr>
              <a:t>当 </a:t>
            </a:r>
            <a:r>
              <a:rPr lang="el-GR" altLang="zh-CN" sz="2000" b="1" dirty="0" smtClean="0">
                <a:solidFill>
                  <a:srgbClr val="0070C0"/>
                </a:solidFill>
                <a:latin typeface="+mn-lt"/>
                <a:ea typeface="+mj-ea"/>
                <a:cs typeface="楷体_GB2312"/>
              </a:rPr>
              <a:t>ζ</a:t>
            </a:r>
            <a:r>
              <a:rPr lang="en-US" altLang="zh-CN" sz="2000" b="1" dirty="0">
                <a:solidFill>
                  <a:srgbClr val="0070C0"/>
                </a:solidFill>
                <a:latin typeface="+mj-ea"/>
                <a:ea typeface="+mj-ea"/>
                <a:cs typeface="楷体_GB2312"/>
              </a:rPr>
              <a:t>&gt;1</a:t>
            </a:r>
            <a:r>
              <a:rPr lang="zh-CN" altLang="en-US" sz="2000" dirty="0">
                <a:latin typeface="+mn-ea"/>
                <a:ea typeface="+mn-ea"/>
                <a:cs typeface="楷体_GB2312"/>
              </a:rPr>
              <a:t>（称为</a:t>
            </a:r>
            <a:r>
              <a:rPr lang="zh-CN" altLang="en-US" sz="2000" b="1" dirty="0">
                <a:solidFill>
                  <a:srgbClr val="C00000"/>
                </a:solidFill>
                <a:latin typeface="+mj-ea"/>
                <a:ea typeface="+mj-ea"/>
                <a:cs typeface="楷体_GB2312"/>
              </a:rPr>
              <a:t>过阻尼</a:t>
            </a:r>
            <a:r>
              <a:rPr lang="zh-CN" altLang="en-US" sz="2000" dirty="0">
                <a:latin typeface="+mn-ea"/>
                <a:ea typeface="+mn-ea"/>
                <a:cs typeface="楷体_GB2312"/>
              </a:rPr>
              <a:t>）时，</a:t>
            </a:r>
            <a:endParaRPr lang="zh-CN" altLang="en-US" dirty="0">
              <a:solidFill>
                <a:srgbClr val="CC0000"/>
              </a:solidFill>
              <a:latin typeface="+mn-ea"/>
              <a:ea typeface="+mn-ea"/>
            </a:endParaRPr>
          </a:p>
        </p:txBody>
      </p:sp>
      <p:graphicFrame>
        <p:nvGraphicFramePr>
          <p:cNvPr id="10" name="Object 225"/>
          <p:cNvGraphicFramePr>
            <a:graphicFrameLocks noChangeAspect="1"/>
          </p:cNvGraphicFramePr>
          <p:nvPr>
            <p:extLst>
              <p:ext uri="{D42A27DB-BD31-4B8C-83A1-F6EECF244321}">
                <p14:modId xmlns:p14="http://schemas.microsoft.com/office/powerpoint/2010/main" val="3105521849"/>
              </p:ext>
            </p:extLst>
          </p:nvPr>
        </p:nvGraphicFramePr>
        <p:xfrm>
          <a:off x="2887663" y="3788979"/>
          <a:ext cx="3100387" cy="466725"/>
        </p:xfrm>
        <a:graphic>
          <a:graphicData uri="http://schemas.openxmlformats.org/presentationml/2006/ole">
            <mc:AlternateContent xmlns:mc="http://schemas.openxmlformats.org/markup-compatibility/2006">
              <mc:Choice xmlns:v="urn:schemas-microsoft-com:vml" Requires="v">
                <p:oleObj spid="_x0000_s36008" r:id="rId11" imgW="1943417" imgH="292417" progId="Equation.3">
                  <p:embed/>
                </p:oleObj>
              </mc:Choice>
              <mc:Fallback>
                <p:oleObj r:id="rId11" imgW="1943417" imgH="292417" progId="Equation.3">
                  <p:embed/>
                  <p:pic>
                    <p:nvPicPr>
                      <p:cNvPr id="35846" name="Object 2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7663" y="3788979"/>
                        <a:ext cx="3100387"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270"/>
          <p:cNvSpPr txBox="1">
            <a:spLocks noChangeArrowheads="1"/>
          </p:cNvSpPr>
          <p:nvPr/>
        </p:nvSpPr>
        <p:spPr bwMode="auto">
          <a:xfrm>
            <a:off x="515938" y="4324095"/>
            <a:ext cx="11160125" cy="2237208"/>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600"/>
              </a:spcBef>
              <a:buFont typeface="Wingdings" panose="05000000000000000000" pitchFamily="2" charset="2"/>
              <a:buNone/>
            </a:pPr>
            <a:r>
              <a:rPr lang="zh-CN" altLang="en-US" sz="2000" b="1" dirty="0" smtClean="0">
                <a:solidFill>
                  <a:srgbClr val="C00000"/>
                </a:solidFill>
                <a:latin typeface="+mj-ea"/>
                <a:ea typeface="+mj-ea"/>
                <a:cs typeface="楷体_GB2312"/>
              </a:rPr>
              <a:t>二阶系统</a:t>
            </a:r>
            <a:r>
              <a:rPr lang="zh-CN" altLang="en-US" sz="2000" b="1" dirty="0">
                <a:solidFill>
                  <a:srgbClr val="C00000"/>
                </a:solidFill>
                <a:latin typeface="+mj-ea"/>
                <a:ea typeface="+mj-ea"/>
                <a:cs typeface="楷体_GB2312"/>
              </a:rPr>
              <a:t>的二个极点在复平面上的分布与系统</a:t>
            </a:r>
            <a:r>
              <a:rPr lang="zh-CN" altLang="en-US" sz="2000" b="1" dirty="0" smtClean="0">
                <a:solidFill>
                  <a:srgbClr val="C00000"/>
                </a:solidFill>
                <a:latin typeface="+mj-ea"/>
                <a:ea typeface="+mj-ea"/>
                <a:cs typeface="楷体_GB2312"/>
              </a:rPr>
              <a:t>阻尼系数 </a:t>
            </a:r>
            <a:r>
              <a:rPr lang="el-GR" altLang="zh-CN" sz="2000" b="1" dirty="0" smtClean="0">
                <a:solidFill>
                  <a:srgbClr val="C00000"/>
                </a:solidFill>
                <a:latin typeface="+mn-lt"/>
                <a:ea typeface="+mj-ea"/>
                <a:cs typeface="楷体_GB2312"/>
              </a:rPr>
              <a:t>ζ</a:t>
            </a:r>
            <a:r>
              <a:rPr lang="en-US" altLang="zh-CN" sz="2000" b="1" dirty="0" smtClean="0">
                <a:solidFill>
                  <a:srgbClr val="C00000"/>
                </a:solidFill>
                <a:latin typeface="+mn-lt"/>
                <a:ea typeface="+mj-ea"/>
                <a:cs typeface="楷体_GB2312"/>
              </a:rPr>
              <a:t> </a:t>
            </a:r>
            <a:r>
              <a:rPr lang="zh-CN" altLang="en-US" sz="2000" b="1" dirty="0" smtClean="0">
                <a:solidFill>
                  <a:srgbClr val="C00000"/>
                </a:solidFill>
                <a:latin typeface="+mj-ea"/>
                <a:ea typeface="+mj-ea"/>
                <a:cs typeface="楷体_GB2312"/>
              </a:rPr>
              <a:t>有关</a:t>
            </a:r>
            <a:r>
              <a:rPr lang="zh-CN" altLang="en-US" sz="2000" b="1" dirty="0">
                <a:solidFill>
                  <a:srgbClr val="C00000"/>
                </a:solidFill>
                <a:latin typeface="+mj-ea"/>
                <a:ea typeface="+mj-ea"/>
                <a:cs typeface="楷体_GB2312"/>
              </a:rPr>
              <a:t>：</a:t>
            </a:r>
          </a:p>
          <a:p>
            <a:pPr marL="819150" indent="-317500" eaLnBrk="1" hangingPunct="1">
              <a:lnSpc>
                <a:spcPct val="120000"/>
              </a:lnSpc>
              <a:spcBef>
                <a:spcPts val="600"/>
              </a:spcBef>
              <a:buFont typeface="Wingdings" panose="05000000000000000000" pitchFamily="2" charset="2"/>
              <a:buNone/>
            </a:pPr>
            <a:r>
              <a:rPr lang="en-US" altLang="zh-CN" b="1" dirty="0" smtClean="0">
                <a:latin typeface="+mj-ea"/>
                <a:ea typeface="+mj-ea"/>
                <a:cs typeface="Times New Roman" panose="02020603050405020304" pitchFamily="18" charset="0"/>
              </a:rPr>
              <a:t>(</a:t>
            </a:r>
            <a:r>
              <a:rPr lang="en-US" altLang="zh-CN" b="1" dirty="0">
                <a:latin typeface="+mj-ea"/>
                <a:ea typeface="+mj-ea"/>
                <a:cs typeface="Times New Roman" panose="02020603050405020304" pitchFamily="18" charset="0"/>
              </a:rPr>
              <a:t>1</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当 </a:t>
            </a:r>
            <a:r>
              <a:rPr lang="el-GR" altLang="zh-CN" b="1" dirty="0" smtClean="0">
                <a:latin typeface="+mn-lt"/>
                <a:ea typeface="+mj-ea"/>
                <a:cs typeface="Times New Roman" panose="02020603050405020304" pitchFamily="18" charset="0"/>
              </a:rPr>
              <a:t>ζ</a:t>
            </a:r>
            <a:r>
              <a:rPr lang="en-US" altLang="zh-CN" b="1" dirty="0">
                <a:latin typeface="+mj-ea"/>
                <a:ea typeface="+mj-ea"/>
                <a:cs typeface="Times New Roman" panose="02020603050405020304" pitchFamily="18" charset="0"/>
              </a:rPr>
              <a:t>=0</a:t>
            </a:r>
            <a:r>
              <a:rPr lang="zh-CN" altLang="en-US" dirty="0">
                <a:latin typeface="+mn-ea"/>
                <a:ea typeface="+mn-ea"/>
                <a:cs typeface="Times New Roman" panose="02020603050405020304" pitchFamily="18" charset="0"/>
              </a:rPr>
              <a:t>（无阻尼）时，二个极点共轭处于虚轴上。</a:t>
            </a:r>
          </a:p>
          <a:p>
            <a:pPr marL="819150" indent="-317500" eaLnBrk="1" hangingPunct="1">
              <a:lnSpc>
                <a:spcPct val="120000"/>
              </a:lnSpc>
              <a:spcBef>
                <a:spcPts val="600"/>
              </a:spcBef>
              <a:buFont typeface="Wingdings" panose="05000000000000000000" pitchFamily="2" charset="2"/>
              <a:buNone/>
            </a:pPr>
            <a:r>
              <a:rPr lang="en-US" altLang="zh-CN" b="1" dirty="0" smtClean="0">
                <a:latin typeface="+mj-ea"/>
                <a:ea typeface="+mj-ea"/>
                <a:cs typeface="Times New Roman" panose="02020603050405020304" pitchFamily="18" charset="0"/>
              </a:rPr>
              <a:t>(</a:t>
            </a:r>
            <a:r>
              <a:rPr lang="en-US" altLang="zh-CN" b="1" dirty="0">
                <a:latin typeface="+mj-ea"/>
                <a:ea typeface="+mj-ea"/>
                <a:cs typeface="Times New Roman" panose="02020603050405020304" pitchFamily="18" charset="0"/>
              </a:rPr>
              <a:t>2</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当 </a:t>
            </a:r>
            <a:r>
              <a:rPr lang="en-US" altLang="zh-CN" b="1" dirty="0" smtClean="0">
                <a:latin typeface="+mj-ea"/>
                <a:ea typeface="+mj-ea"/>
                <a:cs typeface="Times New Roman" panose="02020603050405020304" pitchFamily="18" charset="0"/>
              </a:rPr>
              <a:t>0&lt;</a:t>
            </a:r>
            <a:r>
              <a:rPr lang="el-GR" altLang="zh-CN" b="1" dirty="0">
                <a:latin typeface="+mn-lt"/>
                <a:ea typeface="+mj-ea"/>
                <a:cs typeface="Times New Roman" panose="02020603050405020304" pitchFamily="18" charset="0"/>
              </a:rPr>
              <a:t>ζ</a:t>
            </a:r>
            <a:r>
              <a:rPr lang="en-US" altLang="zh-CN" b="1" dirty="0" smtClean="0">
                <a:latin typeface="+mj-ea"/>
                <a:ea typeface="+mj-ea"/>
                <a:cs typeface="Times New Roman" panose="02020603050405020304" pitchFamily="18" charset="0"/>
              </a:rPr>
              <a:t>&lt;1 </a:t>
            </a:r>
            <a:r>
              <a:rPr lang="zh-CN" altLang="en-US" dirty="0" smtClean="0">
                <a:latin typeface="+mn-ea"/>
                <a:ea typeface="+mn-ea"/>
                <a:cs typeface="Times New Roman" panose="02020603050405020304" pitchFamily="18" charset="0"/>
              </a:rPr>
              <a:t>时</a:t>
            </a:r>
            <a:r>
              <a:rPr lang="zh-CN" altLang="en-US" dirty="0">
                <a:latin typeface="+mn-ea"/>
                <a:ea typeface="+mn-ea"/>
                <a:cs typeface="Times New Roman" panose="02020603050405020304" pitchFamily="18" charset="0"/>
              </a:rPr>
              <a:t>，二个极点共轭处于复平面内。 </a:t>
            </a:r>
          </a:p>
          <a:p>
            <a:pPr marL="908050" indent="-406400" eaLnBrk="1" hangingPunct="1">
              <a:lnSpc>
                <a:spcPct val="120000"/>
              </a:lnSpc>
              <a:spcBef>
                <a:spcPts val="600"/>
              </a:spcBef>
              <a:buFont typeface="Wingdings" panose="05000000000000000000" pitchFamily="2" charset="2"/>
              <a:buNone/>
            </a:pPr>
            <a:r>
              <a:rPr lang="en-US" altLang="zh-CN" b="1" dirty="0" smtClean="0">
                <a:latin typeface="+mj-ea"/>
                <a:ea typeface="+mj-ea"/>
                <a:cs typeface="Times New Roman" panose="02020603050405020304" pitchFamily="18" charset="0"/>
              </a:rPr>
              <a:t>(</a:t>
            </a:r>
            <a:r>
              <a:rPr lang="en-US" altLang="zh-CN" b="1" dirty="0">
                <a:latin typeface="+mj-ea"/>
                <a:ea typeface="+mj-ea"/>
                <a:cs typeface="Times New Roman" panose="02020603050405020304" pitchFamily="18" charset="0"/>
              </a:rPr>
              <a:t>3</a:t>
            </a:r>
            <a:r>
              <a:rPr lang="en-US" altLang="zh-CN" b="1" dirty="0" smtClean="0">
                <a:latin typeface="+mj-ea"/>
                <a:ea typeface="+mj-ea"/>
                <a:cs typeface="Times New Roman" panose="02020603050405020304" pitchFamily="18" charset="0"/>
              </a:rPr>
              <a:t>) </a:t>
            </a:r>
            <a:r>
              <a:rPr lang="zh-CN" altLang="en-US" dirty="0" smtClean="0">
                <a:latin typeface="+mn-ea"/>
                <a:ea typeface="+mn-ea"/>
                <a:cs typeface="Times New Roman" panose="02020603050405020304" pitchFamily="18" charset="0"/>
              </a:rPr>
              <a:t>当 </a:t>
            </a:r>
            <a:r>
              <a:rPr lang="el-GR" altLang="zh-CN" b="1" dirty="0" smtClean="0">
                <a:latin typeface="+mn-lt"/>
                <a:ea typeface="+mj-ea"/>
                <a:cs typeface="Times New Roman" panose="02020603050405020304" pitchFamily="18" charset="0"/>
              </a:rPr>
              <a:t>ζ</a:t>
            </a:r>
            <a:r>
              <a:rPr lang="el-GR" altLang="zh-CN" b="1" dirty="0">
                <a:latin typeface="+mj-ea"/>
                <a:ea typeface="+mj-ea"/>
                <a:cs typeface="Times New Roman" panose="02020603050405020304" pitchFamily="18" charset="0"/>
              </a:rPr>
              <a:t>≥</a:t>
            </a:r>
            <a:r>
              <a:rPr lang="en-US" altLang="zh-CN" b="1" dirty="0" smtClean="0">
                <a:latin typeface="+mj-ea"/>
                <a:ea typeface="+mj-ea"/>
                <a:cs typeface="Times New Roman" panose="02020603050405020304" pitchFamily="18" charset="0"/>
              </a:rPr>
              <a:t>1 </a:t>
            </a:r>
            <a:r>
              <a:rPr lang="zh-CN" altLang="en-US" dirty="0" smtClean="0">
                <a:latin typeface="+mn-ea"/>
                <a:ea typeface="+mn-ea"/>
                <a:cs typeface="Times New Roman" panose="02020603050405020304" pitchFamily="18" charset="0"/>
              </a:rPr>
              <a:t>时</a:t>
            </a:r>
            <a:r>
              <a:rPr lang="zh-CN" altLang="en-US" dirty="0">
                <a:latin typeface="+mn-ea"/>
                <a:ea typeface="+mn-ea"/>
                <a:cs typeface="Times New Roman" panose="02020603050405020304" pitchFamily="18" charset="0"/>
              </a:rPr>
              <a:t>，二个极点处于实轴上</a:t>
            </a:r>
            <a:r>
              <a:rPr lang="zh-CN" altLang="en-US" dirty="0" smtClean="0">
                <a:latin typeface="+mn-ea"/>
                <a:ea typeface="+mn-ea"/>
                <a:cs typeface="Times New Roman" panose="02020603050405020304" pitchFamily="18" charset="0"/>
              </a:rPr>
              <a:t>。 </a:t>
            </a:r>
            <a:r>
              <a:rPr lang="el-GR" altLang="zh-CN" b="1" dirty="0" smtClean="0">
                <a:latin typeface="+mn-lt"/>
                <a:ea typeface="+mj-ea"/>
                <a:cs typeface="Times New Roman" panose="02020603050405020304" pitchFamily="18" charset="0"/>
              </a:rPr>
              <a:t>ζ</a:t>
            </a:r>
            <a:r>
              <a:rPr lang="en-US" altLang="zh-CN" b="1" dirty="0" smtClean="0">
                <a:latin typeface="+mj-ea"/>
                <a:ea typeface="+mj-ea"/>
                <a:cs typeface="Times New Roman" panose="02020603050405020304" pitchFamily="18" charset="0"/>
              </a:rPr>
              <a:t>=1 </a:t>
            </a:r>
            <a:r>
              <a:rPr lang="zh-CN" altLang="en-US" dirty="0" smtClean="0">
                <a:latin typeface="+mn-ea"/>
                <a:ea typeface="+mn-ea"/>
                <a:cs typeface="Times New Roman" panose="02020603050405020304" pitchFamily="18" charset="0"/>
              </a:rPr>
              <a:t>时</a:t>
            </a:r>
            <a:r>
              <a:rPr lang="zh-CN" altLang="en-US" dirty="0">
                <a:latin typeface="+mn-ea"/>
                <a:ea typeface="+mn-ea"/>
                <a:cs typeface="Times New Roman" panose="02020603050405020304" pitchFamily="18" charset="0"/>
              </a:rPr>
              <a:t>二个极点重合处于</a:t>
            </a:r>
            <a:r>
              <a:rPr lang="zh-CN" altLang="en-US" dirty="0" smtClean="0">
                <a:latin typeface="+mn-ea"/>
                <a:ea typeface="+mn-ea"/>
                <a:cs typeface="Times New Roman" panose="02020603050405020304" pitchFamily="18" charset="0"/>
              </a:rPr>
              <a:t>实轴上</a:t>
            </a:r>
            <a:r>
              <a:rPr lang="zh-CN" altLang="en-US" dirty="0">
                <a:latin typeface="+mn-ea"/>
                <a:ea typeface="+mn-ea"/>
                <a:cs typeface="Times New Roman" panose="02020603050405020304" pitchFamily="18" charset="0"/>
              </a:rPr>
              <a:t>；</a:t>
            </a:r>
            <a:r>
              <a:rPr lang="zh-CN" altLang="en-US" dirty="0" smtClean="0">
                <a:latin typeface="+mn-ea"/>
                <a:ea typeface="+mn-ea"/>
                <a:cs typeface="Times New Roman" panose="02020603050405020304" pitchFamily="18" charset="0"/>
              </a:rPr>
              <a:t>当 </a:t>
            </a:r>
            <a:r>
              <a:rPr lang="el-GR" altLang="zh-CN" b="1" dirty="0" smtClean="0">
                <a:latin typeface="+mn-lt"/>
                <a:ea typeface="+mj-ea"/>
                <a:cs typeface="Times New Roman" panose="02020603050405020304" pitchFamily="18" charset="0"/>
              </a:rPr>
              <a:t>ζ</a:t>
            </a:r>
            <a:r>
              <a:rPr lang="en-US" altLang="zh-CN" b="1" dirty="0" smtClean="0">
                <a:latin typeface="+mj-ea"/>
                <a:ea typeface="+mj-ea"/>
                <a:cs typeface="Times New Roman" panose="02020603050405020304" pitchFamily="18" charset="0"/>
              </a:rPr>
              <a:t>&gt;1 </a:t>
            </a:r>
            <a:r>
              <a:rPr lang="zh-CN" altLang="en-US" dirty="0" smtClean="0">
                <a:latin typeface="+mn-ea"/>
                <a:ea typeface="+mn-ea"/>
                <a:cs typeface="Times New Roman" panose="02020603050405020304" pitchFamily="18" charset="0"/>
              </a:rPr>
              <a:t>时</a:t>
            </a:r>
            <a:r>
              <a:rPr lang="zh-CN" altLang="en-US" dirty="0">
                <a:latin typeface="+mn-ea"/>
                <a:ea typeface="+mn-ea"/>
                <a:cs typeface="Times New Roman" panose="02020603050405020304" pitchFamily="18" charset="0"/>
              </a:rPr>
              <a:t>，二个极点分别处于实轴上。</a:t>
            </a:r>
          </a:p>
        </p:txBody>
      </p:sp>
      <p:graphicFrame>
        <p:nvGraphicFramePr>
          <p:cNvPr id="12" name="Object 275"/>
          <p:cNvGraphicFramePr>
            <a:graphicFrameLocks noChangeAspect="1"/>
          </p:cNvGraphicFramePr>
          <p:nvPr>
            <p:extLst>
              <p:ext uri="{D42A27DB-BD31-4B8C-83A1-F6EECF244321}">
                <p14:modId xmlns:p14="http://schemas.microsoft.com/office/powerpoint/2010/main" val="4099533646"/>
              </p:ext>
            </p:extLst>
          </p:nvPr>
        </p:nvGraphicFramePr>
        <p:xfrm>
          <a:off x="2557463" y="2012279"/>
          <a:ext cx="1368425" cy="381000"/>
        </p:xfrm>
        <a:graphic>
          <a:graphicData uri="http://schemas.openxmlformats.org/presentationml/2006/ole">
            <mc:AlternateContent xmlns:mc="http://schemas.openxmlformats.org/markup-compatibility/2006">
              <mc:Choice xmlns:v="urn:schemas-microsoft-com:vml" Requires="v">
                <p:oleObj spid="_x0000_s36009" r:id="rId13" imgW="1003182" imgH="279596" progId="Equation.3">
                  <p:embed/>
                </p:oleObj>
              </mc:Choice>
              <mc:Fallback>
                <p:oleObj r:id="rId13" imgW="1003182" imgH="279596" progId="Equation.3">
                  <p:embed/>
                  <p:pic>
                    <p:nvPicPr>
                      <p:cNvPr id="35847" name="Object 27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557463" y="2012279"/>
                        <a:ext cx="13684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 Box 276"/>
          <p:cNvSpPr txBox="1">
            <a:spLocks noChangeArrowheads="1"/>
          </p:cNvSpPr>
          <p:nvPr/>
        </p:nvSpPr>
        <p:spPr bwMode="auto">
          <a:xfrm>
            <a:off x="2089150" y="1976115"/>
            <a:ext cx="4248150"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                    </a:t>
            </a:r>
            <a:r>
              <a:rPr lang="zh-CN" altLang="en-US" sz="1600" dirty="0">
                <a:latin typeface="+mn-ea"/>
                <a:ea typeface="+mn-ea"/>
                <a:cs typeface="楷体_GB2312"/>
              </a:rPr>
              <a:t>是</a:t>
            </a:r>
            <a:r>
              <a:rPr lang="zh-CN" altLang="en-US" sz="1600" b="1" dirty="0">
                <a:solidFill>
                  <a:srgbClr val="0070C0"/>
                </a:solidFill>
                <a:latin typeface="+mj-ea"/>
                <a:ea typeface="+mj-ea"/>
                <a:cs typeface="楷体_GB2312"/>
              </a:rPr>
              <a:t>有阻尼自由振荡频率</a:t>
            </a:r>
            <a:r>
              <a:rPr lang="zh-CN" altLang="en-US" sz="2000" dirty="0">
                <a:latin typeface="+mn-ea"/>
                <a:ea typeface="+mn-ea"/>
                <a:cs typeface="楷体_GB2312"/>
              </a:rPr>
              <a:t>）</a:t>
            </a:r>
            <a:endParaRPr lang="zh-CN" altLang="en-US" dirty="0">
              <a:solidFill>
                <a:srgbClr val="CC0000"/>
              </a:solidFill>
              <a:latin typeface="+mn-ea"/>
              <a:ea typeface="+mn-ea"/>
            </a:endParaRPr>
          </a:p>
        </p:txBody>
      </p:sp>
    </p:spTree>
    <p:extLst>
      <p:ext uri="{BB962C8B-B14F-4D97-AF65-F5344CB8AC3E}">
        <p14:creationId xmlns:p14="http://schemas.microsoft.com/office/powerpoint/2010/main" val="2094342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圆角矩形 2"/>
          <p:cNvSpPr/>
          <p:nvPr/>
        </p:nvSpPr>
        <p:spPr>
          <a:xfrm>
            <a:off x="1012532" y="2349024"/>
            <a:ext cx="10147608" cy="4176713"/>
          </a:xfrm>
          <a:prstGeom prst="roundRect">
            <a:avLst>
              <a:gd name="adj" fmla="val 10585"/>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 Box 27"/>
          <p:cNvSpPr txBox="1">
            <a:spLocks noChangeArrowheads="1"/>
          </p:cNvSpPr>
          <p:nvPr/>
        </p:nvSpPr>
        <p:spPr bwMode="auto">
          <a:xfrm>
            <a:off x="1762918" y="2476382"/>
            <a:ext cx="7345363" cy="493713"/>
          </a:xfrm>
          <a:prstGeom prst="rect">
            <a:avLst/>
          </a:prstGeom>
          <a:noFill/>
          <a:ln w="9525">
            <a:noFill/>
            <a:miter lim="800000"/>
          </a:ln>
        </p:spPr>
        <p:txBody>
          <a:bodyPr>
            <a:spAutoFit/>
          </a:bodyPr>
          <a:lstStyle/>
          <a:p>
            <a:pPr>
              <a:lnSpc>
                <a:spcPct val="130000"/>
              </a:lnSpc>
              <a:spcBef>
                <a:spcPct val="50000"/>
              </a:spcBef>
              <a:buFontTx/>
              <a:buNone/>
              <a:defRPr/>
            </a:pPr>
            <a:r>
              <a:rPr lang="zh-CN" altLang="en-US" sz="2000" dirty="0">
                <a:latin typeface="+mn-ea"/>
              </a:rPr>
              <a:t>已知：二阶系统的闭环传递函数</a:t>
            </a:r>
          </a:p>
        </p:txBody>
      </p:sp>
      <p:graphicFrame>
        <p:nvGraphicFramePr>
          <p:cNvPr id="5" name="Object 28"/>
          <p:cNvGraphicFramePr>
            <a:graphicFrameLocks noChangeAspect="1"/>
          </p:cNvGraphicFramePr>
          <p:nvPr>
            <p:extLst>
              <p:ext uri="{D42A27DB-BD31-4B8C-83A1-F6EECF244321}">
                <p14:modId xmlns:p14="http://schemas.microsoft.com/office/powerpoint/2010/main" val="2993335543"/>
              </p:ext>
            </p:extLst>
          </p:nvPr>
        </p:nvGraphicFramePr>
        <p:xfrm>
          <a:off x="4427535" y="2884685"/>
          <a:ext cx="3336925" cy="935038"/>
        </p:xfrm>
        <a:graphic>
          <a:graphicData uri="http://schemas.openxmlformats.org/presentationml/2006/ole">
            <mc:AlternateContent xmlns:mc="http://schemas.openxmlformats.org/markup-compatibility/2006">
              <mc:Choice xmlns:v="urn:schemas-microsoft-com:vml" Requires="v">
                <p:oleObj spid="_x0000_s36950" r:id="rId4" imgW="1358627" imgH="381152" progId="Equations">
                  <p:embed/>
                </p:oleObj>
              </mc:Choice>
              <mc:Fallback>
                <p:oleObj r:id="rId4" imgW="1358627" imgH="381152" progId="Equations">
                  <p:embed/>
                  <p:pic>
                    <p:nvPicPr>
                      <p:cNvPr id="31746" name="Object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7535" y="2884685"/>
                        <a:ext cx="3336925"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32"/>
          <p:cNvSpPr txBox="1">
            <a:spLocks noChangeArrowheads="1"/>
          </p:cNvSpPr>
          <p:nvPr/>
        </p:nvSpPr>
        <p:spPr bwMode="auto">
          <a:xfrm>
            <a:off x="515937" y="1196975"/>
            <a:ext cx="11160125"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b="1" dirty="0" smtClean="0">
                <a:solidFill>
                  <a:srgbClr val="CC0000"/>
                </a:solidFill>
                <a:latin typeface="+mj-ea"/>
                <a:ea typeface="+mj-ea"/>
                <a:cs typeface="楷体_GB2312"/>
              </a:rPr>
              <a:t>系统</a:t>
            </a:r>
            <a:r>
              <a:rPr lang="zh-CN" altLang="en-US" sz="2000" b="1" dirty="0">
                <a:solidFill>
                  <a:srgbClr val="CC0000"/>
                </a:solidFill>
                <a:latin typeface="+mj-ea"/>
                <a:ea typeface="+mj-ea"/>
                <a:cs typeface="楷体_GB2312"/>
              </a:rPr>
              <a:t>极点的位置决定系统的时域输出。</a:t>
            </a:r>
            <a:r>
              <a:rPr lang="zh-CN" altLang="en-US" sz="2000" dirty="0">
                <a:latin typeface="+mn-ea"/>
                <a:ea typeface="+mn-ea"/>
                <a:cs typeface="楷体_GB2312"/>
              </a:rPr>
              <a:t>这里重点讨论二阶系统的单位阶跃响应分析问题，其他典型信号输入下的输出响应可依据线性定常系统的特性获得</a:t>
            </a:r>
            <a:r>
              <a:rPr lang="zh-CN" altLang="en-US" sz="2000" dirty="0">
                <a:latin typeface="+mn-ea"/>
                <a:ea typeface="+mn-ea"/>
              </a:rPr>
              <a:t>。</a:t>
            </a:r>
          </a:p>
        </p:txBody>
      </p:sp>
      <p:sp>
        <p:nvSpPr>
          <p:cNvPr id="7" name="Text Box 27"/>
          <p:cNvSpPr txBox="1">
            <a:spLocks noChangeArrowheads="1"/>
          </p:cNvSpPr>
          <p:nvPr/>
        </p:nvSpPr>
        <p:spPr bwMode="auto">
          <a:xfrm>
            <a:off x="1762918" y="3913188"/>
            <a:ext cx="3098005" cy="492443"/>
          </a:xfrm>
          <a:prstGeom prst="rect">
            <a:avLst/>
          </a:prstGeom>
          <a:noFill/>
          <a:ln w="9525">
            <a:noFill/>
            <a:miter lim="800000"/>
          </a:ln>
        </p:spPr>
        <p:txBody>
          <a:bodyPr wrap="square">
            <a:spAutoFit/>
          </a:bodyPr>
          <a:lstStyle/>
          <a:p>
            <a:pPr>
              <a:lnSpc>
                <a:spcPct val="130000"/>
              </a:lnSpc>
              <a:spcBef>
                <a:spcPct val="50000"/>
              </a:spcBef>
              <a:buFontTx/>
              <a:buNone/>
              <a:defRPr/>
            </a:pPr>
            <a:r>
              <a:rPr lang="zh-CN" altLang="en-US" sz="2000" dirty="0">
                <a:latin typeface="+mn-ea"/>
              </a:rPr>
              <a:t>传递函数的二个极点为</a:t>
            </a:r>
          </a:p>
        </p:txBody>
      </p:sp>
      <p:graphicFrame>
        <p:nvGraphicFramePr>
          <p:cNvPr id="8" name="Object 20"/>
          <p:cNvGraphicFramePr>
            <a:graphicFrameLocks noChangeAspect="1"/>
          </p:cNvGraphicFramePr>
          <p:nvPr>
            <p:extLst>
              <p:ext uri="{D42A27DB-BD31-4B8C-83A1-F6EECF244321}">
                <p14:modId xmlns:p14="http://schemas.microsoft.com/office/powerpoint/2010/main" val="329877438"/>
              </p:ext>
            </p:extLst>
          </p:nvPr>
        </p:nvGraphicFramePr>
        <p:xfrm>
          <a:off x="4860923" y="4189324"/>
          <a:ext cx="2470150" cy="579438"/>
        </p:xfrm>
        <a:graphic>
          <a:graphicData uri="http://schemas.openxmlformats.org/presentationml/2006/ole">
            <mc:AlternateContent xmlns:mc="http://schemas.openxmlformats.org/markup-compatibility/2006">
              <mc:Choice xmlns:v="urn:schemas-microsoft-com:vml" Requires="v">
                <p:oleObj spid="_x0000_s36951" r:id="rId6" imgW="1078881" imgH="254097" progId="Equations">
                  <p:embed/>
                </p:oleObj>
              </mc:Choice>
              <mc:Fallback>
                <p:oleObj r:id="rId6" imgW="1078881" imgH="254097" progId="Equations">
                  <p:embed/>
                  <p:pic>
                    <p:nvPicPr>
                      <p:cNvPr id="21"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923" y="4189324"/>
                        <a:ext cx="24701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27"/>
          <p:cNvSpPr txBox="1">
            <a:spLocks noChangeArrowheads="1"/>
          </p:cNvSpPr>
          <p:nvPr/>
        </p:nvSpPr>
        <p:spPr bwMode="auto">
          <a:xfrm>
            <a:off x="1762919" y="4937125"/>
            <a:ext cx="3920332" cy="492443"/>
          </a:xfrm>
          <a:prstGeom prst="rect">
            <a:avLst/>
          </a:prstGeom>
          <a:noFill/>
          <a:ln w="9525">
            <a:noFill/>
            <a:miter lim="800000"/>
          </a:ln>
        </p:spPr>
        <p:txBody>
          <a:bodyPr wrap="square">
            <a:spAutoFit/>
          </a:bodyPr>
          <a:lstStyle/>
          <a:p>
            <a:pPr>
              <a:lnSpc>
                <a:spcPct val="130000"/>
              </a:lnSpc>
              <a:spcBef>
                <a:spcPct val="50000"/>
              </a:spcBef>
              <a:buFontTx/>
              <a:buNone/>
              <a:defRPr/>
            </a:pPr>
            <a:r>
              <a:rPr lang="zh-CN" altLang="en-US" sz="2000" dirty="0">
                <a:latin typeface="+mn-ea"/>
              </a:rPr>
              <a:t>系统的输入是单位阶跃信号，即</a:t>
            </a:r>
          </a:p>
        </p:txBody>
      </p:sp>
      <p:graphicFrame>
        <p:nvGraphicFramePr>
          <p:cNvPr id="10" name="Object 30"/>
          <p:cNvGraphicFramePr>
            <a:graphicFrameLocks noChangeAspect="1"/>
          </p:cNvGraphicFramePr>
          <p:nvPr>
            <p:extLst>
              <p:ext uri="{D42A27DB-BD31-4B8C-83A1-F6EECF244321}">
                <p14:modId xmlns:p14="http://schemas.microsoft.com/office/powerpoint/2010/main" val="3208676931"/>
              </p:ext>
            </p:extLst>
          </p:nvPr>
        </p:nvGraphicFramePr>
        <p:xfrm>
          <a:off x="5267323" y="5229651"/>
          <a:ext cx="1657350" cy="714375"/>
        </p:xfrm>
        <a:graphic>
          <a:graphicData uri="http://schemas.openxmlformats.org/presentationml/2006/ole">
            <mc:AlternateContent xmlns:mc="http://schemas.openxmlformats.org/markup-compatibility/2006">
              <mc:Choice xmlns:v="urn:schemas-microsoft-com:vml" Requires="v">
                <p:oleObj spid="_x0000_s36952" r:id="rId8" imgW="914320" imgH="393846" progId="Equation.3">
                  <p:embed/>
                </p:oleObj>
              </mc:Choice>
              <mc:Fallback>
                <p:oleObj r:id="rId8" imgW="914320" imgH="393846" progId="Equation.3">
                  <p:embed/>
                  <p:pic>
                    <p:nvPicPr>
                      <p:cNvPr id="24" name="Object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267323" y="5229651"/>
                        <a:ext cx="165735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27"/>
          <p:cNvSpPr txBox="1">
            <a:spLocks noChangeArrowheads="1"/>
          </p:cNvSpPr>
          <p:nvPr/>
        </p:nvSpPr>
        <p:spPr bwMode="auto">
          <a:xfrm>
            <a:off x="1762917" y="5931326"/>
            <a:ext cx="4072733" cy="492443"/>
          </a:xfrm>
          <a:prstGeom prst="rect">
            <a:avLst/>
          </a:prstGeom>
          <a:noFill/>
          <a:ln w="9525">
            <a:noFill/>
            <a:miter lim="800000"/>
          </a:ln>
        </p:spPr>
        <p:txBody>
          <a:bodyPr wrap="square">
            <a:spAutoFit/>
          </a:bodyPr>
          <a:lstStyle/>
          <a:p>
            <a:pPr>
              <a:lnSpc>
                <a:spcPct val="130000"/>
              </a:lnSpc>
              <a:spcBef>
                <a:spcPct val="50000"/>
              </a:spcBef>
              <a:buFontTx/>
              <a:buNone/>
              <a:defRPr/>
            </a:pPr>
            <a:r>
              <a:rPr lang="zh-CN" altLang="en-US" sz="2000" dirty="0">
                <a:latin typeface="+mn-ea"/>
              </a:rPr>
              <a:t>分析不同阻尼系数下的时域输出。</a:t>
            </a:r>
          </a:p>
        </p:txBody>
      </p:sp>
      <p:grpSp>
        <p:nvGrpSpPr>
          <p:cNvPr id="12" name="组合 11">
            <a:extLst>
              <a:ext uri="{FF2B5EF4-FFF2-40B4-BE49-F238E27FC236}">
                <a16:creationId xmlns:a16="http://schemas.microsoft.com/office/drawing/2014/main" id="{91583984-5D71-ED9D-93D0-BFC0CE98A7BF}"/>
              </a:ext>
            </a:extLst>
          </p:cNvPr>
          <p:cNvGrpSpPr/>
          <p:nvPr/>
        </p:nvGrpSpPr>
        <p:grpSpPr>
          <a:xfrm>
            <a:off x="7764460" y="4754154"/>
            <a:ext cx="3469175" cy="2103846"/>
            <a:chOff x="1841500" y="1247366"/>
            <a:chExt cx="7865031" cy="4769668"/>
          </a:xfrm>
        </p:grpSpPr>
        <p:sp>
          <p:nvSpPr>
            <p:cNvPr id="13" name="íṧ1ïḓè">
              <a:extLst>
                <a:ext uri="{FF2B5EF4-FFF2-40B4-BE49-F238E27FC236}">
                  <a16:creationId xmlns:a16="http://schemas.microsoft.com/office/drawing/2014/main" id="{18D0B177-4C3B-CA1E-E6A0-9384129D0DAD}"/>
                </a:ext>
              </a:extLst>
            </p:cNvPr>
            <p:cNvSpPr/>
            <p:nvPr/>
          </p:nvSpPr>
          <p:spPr>
            <a:xfrm>
              <a:off x="1841500" y="5997984"/>
              <a:ext cx="3648075" cy="19050"/>
            </a:xfrm>
            <a:custGeom>
              <a:avLst/>
              <a:gdLst>
                <a:gd name="connsiteX0" fmla="*/ 3638550 w 3648075"/>
                <a:gd name="connsiteY0" fmla="*/ 19050 h 19050"/>
                <a:gd name="connsiteX1" fmla="*/ 9525 w 3648075"/>
                <a:gd name="connsiteY1" fmla="*/ 19050 h 19050"/>
                <a:gd name="connsiteX2" fmla="*/ 0 w 3648075"/>
                <a:gd name="connsiteY2" fmla="*/ 9525 h 19050"/>
                <a:gd name="connsiteX3" fmla="*/ 9525 w 3648075"/>
                <a:gd name="connsiteY3" fmla="*/ 0 h 19050"/>
                <a:gd name="connsiteX4" fmla="*/ 3638550 w 3648075"/>
                <a:gd name="connsiteY4" fmla="*/ 0 h 19050"/>
                <a:gd name="connsiteX5" fmla="*/ 3648075 w 3648075"/>
                <a:gd name="connsiteY5" fmla="*/ 9525 h 19050"/>
                <a:gd name="connsiteX6" fmla="*/ 3638550 w 3648075"/>
                <a:gd name="connsiteY6"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8075" h="19050">
                  <a:moveTo>
                    <a:pt x="3638550" y="19050"/>
                  </a:moveTo>
                  <a:lnTo>
                    <a:pt x="9525" y="19050"/>
                  </a:lnTo>
                  <a:cubicBezTo>
                    <a:pt x="4264" y="19050"/>
                    <a:pt x="0" y="14783"/>
                    <a:pt x="0" y="9525"/>
                  </a:cubicBezTo>
                  <a:cubicBezTo>
                    <a:pt x="0" y="4267"/>
                    <a:pt x="4264" y="0"/>
                    <a:pt x="9525" y="0"/>
                  </a:cubicBezTo>
                  <a:lnTo>
                    <a:pt x="3638550" y="0"/>
                  </a:lnTo>
                  <a:cubicBezTo>
                    <a:pt x="3643808" y="0"/>
                    <a:pt x="3648075" y="4267"/>
                    <a:pt x="3648075" y="9525"/>
                  </a:cubicBezTo>
                  <a:cubicBezTo>
                    <a:pt x="3648075" y="14783"/>
                    <a:pt x="3643808" y="19050"/>
                    <a:pt x="3638550" y="19050"/>
                  </a:cubicBezTo>
                  <a:close/>
                </a:path>
              </a:pathLst>
            </a:custGeom>
            <a:solidFill>
              <a:srgbClr val="CBCBCB"/>
            </a:solidFill>
            <a:ln w="9525" cap="flat">
              <a:noFill/>
              <a:prstDash val="solid"/>
              <a:miter/>
            </a:ln>
          </p:spPr>
          <p:txBody>
            <a:bodyPr rtlCol="0" anchor="ctr"/>
            <a:lstStyle/>
            <a:p>
              <a:endParaRPr lang="zh-CN" altLang="en-US"/>
            </a:p>
          </p:txBody>
        </p:sp>
        <p:grpSp>
          <p:nvGrpSpPr>
            <p:cNvPr id="14" name="îṣliḑe">
              <a:extLst>
                <a:ext uri="{FF2B5EF4-FFF2-40B4-BE49-F238E27FC236}">
                  <a16:creationId xmlns:a16="http://schemas.microsoft.com/office/drawing/2014/main" id="{675A5526-8C2B-8252-CA49-E4D7EFF35AF8}"/>
                </a:ext>
              </a:extLst>
            </p:cNvPr>
            <p:cNvGrpSpPr/>
            <p:nvPr/>
          </p:nvGrpSpPr>
          <p:grpSpPr>
            <a:xfrm>
              <a:off x="2472769" y="1247366"/>
              <a:ext cx="7233762" cy="4769668"/>
              <a:chOff x="3104038" y="1247366"/>
              <a:chExt cx="7233762" cy="4769668"/>
            </a:xfrm>
          </p:grpSpPr>
          <p:sp>
            <p:nvSpPr>
              <p:cNvPr id="15" name="íṧlïḋê">
                <a:extLst>
                  <a:ext uri="{FF2B5EF4-FFF2-40B4-BE49-F238E27FC236}">
                    <a16:creationId xmlns:a16="http://schemas.microsoft.com/office/drawing/2014/main" id="{2DD7CD10-B1EB-67D0-A234-487F3B0A47CE}"/>
                  </a:ext>
                </a:extLst>
              </p:cNvPr>
              <p:cNvSpPr/>
              <p:nvPr/>
            </p:nvSpPr>
            <p:spPr>
              <a:xfrm>
                <a:off x="9434830" y="5007384"/>
                <a:ext cx="327806" cy="990600"/>
              </a:xfrm>
              <a:custGeom>
                <a:avLst/>
                <a:gdLst>
                  <a:gd name="connsiteX0" fmla="*/ 327470 w 327806"/>
                  <a:gd name="connsiteY0" fmla="*/ 731996 h 990600"/>
                  <a:gd name="connsiteX1" fmla="*/ 284702 w 327806"/>
                  <a:gd name="connsiteY1" fmla="*/ 984885 h 990600"/>
                  <a:gd name="connsiteX2" fmla="*/ 282893 w 327806"/>
                  <a:gd name="connsiteY2" fmla="*/ 990600 h 990600"/>
                  <a:gd name="connsiteX3" fmla="*/ 123349 w 327806"/>
                  <a:gd name="connsiteY3" fmla="*/ 990600 h 990600"/>
                  <a:gd name="connsiteX4" fmla="*/ 123825 w 327806"/>
                  <a:gd name="connsiteY4" fmla="*/ 984885 h 990600"/>
                  <a:gd name="connsiteX5" fmla="*/ 0 w 327806"/>
                  <a:gd name="connsiteY5" fmla="*/ 0 h 990600"/>
                  <a:gd name="connsiteX6" fmla="*/ 327470 w 327806"/>
                  <a:gd name="connsiteY6" fmla="*/ 731996 h 99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806" h="990600">
                    <a:moveTo>
                      <a:pt x="327470" y="731996"/>
                    </a:moveTo>
                    <a:cubicBezTo>
                      <a:pt x="325193" y="817883"/>
                      <a:pt x="310801" y="903027"/>
                      <a:pt x="284702" y="984885"/>
                    </a:cubicBezTo>
                    <a:cubicBezTo>
                      <a:pt x="284131" y="986790"/>
                      <a:pt x="283464" y="988695"/>
                      <a:pt x="282893" y="990600"/>
                    </a:cubicBezTo>
                    <a:lnTo>
                      <a:pt x="123349" y="990600"/>
                    </a:lnTo>
                    <a:cubicBezTo>
                      <a:pt x="123349" y="988886"/>
                      <a:pt x="123349" y="986980"/>
                      <a:pt x="123825" y="984885"/>
                    </a:cubicBezTo>
                    <a:cubicBezTo>
                      <a:pt x="134493" y="862679"/>
                      <a:pt x="73723" y="127635"/>
                      <a:pt x="0" y="0"/>
                    </a:cubicBezTo>
                    <a:cubicBezTo>
                      <a:pt x="6858" y="10287"/>
                      <a:pt x="339852" y="343376"/>
                      <a:pt x="327470" y="731996"/>
                    </a:cubicBezTo>
                    <a:close/>
                  </a:path>
                </a:pathLst>
              </a:custGeom>
              <a:solidFill>
                <a:srgbClr val="F1F1F1"/>
              </a:solidFill>
              <a:ln w="9525" cap="flat">
                <a:noFill/>
                <a:prstDash val="solid"/>
                <a:miter/>
              </a:ln>
            </p:spPr>
            <p:txBody>
              <a:bodyPr rtlCol="0" anchor="ctr"/>
              <a:lstStyle/>
              <a:p>
                <a:endParaRPr lang="zh-CN" altLang="en-US"/>
              </a:p>
            </p:txBody>
          </p:sp>
          <p:sp>
            <p:nvSpPr>
              <p:cNvPr id="16" name="ïŝḷidè">
                <a:extLst>
                  <a:ext uri="{FF2B5EF4-FFF2-40B4-BE49-F238E27FC236}">
                    <a16:creationId xmlns:a16="http://schemas.microsoft.com/office/drawing/2014/main" id="{83E85D3A-915B-F20D-856F-8F0BC1012588}"/>
                  </a:ext>
                </a:extLst>
              </p:cNvPr>
              <p:cNvSpPr/>
              <p:nvPr/>
            </p:nvSpPr>
            <p:spPr>
              <a:xfrm>
                <a:off x="9626473" y="5452487"/>
                <a:ext cx="248715" cy="545496"/>
              </a:xfrm>
              <a:custGeom>
                <a:avLst/>
                <a:gdLst>
                  <a:gd name="connsiteX0" fmla="*/ 123825 w 248715"/>
                  <a:gd name="connsiteY0" fmla="*/ 539782 h 545496"/>
                  <a:gd name="connsiteX1" fmla="*/ 119729 w 248715"/>
                  <a:gd name="connsiteY1" fmla="*/ 545497 h 545496"/>
                  <a:gd name="connsiteX2" fmla="*/ 0 w 248715"/>
                  <a:gd name="connsiteY2" fmla="*/ 545497 h 545496"/>
                  <a:gd name="connsiteX3" fmla="*/ 3238 w 248715"/>
                  <a:gd name="connsiteY3" fmla="*/ 539782 h 545496"/>
                  <a:gd name="connsiteX4" fmla="*/ 135827 w 248715"/>
                  <a:gd name="connsiteY4" fmla="*/ 286893 h 545496"/>
                  <a:gd name="connsiteX5" fmla="*/ 243268 w 248715"/>
                  <a:gd name="connsiteY5" fmla="*/ 0 h 545496"/>
                  <a:gd name="connsiteX6" fmla="*/ 123825 w 248715"/>
                  <a:gd name="connsiteY6" fmla="*/ 539782 h 54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715" h="545496">
                    <a:moveTo>
                      <a:pt x="123825" y="539782"/>
                    </a:moveTo>
                    <a:lnTo>
                      <a:pt x="119729" y="545497"/>
                    </a:lnTo>
                    <a:lnTo>
                      <a:pt x="0" y="545497"/>
                    </a:lnTo>
                    <a:lnTo>
                      <a:pt x="3238" y="539782"/>
                    </a:lnTo>
                    <a:cubicBezTo>
                      <a:pt x="22955" y="504158"/>
                      <a:pt x="81534" y="397478"/>
                      <a:pt x="135827" y="286893"/>
                    </a:cubicBezTo>
                    <a:cubicBezTo>
                      <a:pt x="194120" y="168021"/>
                      <a:pt x="247745" y="44672"/>
                      <a:pt x="243268" y="0"/>
                    </a:cubicBezTo>
                    <a:cubicBezTo>
                      <a:pt x="244602" y="10096"/>
                      <a:pt x="284988" y="317087"/>
                      <a:pt x="123825" y="539782"/>
                    </a:cubicBezTo>
                    <a:close/>
                  </a:path>
                </a:pathLst>
              </a:custGeom>
              <a:solidFill>
                <a:srgbClr val="F1F1F1"/>
              </a:solidFill>
              <a:ln w="9525" cap="flat">
                <a:noFill/>
                <a:prstDash val="solid"/>
                <a:miter/>
              </a:ln>
            </p:spPr>
            <p:txBody>
              <a:bodyPr rtlCol="0" anchor="ctr"/>
              <a:lstStyle/>
              <a:p>
                <a:endParaRPr lang="zh-CN" altLang="en-US"/>
              </a:p>
            </p:txBody>
          </p:sp>
          <p:sp>
            <p:nvSpPr>
              <p:cNvPr id="17" name="işľîḑê">
                <a:extLst>
                  <a:ext uri="{FF2B5EF4-FFF2-40B4-BE49-F238E27FC236}">
                    <a16:creationId xmlns:a16="http://schemas.microsoft.com/office/drawing/2014/main" id="{3F759BD7-8C29-465A-CA0A-D7B03707541E}"/>
                  </a:ext>
                </a:extLst>
              </p:cNvPr>
              <p:cNvSpPr/>
              <p:nvPr/>
            </p:nvSpPr>
            <p:spPr>
              <a:xfrm>
                <a:off x="3108801" y="3640546"/>
                <a:ext cx="4962524" cy="952500"/>
              </a:xfrm>
              <a:custGeom>
                <a:avLst/>
                <a:gdLst>
                  <a:gd name="connsiteX0" fmla="*/ 4962525 w 4962524"/>
                  <a:gd name="connsiteY0" fmla="*/ 952500 h 952500"/>
                  <a:gd name="connsiteX1" fmla="*/ 2495550 w 4962524"/>
                  <a:gd name="connsiteY1" fmla="*/ 819150 h 952500"/>
                  <a:gd name="connsiteX2" fmla="*/ 0 w 4962524"/>
                  <a:gd name="connsiteY2" fmla="*/ 952500 h 952500"/>
                  <a:gd name="connsiteX3" fmla="*/ 0 w 4962524"/>
                  <a:gd name="connsiteY3" fmla="*/ 0 h 952500"/>
                  <a:gd name="connsiteX4" fmla="*/ 4962525 w 4962524"/>
                  <a:gd name="connsiteY4" fmla="*/ 0 h 952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2524" h="952500">
                    <a:moveTo>
                      <a:pt x="4962525" y="952500"/>
                    </a:moveTo>
                    <a:cubicBezTo>
                      <a:pt x="4067651" y="573310"/>
                      <a:pt x="3258121" y="587693"/>
                      <a:pt x="2495550" y="819150"/>
                    </a:cubicBezTo>
                    <a:cubicBezTo>
                      <a:pt x="1320546" y="613981"/>
                      <a:pt x="516064" y="645700"/>
                      <a:pt x="0" y="952500"/>
                    </a:cubicBezTo>
                    <a:lnTo>
                      <a:pt x="0" y="0"/>
                    </a:lnTo>
                    <a:lnTo>
                      <a:pt x="4962525" y="0"/>
                    </a:lnTo>
                    <a:close/>
                  </a:path>
                </a:pathLst>
              </a:custGeom>
              <a:solidFill>
                <a:srgbClr val="CBCBCB"/>
              </a:solidFill>
              <a:ln w="9525" cap="flat">
                <a:noFill/>
                <a:prstDash val="solid"/>
                <a:miter/>
              </a:ln>
            </p:spPr>
            <p:txBody>
              <a:bodyPr rtlCol="0" anchor="ctr"/>
              <a:lstStyle/>
              <a:p>
                <a:endParaRPr lang="zh-CN" altLang="en-US"/>
              </a:p>
            </p:txBody>
          </p:sp>
          <p:sp>
            <p:nvSpPr>
              <p:cNvPr id="18" name="ïš1îdê">
                <a:extLst>
                  <a:ext uri="{FF2B5EF4-FFF2-40B4-BE49-F238E27FC236}">
                    <a16:creationId xmlns:a16="http://schemas.microsoft.com/office/drawing/2014/main" id="{00249DFD-8C6C-EA20-BF91-D5CB28B017E1}"/>
                  </a:ext>
                </a:extLst>
              </p:cNvPr>
              <p:cNvSpPr/>
              <p:nvPr/>
            </p:nvSpPr>
            <p:spPr>
              <a:xfrm>
                <a:off x="3104038" y="1247366"/>
                <a:ext cx="4967287" cy="3083742"/>
              </a:xfrm>
              <a:custGeom>
                <a:avLst/>
                <a:gdLst>
                  <a:gd name="connsiteX0" fmla="*/ 4967288 w 4967287"/>
                  <a:gd name="connsiteY0" fmla="*/ 3083742 h 3083742"/>
                  <a:gd name="connsiteX1" fmla="*/ 2483644 w 4967287"/>
                  <a:gd name="connsiteY1" fmla="*/ 3083742 h 3083742"/>
                  <a:gd name="connsiteX2" fmla="*/ 0 w 4967287"/>
                  <a:gd name="connsiteY2" fmla="*/ 3083742 h 3083742"/>
                  <a:gd name="connsiteX3" fmla="*/ 0 w 4967287"/>
                  <a:gd name="connsiteY3" fmla="*/ 188142 h 3083742"/>
                  <a:gd name="connsiteX4" fmla="*/ 2483644 w 4967287"/>
                  <a:gd name="connsiteY4" fmla="*/ 188142 h 3083742"/>
                  <a:gd name="connsiteX5" fmla="*/ 4967288 w 4967287"/>
                  <a:gd name="connsiteY5" fmla="*/ 188142 h 308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7287" h="3083742">
                    <a:moveTo>
                      <a:pt x="4967288" y="3083742"/>
                    </a:moveTo>
                    <a:cubicBezTo>
                      <a:pt x="4142804" y="2710172"/>
                      <a:pt x="3319462" y="2686074"/>
                      <a:pt x="2483644" y="3083742"/>
                    </a:cubicBezTo>
                    <a:cubicBezTo>
                      <a:pt x="1627537" y="2837235"/>
                      <a:pt x="799909" y="2839807"/>
                      <a:pt x="0" y="3083742"/>
                    </a:cubicBezTo>
                    <a:lnTo>
                      <a:pt x="0" y="188142"/>
                    </a:lnTo>
                    <a:cubicBezTo>
                      <a:pt x="850487" y="-65699"/>
                      <a:pt x="1677829" y="-59508"/>
                      <a:pt x="2483644" y="188142"/>
                    </a:cubicBezTo>
                    <a:cubicBezTo>
                      <a:pt x="3334798" y="-58746"/>
                      <a:pt x="4163378" y="-66651"/>
                      <a:pt x="4967288" y="188142"/>
                    </a:cubicBezTo>
                    <a:close/>
                  </a:path>
                </a:pathLst>
              </a:custGeom>
              <a:solidFill>
                <a:srgbClr val="E5E5E5"/>
              </a:solidFill>
              <a:ln w="9525" cap="flat">
                <a:noFill/>
                <a:prstDash val="solid"/>
                <a:miter/>
              </a:ln>
            </p:spPr>
            <p:txBody>
              <a:bodyPr rtlCol="0" anchor="ctr"/>
              <a:lstStyle/>
              <a:p>
                <a:endParaRPr lang="zh-CN" altLang="en-US"/>
              </a:p>
            </p:txBody>
          </p:sp>
          <p:sp>
            <p:nvSpPr>
              <p:cNvPr id="19" name="íSlíḓé">
                <a:extLst>
                  <a:ext uri="{FF2B5EF4-FFF2-40B4-BE49-F238E27FC236}">
                    <a16:creationId xmlns:a16="http://schemas.microsoft.com/office/drawing/2014/main" id="{0C259604-A7BA-D7B8-EE66-A043F1F0816B}"/>
                  </a:ext>
                </a:extLst>
              </p:cNvPr>
              <p:cNvSpPr/>
              <p:nvPr/>
            </p:nvSpPr>
            <p:spPr>
              <a:xfrm>
                <a:off x="3299682" y="1539359"/>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3988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8" y="180090"/>
                      <a:pt x="270605" y="79506"/>
                      <a:pt x="651701" y="28452"/>
                    </a:cubicBezTo>
                    <a:cubicBezTo>
                      <a:pt x="1004126" y="-19173"/>
                      <a:pt x="1529144" y="-30222"/>
                      <a:pt x="2029206" y="184757"/>
                    </a:cubicBezTo>
                    <a:lnTo>
                      <a:pt x="1999393" y="254957"/>
                    </a:lnTo>
                    <a:cubicBezTo>
                      <a:pt x="1515809" y="47216"/>
                      <a:pt x="1006316" y="58170"/>
                      <a:pt x="663988" y="103890"/>
                    </a:cubicBezTo>
                    <a:cubicBezTo>
                      <a:pt x="291370" y="153706"/>
                      <a:pt x="30290" y="254480"/>
                      <a:pt x="27718" y="255528"/>
                    </a:cubicBezTo>
                    <a:close/>
                  </a:path>
                </a:pathLst>
              </a:custGeom>
              <a:solidFill>
                <a:srgbClr val="FFFFFF"/>
              </a:solidFill>
              <a:ln w="9525" cap="flat">
                <a:noFill/>
                <a:prstDash val="solid"/>
                <a:miter/>
              </a:ln>
            </p:spPr>
            <p:txBody>
              <a:bodyPr rtlCol="0" anchor="ctr"/>
              <a:lstStyle/>
              <a:p>
                <a:endParaRPr lang="zh-CN" altLang="en-US"/>
              </a:p>
            </p:txBody>
          </p:sp>
          <p:sp>
            <p:nvSpPr>
              <p:cNvPr id="20" name="iš1íḑé">
                <a:extLst>
                  <a:ext uri="{FF2B5EF4-FFF2-40B4-BE49-F238E27FC236}">
                    <a16:creationId xmlns:a16="http://schemas.microsoft.com/office/drawing/2014/main" id="{6EDA7110-E2DE-9B4E-6951-8F1C584F137A}"/>
                  </a:ext>
                </a:extLst>
              </p:cNvPr>
              <p:cNvSpPr/>
              <p:nvPr/>
            </p:nvSpPr>
            <p:spPr>
              <a:xfrm>
                <a:off x="3299682" y="1806059"/>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3988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8" y="180090"/>
                      <a:pt x="270605" y="79506"/>
                      <a:pt x="651701" y="28452"/>
                    </a:cubicBezTo>
                    <a:cubicBezTo>
                      <a:pt x="1004126" y="-19173"/>
                      <a:pt x="1529144" y="-30222"/>
                      <a:pt x="2029206" y="184757"/>
                    </a:cubicBezTo>
                    <a:lnTo>
                      <a:pt x="1999393" y="254957"/>
                    </a:lnTo>
                    <a:cubicBezTo>
                      <a:pt x="1515809" y="47216"/>
                      <a:pt x="1006316" y="58075"/>
                      <a:pt x="663988" y="103890"/>
                    </a:cubicBezTo>
                    <a:cubicBezTo>
                      <a:pt x="291370" y="153706"/>
                      <a:pt x="30290" y="254480"/>
                      <a:pt x="27718" y="255528"/>
                    </a:cubicBezTo>
                    <a:close/>
                  </a:path>
                </a:pathLst>
              </a:custGeom>
              <a:solidFill>
                <a:srgbClr val="FFFFFF"/>
              </a:solidFill>
              <a:ln w="9525" cap="flat">
                <a:noFill/>
                <a:prstDash val="solid"/>
                <a:miter/>
              </a:ln>
            </p:spPr>
            <p:txBody>
              <a:bodyPr rtlCol="0" anchor="ctr"/>
              <a:lstStyle/>
              <a:p>
                <a:endParaRPr lang="zh-CN" altLang="en-US"/>
              </a:p>
            </p:txBody>
          </p:sp>
          <p:sp>
            <p:nvSpPr>
              <p:cNvPr id="21" name="ïṣļíḍê">
                <a:extLst>
                  <a:ext uri="{FF2B5EF4-FFF2-40B4-BE49-F238E27FC236}">
                    <a16:creationId xmlns:a16="http://schemas.microsoft.com/office/drawing/2014/main" id="{EF7FAAAA-EF5E-C065-FA0F-9CE686EAA513}"/>
                  </a:ext>
                </a:extLst>
              </p:cNvPr>
              <p:cNvSpPr/>
              <p:nvPr/>
            </p:nvSpPr>
            <p:spPr>
              <a:xfrm>
                <a:off x="3299682" y="2072758"/>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3988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8" y="180090"/>
                      <a:pt x="270605" y="79506"/>
                      <a:pt x="651701" y="28452"/>
                    </a:cubicBezTo>
                    <a:cubicBezTo>
                      <a:pt x="1004126" y="-19173"/>
                      <a:pt x="1529144" y="-30222"/>
                      <a:pt x="2029206" y="184757"/>
                    </a:cubicBezTo>
                    <a:lnTo>
                      <a:pt x="1999393" y="254957"/>
                    </a:lnTo>
                    <a:cubicBezTo>
                      <a:pt x="1515809" y="47216"/>
                      <a:pt x="1006316" y="58075"/>
                      <a:pt x="663988" y="103890"/>
                    </a:cubicBezTo>
                    <a:cubicBezTo>
                      <a:pt x="291370" y="153706"/>
                      <a:pt x="30290" y="254480"/>
                      <a:pt x="27718" y="255528"/>
                    </a:cubicBezTo>
                    <a:close/>
                  </a:path>
                </a:pathLst>
              </a:custGeom>
              <a:solidFill>
                <a:srgbClr val="FFFFFF"/>
              </a:solidFill>
              <a:ln w="9525" cap="flat">
                <a:noFill/>
                <a:prstDash val="solid"/>
                <a:miter/>
              </a:ln>
            </p:spPr>
            <p:txBody>
              <a:bodyPr rtlCol="0" anchor="ctr"/>
              <a:lstStyle/>
              <a:p>
                <a:endParaRPr lang="zh-CN" altLang="en-US"/>
              </a:p>
            </p:txBody>
          </p:sp>
          <p:sp>
            <p:nvSpPr>
              <p:cNvPr id="22" name="í$ḷïḓé">
                <a:extLst>
                  <a:ext uri="{FF2B5EF4-FFF2-40B4-BE49-F238E27FC236}">
                    <a16:creationId xmlns:a16="http://schemas.microsoft.com/office/drawing/2014/main" id="{03BBA9C3-8AFF-1F1C-1662-34D3B61730E5}"/>
                  </a:ext>
                </a:extLst>
              </p:cNvPr>
              <p:cNvSpPr/>
              <p:nvPr/>
            </p:nvSpPr>
            <p:spPr>
              <a:xfrm>
                <a:off x="3299682" y="2339458"/>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4274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8" y="180090"/>
                      <a:pt x="270605" y="79506"/>
                      <a:pt x="651701" y="28452"/>
                    </a:cubicBezTo>
                    <a:cubicBezTo>
                      <a:pt x="1004126" y="-19173"/>
                      <a:pt x="1529144" y="-30222"/>
                      <a:pt x="2029206" y="184757"/>
                    </a:cubicBezTo>
                    <a:lnTo>
                      <a:pt x="1999393" y="254957"/>
                    </a:lnTo>
                    <a:cubicBezTo>
                      <a:pt x="1516094" y="47216"/>
                      <a:pt x="1006602" y="58075"/>
                      <a:pt x="664274" y="103890"/>
                    </a:cubicBezTo>
                    <a:cubicBezTo>
                      <a:pt x="291370" y="153706"/>
                      <a:pt x="30290" y="254480"/>
                      <a:pt x="27718" y="255528"/>
                    </a:cubicBezTo>
                    <a:close/>
                  </a:path>
                </a:pathLst>
              </a:custGeom>
              <a:solidFill>
                <a:srgbClr val="FFFFFF"/>
              </a:solidFill>
              <a:ln w="9525" cap="flat">
                <a:noFill/>
                <a:prstDash val="solid"/>
                <a:miter/>
              </a:ln>
            </p:spPr>
            <p:txBody>
              <a:bodyPr rtlCol="0" anchor="ctr"/>
              <a:lstStyle/>
              <a:p>
                <a:endParaRPr lang="zh-CN" altLang="en-US"/>
              </a:p>
            </p:txBody>
          </p:sp>
          <p:sp>
            <p:nvSpPr>
              <p:cNvPr id="23" name="ïSḻíḋé">
                <a:extLst>
                  <a:ext uri="{FF2B5EF4-FFF2-40B4-BE49-F238E27FC236}">
                    <a16:creationId xmlns:a16="http://schemas.microsoft.com/office/drawing/2014/main" id="{19CF3BA5-B30F-9114-5F1B-43986ED6F4C6}"/>
                  </a:ext>
                </a:extLst>
              </p:cNvPr>
              <p:cNvSpPr/>
              <p:nvPr/>
            </p:nvSpPr>
            <p:spPr>
              <a:xfrm>
                <a:off x="3299682" y="2606158"/>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4274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8" y="180090"/>
                      <a:pt x="270605" y="79506"/>
                      <a:pt x="651701" y="28452"/>
                    </a:cubicBezTo>
                    <a:cubicBezTo>
                      <a:pt x="1004126" y="-19173"/>
                      <a:pt x="1529144" y="-30222"/>
                      <a:pt x="2029206" y="184757"/>
                    </a:cubicBezTo>
                    <a:lnTo>
                      <a:pt x="1999393" y="254957"/>
                    </a:lnTo>
                    <a:cubicBezTo>
                      <a:pt x="1516094" y="47216"/>
                      <a:pt x="1006602" y="58075"/>
                      <a:pt x="664274" y="103890"/>
                    </a:cubicBezTo>
                    <a:cubicBezTo>
                      <a:pt x="291370" y="153706"/>
                      <a:pt x="30290" y="254480"/>
                      <a:pt x="27718" y="255528"/>
                    </a:cubicBezTo>
                    <a:close/>
                  </a:path>
                </a:pathLst>
              </a:custGeom>
              <a:solidFill>
                <a:srgbClr val="FFFFFF"/>
              </a:solidFill>
              <a:ln w="9525" cap="flat">
                <a:noFill/>
                <a:prstDash val="solid"/>
                <a:miter/>
              </a:ln>
            </p:spPr>
            <p:txBody>
              <a:bodyPr rtlCol="0" anchor="ctr"/>
              <a:lstStyle/>
              <a:p>
                <a:endParaRPr lang="zh-CN" altLang="en-US"/>
              </a:p>
            </p:txBody>
          </p:sp>
          <p:sp>
            <p:nvSpPr>
              <p:cNvPr id="24" name="iṧḷíḑè">
                <a:extLst>
                  <a:ext uri="{FF2B5EF4-FFF2-40B4-BE49-F238E27FC236}">
                    <a16:creationId xmlns:a16="http://schemas.microsoft.com/office/drawing/2014/main" id="{9E55F1E9-E4F9-C650-E651-6617A4252893}"/>
                  </a:ext>
                </a:extLst>
              </p:cNvPr>
              <p:cNvSpPr/>
              <p:nvPr/>
            </p:nvSpPr>
            <p:spPr>
              <a:xfrm>
                <a:off x="3299682" y="2872858"/>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4274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8" y="180090"/>
                      <a:pt x="270605" y="79506"/>
                      <a:pt x="651701" y="28452"/>
                    </a:cubicBezTo>
                    <a:cubicBezTo>
                      <a:pt x="1004126" y="-19173"/>
                      <a:pt x="1529144" y="-30222"/>
                      <a:pt x="2029206" y="184757"/>
                    </a:cubicBezTo>
                    <a:lnTo>
                      <a:pt x="1999393" y="254957"/>
                    </a:lnTo>
                    <a:cubicBezTo>
                      <a:pt x="1516094" y="47216"/>
                      <a:pt x="1006602" y="58170"/>
                      <a:pt x="664274" y="103890"/>
                    </a:cubicBezTo>
                    <a:cubicBezTo>
                      <a:pt x="291370" y="153706"/>
                      <a:pt x="30290" y="254480"/>
                      <a:pt x="27718" y="255528"/>
                    </a:cubicBezTo>
                    <a:close/>
                  </a:path>
                </a:pathLst>
              </a:custGeom>
              <a:solidFill>
                <a:srgbClr val="FFFFFF"/>
              </a:solidFill>
              <a:ln w="9525" cap="flat">
                <a:noFill/>
                <a:prstDash val="solid"/>
                <a:miter/>
              </a:ln>
            </p:spPr>
            <p:txBody>
              <a:bodyPr rtlCol="0" anchor="ctr"/>
              <a:lstStyle/>
              <a:p>
                <a:endParaRPr lang="zh-CN" altLang="en-US"/>
              </a:p>
            </p:txBody>
          </p:sp>
          <p:sp>
            <p:nvSpPr>
              <p:cNvPr id="25" name="îṣḻïďe">
                <a:extLst>
                  <a:ext uri="{FF2B5EF4-FFF2-40B4-BE49-F238E27FC236}">
                    <a16:creationId xmlns:a16="http://schemas.microsoft.com/office/drawing/2014/main" id="{EEA8754F-C6E0-856F-55C5-4A3DE114D172}"/>
                  </a:ext>
                </a:extLst>
              </p:cNvPr>
              <p:cNvSpPr/>
              <p:nvPr/>
            </p:nvSpPr>
            <p:spPr>
              <a:xfrm>
                <a:off x="5785707" y="3434833"/>
                <a:ext cx="2029206" cy="255528"/>
              </a:xfrm>
              <a:custGeom>
                <a:avLst/>
                <a:gdLst>
                  <a:gd name="connsiteX0" fmla="*/ 27718 w 2029206"/>
                  <a:gd name="connsiteY0" fmla="*/ 255528 h 255528"/>
                  <a:gd name="connsiteX1" fmla="*/ 0 w 2029206"/>
                  <a:gd name="connsiteY1" fmla="*/ 184281 h 255528"/>
                  <a:gd name="connsiteX2" fmla="*/ 651701 w 2029206"/>
                  <a:gd name="connsiteY2" fmla="*/ 28452 h 255528"/>
                  <a:gd name="connsiteX3" fmla="*/ 2029206 w 2029206"/>
                  <a:gd name="connsiteY3" fmla="*/ 184757 h 255528"/>
                  <a:gd name="connsiteX4" fmla="*/ 1999393 w 2029206"/>
                  <a:gd name="connsiteY4" fmla="*/ 254957 h 255528"/>
                  <a:gd name="connsiteX5" fmla="*/ 664273 w 2029206"/>
                  <a:gd name="connsiteY5" fmla="*/ 103890 h 255528"/>
                  <a:gd name="connsiteX6" fmla="*/ 27718 w 2029206"/>
                  <a:gd name="connsiteY6" fmla="*/ 255528 h 25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29206" h="255528">
                    <a:moveTo>
                      <a:pt x="27718" y="255528"/>
                    </a:moveTo>
                    <a:lnTo>
                      <a:pt x="0" y="184281"/>
                    </a:lnTo>
                    <a:cubicBezTo>
                      <a:pt x="10859" y="180090"/>
                      <a:pt x="270605" y="79506"/>
                      <a:pt x="651701" y="28452"/>
                    </a:cubicBezTo>
                    <a:cubicBezTo>
                      <a:pt x="1004126" y="-19173"/>
                      <a:pt x="1529144" y="-30222"/>
                      <a:pt x="2029206" y="184757"/>
                    </a:cubicBezTo>
                    <a:lnTo>
                      <a:pt x="1999393" y="254957"/>
                    </a:lnTo>
                    <a:cubicBezTo>
                      <a:pt x="1516094" y="47216"/>
                      <a:pt x="1006602" y="58170"/>
                      <a:pt x="664273" y="103890"/>
                    </a:cubicBezTo>
                    <a:cubicBezTo>
                      <a:pt x="291370" y="153706"/>
                      <a:pt x="30289" y="254480"/>
                      <a:pt x="27718" y="255528"/>
                    </a:cubicBezTo>
                    <a:close/>
                  </a:path>
                </a:pathLst>
              </a:custGeom>
              <a:solidFill>
                <a:srgbClr val="6370FF"/>
              </a:solidFill>
              <a:ln w="9525" cap="flat">
                <a:noFill/>
                <a:prstDash val="solid"/>
                <a:miter/>
              </a:ln>
            </p:spPr>
            <p:txBody>
              <a:bodyPr rtlCol="0" anchor="ctr"/>
              <a:lstStyle/>
              <a:p>
                <a:endParaRPr lang="zh-CN" altLang="en-US"/>
              </a:p>
            </p:txBody>
          </p:sp>
          <p:sp>
            <p:nvSpPr>
              <p:cNvPr id="26" name="išľïḓe">
                <a:extLst>
                  <a:ext uri="{FF2B5EF4-FFF2-40B4-BE49-F238E27FC236}">
                    <a16:creationId xmlns:a16="http://schemas.microsoft.com/office/drawing/2014/main" id="{E04947CC-4D8C-A701-3809-1BC2D980A144}"/>
                  </a:ext>
                </a:extLst>
              </p:cNvPr>
              <p:cNvSpPr/>
              <p:nvPr/>
            </p:nvSpPr>
            <p:spPr>
              <a:xfrm>
                <a:off x="5790088" y="1554798"/>
                <a:ext cx="2057400" cy="1623691"/>
              </a:xfrm>
              <a:custGeom>
                <a:avLst/>
                <a:gdLst>
                  <a:gd name="connsiteX0" fmla="*/ 0 w 2057400"/>
                  <a:gd name="connsiteY0" fmla="*/ 1623691 h 1623691"/>
                  <a:gd name="connsiteX1" fmla="*/ 0 w 2057400"/>
                  <a:gd name="connsiteY1" fmla="*/ 167033 h 1623691"/>
                  <a:gd name="connsiteX2" fmla="*/ 26670 w 2057400"/>
                  <a:gd name="connsiteY2" fmla="*/ 158651 h 1623691"/>
                  <a:gd name="connsiteX3" fmla="*/ 2031016 w 2057400"/>
                  <a:gd name="connsiteY3" fmla="*/ 159318 h 1623691"/>
                  <a:gd name="connsiteX4" fmla="*/ 2057400 w 2057400"/>
                  <a:gd name="connsiteY4" fmla="*/ 167795 h 1623691"/>
                  <a:gd name="connsiteX5" fmla="*/ 2057400 w 2057400"/>
                  <a:gd name="connsiteY5" fmla="*/ 1621691 h 1623691"/>
                  <a:gd name="connsiteX6" fmla="*/ 2005775 w 2057400"/>
                  <a:gd name="connsiteY6" fmla="*/ 1602641 h 1623691"/>
                  <a:gd name="connsiteX7" fmla="*/ 53150 w 2057400"/>
                  <a:gd name="connsiteY7" fmla="*/ 1602165 h 1623691"/>
                  <a:gd name="connsiteX8" fmla="*/ 1005459 w 2057400"/>
                  <a:gd name="connsiteY8" fmla="*/ 1333655 h 1623691"/>
                  <a:gd name="connsiteX9" fmla="*/ 1981200 w 2057400"/>
                  <a:gd name="connsiteY9" fmla="*/ 1511963 h 1623691"/>
                  <a:gd name="connsiteX10" fmla="*/ 1981200 w 2057400"/>
                  <a:gd name="connsiteY10" fmla="*/ 222849 h 1623691"/>
                  <a:gd name="connsiteX11" fmla="*/ 76200 w 2057400"/>
                  <a:gd name="connsiteY11" fmla="*/ 222849 h 1623691"/>
                  <a:gd name="connsiteX12" fmla="*/ 76200 w 2057400"/>
                  <a:gd name="connsiteY12" fmla="*/ 1510248 h 1623691"/>
                  <a:gd name="connsiteX13" fmla="*/ 1005459 w 2057400"/>
                  <a:gd name="connsiteY13" fmla="*/ 1333655 h 1623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57400" h="1623691">
                    <a:moveTo>
                      <a:pt x="0" y="1623691"/>
                    </a:moveTo>
                    <a:lnTo>
                      <a:pt x="0" y="167033"/>
                    </a:lnTo>
                    <a:lnTo>
                      <a:pt x="26670" y="158651"/>
                    </a:lnTo>
                    <a:cubicBezTo>
                      <a:pt x="704374" y="-52995"/>
                      <a:pt x="1378744" y="-52995"/>
                      <a:pt x="2031016" y="159318"/>
                    </a:cubicBezTo>
                    <a:lnTo>
                      <a:pt x="2057400" y="167795"/>
                    </a:lnTo>
                    <a:lnTo>
                      <a:pt x="2057400" y="1621691"/>
                    </a:lnTo>
                    <a:lnTo>
                      <a:pt x="2005775" y="1602641"/>
                    </a:lnTo>
                    <a:cubicBezTo>
                      <a:pt x="1327023" y="1346418"/>
                      <a:pt x="669798" y="1346323"/>
                      <a:pt x="53150" y="1602165"/>
                    </a:cubicBezTo>
                    <a:close/>
                    <a:moveTo>
                      <a:pt x="1005459" y="1333655"/>
                    </a:moveTo>
                    <a:cubicBezTo>
                      <a:pt x="1324480" y="1333655"/>
                      <a:pt x="1649730" y="1393091"/>
                      <a:pt x="1981200" y="1511963"/>
                    </a:cubicBezTo>
                    <a:lnTo>
                      <a:pt x="1981200" y="222849"/>
                    </a:lnTo>
                    <a:cubicBezTo>
                      <a:pt x="1360932" y="27301"/>
                      <a:pt x="720281" y="27396"/>
                      <a:pt x="76200" y="222849"/>
                    </a:cubicBezTo>
                    <a:lnTo>
                      <a:pt x="76200" y="1510248"/>
                    </a:lnTo>
                    <a:cubicBezTo>
                      <a:pt x="372142" y="1393653"/>
                      <a:pt x="687372" y="1333750"/>
                      <a:pt x="1005459" y="1333655"/>
                    </a:cubicBezTo>
                    <a:close/>
                  </a:path>
                </a:pathLst>
              </a:custGeom>
              <a:solidFill>
                <a:srgbClr val="FFFFFF"/>
              </a:solidFill>
              <a:ln w="9525" cap="flat">
                <a:noFill/>
                <a:prstDash val="solid"/>
                <a:miter/>
              </a:ln>
            </p:spPr>
            <p:txBody>
              <a:bodyPr rtlCol="0" anchor="ctr"/>
              <a:lstStyle/>
              <a:p>
                <a:endParaRPr lang="zh-CN" altLang="en-US"/>
              </a:p>
            </p:txBody>
          </p:sp>
          <p:sp>
            <p:nvSpPr>
              <p:cNvPr id="27" name="íṩľídê">
                <a:extLst>
                  <a:ext uri="{FF2B5EF4-FFF2-40B4-BE49-F238E27FC236}">
                    <a16:creationId xmlns:a16="http://schemas.microsoft.com/office/drawing/2014/main" id="{30D7BC5D-4F0D-0E1A-9306-8DB4454559D4}"/>
                  </a:ext>
                </a:extLst>
              </p:cNvPr>
              <p:cNvSpPr/>
              <p:nvPr/>
            </p:nvSpPr>
            <p:spPr>
              <a:xfrm>
                <a:off x="7772812" y="2674360"/>
                <a:ext cx="541876" cy="978186"/>
              </a:xfrm>
              <a:custGeom>
                <a:avLst/>
                <a:gdLst>
                  <a:gd name="connsiteX0" fmla="*/ 0 w 541876"/>
                  <a:gd name="connsiteY0" fmla="*/ 978187 h 978186"/>
                  <a:gd name="connsiteX1" fmla="*/ 9525 w 541876"/>
                  <a:gd name="connsiteY1" fmla="*/ 735776 h 978186"/>
                  <a:gd name="connsiteX2" fmla="*/ 352425 w 541876"/>
                  <a:gd name="connsiteY2" fmla="*/ 55024 h 978186"/>
                  <a:gd name="connsiteX3" fmla="*/ 397192 w 541876"/>
                  <a:gd name="connsiteY3" fmla="*/ 10542 h 978186"/>
                  <a:gd name="connsiteX4" fmla="*/ 531333 w 541876"/>
                  <a:gd name="connsiteY4" fmla="*/ 55386 h 978186"/>
                  <a:gd name="connsiteX5" fmla="*/ 536734 w 541876"/>
                  <a:gd name="connsiteY5" fmla="*/ 68454 h 978186"/>
                  <a:gd name="connsiteX6" fmla="*/ 541020 w 541876"/>
                  <a:gd name="connsiteY6" fmla="*/ 87504 h 978186"/>
                  <a:gd name="connsiteX7" fmla="*/ 531495 w 541876"/>
                  <a:gd name="connsiteY7" fmla="*/ 144654 h 978186"/>
                  <a:gd name="connsiteX8" fmla="*/ 188595 w 541876"/>
                  <a:gd name="connsiteY8" fmla="*/ 826263 h 97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876" h="978186">
                    <a:moveTo>
                      <a:pt x="0" y="978187"/>
                    </a:moveTo>
                    <a:lnTo>
                      <a:pt x="9525" y="735776"/>
                    </a:lnTo>
                    <a:lnTo>
                      <a:pt x="352425" y="55024"/>
                    </a:lnTo>
                    <a:cubicBezTo>
                      <a:pt x="362055" y="35679"/>
                      <a:pt x="377790" y="20048"/>
                      <a:pt x="397192" y="10542"/>
                    </a:cubicBezTo>
                    <a:cubicBezTo>
                      <a:pt x="446618" y="-14118"/>
                      <a:pt x="506673" y="5961"/>
                      <a:pt x="531333" y="55386"/>
                    </a:cubicBezTo>
                    <a:cubicBezTo>
                      <a:pt x="533438" y="59615"/>
                      <a:pt x="535248" y="63977"/>
                      <a:pt x="536734" y="68454"/>
                    </a:cubicBezTo>
                    <a:cubicBezTo>
                      <a:pt x="538706" y="74674"/>
                      <a:pt x="540134" y="81046"/>
                      <a:pt x="541020" y="87504"/>
                    </a:cubicBezTo>
                    <a:cubicBezTo>
                      <a:pt x="543610" y="107078"/>
                      <a:pt x="540296" y="126976"/>
                      <a:pt x="531495" y="144654"/>
                    </a:cubicBezTo>
                    <a:lnTo>
                      <a:pt x="188595" y="826263"/>
                    </a:lnTo>
                    <a:close/>
                  </a:path>
                </a:pathLst>
              </a:custGeom>
              <a:solidFill>
                <a:srgbClr val="6370FF"/>
              </a:solidFill>
              <a:ln w="9525" cap="flat">
                <a:noFill/>
                <a:prstDash val="solid"/>
                <a:miter/>
              </a:ln>
            </p:spPr>
            <p:txBody>
              <a:bodyPr rtlCol="0" anchor="ctr"/>
              <a:lstStyle/>
              <a:p>
                <a:endParaRPr lang="zh-CN" altLang="en-US"/>
              </a:p>
            </p:txBody>
          </p:sp>
          <p:sp>
            <p:nvSpPr>
              <p:cNvPr id="28" name="iṣlîḍé">
                <a:extLst>
                  <a:ext uri="{FF2B5EF4-FFF2-40B4-BE49-F238E27FC236}">
                    <a16:creationId xmlns:a16="http://schemas.microsoft.com/office/drawing/2014/main" id="{58572B18-6816-4214-8C00-233E587213B5}"/>
                  </a:ext>
                </a:extLst>
              </p:cNvPr>
              <p:cNvSpPr/>
              <p:nvPr/>
            </p:nvSpPr>
            <p:spPr>
              <a:xfrm>
                <a:off x="7812627" y="2679188"/>
                <a:ext cx="400050" cy="738949"/>
              </a:xfrm>
              <a:custGeom>
                <a:avLst/>
                <a:gdLst>
                  <a:gd name="connsiteX0" fmla="*/ 400050 w 400050"/>
                  <a:gd name="connsiteY0" fmla="*/ 0 h 738949"/>
                  <a:gd name="connsiteX1" fmla="*/ 28575 w 400050"/>
                  <a:gd name="connsiteY1" fmla="*/ 738949 h 738949"/>
                  <a:gd name="connsiteX2" fmla="*/ 0 w 400050"/>
                  <a:gd name="connsiteY2" fmla="*/ 724662 h 738949"/>
                  <a:gd name="connsiteX3" fmla="*/ 359473 w 400050"/>
                  <a:gd name="connsiteY3" fmla="*/ 10287 h 738949"/>
                  <a:gd name="connsiteX4" fmla="*/ 400050 w 400050"/>
                  <a:gd name="connsiteY4" fmla="*/ 0 h 7389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0050" h="738949">
                    <a:moveTo>
                      <a:pt x="400050" y="0"/>
                    </a:moveTo>
                    <a:lnTo>
                      <a:pt x="28575" y="738949"/>
                    </a:lnTo>
                    <a:lnTo>
                      <a:pt x="0" y="724662"/>
                    </a:lnTo>
                    <a:lnTo>
                      <a:pt x="359473" y="10287"/>
                    </a:lnTo>
                    <a:cubicBezTo>
                      <a:pt x="372046" y="3839"/>
                      <a:pt x="385924" y="324"/>
                      <a:pt x="400050" y="0"/>
                    </a:cubicBezTo>
                    <a:close/>
                  </a:path>
                </a:pathLst>
              </a:custGeom>
              <a:solidFill>
                <a:srgbClr val="3F3D56"/>
              </a:solidFill>
              <a:ln w="9525" cap="flat">
                <a:noFill/>
                <a:prstDash val="solid"/>
                <a:miter/>
              </a:ln>
            </p:spPr>
            <p:txBody>
              <a:bodyPr rtlCol="0" anchor="ctr"/>
              <a:lstStyle/>
              <a:p>
                <a:endParaRPr lang="zh-CN" altLang="en-US"/>
              </a:p>
            </p:txBody>
          </p:sp>
          <p:sp>
            <p:nvSpPr>
              <p:cNvPr id="29" name="îšḷíḋê">
                <a:extLst>
                  <a:ext uri="{FF2B5EF4-FFF2-40B4-BE49-F238E27FC236}">
                    <a16:creationId xmlns:a16="http://schemas.microsoft.com/office/drawing/2014/main" id="{F2677C9F-0A2B-2E10-C982-A845BB82BD73}"/>
                  </a:ext>
                </a:extLst>
              </p:cNvPr>
              <p:cNvSpPr/>
              <p:nvPr/>
            </p:nvSpPr>
            <p:spPr>
              <a:xfrm>
                <a:off x="7922926" y="2722050"/>
                <a:ext cx="386048" cy="751712"/>
              </a:xfrm>
              <a:custGeom>
                <a:avLst/>
                <a:gdLst>
                  <a:gd name="connsiteX0" fmla="*/ 386049 w 386048"/>
                  <a:gd name="connsiteY0" fmla="*/ 40862 h 751712"/>
                  <a:gd name="connsiteX1" fmla="*/ 28575 w 386048"/>
                  <a:gd name="connsiteY1" fmla="*/ 751713 h 751712"/>
                  <a:gd name="connsiteX2" fmla="*/ 0 w 386048"/>
                  <a:gd name="connsiteY2" fmla="*/ 737426 h 751712"/>
                  <a:gd name="connsiteX3" fmla="*/ 370904 w 386048"/>
                  <a:gd name="connsiteY3" fmla="*/ 0 h 751712"/>
                  <a:gd name="connsiteX4" fmla="*/ 381667 w 386048"/>
                  <a:gd name="connsiteY4" fmla="*/ 22384 h 751712"/>
                  <a:gd name="connsiteX5" fmla="*/ 386049 w 386048"/>
                  <a:gd name="connsiteY5" fmla="*/ 40862 h 75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048" h="751712">
                    <a:moveTo>
                      <a:pt x="386049" y="40862"/>
                    </a:moveTo>
                    <a:lnTo>
                      <a:pt x="28575" y="751713"/>
                    </a:lnTo>
                    <a:lnTo>
                      <a:pt x="0" y="737426"/>
                    </a:lnTo>
                    <a:lnTo>
                      <a:pt x="370904" y="0"/>
                    </a:lnTo>
                    <a:cubicBezTo>
                      <a:pt x="375438" y="6972"/>
                      <a:pt x="379057" y="14487"/>
                      <a:pt x="381667" y="22384"/>
                    </a:cubicBezTo>
                    <a:cubicBezTo>
                      <a:pt x="383743" y="28384"/>
                      <a:pt x="385210" y="34576"/>
                      <a:pt x="386049" y="40862"/>
                    </a:cubicBezTo>
                    <a:close/>
                  </a:path>
                </a:pathLst>
              </a:custGeom>
              <a:solidFill>
                <a:srgbClr val="3F3D56"/>
              </a:solidFill>
              <a:ln w="9525" cap="flat">
                <a:noFill/>
                <a:prstDash val="solid"/>
                <a:miter/>
              </a:ln>
            </p:spPr>
            <p:txBody>
              <a:bodyPr rtlCol="0" anchor="ctr"/>
              <a:lstStyle/>
              <a:p>
                <a:endParaRPr lang="zh-CN" altLang="en-US"/>
              </a:p>
            </p:txBody>
          </p:sp>
          <p:sp>
            <p:nvSpPr>
              <p:cNvPr id="30" name="îṥ1íḓê">
                <a:extLst>
                  <a:ext uri="{FF2B5EF4-FFF2-40B4-BE49-F238E27FC236}">
                    <a16:creationId xmlns:a16="http://schemas.microsoft.com/office/drawing/2014/main" id="{9A945666-96FC-897E-7C20-41C3075A137C}"/>
                  </a:ext>
                </a:extLst>
              </p:cNvPr>
              <p:cNvSpPr/>
              <p:nvPr/>
            </p:nvSpPr>
            <p:spPr>
              <a:xfrm>
                <a:off x="7869205" y="2684332"/>
                <a:ext cx="404336" cy="762285"/>
              </a:xfrm>
              <a:custGeom>
                <a:avLst/>
                <a:gdLst>
                  <a:gd name="connsiteX0" fmla="*/ 404336 w 404336"/>
                  <a:gd name="connsiteY0" fmla="*/ 15145 h 762285"/>
                  <a:gd name="connsiteX1" fmla="*/ 28575 w 404336"/>
                  <a:gd name="connsiteY1" fmla="*/ 762286 h 762285"/>
                  <a:gd name="connsiteX2" fmla="*/ 0 w 404336"/>
                  <a:gd name="connsiteY2" fmla="*/ 748093 h 762285"/>
                  <a:gd name="connsiteX3" fmla="*/ 376238 w 404336"/>
                  <a:gd name="connsiteY3" fmla="*/ 0 h 762285"/>
                  <a:gd name="connsiteX4" fmla="*/ 387953 w 404336"/>
                  <a:gd name="connsiteY4" fmla="*/ 4953 h 762285"/>
                  <a:gd name="connsiteX5" fmla="*/ 404336 w 404336"/>
                  <a:gd name="connsiteY5" fmla="*/ 15145 h 76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336" h="762285">
                    <a:moveTo>
                      <a:pt x="404336" y="15145"/>
                    </a:moveTo>
                    <a:lnTo>
                      <a:pt x="28575" y="762286"/>
                    </a:lnTo>
                    <a:lnTo>
                      <a:pt x="0" y="748093"/>
                    </a:lnTo>
                    <a:lnTo>
                      <a:pt x="376238" y="0"/>
                    </a:lnTo>
                    <a:cubicBezTo>
                      <a:pt x="380257" y="1372"/>
                      <a:pt x="384172" y="3029"/>
                      <a:pt x="387953" y="4953"/>
                    </a:cubicBezTo>
                    <a:cubicBezTo>
                      <a:pt x="393735" y="7810"/>
                      <a:pt x="399221" y="11220"/>
                      <a:pt x="404336" y="15145"/>
                    </a:cubicBezTo>
                    <a:close/>
                  </a:path>
                </a:pathLst>
              </a:custGeom>
              <a:solidFill>
                <a:srgbClr val="3F3D56"/>
              </a:solidFill>
              <a:ln w="9525" cap="flat">
                <a:noFill/>
                <a:prstDash val="solid"/>
                <a:miter/>
              </a:ln>
            </p:spPr>
            <p:txBody>
              <a:bodyPr rtlCol="0" anchor="ctr"/>
              <a:lstStyle/>
              <a:p>
                <a:endParaRPr lang="zh-CN" altLang="en-US"/>
              </a:p>
            </p:txBody>
          </p:sp>
          <p:sp>
            <p:nvSpPr>
              <p:cNvPr id="31" name="ïṩlîḓê">
                <a:extLst>
                  <a:ext uri="{FF2B5EF4-FFF2-40B4-BE49-F238E27FC236}">
                    <a16:creationId xmlns:a16="http://schemas.microsoft.com/office/drawing/2014/main" id="{E9B84816-3055-D077-274B-8139F62764A2}"/>
                  </a:ext>
                </a:extLst>
              </p:cNvPr>
              <p:cNvSpPr/>
              <p:nvPr/>
            </p:nvSpPr>
            <p:spPr>
              <a:xfrm>
                <a:off x="7777765" y="3561966"/>
                <a:ext cx="38100" cy="80295"/>
              </a:xfrm>
              <a:custGeom>
                <a:avLst/>
                <a:gdLst>
                  <a:gd name="connsiteX0" fmla="*/ 38100 w 38100"/>
                  <a:gd name="connsiteY0" fmla="*/ 49911 h 80295"/>
                  <a:gd name="connsiteX1" fmla="*/ 0 w 38100"/>
                  <a:gd name="connsiteY1" fmla="*/ 80296 h 80295"/>
                  <a:gd name="connsiteX2" fmla="*/ 3143 w 38100"/>
                  <a:gd name="connsiteY2" fmla="*/ 0 h 80295"/>
                  <a:gd name="connsiteX3" fmla="*/ 38100 w 38100"/>
                  <a:gd name="connsiteY3" fmla="*/ 49911 h 80295"/>
                </a:gdLst>
                <a:ahLst/>
                <a:cxnLst>
                  <a:cxn ang="0">
                    <a:pos x="connsiteX0" y="connsiteY0"/>
                  </a:cxn>
                  <a:cxn ang="0">
                    <a:pos x="connsiteX1" y="connsiteY1"/>
                  </a:cxn>
                  <a:cxn ang="0">
                    <a:pos x="connsiteX2" y="connsiteY2"/>
                  </a:cxn>
                  <a:cxn ang="0">
                    <a:pos x="connsiteX3" y="connsiteY3"/>
                  </a:cxn>
                </a:cxnLst>
                <a:rect l="l" t="t" r="r" b="b"/>
                <a:pathLst>
                  <a:path w="38100" h="80295">
                    <a:moveTo>
                      <a:pt x="38100" y="49911"/>
                    </a:moveTo>
                    <a:lnTo>
                      <a:pt x="0" y="80296"/>
                    </a:lnTo>
                    <a:lnTo>
                      <a:pt x="3143" y="0"/>
                    </a:lnTo>
                    <a:cubicBezTo>
                      <a:pt x="16859" y="4572"/>
                      <a:pt x="30480" y="24098"/>
                      <a:pt x="38100" y="49911"/>
                    </a:cubicBezTo>
                    <a:close/>
                  </a:path>
                </a:pathLst>
              </a:custGeom>
              <a:solidFill>
                <a:srgbClr val="3F3D56"/>
              </a:solidFill>
              <a:ln w="9525" cap="flat">
                <a:noFill/>
                <a:prstDash val="solid"/>
                <a:miter/>
              </a:ln>
            </p:spPr>
            <p:txBody>
              <a:bodyPr rtlCol="0" anchor="ctr"/>
              <a:lstStyle/>
              <a:p>
                <a:endParaRPr lang="zh-CN" altLang="en-US"/>
              </a:p>
            </p:txBody>
          </p:sp>
          <p:grpSp>
            <p:nvGrpSpPr>
              <p:cNvPr id="32" name="íslïdé">
                <a:extLst>
                  <a:ext uri="{FF2B5EF4-FFF2-40B4-BE49-F238E27FC236}">
                    <a16:creationId xmlns:a16="http://schemas.microsoft.com/office/drawing/2014/main" id="{83766CB4-F984-F14D-E1A2-3C134EE7F671}"/>
                  </a:ext>
                </a:extLst>
              </p:cNvPr>
              <p:cNvGrpSpPr/>
              <p:nvPr/>
            </p:nvGrpSpPr>
            <p:grpSpPr>
              <a:xfrm>
                <a:off x="7858263" y="2588975"/>
                <a:ext cx="1437340" cy="3426248"/>
                <a:chOff x="7864613" y="2384572"/>
                <a:chExt cx="1437340" cy="3426248"/>
              </a:xfrm>
            </p:grpSpPr>
            <p:sp>
              <p:nvSpPr>
                <p:cNvPr id="35" name="íṧļïḋê">
                  <a:extLst>
                    <a:ext uri="{FF2B5EF4-FFF2-40B4-BE49-F238E27FC236}">
                      <a16:creationId xmlns:a16="http://schemas.microsoft.com/office/drawing/2014/main" id="{586B3CF4-E20F-4138-867B-0EEF08578CCE}"/>
                    </a:ext>
                  </a:extLst>
                </p:cNvPr>
                <p:cNvSpPr/>
                <p:nvPr/>
              </p:nvSpPr>
              <p:spPr>
                <a:xfrm>
                  <a:off x="8782050" y="3432619"/>
                  <a:ext cx="224440" cy="726115"/>
                </a:xfrm>
                <a:custGeom>
                  <a:avLst/>
                  <a:gdLst>
                    <a:gd name="connsiteX0" fmla="*/ 213741 w 224440"/>
                    <a:gd name="connsiteY0" fmla="*/ 688848 h 726115"/>
                    <a:gd name="connsiteX1" fmla="*/ 104690 w 224440"/>
                    <a:gd name="connsiteY1" fmla="*/ 714108 h 726115"/>
                    <a:gd name="connsiteX2" fmla="*/ 76200 w 224440"/>
                    <a:gd name="connsiteY2" fmla="*/ 610743 h 726115"/>
                    <a:gd name="connsiteX3" fmla="*/ 76200 w 224440"/>
                    <a:gd name="connsiteY3" fmla="*/ 610743 h 726115"/>
                    <a:gd name="connsiteX4" fmla="*/ 76771 w 224440"/>
                    <a:gd name="connsiteY4" fmla="*/ 609886 h 726115"/>
                    <a:gd name="connsiteX5" fmla="*/ 84201 w 224440"/>
                    <a:gd name="connsiteY5" fmla="*/ 599313 h 726115"/>
                    <a:gd name="connsiteX6" fmla="*/ 17526 w 224440"/>
                    <a:gd name="connsiteY6" fmla="*/ 124968 h 726115"/>
                    <a:gd name="connsiteX7" fmla="*/ 15526 w 224440"/>
                    <a:gd name="connsiteY7" fmla="*/ 110776 h 726115"/>
                    <a:gd name="connsiteX8" fmla="*/ 2000 w 224440"/>
                    <a:gd name="connsiteY8" fmla="*/ 14002 h 726115"/>
                    <a:gd name="connsiteX9" fmla="*/ 0 w 224440"/>
                    <a:gd name="connsiteY9" fmla="*/ 0 h 726115"/>
                    <a:gd name="connsiteX10" fmla="*/ 7430 w 224440"/>
                    <a:gd name="connsiteY10" fmla="*/ 0 h 726115"/>
                    <a:gd name="connsiteX11" fmla="*/ 136303 w 224440"/>
                    <a:gd name="connsiteY11" fmla="*/ 5905 h 726115"/>
                    <a:gd name="connsiteX12" fmla="*/ 170879 w 224440"/>
                    <a:gd name="connsiteY12" fmla="*/ 7429 h 726115"/>
                    <a:gd name="connsiteX13" fmla="*/ 175260 w 224440"/>
                    <a:gd name="connsiteY13" fmla="*/ 95726 h 726115"/>
                    <a:gd name="connsiteX14" fmla="*/ 200025 w 224440"/>
                    <a:gd name="connsiteY14" fmla="*/ 591693 h 726115"/>
                    <a:gd name="connsiteX15" fmla="*/ 213741 w 224440"/>
                    <a:gd name="connsiteY15" fmla="*/ 688467 h 726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4440" h="726115">
                      <a:moveTo>
                        <a:pt x="213741" y="688848"/>
                      </a:moveTo>
                      <a:cubicBezTo>
                        <a:pt x="190605" y="725938"/>
                        <a:pt x="141780" y="737245"/>
                        <a:pt x="104690" y="714108"/>
                      </a:cubicBezTo>
                      <a:cubicBezTo>
                        <a:pt x="69752" y="692315"/>
                        <a:pt x="57359" y="647367"/>
                        <a:pt x="76200" y="610743"/>
                      </a:cubicBezTo>
                      <a:lnTo>
                        <a:pt x="76200" y="610743"/>
                      </a:lnTo>
                      <a:lnTo>
                        <a:pt x="76771" y="609886"/>
                      </a:lnTo>
                      <a:cubicBezTo>
                        <a:pt x="78962" y="606171"/>
                        <a:pt x="81449" y="602637"/>
                        <a:pt x="84201" y="599313"/>
                      </a:cubicBezTo>
                      <a:lnTo>
                        <a:pt x="17526" y="124968"/>
                      </a:lnTo>
                      <a:lnTo>
                        <a:pt x="15526" y="110776"/>
                      </a:lnTo>
                      <a:lnTo>
                        <a:pt x="2000" y="14002"/>
                      </a:lnTo>
                      <a:lnTo>
                        <a:pt x="0" y="0"/>
                      </a:lnTo>
                      <a:lnTo>
                        <a:pt x="7430" y="0"/>
                      </a:lnTo>
                      <a:lnTo>
                        <a:pt x="136303" y="5905"/>
                      </a:lnTo>
                      <a:lnTo>
                        <a:pt x="170879" y="7429"/>
                      </a:lnTo>
                      <a:lnTo>
                        <a:pt x="175260" y="95726"/>
                      </a:lnTo>
                      <a:lnTo>
                        <a:pt x="200025" y="591693"/>
                      </a:lnTo>
                      <a:cubicBezTo>
                        <a:pt x="226409" y="616906"/>
                        <a:pt x="232086" y="656920"/>
                        <a:pt x="213741" y="688467"/>
                      </a:cubicBezTo>
                      <a:close/>
                    </a:path>
                  </a:pathLst>
                </a:custGeom>
                <a:solidFill>
                  <a:srgbClr val="FFB8B8"/>
                </a:solidFill>
                <a:ln w="9525" cap="flat">
                  <a:noFill/>
                  <a:prstDash val="solid"/>
                  <a:miter/>
                </a:ln>
              </p:spPr>
              <p:txBody>
                <a:bodyPr rtlCol="0" anchor="ctr"/>
                <a:lstStyle/>
                <a:p>
                  <a:endParaRPr lang="zh-CN" altLang="en-US"/>
                </a:p>
              </p:txBody>
            </p:sp>
            <p:sp>
              <p:nvSpPr>
                <p:cNvPr id="36" name="ïşlíḋe">
                  <a:extLst>
                    <a:ext uri="{FF2B5EF4-FFF2-40B4-BE49-F238E27FC236}">
                      <a16:creationId xmlns:a16="http://schemas.microsoft.com/office/drawing/2014/main" id="{9B2FC4ED-83C2-85D0-6042-D9A52519C695}"/>
                    </a:ext>
                  </a:extLst>
                </p:cNvPr>
                <p:cNvSpPr/>
                <p:nvPr/>
              </p:nvSpPr>
              <p:spPr>
                <a:xfrm>
                  <a:off x="8712684" y="3043498"/>
                  <a:ext cx="278572" cy="503706"/>
                </a:xfrm>
                <a:custGeom>
                  <a:avLst/>
                  <a:gdLst>
                    <a:gd name="connsiteX0" fmla="*/ 85558 w 278572"/>
                    <a:gd name="connsiteY0" fmla="*/ 503706 h 503706"/>
                    <a:gd name="connsiteX1" fmla="*/ 249293 w 278572"/>
                    <a:gd name="connsiteY1" fmla="*/ 488656 h 503706"/>
                    <a:gd name="connsiteX2" fmla="*/ 278440 w 278572"/>
                    <a:gd name="connsiteY2" fmla="*/ 453700 h 503706"/>
                    <a:gd name="connsiteX3" fmla="*/ 248150 w 278572"/>
                    <a:gd name="connsiteY3" fmla="*/ 113276 h 503706"/>
                    <a:gd name="connsiteX4" fmla="*/ 113276 w 278572"/>
                    <a:gd name="connsiteY4" fmla="*/ 500 h 503706"/>
                    <a:gd name="connsiteX5" fmla="*/ 500 w 278572"/>
                    <a:gd name="connsiteY5" fmla="*/ 135374 h 503706"/>
                    <a:gd name="connsiteX6" fmla="*/ 1262 w 278572"/>
                    <a:gd name="connsiteY6" fmla="*/ 142327 h 503706"/>
                    <a:gd name="connsiteX7" fmla="*/ 50792 w 278572"/>
                    <a:gd name="connsiteY7" fmla="*/ 475988 h 503706"/>
                    <a:gd name="connsiteX8" fmla="*/ 82606 w 278572"/>
                    <a:gd name="connsiteY8" fmla="*/ 503611 h 50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572" h="503706">
                      <a:moveTo>
                        <a:pt x="85558" y="503706"/>
                      </a:moveTo>
                      <a:lnTo>
                        <a:pt x="249293" y="488656"/>
                      </a:lnTo>
                      <a:cubicBezTo>
                        <a:pt x="266990" y="487047"/>
                        <a:pt x="280040" y="471397"/>
                        <a:pt x="278440" y="453700"/>
                      </a:cubicBezTo>
                      <a:lnTo>
                        <a:pt x="248150" y="113276"/>
                      </a:lnTo>
                      <a:cubicBezTo>
                        <a:pt x="242045" y="44887"/>
                        <a:pt x="181665" y="-5605"/>
                        <a:pt x="113276" y="500"/>
                      </a:cubicBezTo>
                      <a:cubicBezTo>
                        <a:pt x="44886" y="6606"/>
                        <a:pt x="-5605" y="66985"/>
                        <a:pt x="500" y="135374"/>
                      </a:cubicBezTo>
                      <a:cubicBezTo>
                        <a:pt x="500" y="137660"/>
                        <a:pt x="976" y="140041"/>
                        <a:pt x="1262" y="142327"/>
                      </a:cubicBezTo>
                      <a:lnTo>
                        <a:pt x="50792" y="475988"/>
                      </a:lnTo>
                      <a:cubicBezTo>
                        <a:pt x="53135" y="491781"/>
                        <a:pt x="66642" y="503506"/>
                        <a:pt x="82606" y="503611"/>
                      </a:cubicBezTo>
                      <a:close/>
                    </a:path>
                  </a:pathLst>
                </a:custGeom>
                <a:solidFill>
                  <a:srgbClr val="CBCBCB"/>
                </a:solidFill>
                <a:ln w="9525" cap="flat">
                  <a:noFill/>
                  <a:prstDash val="solid"/>
                  <a:miter/>
                </a:ln>
              </p:spPr>
              <p:txBody>
                <a:bodyPr rtlCol="0" anchor="ctr"/>
                <a:lstStyle/>
                <a:p>
                  <a:endParaRPr lang="zh-CN" altLang="en-US"/>
                </a:p>
              </p:txBody>
            </p:sp>
            <p:sp>
              <p:nvSpPr>
                <p:cNvPr id="37" name="íṣļîde">
                  <a:extLst>
                    <a:ext uri="{FF2B5EF4-FFF2-40B4-BE49-F238E27FC236}">
                      <a16:creationId xmlns:a16="http://schemas.microsoft.com/office/drawing/2014/main" id="{64E5E81F-4D68-5CEC-944F-3E441B33A748}"/>
                    </a:ext>
                  </a:extLst>
                </p:cNvPr>
                <p:cNvSpPr/>
                <p:nvPr/>
              </p:nvSpPr>
              <p:spPr>
                <a:xfrm>
                  <a:off x="8371712" y="2977612"/>
                  <a:ext cx="563582" cy="599024"/>
                </a:xfrm>
                <a:custGeom>
                  <a:avLst/>
                  <a:gdLst>
                    <a:gd name="connsiteX0" fmla="*/ 550640 w 563582"/>
                    <a:gd name="connsiteY0" fmla="*/ 294224 h 599024"/>
                    <a:gd name="connsiteX1" fmla="*/ 466820 w 563582"/>
                    <a:gd name="connsiteY1" fmla="*/ 31715 h 599024"/>
                    <a:gd name="connsiteX2" fmla="*/ 229553 w 563582"/>
                    <a:gd name="connsiteY2" fmla="*/ 82674 h 599024"/>
                    <a:gd name="connsiteX3" fmla="*/ 0 w 563582"/>
                    <a:gd name="connsiteY3" fmla="*/ 537588 h 599024"/>
                    <a:gd name="connsiteX4" fmla="*/ 372237 w 563582"/>
                    <a:gd name="connsiteY4" fmla="*/ 599024 h 599024"/>
                    <a:gd name="connsiteX5" fmla="*/ 550640 w 563582"/>
                    <a:gd name="connsiteY5" fmla="*/ 294224 h 599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3582" h="599024">
                      <a:moveTo>
                        <a:pt x="550640" y="294224"/>
                      </a:moveTo>
                      <a:cubicBezTo>
                        <a:pt x="584511" y="197822"/>
                        <a:pt x="550288" y="90656"/>
                        <a:pt x="466820" y="31715"/>
                      </a:cubicBezTo>
                      <a:cubicBezTo>
                        <a:pt x="405099" y="-10481"/>
                        <a:pt x="320612" y="-25435"/>
                        <a:pt x="229553" y="82674"/>
                      </a:cubicBezTo>
                      <a:cubicBezTo>
                        <a:pt x="119482" y="214910"/>
                        <a:pt x="40977" y="370481"/>
                        <a:pt x="0" y="537588"/>
                      </a:cubicBezTo>
                      <a:lnTo>
                        <a:pt x="372237" y="599024"/>
                      </a:lnTo>
                      <a:cubicBezTo>
                        <a:pt x="372237" y="599024"/>
                        <a:pt x="499301" y="443672"/>
                        <a:pt x="550640" y="294224"/>
                      </a:cubicBezTo>
                      <a:close/>
                    </a:path>
                  </a:pathLst>
                </a:custGeom>
                <a:solidFill>
                  <a:srgbClr val="CBCBCB"/>
                </a:solidFill>
                <a:ln w="9525" cap="flat">
                  <a:noFill/>
                  <a:prstDash val="solid"/>
                  <a:miter/>
                </a:ln>
              </p:spPr>
              <p:txBody>
                <a:bodyPr rtlCol="0" anchor="ctr"/>
                <a:lstStyle/>
                <a:p>
                  <a:endParaRPr lang="zh-CN" altLang="en-US"/>
                </a:p>
              </p:txBody>
            </p:sp>
            <p:sp>
              <p:nvSpPr>
                <p:cNvPr id="38" name="ïşḷîḍé">
                  <a:extLst>
                    <a:ext uri="{FF2B5EF4-FFF2-40B4-BE49-F238E27FC236}">
                      <a16:creationId xmlns:a16="http://schemas.microsoft.com/office/drawing/2014/main" id="{DABC1C6B-848D-CA05-D907-31D9D5F272D4}"/>
                    </a:ext>
                  </a:extLst>
                </p:cNvPr>
                <p:cNvSpPr/>
                <p:nvPr/>
              </p:nvSpPr>
              <p:spPr>
                <a:xfrm>
                  <a:off x="8163020" y="5302662"/>
                  <a:ext cx="156781" cy="409575"/>
                </a:xfrm>
                <a:custGeom>
                  <a:avLst/>
                  <a:gdLst>
                    <a:gd name="connsiteX0" fmla="*/ 156781 w 156781"/>
                    <a:gd name="connsiteY0" fmla="*/ 409575 h 409575"/>
                    <a:gd name="connsiteX1" fmla="*/ 50482 w 156781"/>
                    <a:gd name="connsiteY1" fmla="*/ 409575 h 409575"/>
                    <a:gd name="connsiteX2" fmla="*/ 0 w 156781"/>
                    <a:gd name="connsiteY2" fmla="*/ 0 h 409575"/>
                    <a:gd name="connsiteX3" fmla="*/ 156781 w 156781"/>
                    <a:gd name="connsiteY3" fmla="*/ 0 h 409575"/>
                  </a:gdLst>
                  <a:ahLst/>
                  <a:cxnLst>
                    <a:cxn ang="0">
                      <a:pos x="connsiteX0" y="connsiteY0"/>
                    </a:cxn>
                    <a:cxn ang="0">
                      <a:pos x="connsiteX1" y="connsiteY1"/>
                    </a:cxn>
                    <a:cxn ang="0">
                      <a:pos x="connsiteX2" y="connsiteY2"/>
                    </a:cxn>
                    <a:cxn ang="0">
                      <a:pos x="connsiteX3" y="connsiteY3"/>
                    </a:cxn>
                  </a:cxnLst>
                  <a:rect l="l" t="t" r="r" b="b"/>
                  <a:pathLst>
                    <a:path w="156781" h="409575">
                      <a:moveTo>
                        <a:pt x="156781" y="409575"/>
                      </a:moveTo>
                      <a:lnTo>
                        <a:pt x="50482" y="409575"/>
                      </a:lnTo>
                      <a:lnTo>
                        <a:pt x="0" y="0"/>
                      </a:lnTo>
                      <a:lnTo>
                        <a:pt x="156781" y="0"/>
                      </a:lnTo>
                      <a:close/>
                    </a:path>
                  </a:pathLst>
                </a:custGeom>
                <a:solidFill>
                  <a:srgbClr val="FFB8B8"/>
                </a:solidFill>
                <a:ln w="9525" cap="flat">
                  <a:noFill/>
                  <a:prstDash val="solid"/>
                  <a:miter/>
                </a:ln>
              </p:spPr>
              <p:txBody>
                <a:bodyPr rtlCol="0" anchor="ctr"/>
                <a:lstStyle/>
                <a:p>
                  <a:endParaRPr lang="zh-CN" altLang="en-US"/>
                </a:p>
              </p:txBody>
            </p:sp>
            <p:sp>
              <p:nvSpPr>
                <p:cNvPr id="39" name="îṥḻíḋe">
                  <a:extLst>
                    <a:ext uri="{FF2B5EF4-FFF2-40B4-BE49-F238E27FC236}">
                      <a16:creationId xmlns:a16="http://schemas.microsoft.com/office/drawing/2014/main" id="{766E0D1D-F921-A518-2ADE-8D79DC559AE4}"/>
                    </a:ext>
                  </a:extLst>
                </p:cNvPr>
                <p:cNvSpPr/>
                <p:nvPr/>
              </p:nvSpPr>
              <p:spPr>
                <a:xfrm>
                  <a:off x="8008715" y="5681662"/>
                  <a:ext cx="333851" cy="129158"/>
                </a:xfrm>
                <a:custGeom>
                  <a:avLst/>
                  <a:gdLst>
                    <a:gd name="connsiteX0" fmla="*/ 0 w 333851"/>
                    <a:gd name="connsiteY0" fmla="*/ 129159 h 129158"/>
                    <a:gd name="connsiteX1" fmla="*/ 333851 w 333851"/>
                    <a:gd name="connsiteY1" fmla="*/ 129159 h 129158"/>
                    <a:gd name="connsiteX2" fmla="*/ 333851 w 333851"/>
                    <a:gd name="connsiteY2" fmla="*/ 0 h 129158"/>
                    <a:gd name="connsiteX3" fmla="*/ 128968 w 333851"/>
                    <a:gd name="connsiteY3" fmla="*/ 0 h 129158"/>
                    <a:gd name="connsiteX4" fmla="*/ 0 w 333851"/>
                    <a:gd name="connsiteY4" fmla="*/ 128969 h 129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851" h="129158">
                      <a:moveTo>
                        <a:pt x="0" y="129159"/>
                      </a:moveTo>
                      <a:lnTo>
                        <a:pt x="333851" y="129159"/>
                      </a:lnTo>
                      <a:lnTo>
                        <a:pt x="333851" y="0"/>
                      </a:lnTo>
                      <a:lnTo>
                        <a:pt x="128968" y="0"/>
                      </a:lnTo>
                      <a:cubicBezTo>
                        <a:pt x="57741" y="0"/>
                        <a:pt x="0" y="57741"/>
                        <a:pt x="0" y="128969"/>
                      </a:cubicBezTo>
                      <a:close/>
                    </a:path>
                  </a:pathLst>
                </a:custGeom>
                <a:solidFill>
                  <a:srgbClr val="2F2E41"/>
                </a:solidFill>
                <a:ln w="9525" cap="flat">
                  <a:noFill/>
                  <a:prstDash val="solid"/>
                  <a:miter/>
                </a:ln>
              </p:spPr>
              <p:txBody>
                <a:bodyPr rtlCol="0" anchor="ctr"/>
                <a:lstStyle/>
                <a:p>
                  <a:endParaRPr lang="zh-CN" altLang="en-US"/>
                </a:p>
              </p:txBody>
            </p:sp>
            <p:sp>
              <p:nvSpPr>
                <p:cNvPr id="40" name="íŝḻïdé">
                  <a:extLst>
                    <a:ext uri="{FF2B5EF4-FFF2-40B4-BE49-F238E27FC236}">
                      <a16:creationId xmlns:a16="http://schemas.microsoft.com/office/drawing/2014/main" id="{73B29503-CCAC-2FB7-AE57-F1F28AC5D7B8}"/>
                    </a:ext>
                  </a:extLst>
                </p:cNvPr>
                <p:cNvSpPr/>
                <p:nvPr/>
              </p:nvSpPr>
              <p:spPr>
                <a:xfrm>
                  <a:off x="8915400" y="5230462"/>
                  <a:ext cx="277748" cy="422624"/>
                </a:xfrm>
                <a:custGeom>
                  <a:avLst/>
                  <a:gdLst>
                    <a:gd name="connsiteX0" fmla="*/ 277749 w 277748"/>
                    <a:gd name="connsiteY0" fmla="*/ 389096 h 422624"/>
                    <a:gd name="connsiteX1" fmla="*/ 176879 w 277748"/>
                    <a:gd name="connsiteY1" fmla="*/ 422624 h 422624"/>
                    <a:gd name="connsiteX2" fmla="*/ 0 w 277748"/>
                    <a:gd name="connsiteY2" fmla="*/ 49244 h 422624"/>
                    <a:gd name="connsiteX3" fmla="*/ 148876 w 277748"/>
                    <a:gd name="connsiteY3" fmla="*/ 0 h 422624"/>
                  </a:gdLst>
                  <a:ahLst/>
                  <a:cxnLst>
                    <a:cxn ang="0">
                      <a:pos x="connsiteX0" y="connsiteY0"/>
                    </a:cxn>
                    <a:cxn ang="0">
                      <a:pos x="connsiteX1" y="connsiteY1"/>
                    </a:cxn>
                    <a:cxn ang="0">
                      <a:pos x="connsiteX2" y="connsiteY2"/>
                    </a:cxn>
                    <a:cxn ang="0">
                      <a:pos x="connsiteX3" y="connsiteY3"/>
                    </a:cxn>
                  </a:cxnLst>
                  <a:rect l="l" t="t" r="r" b="b"/>
                  <a:pathLst>
                    <a:path w="277748" h="422624">
                      <a:moveTo>
                        <a:pt x="277749" y="389096"/>
                      </a:moveTo>
                      <a:lnTo>
                        <a:pt x="176879" y="422624"/>
                      </a:lnTo>
                      <a:lnTo>
                        <a:pt x="0" y="49244"/>
                      </a:lnTo>
                      <a:lnTo>
                        <a:pt x="148876" y="0"/>
                      </a:lnTo>
                      <a:close/>
                    </a:path>
                  </a:pathLst>
                </a:custGeom>
                <a:solidFill>
                  <a:srgbClr val="FFB8B8"/>
                </a:solidFill>
                <a:ln w="9525" cap="flat">
                  <a:noFill/>
                  <a:prstDash val="solid"/>
                  <a:miter/>
                </a:ln>
              </p:spPr>
              <p:txBody>
                <a:bodyPr rtlCol="0" anchor="ctr"/>
                <a:lstStyle/>
                <a:p>
                  <a:endParaRPr lang="zh-CN" altLang="en-US"/>
                </a:p>
              </p:txBody>
            </p:sp>
            <p:sp>
              <p:nvSpPr>
                <p:cNvPr id="41" name="iṧľiḍê">
                  <a:extLst>
                    <a:ext uri="{FF2B5EF4-FFF2-40B4-BE49-F238E27FC236}">
                      <a16:creationId xmlns:a16="http://schemas.microsoft.com/office/drawing/2014/main" id="{632CC2DC-E213-7AE7-5D81-87AB3D0DAB9B}"/>
                    </a:ext>
                  </a:extLst>
                </p:cNvPr>
                <p:cNvSpPr/>
                <p:nvPr/>
              </p:nvSpPr>
              <p:spPr>
                <a:xfrm>
                  <a:off x="8922162" y="5583554"/>
                  <a:ext cx="323564" cy="227266"/>
                </a:xfrm>
                <a:custGeom>
                  <a:avLst/>
                  <a:gdLst>
                    <a:gd name="connsiteX0" fmla="*/ 6573 w 323564"/>
                    <a:gd name="connsiteY0" fmla="*/ 227266 h 227266"/>
                    <a:gd name="connsiteX1" fmla="*/ 323565 w 323564"/>
                    <a:gd name="connsiteY1" fmla="*/ 122491 h 227266"/>
                    <a:gd name="connsiteX2" fmla="*/ 283083 w 323564"/>
                    <a:gd name="connsiteY2" fmla="*/ 0 h 227266"/>
                    <a:gd name="connsiteX3" fmla="*/ 88488 w 323564"/>
                    <a:gd name="connsiteY3" fmla="*/ 64294 h 227266"/>
                    <a:gd name="connsiteX4" fmla="*/ 6563 w 323564"/>
                    <a:gd name="connsiteY4" fmla="*/ 227247 h 227266"/>
                    <a:gd name="connsiteX5" fmla="*/ 6573 w 323564"/>
                    <a:gd name="connsiteY5" fmla="*/ 227266 h 227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64" h="227266">
                      <a:moveTo>
                        <a:pt x="6573" y="227266"/>
                      </a:moveTo>
                      <a:lnTo>
                        <a:pt x="323565" y="122491"/>
                      </a:lnTo>
                      <a:lnTo>
                        <a:pt x="283083" y="0"/>
                      </a:lnTo>
                      <a:lnTo>
                        <a:pt x="88488" y="64294"/>
                      </a:lnTo>
                      <a:cubicBezTo>
                        <a:pt x="20870" y="86668"/>
                        <a:pt x="-15811" y="159630"/>
                        <a:pt x="6563" y="227247"/>
                      </a:cubicBezTo>
                      <a:cubicBezTo>
                        <a:pt x="6573" y="227257"/>
                        <a:pt x="6573" y="227257"/>
                        <a:pt x="6573" y="227266"/>
                      </a:cubicBezTo>
                      <a:close/>
                    </a:path>
                  </a:pathLst>
                </a:custGeom>
                <a:solidFill>
                  <a:srgbClr val="2F2E41"/>
                </a:solidFill>
                <a:ln w="9525" cap="flat">
                  <a:noFill/>
                  <a:prstDash val="solid"/>
                  <a:miter/>
                </a:ln>
              </p:spPr>
              <p:txBody>
                <a:bodyPr rtlCol="0" anchor="ctr"/>
                <a:lstStyle/>
                <a:p>
                  <a:endParaRPr lang="zh-CN" altLang="en-US"/>
                </a:p>
              </p:txBody>
            </p:sp>
            <p:sp>
              <p:nvSpPr>
                <p:cNvPr id="42" name="îṥlíde">
                  <a:extLst>
                    <a:ext uri="{FF2B5EF4-FFF2-40B4-BE49-F238E27FC236}">
                      <a16:creationId xmlns:a16="http://schemas.microsoft.com/office/drawing/2014/main" id="{A8CB8D95-F43B-6E9B-1E68-C4D95F807849}"/>
                    </a:ext>
                  </a:extLst>
                </p:cNvPr>
                <p:cNvSpPr/>
                <p:nvPr/>
              </p:nvSpPr>
              <p:spPr>
                <a:xfrm>
                  <a:off x="8475726" y="2476690"/>
                  <a:ext cx="425577" cy="425577"/>
                </a:xfrm>
                <a:custGeom>
                  <a:avLst/>
                  <a:gdLst>
                    <a:gd name="connsiteX0" fmla="*/ 425577 w 425577"/>
                    <a:gd name="connsiteY0" fmla="*/ 212789 h 425577"/>
                    <a:gd name="connsiteX1" fmla="*/ 212788 w 425577"/>
                    <a:gd name="connsiteY1" fmla="*/ 425577 h 425577"/>
                    <a:gd name="connsiteX2" fmla="*/ 0 w 425577"/>
                    <a:gd name="connsiteY2" fmla="*/ 212789 h 425577"/>
                    <a:gd name="connsiteX3" fmla="*/ 212788 w 425577"/>
                    <a:gd name="connsiteY3" fmla="*/ 0 h 425577"/>
                    <a:gd name="connsiteX4" fmla="*/ 425577 w 425577"/>
                    <a:gd name="connsiteY4" fmla="*/ 212789 h 425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577" h="425577">
                      <a:moveTo>
                        <a:pt x="425577" y="212789"/>
                      </a:moveTo>
                      <a:cubicBezTo>
                        <a:pt x="425577" y="330308"/>
                        <a:pt x="330309" y="425577"/>
                        <a:pt x="212788" y="425577"/>
                      </a:cubicBezTo>
                      <a:cubicBezTo>
                        <a:pt x="95269" y="425577"/>
                        <a:pt x="0" y="330308"/>
                        <a:pt x="0" y="212789"/>
                      </a:cubicBezTo>
                      <a:cubicBezTo>
                        <a:pt x="0" y="95269"/>
                        <a:pt x="95268" y="0"/>
                        <a:pt x="212788" y="0"/>
                      </a:cubicBezTo>
                      <a:cubicBezTo>
                        <a:pt x="330308" y="0"/>
                        <a:pt x="425577" y="95269"/>
                        <a:pt x="425577" y="212789"/>
                      </a:cubicBezTo>
                      <a:close/>
                    </a:path>
                  </a:pathLst>
                </a:custGeom>
                <a:solidFill>
                  <a:srgbClr val="FFB8B8"/>
                </a:solidFill>
                <a:ln w="9525" cap="flat">
                  <a:noFill/>
                  <a:prstDash val="solid"/>
                  <a:miter/>
                </a:ln>
              </p:spPr>
              <p:txBody>
                <a:bodyPr rtlCol="0" anchor="ctr"/>
                <a:lstStyle/>
                <a:p>
                  <a:endParaRPr lang="zh-CN" altLang="en-US"/>
                </a:p>
              </p:txBody>
            </p:sp>
            <p:sp>
              <p:nvSpPr>
                <p:cNvPr id="43" name="íṧ1ide">
                  <a:extLst>
                    <a:ext uri="{FF2B5EF4-FFF2-40B4-BE49-F238E27FC236}">
                      <a16:creationId xmlns:a16="http://schemas.microsoft.com/office/drawing/2014/main" id="{AF352879-647C-F1BD-5336-3ED9367818C9}"/>
                    </a:ext>
                  </a:extLst>
                </p:cNvPr>
                <p:cNvSpPr/>
                <p:nvPr/>
              </p:nvSpPr>
              <p:spPr>
                <a:xfrm>
                  <a:off x="7915465" y="3490910"/>
                  <a:ext cx="1386488" cy="2140364"/>
                </a:xfrm>
                <a:custGeom>
                  <a:avLst/>
                  <a:gdLst>
                    <a:gd name="connsiteX0" fmla="*/ 586645 w 1386488"/>
                    <a:gd name="connsiteY0" fmla="*/ 2107218 h 2140364"/>
                    <a:gd name="connsiteX1" fmla="*/ 685610 w 1386488"/>
                    <a:gd name="connsiteY1" fmla="*/ 1456089 h 2140364"/>
                    <a:gd name="connsiteX2" fmla="*/ 719995 w 1386488"/>
                    <a:gd name="connsiteY2" fmla="*/ 1430543 h 2140364"/>
                    <a:gd name="connsiteX3" fmla="*/ 745046 w 1386488"/>
                    <a:gd name="connsiteY3" fmla="*/ 1453517 h 2140364"/>
                    <a:gd name="connsiteX4" fmla="*/ 895160 w 1386488"/>
                    <a:gd name="connsiteY4" fmla="*/ 2073975 h 2140364"/>
                    <a:gd name="connsiteX5" fmla="*/ 939261 w 1386488"/>
                    <a:gd name="connsiteY5" fmla="*/ 2103313 h 2140364"/>
                    <a:gd name="connsiteX6" fmla="*/ 1353693 w 1386488"/>
                    <a:gd name="connsiteY6" fmla="*/ 2036638 h 2140364"/>
                    <a:gd name="connsiteX7" fmla="*/ 1385993 w 1386488"/>
                    <a:gd name="connsiteY7" fmla="*/ 1992003 h 2140364"/>
                    <a:gd name="connsiteX8" fmla="*/ 1385983 w 1386488"/>
                    <a:gd name="connsiteY8" fmla="*/ 1991965 h 2140364"/>
                    <a:gd name="connsiteX9" fmla="*/ 1384840 w 1386488"/>
                    <a:gd name="connsiteY9" fmla="*/ 1986822 h 2140364"/>
                    <a:gd name="connsiteX10" fmla="*/ 844487 w 1386488"/>
                    <a:gd name="connsiteY10" fmla="*/ 205647 h 2140364"/>
                    <a:gd name="connsiteX11" fmla="*/ 843915 w 1386488"/>
                    <a:gd name="connsiteY11" fmla="*/ 190026 h 2140364"/>
                    <a:gd name="connsiteX12" fmla="*/ 861918 w 1386488"/>
                    <a:gd name="connsiteY12" fmla="*/ 112111 h 2140364"/>
                    <a:gd name="connsiteX13" fmla="*/ 841725 w 1386488"/>
                    <a:gd name="connsiteY13" fmla="*/ 68677 h 2140364"/>
                    <a:gd name="connsiteX14" fmla="*/ 441675 w 1386488"/>
                    <a:gd name="connsiteY14" fmla="*/ 38578 h 2140364"/>
                    <a:gd name="connsiteX15" fmla="*/ 423672 w 1386488"/>
                    <a:gd name="connsiteY15" fmla="*/ 63915 h 2140364"/>
                    <a:gd name="connsiteX16" fmla="*/ 857 w 1386488"/>
                    <a:gd name="connsiteY16" fmla="*/ 2047877 h 2140364"/>
                    <a:gd name="connsiteX17" fmla="*/ 30861 w 1386488"/>
                    <a:gd name="connsiteY17" fmla="*/ 2094073 h 2140364"/>
                    <a:gd name="connsiteX18" fmla="*/ 35529 w 1386488"/>
                    <a:gd name="connsiteY18" fmla="*/ 2094835 h 2140364"/>
                    <a:gd name="connsiteX19" fmla="*/ 544640 w 1386488"/>
                    <a:gd name="connsiteY19" fmla="*/ 2140365 h 2140364"/>
                    <a:gd name="connsiteX20" fmla="*/ 548069 w 1386488"/>
                    <a:gd name="connsiteY20" fmla="*/ 2140365 h 2140364"/>
                    <a:gd name="connsiteX21" fmla="*/ 586645 w 1386488"/>
                    <a:gd name="connsiteY21" fmla="*/ 2107218 h 2140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86488" h="2140364">
                      <a:moveTo>
                        <a:pt x="586645" y="2107218"/>
                      </a:moveTo>
                      <a:lnTo>
                        <a:pt x="685610" y="1456089"/>
                      </a:lnTo>
                      <a:cubicBezTo>
                        <a:pt x="688048" y="1439544"/>
                        <a:pt x="703450" y="1428104"/>
                        <a:pt x="719995" y="1430543"/>
                      </a:cubicBezTo>
                      <a:cubicBezTo>
                        <a:pt x="732263" y="1432352"/>
                        <a:pt x="742179" y="1441458"/>
                        <a:pt x="745046" y="1453517"/>
                      </a:cubicBezTo>
                      <a:lnTo>
                        <a:pt x="895160" y="2073975"/>
                      </a:lnTo>
                      <a:cubicBezTo>
                        <a:pt x="900085" y="2093673"/>
                        <a:pt x="919191" y="2106380"/>
                        <a:pt x="939261" y="2103313"/>
                      </a:cubicBezTo>
                      <a:lnTo>
                        <a:pt x="1353693" y="2036638"/>
                      </a:lnTo>
                      <a:cubicBezTo>
                        <a:pt x="1374934" y="2033228"/>
                        <a:pt x="1389393" y="2013244"/>
                        <a:pt x="1385993" y="1992003"/>
                      </a:cubicBezTo>
                      <a:cubicBezTo>
                        <a:pt x="1385983" y="1991994"/>
                        <a:pt x="1385983" y="1991975"/>
                        <a:pt x="1385983" y="1991965"/>
                      </a:cubicBezTo>
                      <a:cubicBezTo>
                        <a:pt x="1385697" y="1990232"/>
                        <a:pt x="1385317" y="1988517"/>
                        <a:pt x="1384840" y="1986822"/>
                      </a:cubicBezTo>
                      <a:lnTo>
                        <a:pt x="844487" y="205647"/>
                      </a:lnTo>
                      <a:cubicBezTo>
                        <a:pt x="842963" y="200570"/>
                        <a:pt x="842763" y="195198"/>
                        <a:pt x="843915" y="190026"/>
                      </a:cubicBezTo>
                      <a:lnTo>
                        <a:pt x="861918" y="112111"/>
                      </a:lnTo>
                      <a:cubicBezTo>
                        <a:pt x="866004" y="94709"/>
                        <a:pt x="857660" y="76764"/>
                        <a:pt x="841725" y="68677"/>
                      </a:cubicBezTo>
                      <a:cubicBezTo>
                        <a:pt x="768191" y="31054"/>
                        <a:pt x="581787" y="-46956"/>
                        <a:pt x="441675" y="38578"/>
                      </a:cubicBezTo>
                      <a:cubicBezTo>
                        <a:pt x="432454" y="44198"/>
                        <a:pt x="425939" y="53352"/>
                        <a:pt x="423672" y="63915"/>
                      </a:cubicBezTo>
                      <a:lnTo>
                        <a:pt x="857" y="2047877"/>
                      </a:lnTo>
                      <a:cubicBezTo>
                        <a:pt x="-3610" y="2068918"/>
                        <a:pt x="9821" y="2089597"/>
                        <a:pt x="30861" y="2094073"/>
                      </a:cubicBezTo>
                      <a:cubicBezTo>
                        <a:pt x="32404" y="2094416"/>
                        <a:pt x="33957" y="2094673"/>
                        <a:pt x="35529" y="2094835"/>
                      </a:cubicBezTo>
                      <a:lnTo>
                        <a:pt x="544640" y="2140365"/>
                      </a:lnTo>
                      <a:lnTo>
                        <a:pt x="548069" y="2140365"/>
                      </a:lnTo>
                      <a:cubicBezTo>
                        <a:pt x="567347" y="2140355"/>
                        <a:pt x="583731" y="2126277"/>
                        <a:pt x="586645" y="2107218"/>
                      </a:cubicBezTo>
                      <a:close/>
                    </a:path>
                  </a:pathLst>
                </a:custGeom>
                <a:solidFill>
                  <a:srgbClr val="2F2E41"/>
                </a:solidFill>
                <a:ln w="9525" cap="flat">
                  <a:noFill/>
                  <a:prstDash val="solid"/>
                  <a:miter/>
                </a:ln>
              </p:spPr>
              <p:txBody>
                <a:bodyPr rtlCol="0" anchor="ctr"/>
                <a:lstStyle/>
                <a:p>
                  <a:endParaRPr lang="zh-CN" altLang="en-US"/>
                </a:p>
              </p:txBody>
            </p:sp>
            <p:sp>
              <p:nvSpPr>
                <p:cNvPr id="44" name="iṧľïḍé">
                  <a:extLst>
                    <a:ext uri="{FF2B5EF4-FFF2-40B4-BE49-F238E27FC236}">
                      <a16:creationId xmlns:a16="http://schemas.microsoft.com/office/drawing/2014/main" id="{8A75CFE5-9DD7-9095-52DF-16D5D9094D0E}"/>
                    </a:ext>
                  </a:extLst>
                </p:cNvPr>
                <p:cNvSpPr/>
                <p:nvPr/>
              </p:nvSpPr>
              <p:spPr>
                <a:xfrm>
                  <a:off x="8775823" y="2423451"/>
                  <a:ext cx="176325" cy="174444"/>
                </a:xfrm>
                <a:custGeom>
                  <a:avLst/>
                  <a:gdLst>
                    <a:gd name="connsiteX0" fmla="*/ 53852 w 176325"/>
                    <a:gd name="connsiteY0" fmla="*/ 115723 h 174444"/>
                    <a:gd name="connsiteX1" fmla="*/ 11752 w 176325"/>
                    <a:gd name="connsiteY1" fmla="*/ 79147 h 174444"/>
                    <a:gd name="connsiteX2" fmla="*/ 3369 w 176325"/>
                    <a:gd name="connsiteY2" fmla="*/ 26283 h 174444"/>
                    <a:gd name="connsiteX3" fmla="*/ 70901 w 176325"/>
                    <a:gd name="connsiteY3" fmla="*/ 3137 h 174444"/>
                    <a:gd name="connsiteX4" fmla="*/ 132814 w 176325"/>
                    <a:gd name="connsiteY4" fmla="*/ 49334 h 174444"/>
                    <a:gd name="connsiteX5" fmla="*/ 172724 w 176325"/>
                    <a:gd name="connsiteY5" fmla="*/ 104674 h 174444"/>
                    <a:gd name="connsiteX6" fmla="*/ 157579 w 176325"/>
                    <a:gd name="connsiteY6" fmla="*/ 166967 h 174444"/>
                    <a:gd name="connsiteX7" fmla="*/ 94809 w 176325"/>
                    <a:gd name="connsiteY7" fmla="*/ 160776 h 174444"/>
                    <a:gd name="connsiteX8" fmla="*/ 55662 w 176325"/>
                    <a:gd name="connsiteY8" fmla="*/ 106388 h 17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25" h="174444">
                      <a:moveTo>
                        <a:pt x="53852" y="115723"/>
                      </a:moveTo>
                      <a:cubicBezTo>
                        <a:pt x="37840" y="106017"/>
                        <a:pt x="23600" y="93644"/>
                        <a:pt x="11752" y="79147"/>
                      </a:cubicBezTo>
                      <a:cubicBezTo>
                        <a:pt x="-31" y="64173"/>
                        <a:pt x="-3203" y="44161"/>
                        <a:pt x="3369" y="26283"/>
                      </a:cubicBezTo>
                      <a:cubicBezTo>
                        <a:pt x="14133" y="2566"/>
                        <a:pt x="46137" y="-4959"/>
                        <a:pt x="70901" y="3137"/>
                      </a:cubicBezTo>
                      <a:cubicBezTo>
                        <a:pt x="95667" y="11234"/>
                        <a:pt x="114717" y="30569"/>
                        <a:pt x="132814" y="49334"/>
                      </a:cubicBezTo>
                      <a:cubicBezTo>
                        <a:pt x="148816" y="65812"/>
                        <a:pt x="165199" y="83052"/>
                        <a:pt x="172724" y="104674"/>
                      </a:cubicBezTo>
                      <a:cubicBezTo>
                        <a:pt x="180249" y="126296"/>
                        <a:pt x="176343" y="153823"/>
                        <a:pt x="157579" y="166967"/>
                      </a:cubicBezTo>
                      <a:cubicBezTo>
                        <a:pt x="138815" y="180112"/>
                        <a:pt x="112621" y="174587"/>
                        <a:pt x="94809" y="160776"/>
                      </a:cubicBezTo>
                      <a:cubicBezTo>
                        <a:pt x="78055" y="145622"/>
                        <a:pt x="64711" y="127086"/>
                        <a:pt x="55662" y="106388"/>
                      </a:cubicBezTo>
                      <a:close/>
                    </a:path>
                  </a:pathLst>
                </a:custGeom>
                <a:solidFill>
                  <a:srgbClr val="2F2E41"/>
                </a:solidFill>
                <a:ln w="9525" cap="flat">
                  <a:noFill/>
                  <a:prstDash val="solid"/>
                  <a:miter/>
                </a:ln>
              </p:spPr>
              <p:txBody>
                <a:bodyPr rtlCol="0" anchor="ctr"/>
                <a:lstStyle/>
                <a:p>
                  <a:endParaRPr lang="zh-CN" altLang="en-US"/>
                </a:p>
              </p:txBody>
            </p:sp>
            <p:sp>
              <p:nvSpPr>
                <p:cNvPr id="45" name="iṥḷiďé">
                  <a:extLst>
                    <a:ext uri="{FF2B5EF4-FFF2-40B4-BE49-F238E27FC236}">
                      <a16:creationId xmlns:a16="http://schemas.microsoft.com/office/drawing/2014/main" id="{071D9D5B-7804-BD06-25A9-8E84B9F2C089}"/>
                    </a:ext>
                  </a:extLst>
                </p:cNvPr>
                <p:cNvSpPr/>
                <p:nvPr/>
              </p:nvSpPr>
              <p:spPr>
                <a:xfrm>
                  <a:off x="8901683" y="2384572"/>
                  <a:ext cx="345757" cy="1183992"/>
                </a:xfrm>
                <a:custGeom>
                  <a:avLst/>
                  <a:gdLst>
                    <a:gd name="connsiteX0" fmla="*/ 0 w 345757"/>
                    <a:gd name="connsiteY0" fmla="*/ 93927 h 1183992"/>
                    <a:gd name="connsiteX1" fmla="*/ 128588 w 345757"/>
                    <a:gd name="connsiteY1" fmla="*/ 1630 h 1183992"/>
                    <a:gd name="connsiteX2" fmla="*/ 255651 w 345757"/>
                    <a:gd name="connsiteY2" fmla="*/ 118025 h 1183992"/>
                    <a:gd name="connsiteX3" fmla="*/ 221361 w 345757"/>
                    <a:gd name="connsiteY3" fmla="*/ 487214 h 1183992"/>
                    <a:gd name="connsiteX4" fmla="*/ 124683 w 345757"/>
                    <a:gd name="connsiteY4" fmla="*/ 851450 h 1183992"/>
                    <a:gd name="connsiteX5" fmla="*/ 345757 w 345757"/>
                    <a:gd name="connsiteY5" fmla="*/ 1172062 h 1183992"/>
                    <a:gd name="connsiteX6" fmla="*/ 143542 w 345757"/>
                    <a:gd name="connsiteY6" fmla="*/ 1124437 h 1183992"/>
                    <a:gd name="connsiteX7" fmla="*/ 29242 w 345757"/>
                    <a:gd name="connsiteY7" fmla="*/ 682191 h 1183992"/>
                    <a:gd name="connsiteX8" fmla="*/ 148114 w 345757"/>
                    <a:gd name="connsiteY8" fmla="*/ 473784 h 1183992"/>
                    <a:gd name="connsiteX9" fmla="*/ 196310 w 345757"/>
                    <a:gd name="connsiteY9" fmla="*/ 244517 h 1183992"/>
                    <a:gd name="connsiteX10" fmla="*/ 14668 w 345757"/>
                    <a:gd name="connsiteY10" fmla="*/ 134313 h 118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757" h="1183992">
                      <a:moveTo>
                        <a:pt x="0" y="93927"/>
                      </a:moveTo>
                      <a:cubicBezTo>
                        <a:pt x="1143" y="33919"/>
                        <a:pt x="69532" y="-9038"/>
                        <a:pt x="128588" y="1630"/>
                      </a:cubicBezTo>
                      <a:cubicBezTo>
                        <a:pt x="187643" y="12298"/>
                        <a:pt x="233363" y="62590"/>
                        <a:pt x="255651" y="118025"/>
                      </a:cubicBezTo>
                      <a:cubicBezTo>
                        <a:pt x="303276" y="235373"/>
                        <a:pt x="267652" y="369104"/>
                        <a:pt x="221361" y="487214"/>
                      </a:cubicBezTo>
                      <a:cubicBezTo>
                        <a:pt x="175070" y="605324"/>
                        <a:pt x="117920" y="725339"/>
                        <a:pt x="124683" y="851450"/>
                      </a:cubicBezTo>
                      <a:cubicBezTo>
                        <a:pt x="134064" y="990753"/>
                        <a:pt x="218884" y="1113769"/>
                        <a:pt x="345757" y="1172062"/>
                      </a:cubicBezTo>
                      <a:cubicBezTo>
                        <a:pt x="279082" y="1202256"/>
                        <a:pt x="199549" y="1171014"/>
                        <a:pt x="143542" y="1124437"/>
                      </a:cubicBezTo>
                      <a:cubicBezTo>
                        <a:pt x="19717" y="1019662"/>
                        <a:pt x="-28766" y="833829"/>
                        <a:pt x="29242" y="682191"/>
                      </a:cubicBezTo>
                      <a:cubicBezTo>
                        <a:pt x="57817" y="607420"/>
                        <a:pt x="108585" y="543412"/>
                        <a:pt x="148114" y="473784"/>
                      </a:cubicBezTo>
                      <a:cubicBezTo>
                        <a:pt x="187643" y="404156"/>
                        <a:pt x="216694" y="321955"/>
                        <a:pt x="196310" y="244517"/>
                      </a:cubicBezTo>
                      <a:cubicBezTo>
                        <a:pt x="175927" y="167079"/>
                        <a:pt x="88964" y="104309"/>
                        <a:pt x="14668" y="134313"/>
                      </a:cubicBezTo>
                      <a:close/>
                    </a:path>
                  </a:pathLst>
                </a:custGeom>
                <a:solidFill>
                  <a:srgbClr val="2F2E41"/>
                </a:solidFill>
                <a:ln w="9525" cap="flat">
                  <a:noFill/>
                  <a:prstDash val="solid"/>
                  <a:miter/>
                </a:ln>
              </p:spPr>
              <p:txBody>
                <a:bodyPr rtlCol="0" anchor="ctr"/>
                <a:lstStyle/>
                <a:p>
                  <a:endParaRPr lang="zh-CN" altLang="en-US"/>
                </a:p>
              </p:txBody>
            </p:sp>
            <p:sp>
              <p:nvSpPr>
                <p:cNvPr id="46" name="iṥľiḋè">
                  <a:extLst>
                    <a:ext uri="{FF2B5EF4-FFF2-40B4-BE49-F238E27FC236}">
                      <a16:creationId xmlns:a16="http://schemas.microsoft.com/office/drawing/2014/main" id="{7507FD31-0A07-0422-AEC4-473A786B3272}"/>
                    </a:ext>
                  </a:extLst>
                </p:cNvPr>
                <p:cNvSpPr/>
                <p:nvPr/>
              </p:nvSpPr>
              <p:spPr>
                <a:xfrm>
                  <a:off x="8439532" y="2450110"/>
                  <a:ext cx="490954" cy="473674"/>
                </a:xfrm>
                <a:custGeom>
                  <a:avLst/>
                  <a:gdLst>
                    <a:gd name="connsiteX0" fmla="*/ 236218 w 490954"/>
                    <a:gd name="connsiteY0" fmla="*/ 333856 h 473674"/>
                    <a:gd name="connsiteX1" fmla="*/ 239552 w 490954"/>
                    <a:gd name="connsiteY1" fmla="*/ 233939 h 473674"/>
                    <a:gd name="connsiteX2" fmla="*/ 187164 w 490954"/>
                    <a:gd name="connsiteY2" fmla="*/ 220032 h 473674"/>
                    <a:gd name="connsiteX3" fmla="*/ 70292 w 490954"/>
                    <a:gd name="connsiteY3" fmla="*/ 212698 h 473674"/>
                    <a:gd name="connsiteX4" fmla="*/ 6666 w 490954"/>
                    <a:gd name="connsiteY4" fmla="*/ 155548 h 473674"/>
                    <a:gd name="connsiteX5" fmla="*/ 51433 w 490954"/>
                    <a:gd name="connsiteY5" fmla="*/ 26675 h 473674"/>
                    <a:gd name="connsiteX6" fmla="*/ 218311 w 490954"/>
                    <a:gd name="connsiteY6" fmla="*/ 23722 h 473674"/>
                    <a:gd name="connsiteX7" fmla="*/ 379760 w 490954"/>
                    <a:gd name="connsiteY7" fmla="*/ 42772 h 473674"/>
                    <a:gd name="connsiteX8" fmla="*/ 476439 w 490954"/>
                    <a:gd name="connsiteY8" fmla="*/ 178408 h 473674"/>
                    <a:gd name="connsiteX9" fmla="*/ 484440 w 490954"/>
                    <a:gd name="connsiteY9" fmla="*/ 322331 h 473674"/>
                    <a:gd name="connsiteX10" fmla="*/ 352042 w 490954"/>
                    <a:gd name="connsiteY10" fmla="*/ 468254 h 473674"/>
                    <a:gd name="connsiteX11" fmla="*/ 275842 w 490954"/>
                    <a:gd name="connsiteY11" fmla="*/ 457014 h 473674"/>
                    <a:gd name="connsiteX12" fmla="*/ 237266 w 490954"/>
                    <a:gd name="connsiteY12" fmla="*/ 400626 h 473674"/>
                    <a:gd name="connsiteX13" fmla="*/ 236218 w 490954"/>
                    <a:gd name="connsiteY13" fmla="*/ 333856 h 47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0954" h="473674">
                      <a:moveTo>
                        <a:pt x="236218" y="333856"/>
                      </a:moveTo>
                      <a:cubicBezTo>
                        <a:pt x="254697" y="302423"/>
                        <a:pt x="273461" y="261275"/>
                        <a:pt x="239552" y="233939"/>
                      </a:cubicBezTo>
                      <a:cubicBezTo>
                        <a:pt x="224674" y="222451"/>
                        <a:pt x="205786" y="217432"/>
                        <a:pt x="187164" y="220032"/>
                      </a:cubicBezTo>
                      <a:cubicBezTo>
                        <a:pt x="149064" y="224604"/>
                        <a:pt x="107250" y="226509"/>
                        <a:pt x="70292" y="212698"/>
                      </a:cubicBezTo>
                      <a:cubicBezTo>
                        <a:pt x="42223" y="203040"/>
                        <a:pt x="19267" y="182418"/>
                        <a:pt x="6666" y="155548"/>
                      </a:cubicBezTo>
                      <a:cubicBezTo>
                        <a:pt x="-12384" y="110304"/>
                        <a:pt x="11523" y="55250"/>
                        <a:pt x="51433" y="26675"/>
                      </a:cubicBezTo>
                      <a:cubicBezTo>
                        <a:pt x="101401" y="-7787"/>
                        <a:pt x="167152" y="-8949"/>
                        <a:pt x="218311" y="23722"/>
                      </a:cubicBezTo>
                      <a:cubicBezTo>
                        <a:pt x="270032" y="862"/>
                        <a:pt x="332611" y="11054"/>
                        <a:pt x="379760" y="42772"/>
                      </a:cubicBezTo>
                      <a:cubicBezTo>
                        <a:pt x="426908" y="74490"/>
                        <a:pt x="458912" y="124592"/>
                        <a:pt x="476439" y="178408"/>
                      </a:cubicBezTo>
                      <a:cubicBezTo>
                        <a:pt x="492536" y="224690"/>
                        <a:pt x="495308" y="274553"/>
                        <a:pt x="484440" y="322331"/>
                      </a:cubicBezTo>
                      <a:cubicBezTo>
                        <a:pt x="466618" y="389587"/>
                        <a:pt x="417250" y="444003"/>
                        <a:pt x="352042" y="468254"/>
                      </a:cubicBezTo>
                      <a:cubicBezTo>
                        <a:pt x="326458" y="478398"/>
                        <a:pt x="297407" y="474112"/>
                        <a:pt x="275842" y="457014"/>
                      </a:cubicBezTo>
                      <a:cubicBezTo>
                        <a:pt x="258611" y="441612"/>
                        <a:pt x="245372" y="422267"/>
                        <a:pt x="237266" y="400626"/>
                      </a:cubicBezTo>
                      <a:cubicBezTo>
                        <a:pt x="230027" y="376909"/>
                        <a:pt x="226312" y="350525"/>
                        <a:pt x="236218" y="333856"/>
                      </a:cubicBezTo>
                      <a:close/>
                    </a:path>
                  </a:pathLst>
                </a:custGeom>
                <a:solidFill>
                  <a:srgbClr val="2F2E41"/>
                </a:solidFill>
                <a:ln w="9525" cap="flat">
                  <a:noFill/>
                  <a:prstDash val="solid"/>
                  <a:miter/>
                </a:ln>
              </p:spPr>
              <p:txBody>
                <a:bodyPr rtlCol="0" anchor="ctr"/>
                <a:lstStyle/>
                <a:p>
                  <a:endParaRPr lang="zh-CN" altLang="en-US"/>
                </a:p>
              </p:txBody>
            </p:sp>
            <p:sp>
              <p:nvSpPr>
                <p:cNvPr id="47" name="ïṧļïďê">
                  <a:extLst>
                    <a:ext uri="{FF2B5EF4-FFF2-40B4-BE49-F238E27FC236}">
                      <a16:creationId xmlns:a16="http://schemas.microsoft.com/office/drawing/2014/main" id="{195AD2F9-95A3-404E-277F-362E9261A3F0}"/>
                    </a:ext>
                  </a:extLst>
                </p:cNvPr>
                <p:cNvSpPr/>
                <p:nvPr/>
              </p:nvSpPr>
              <p:spPr>
                <a:xfrm>
                  <a:off x="7864613" y="2903453"/>
                  <a:ext cx="740938" cy="494126"/>
                </a:xfrm>
                <a:custGeom>
                  <a:avLst/>
                  <a:gdLst>
                    <a:gd name="connsiteX0" fmla="*/ 179821 w 740938"/>
                    <a:gd name="connsiteY0" fmla="*/ 70346 h 494126"/>
                    <a:gd name="connsiteX1" fmla="*/ 181821 w 740938"/>
                    <a:gd name="connsiteY1" fmla="*/ 84538 h 494126"/>
                    <a:gd name="connsiteX2" fmla="*/ 554058 w 740938"/>
                    <a:gd name="connsiteY2" fmla="*/ 299327 h 494126"/>
                    <a:gd name="connsiteX3" fmla="*/ 644546 w 740938"/>
                    <a:gd name="connsiteY3" fmla="*/ 247226 h 494126"/>
                    <a:gd name="connsiteX4" fmla="*/ 740938 w 740938"/>
                    <a:gd name="connsiteY4" fmla="*/ 373527 h 494126"/>
                    <a:gd name="connsiteX5" fmla="*/ 589777 w 740938"/>
                    <a:gd name="connsiteY5" fmla="*/ 481255 h 494126"/>
                    <a:gd name="connsiteX6" fmla="*/ 506624 w 740938"/>
                    <a:gd name="connsiteY6" fmla="*/ 479255 h 494126"/>
                    <a:gd name="connsiteX7" fmla="*/ 122766 w 740938"/>
                    <a:gd name="connsiteY7" fmla="*/ 176455 h 494126"/>
                    <a:gd name="connsiteX8" fmla="*/ 5714 w 740938"/>
                    <a:gd name="connsiteY8" fmla="*/ 122762 h 494126"/>
                    <a:gd name="connsiteX9" fmla="*/ 59406 w 740938"/>
                    <a:gd name="connsiteY9" fmla="*/ 5710 h 494126"/>
                    <a:gd name="connsiteX10" fmla="*/ 176458 w 740938"/>
                    <a:gd name="connsiteY10" fmla="*/ 59402 h 494126"/>
                    <a:gd name="connsiteX11" fmla="*/ 176487 w 740938"/>
                    <a:gd name="connsiteY11" fmla="*/ 59488 h 494126"/>
                    <a:gd name="connsiteX12" fmla="*/ 179726 w 740938"/>
                    <a:gd name="connsiteY12" fmla="*/ 70346 h 49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0938" h="494126">
                      <a:moveTo>
                        <a:pt x="179821" y="70346"/>
                      </a:moveTo>
                      <a:cubicBezTo>
                        <a:pt x="180869" y="75013"/>
                        <a:pt x="181535" y="79767"/>
                        <a:pt x="181821" y="84538"/>
                      </a:cubicBezTo>
                      <a:lnTo>
                        <a:pt x="554058" y="299327"/>
                      </a:lnTo>
                      <a:lnTo>
                        <a:pt x="644546" y="247226"/>
                      </a:lnTo>
                      <a:lnTo>
                        <a:pt x="740938" y="373527"/>
                      </a:lnTo>
                      <a:lnTo>
                        <a:pt x="589777" y="481255"/>
                      </a:lnTo>
                      <a:cubicBezTo>
                        <a:pt x="564688" y="499133"/>
                        <a:pt x="530817" y="498314"/>
                        <a:pt x="506624" y="479255"/>
                      </a:cubicBezTo>
                      <a:lnTo>
                        <a:pt x="122766" y="176455"/>
                      </a:lnTo>
                      <a:cubicBezTo>
                        <a:pt x="75617" y="193952"/>
                        <a:pt x="23211" y="169911"/>
                        <a:pt x="5714" y="122762"/>
                      </a:cubicBezTo>
                      <a:cubicBezTo>
                        <a:pt x="-11784" y="75614"/>
                        <a:pt x="12257" y="23207"/>
                        <a:pt x="59406" y="5710"/>
                      </a:cubicBezTo>
                      <a:cubicBezTo>
                        <a:pt x="106554" y="-11778"/>
                        <a:pt x="158961" y="12253"/>
                        <a:pt x="176458" y="59402"/>
                      </a:cubicBezTo>
                      <a:cubicBezTo>
                        <a:pt x="176468" y="59431"/>
                        <a:pt x="176478" y="59459"/>
                        <a:pt x="176487" y="59488"/>
                      </a:cubicBezTo>
                      <a:cubicBezTo>
                        <a:pt x="177783" y="63041"/>
                        <a:pt x="178869" y="66670"/>
                        <a:pt x="179726" y="70346"/>
                      </a:cubicBezTo>
                      <a:close/>
                    </a:path>
                  </a:pathLst>
                </a:custGeom>
                <a:solidFill>
                  <a:srgbClr val="FFB8B8"/>
                </a:solidFill>
                <a:ln w="9525" cap="flat">
                  <a:noFill/>
                  <a:prstDash val="solid"/>
                  <a:miter/>
                </a:ln>
              </p:spPr>
              <p:txBody>
                <a:bodyPr rtlCol="0" anchor="ctr"/>
                <a:lstStyle/>
                <a:p>
                  <a:endParaRPr lang="zh-CN" altLang="en-US"/>
                </a:p>
              </p:txBody>
            </p:sp>
            <p:sp>
              <p:nvSpPr>
                <p:cNvPr id="48" name="íśľïdé">
                  <a:extLst>
                    <a:ext uri="{FF2B5EF4-FFF2-40B4-BE49-F238E27FC236}">
                      <a16:creationId xmlns:a16="http://schemas.microsoft.com/office/drawing/2014/main" id="{6641057C-924C-9CF9-A885-D7246A2B746A}"/>
                    </a:ext>
                  </a:extLst>
                </p:cNvPr>
                <p:cNvSpPr/>
                <p:nvPr/>
              </p:nvSpPr>
              <p:spPr>
                <a:xfrm>
                  <a:off x="8422943" y="3035255"/>
                  <a:ext cx="367515" cy="348724"/>
                </a:xfrm>
                <a:custGeom>
                  <a:avLst/>
                  <a:gdLst>
                    <a:gd name="connsiteX0" fmla="*/ 8205 w 367515"/>
                    <a:gd name="connsiteY0" fmla="*/ 177717 h 348724"/>
                    <a:gd name="connsiteX1" fmla="*/ 128506 w 367515"/>
                    <a:gd name="connsiteY1" fmla="*/ 333546 h 348724"/>
                    <a:gd name="connsiteX2" fmla="*/ 183141 w 367515"/>
                    <a:gd name="connsiteY2" fmla="*/ 340623 h 348724"/>
                    <a:gd name="connsiteX3" fmla="*/ 183180 w 367515"/>
                    <a:gd name="connsiteY3" fmla="*/ 340594 h 348724"/>
                    <a:gd name="connsiteX4" fmla="*/ 187370 w 367515"/>
                    <a:gd name="connsiteY4" fmla="*/ 336784 h 348724"/>
                    <a:gd name="connsiteX5" fmla="*/ 323578 w 367515"/>
                    <a:gd name="connsiteY5" fmla="*/ 195433 h 348724"/>
                    <a:gd name="connsiteX6" fmla="*/ 346295 w 367515"/>
                    <a:gd name="connsiteY6" fmla="*/ 43938 h 348724"/>
                    <a:gd name="connsiteX7" fmla="*/ 194800 w 367515"/>
                    <a:gd name="connsiteY7" fmla="*/ 21221 h 348724"/>
                    <a:gd name="connsiteX8" fmla="*/ 194228 w 367515"/>
                    <a:gd name="connsiteY8" fmla="*/ 21221 h 348724"/>
                    <a:gd name="connsiteX9" fmla="*/ 190800 w 367515"/>
                    <a:gd name="connsiteY9" fmla="*/ 23983 h 348724"/>
                    <a:gd name="connsiteX10" fmla="*/ 20016 w 367515"/>
                    <a:gd name="connsiteY10" fmla="*/ 119233 h 348724"/>
                    <a:gd name="connsiteX11" fmla="*/ 4928 w 367515"/>
                    <a:gd name="connsiteY11" fmla="*/ 172221 h 348724"/>
                    <a:gd name="connsiteX12" fmla="*/ 4967 w 367515"/>
                    <a:gd name="connsiteY12" fmla="*/ 172287 h 348724"/>
                    <a:gd name="connsiteX13" fmla="*/ 8110 w 367515"/>
                    <a:gd name="connsiteY13" fmla="*/ 177145 h 34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7515" h="348724">
                      <a:moveTo>
                        <a:pt x="8205" y="177717"/>
                      </a:moveTo>
                      <a:lnTo>
                        <a:pt x="128506" y="333546"/>
                      </a:lnTo>
                      <a:cubicBezTo>
                        <a:pt x="141641" y="350586"/>
                        <a:pt x="166101" y="353758"/>
                        <a:pt x="183141" y="340623"/>
                      </a:cubicBezTo>
                      <a:cubicBezTo>
                        <a:pt x="183151" y="340613"/>
                        <a:pt x="183170" y="340604"/>
                        <a:pt x="183180" y="340594"/>
                      </a:cubicBezTo>
                      <a:cubicBezTo>
                        <a:pt x="184684" y="339451"/>
                        <a:pt x="186094" y="338175"/>
                        <a:pt x="187370" y="336784"/>
                      </a:cubicBezTo>
                      <a:lnTo>
                        <a:pt x="323578" y="195433"/>
                      </a:lnTo>
                      <a:cubicBezTo>
                        <a:pt x="371688" y="159876"/>
                        <a:pt x="381852" y="92049"/>
                        <a:pt x="346295" y="43938"/>
                      </a:cubicBezTo>
                      <a:cubicBezTo>
                        <a:pt x="310738" y="-4173"/>
                        <a:pt x="242911" y="-14336"/>
                        <a:pt x="194800" y="21221"/>
                      </a:cubicBezTo>
                      <a:lnTo>
                        <a:pt x="194228" y="21221"/>
                      </a:lnTo>
                      <a:lnTo>
                        <a:pt x="190800" y="23983"/>
                      </a:lnTo>
                      <a:lnTo>
                        <a:pt x="20016" y="119233"/>
                      </a:lnTo>
                      <a:cubicBezTo>
                        <a:pt x="1214" y="129701"/>
                        <a:pt x="-5540" y="153418"/>
                        <a:pt x="4928" y="172221"/>
                      </a:cubicBezTo>
                      <a:cubicBezTo>
                        <a:pt x="4938" y="172240"/>
                        <a:pt x="4957" y="172268"/>
                        <a:pt x="4967" y="172287"/>
                      </a:cubicBezTo>
                      <a:cubicBezTo>
                        <a:pt x="5900" y="173973"/>
                        <a:pt x="6957" y="175602"/>
                        <a:pt x="8110" y="177145"/>
                      </a:cubicBezTo>
                      <a:close/>
                    </a:path>
                  </a:pathLst>
                </a:custGeom>
                <a:solidFill>
                  <a:srgbClr val="CBCBCB"/>
                </a:solidFill>
                <a:ln w="9525" cap="flat">
                  <a:noFill/>
                  <a:prstDash val="solid"/>
                  <a:miter/>
                </a:ln>
              </p:spPr>
              <p:txBody>
                <a:bodyPr rtlCol="0" anchor="ctr"/>
                <a:lstStyle/>
                <a:p>
                  <a:endParaRPr lang="zh-CN" altLang="en-US"/>
                </a:p>
              </p:txBody>
            </p:sp>
          </p:grpSp>
          <p:sp>
            <p:nvSpPr>
              <p:cNvPr id="33" name="iśḷïďè">
                <a:extLst>
                  <a:ext uri="{FF2B5EF4-FFF2-40B4-BE49-F238E27FC236}">
                    <a16:creationId xmlns:a16="http://schemas.microsoft.com/office/drawing/2014/main" id="{27CEED67-9DAD-0FDF-3686-712FA1F08CF8}"/>
                  </a:ext>
                </a:extLst>
              </p:cNvPr>
              <p:cNvSpPr/>
              <p:nvPr/>
            </p:nvSpPr>
            <p:spPr>
              <a:xfrm>
                <a:off x="6689725" y="5997984"/>
                <a:ext cx="3648075" cy="19050"/>
              </a:xfrm>
              <a:custGeom>
                <a:avLst/>
                <a:gdLst>
                  <a:gd name="connsiteX0" fmla="*/ 3638550 w 3648075"/>
                  <a:gd name="connsiteY0" fmla="*/ 19050 h 19050"/>
                  <a:gd name="connsiteX1" fmla="*/ 9525 w 3648075"/>
                  <a:gd name="connsiteY1" fmla="*/ 19050 h 19050"/>
                  <a:gd name="connsiteX2" fmla="*/ 0 w 3648075"/>
                  <a:gd name="connsiteY2" fmla="*/ 9525 h 19050"/>
                  <a:gd name="connsiteX3" fmla="*/ 9525 w 3648075"/>
                  <a:gd name="connsiteY3" fmla="*/ 0 h 19050"/>
                  <a:gd name="connsiteX4" fmla="*/ 3638550 w 3648075"/>
                  <a:gd name="connsiteY4" fmla="*/ 0 h 19050"/>
                  <a:gd name="connsiteX5" fmla="*/ 3648075 w 3648075"/>
                  <a:gd name="connsiteY5" fmla="*/ 9525 h 19050"/>
                  <a:gd name="connsiteX6" fmla="*/ 3638550 w 3648075"/>
                  <a:gd name="connsiteY6" fmla="*/ 19050 h 19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48075" h="19050">
                    <a:moveTo>
                      <a:pt x="3638550" y="19050"/>
                    </a:moveTo>
                    <a:lnTo>
                      <a:pt x="9525" y="19050"/>
                    </a:lnTo>
                    <a:cubicBezTo>
                      <a:pt x="4267" y="19050"/>
                      <a:pt x="0" y="14783"/>
                      <a:pt x="0" y="9525"/>
                    </a:cubicBezTo>
                    <a:cubicBezTo>
                      <a:pt x="0" y="4267"/>
                      <a:pt x="4267" y="0"/>
                      <a:pt x="9525" y="0"/>
                    </a:cubicBezTo>
                    <a:lnTo>
                      <a:pt x="3638550" y="0"/>
                    </a:lnTo>
                    <a:cubicBezTo>
                      <a:pt x="3643808" y="0"/>
                      <a:pt x="3648075" y="4267"/>
                      <a:pt x="3648075" y="9525"/>
                    </a:cubicBezTo>
                    <a:cubicBezTo>
                      <a:pt x="3648075" y="14783"/>
                      <a:pt x="3643808" y="19050"/>
                      <a:pt x="3638550" y="19050"/>
                    </a:cubicBezTo>
                    <a:close/>
                  </a:path>
                </a:pathLst>
              </a:custGeom>
              <a:solidFill>
                <a:srgbClr val="CBCBCB"/>
              </a:solidFill>
              <a:ln w="9525" cap="flat">
                <a:noFill/>
                <a:prstDash val="solid"/>
                <a:miter/>
              </a:ln>
            </p:spPr>
            <p:txBody>
              <a:bodyPr rtlCol="0" anchor="ctr"/>
              <a:lstStyle/>
              <a:p>
                <a:endParaRPr lang="zh-CN" altLang="en-US"/>
              </a:p>
            </p:txBody>
          </p:sp>
          <p:sp>
            <p:nvSpPr>
              <p:cNvPr id="34" name="iślïdê">
                <a:extLst>
                  <a:ext uri="{FF2B5EF4-FFF2-40B4-BE49-F238E27FC236}">
                    <a16:creationId xmlns:a16="http://schemas.microsoft.com/office/drawing/2014/main" id="{3FE46F0B-34E3-040F-B61F-318203F4D778}"/>
                  </a:ext>
                </a:extLst>
              </p:cNvPr>
              <p:cNvSpPr/>
              <p:nvPr/>
            </p:nvSpPr>
            <p:spPr>
              <a:xfrm>
                <a:off x="5578157" y="1435509"/>
                <a:ext cx="19050" cy="2886456"/>
              </a:xfrm>
              <a:custGeom>
                <a:avLst/>
                <a:gdLst>
                  <a:gd name="connsiteX0" fmla="*/ 0 w 19050"/>
                  <a:gd name="connsiteY0" fmla="*/ 0 h 2886456"/>
                  <a:gd name="connsiteX1" fmla="*/ 19050 w 19050"/>
                  <a:gd name="connsiteY1" fmla="*/ 0 h 2886456"/>
                  <a:gd name="connsiteX2" fmla="*/ 19050 w 19050"/>
                  <a:gd name="connsiteY2" fmla="*/ 2886456 h 2886456"/>
                  <a:gd name="connsiteX3" fmla="*/ 0 w 19050"/>
                  <a:gd name="connsiteY3" fmla="*/ 2886456 h 2886456"/>
                </a:gdLst>
                <a:ahLst/>
                <a:cxnLst>
                  <a:cxn ang="0">
                    <a:pos x="connsiteX0" y="connsiteY0"/>
                  </a:cxn>
                  <a:cxn ang="0">
                    <a:pos x="connsiteX1" y="connsiteY1"/>
                  </a:cxn>
                  <a:cxn ang="0">
                    <a:pos x="connsiteX2" y="connsiteY2"/>
                  </a:cxn>
                  <a:cxn ang="0">
                    <a:pos x="connsiteX3" y="connsiteY3"/>
                  </a:cxn>
                </a:cxnLst>
                <a:rect l="l" t="t" r="r" b="b"/>
                <a:pathLst>
                  <a:path w="19050" h="2886456">
                    <a:moveTo>
                      <a:pt x="0" y="0"/>
                    </a:moveTo>
                    <a:lnTo>
                      <a:pt x="19050" y="0"/>
                    </a:lnTo>
                    <a:lnTo>
                      <a:pt x="19050" y="2886456"/>
                    </a:lnTo>
                    <a:lnTo>
                      <a:pt x="0" y="2886456"/>
                    </a:lnTo>
                    <a:close/>
                  </a:path>
                </a:pathLst>
              </a:custGeom>
              <a:solidFill>
                <a:srgbClr val="CBCBCB"/>
              </a:solidFill>
              <a:ln w="9525" cap="flat">
                <a:noFill/>
                <a:prstDash val="solid"/>
                <a:miter/>
              </a:ln>
            </p:spPr>
            <p:txBody>
              <a:bodyPr rtlCol="0" anchor="ctr"/>
              <a:lstStyle/>
              <a:p>
                <a:endParaRPr lang="zh-CN" altLang="en-US"/>
              </a:p>
            </p:txBody>
          </p:sp>
        </p:grpSp>
      </p:grpSp>
    </p:spTree>
    <p:custDataLst>
      <p:tags r:id="rId2"/>
    </p:custDataLst>
    <p:extLst>
      <p:ext uri="{BB962C8B-B14F-4D97-AF65-F5344CB8AC3E}">
        <p14:creationId xmlns:p14="http://schemas.microsoft.com/office/powerpoint/2010/main" val="3210967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par>
                                <p:cTn id="23" presetID="3" presetClass="entr" presetSubtype="1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p:bldP spid="9" grpId="0"/>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27"/>
          <p:cNvSpPr txBox="1">
            <a:spLocks noChangeArrowheads="1"/>
          </p:cNvSpPr>
          <p:nvPr/>
        </p:nvSpPr>
        <p:spPr bwMode="auto">
          <a:xfrm>
            <a:off x="515938" y="1079525"/>
            <a:ext cx="2520950"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00000"/>
                </a:solidFill>
                <a:latin typeface="+mj-ea"/>
                <a:ea typeface="+mj-ea"/>
              </a:rPr>
              <a:t>欠阻尼（</a:t>
            </a:r>
            <a:r>
              <a:rPr lang="en-US" altLang="zh-CN" sz="2400" b="1" dirty="0">
                <a:solidFill>
                  <a:srgbClr val="C00000"/>
                </a:solidFill>
                <a:latin typeface="+mj-ea"/>
                <a:ea typeface="+mj-ea"/>
              </a:rPr>
              <a:t>0&lt;</a:t>
            </a:r>
            <a:r>
              <a:rPr lang="el-GR" altLang="zh-CN" sz="2400" b="1" dirty="0">
                <a:solidFill>
                  <a:srgbClr val="C00000"/>
                </a:solidFill>
                <a:latin typeface="+mn-lt"/>
                <a:ea typeface="+mj-ea"/>
              </a:rPr>
              <a:t>ζ</a:t>
            </a:r>
            <a:r>
              <a:rPr lang="en-US" altLang="zh-CN" sz="2400" b="1" dirty="0">
                <a:solidFill>
                  <a:srgbClr val="C00000"/>
                </a:solidFill>
                <a:latin typeface="+mj-ea"/>
                <a:ea typeface="+mj-ea"/>
              </a:rPr>
              <a:t>&lt;1</a:t>
            </a:r>
            <a:r>
              <a:rPr lang="zh-CN" altLang="en-US" sz="2400" b="1" dirty="0">
                <a:solidFill>
                  <a:srgbClr val="C00000"/>
                </a:solidFill>
                <a:latin typeface="+mj-ea"/>
                <a:ea typeface="+mj-ea"/>
              </a:rPr>
              <a:t>）</a:t>
            </a:r>
          </a:p>
        </p:txBody>
      </p:sp>
      <p:graphicFrame>
        <p:nvGraphicFramePr>
          <p:cNvPr id="4" name="Object 28"/>
          <p:cNvGraphicFramePr>
            <a:graphicFrameLocks noChangeAspect="1"/>
          </p:cNvGraphicFramePr>
          <p:nvPr>
            <p:extLst>
              <p:ext uri="{D42A27DB-BD31-4B8C-83A1-F6EECF244321}">
                <p14:modId xmlns:p14="http://schemas.microsoft.com/office/powerpoint/2010/main" val="778968264"/>
              </p:ext>
            </p:extLst>
          </p:nvPr>
        </p:nvGraphicFramePr>
        <p:xfrm>
          <a:off x="3035300" y="3593306"/>
          <a:ext cx="6065838" cy="725488"/>
        </p:xfrm>
        <a:graphic>
          <a:graphicData uri="http://schemas.openxmlformats.org/presentationml/2006/ole">
            <mc:AlternateContent xmlns:mc="http://schemas.openxmlformats.org/markup-compatibility/2006">
              <mc:Choice xmlns:v="urn:schemas-microsoft-com:vml" Requires="v">
                <p:oleObj spid="_x0000_s38058" r:id="rId3" imgW="3823017" imgH="457517" progId="Equation.3">
                  <p:embed/>
                </p:oleObj>
              </mc:Choice>
              <mc:Fallback>
                <p:oleObj r:id="rId3" imgW="3823017" imgH="457517" progId="Equation.3">
                  <p:embed/>
                  <p:pic>
                    <p:nvPicPr>
                      <p:cNvPr id="3789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5300" y="3593306"/>
                        <a:ext cx="6065838"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29"/>
          <p:cNvSpPr txBox="1">
            <a:spLocks noChangeArrowheads="1"/>
          </p:cNvSpPr>
          <p:nvPr/>
        </p:nvSpPr>
        <p:spPr bwMode="auto">
          <a:xfrm>
            <a:off x="1168399" y="3067524"/>
            <a:ext cx="73453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单位阶跃信号的复域表示为                     。所以</a:t>
            </a:r>
          </a:p>
        </p:txBody>
      </p:sp>
      <p:graphicFrame>
        <p:nvGraphicFramePr>
          <p:cNvPr id="6" name="Object 30"/>
          <p:cNvGraphicFramePr>
            <a:graphicFrameLocks noChangeAspect="1"/>
          </p:cNvGraphicFramePr>
          <p:nvPr>
            <p:extLst>
              <p:ext uri="{D42A27DB-BD31-4B8C-83A1-F6EECF244321}">
                <p14:modId xmlns:p14="http://schemas.microsoft.com/office/powerpoint/2010/main" val="3109304975"/>
              </p:ext>
            </p:extLst>
          </p:nvPr>
        </p:nvGraphicFramePr>
        <p:xfrm>
          <a:off x="4406899" y="3034187"/>
          <a:ext cx="1368425" cy="588962"/>
        </p:xfrm>
        <a:graphic>
          <a:graphicData uri="http://schemas.openxmlformats.org/presentationml/2006/ole">
            <mc:AlternateContent xmlns:mc="http://schemas.openxmlformats.org/markup-compatibility/2006">
              <mc:Choice xmlns:v="urn:schemas-microsoft-com:vml" Requires="v">
                <p:oleObj spid="_x0000_s38059" r:id="rId5" imgW="914320" imgH="393846" progId="Equation.3">
                  <p:embed/>
                </p:oleObj>
              </mc:Choice>
              <mc:Fallback>
                <p:oleObj r:id="rId5" imgW="914320" imgH="393846" progId="Equation.3">
                  <p:embed/>
                  <p:pic>
                    <p:nvPicPr>
                      <p:cNvPr id="37891" name="Object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06899" y="3034187"/>
                        <a:ext cx="1368425" cy="5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35"/>
          <p:cNvGraphicFramePr>
            <a:graphicFrameLocks noChangeAspect="1"/>
          </p:cNvGraphicFramePr>
          <p:nvPr>
            <p:extLst>
              <p:ext uri="{D42A27DB-BD31-4B8C-83A1-F6EECF244321}">
                <p14:modId xmlns:p14="http://schemas.microsoft.com/office/powerpoint/2010/main" val="1267151774"/>
              </p:ext>
            </p:extLst>
          </p:nvPr>
        </p:nvGraphicFramePr>
        <p:xfrm>
          <a:off x="2460625" y="4573562"/>
          <a:ext cx="5360988" cy="887413"/>
        </p:xfrm>
        <a:graphic>
          <a:graphicData uri="http://schemas.openxmlformats.org/presentationml/2006/ole">
            <mc:AlternateContent xmlns:mc="http://schemas.openxmlformats.org/markup-compatibility/2006">
              <mc:Choice xmlns:v="urn:schemas-microsoft-com:vml" Requires="v">
                <p:oleObj spid="_x0000_s38060" r:id="rId7" imgW="3378517" imgH="559117" progId="Equation.3">
                  <p:embed/>
                </p:oleObj>
              </mc:Choice>
              <mc:Fallback>
                <p:oleObj r:id="rId7" imgW="3378517" imgH="559117" progId="Equation.3">
                  <p:embed/>
                  <p:pic>
                    <p:nvPicPr>
                      <p:cNvPr id="37892" name="Object 3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60625" y="4573562"/>
                        <a:ext cx="5360988"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Line 36"/>
          <p:cNvSpPr>
            <a:spLocks noChangeShapeType="1"/>
          </p:cNvSpPr>
          <p:nvPr/>
        </p:nvSpPr>
        <p:spPr bwMode="auto">
          <a:xfrm>
            <a:off x="3468688" y="5510187"/>
            <a:ext cx="187166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37"/>
          <p:cNvSpPr>
            <a:spLocks noChangeShapeType="1"/>
          </p:cNvSpPr>
          <p:nvPr/>
        </p:nvSpPr>
        <p:spPr bwMode="auto">
          <a:xfrm>
            <a:off x="3035300" y="5510187"/>
            <a:ext cx="2889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38"/>
          <p:cNvSpPr>
            <a:spLocks noChangeShapeType="1"/>
          </p:cNvSpPr>
          <p:nvPr/>
        </p:nvSpPr>
        <p:spPr bwMode="auto">
          <a:xfrm>
            <a:off x="3179763" y="5510187"/>
            <a:ext cx="0" cy="7921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39"/>
          <p:cNvSpPr>
            <a:spLocks noChangeShapeType="1"/>
          </p:cNvSpPr>
          <p:nvPr/>
        </p:nvSpPr>
        <p:spPr bwMode="auto">
          <a:xfrm>
            <a:off x="4332288" y="5510187"/>
            <a:ext cx="0" cy="3603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40"/>
          <p:cNvSpPr>
            <a:spLocks noChangeShapeType="1"/>
          </p:cNvSpPr>
          <p:nvPr/>
        </p:nvSpPr>
        <p:spPr bwMode="auto">
          <a:xfrm>
            <a:off x="4332288" y="5870550"/>
            <a:ext cx="6477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41"/>
          <p:cNvSpPr>
            <a:spLocks noChangeShapeType="1"/>
          </p:cNvSpPr>
          <p:nvPr/>
        </p:nvSpPr>
        <p:spPr bwMode="auto">
          <a:xfrm>
            <a:off x="3179763" y="6302350"/>
            <a:ext cx="18002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Text Box 42"/>
          <p:cNvSpPr txBox="1">
            <a:spLocks noChangeArrowheads="1"/>
          </p:cNvSpPr>
          <p:nvPr/>
        </p:nvSpPr>
        <p:spPr bwMode="auto">
          <a:xfrm>
            <a:off x="4979988" y="5654650"/>
            <a:ext cx="4321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系统的动态输出，取决于传递函数的极点</a:t>
            </a:r>
          </a:p>
        </p:txBody>
      </p:sp>
      <p:sp>
        <p:nvSpPr>
          <p:cNvPr id="15" name="Text Box 43"/>
          <p:cNvSpPr txBox="1">
            <a:spLocks noChangeArrowheads="1"/>
          </p:cNvSpPr>
          <p:nvPr/>
        </p:nvSpPr>
        <p:spPr bwMode="auto">
          <a:xfrm>
            <a:off x="4979988" y="6086450"/>
            <a:ext cx="4248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系统的稳态输出，取决于输入信号</a:t>
            </a:r>
          </a:p>
        </p:txBody>
      </p:sp>
      <p:graphicFrame>
        <p:nvGraphicFramePr>
          <p:cNvPr id="16" name="对象 1"/>
          <p:cNvGraphicFramePr>
            <a:graphicFrameLocks noChangeAspect="1"/>
          </p:cNvGraphicFramePr>
          <p:nvPr>
            <p:extLst>
              <p:ext uri="{D42A27DB-BD31-4B8C-83A1-F6EECF244321}">
                <p14:modId xmlns:p14="http://schemas.microsoft.com/office/powerpoint/2010/main" val="2900626569"/>
              </p:ext>
            </p:extLst>
          </p:nvPr>
        </p:nvGraphicFramePr>
        <p:xfrm>
          <a:off x="8075613" y="4791050"/>
          <a:ext cx="1368425" cy="381000"/>
        </p:xfrm>
        <a:graphic>
          <a:graphicData uri="http://schemas.openxmlformats.org/presentationml/2006/ole">
            <mc:AlternateContent xmlns:mc="http://schemas.openxmlformats.org/markup-compatibility/2006">
              <mc:Choice xmlns:v="urn:schemas-microsoft-com:vml" Requires="v">
                <p:oleObj spid="_x0000_s38061" r:id="rId9" imgW="1003182" imgH="279596" progId="Equation.3">
                  <p:embed/>
                </p:oleObj>
              </mc:Choice>
              <mc:Fallback>
                <p:oleObj r:id="rId9" imgW="1003182" imgH="279596" progId="Equation.3">
                  <p:embed/>
                  <p:pic>
                    <p:nvPicPr>
                      <p:cNvPr id="37893" name="对象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75613" y="4791050"/>
                        <a:ext cx="13684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7" name="Object 7"/>
          <p:cNvGraphicFramePr>
            <a:graphicFrameLocks noChangeAspect="1"/>
          </p:cNvGraphicFramePr>
          <p:nvPr>
            <p:extLst>
              <p:ext uri="{D42A27DB-BD31-4B8C-83A1-F6EECF244321}">
                <p14:modId xmlns:p14="http://schemas.microsoft.com/office/powerpoint/2010/main" val="47737951"/>
              </p:ext>
            </p:extLst>
          </p:nvPr>
        </p:nvGraphicFramePr>
        <p:xfrm>
          <a:off x="6938963" y="2257450"/>
          <a:ext cx="2505075" cy="598488"/>
        </p:xfrm>
        <a:graphic>
          <a:graphicData uri="http://schemas.openxmlformats.org/presentationml/2006/ole">
            <mc:AlternateContent xmlns:mc="http://schemas.openxmlformats.org/markup-compatibility/2006">
              <mc:Choice xmlns:v="urn:schemas-microsoft-com:vml" Requires="v">
                <p:oleObj spid="_x0000_s38062" r:id="rId11" imgW="1384016" imgH="330374" progId="Equations">
                  <p:embed/>
                </p:oleObj>
              </mc:Choice>
              <mc:Fallback>
                <p:oleObj r:id="rId11" imgW="1384016" imgH="330374" progId="Equations">
                  <p:embed/>
                  <p:pic>
                    <p:nvPicPr>
                      <p:cNvPr id="37894"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938963" y="2257450"/>
                        <a:ext cx="2505075"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8" name="Object 8"/>
          <p:cNvGraphicFramePr>
            <a:graphicFrameLocks noChangeAspect="1"/>
          </p:cNvGraphicFramePr>
          <p:nvPr>
            <p:extLst>
              <p:ext uri="{D42A27DB-BD31-4B8C-83A1-F6EECF244321}">
                <p14:modId xmlns:p14="http://schemas.microsoft.com/office/powerpoint/2010/main" val="3180811648"/>
              </p:ext>
            </p:extLst>
          </p:nvPr>
        </p:nvGraphicFramePr>
        <p:xfrm>
          <a:off x="2833688" y="2213133"/>
          <a:ext cx="3836988" cy="579437"/>
        </p:xfrm>
        <a:graphic>
          <a:graphicData uri="http://schemas.openxmlformats.org/presentationml/2006/ole">
            <mc:AlternateContent xmlns:mc="http://schemas.openxmlformats.org/markup-compatibility/2006">
              <mc:Choice xmlns:v="urn:schemas-microsoft-com:vml" Requires="v">
                <p:oleObj spid="_x0000_s38063" r:id="rId13" imgW="1675263" imgH="254097" progId="Equations">
                  <p:embed/>
                </p:oleObj>
              </mc:Choice>
              <mc:Fallback>
                <p:oleObj r:id="rId13" imgW="1675263" imgH="254097" progId="Equations">
                  <p:embed/>
                  <p:pic>
                    <p:nvPicPr>
                      <p:cNvPr id="37895"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33688" y="2213133"/>
                        <a:ext cx="383698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 name="Text Box 29"/>
          <p:cNvSpPr txBox="1">
            <a:spLocks noChangeArrowheads="1"/>
          </p:cNvSpPr>
          <p:nvPr/>
        </p:nvSpPr>
        <p:spPr bwMode="auto">
          <a:xfrm>
            <a:off x="1125538" y="1671986"/>
            <a:ext cx="350361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此时二阶系统的二个极点为</a:t>
            </a:r>
          </a:p>
        </p:txBody>
      </p:sp>
    </p:spTree>
    <p:extLst>
      <p:ext uri="{BB962C8B-B14F-4D97-AF65-F5344CB8AC3E}">
        <p14:creationId xmlns:p14="http://schemas.microsoft.com/office/powerpoint/2010/main" val="104452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linds(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pic>
        <p:nvPicPr>
          <p:cNvPr id="3" name="Picture 9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900363" y="2409799"/>
            <a:ext cx="5689600" cy="4265612"/>
          </a:xfrm>
          <a:prstGeom prst="rect">
            <a:avLst/>
          </a:prstGeom>
        </p:spPr>
      </p:pic>
      <p:graphicFrame>
        <p:nvGraphicFramePr>
          <p:cNvPr id="4" name="Object 70"/>
          <p:cNvGraphicFramePr>
            <a:graphicFrameLocks noChangeAspect="1"/>
          </p:cNvGraphicFramePr>
          <p:nvPr>
            <p:extLst>
              <p:ext uri="{D42A27DB-BD31-4B8C-83A1-F6EECF244321}">
                <p14:modId xmlns:p14="http://schemas.microsoft.com/office/powerpoint/2010/main" val="3193251380"/>
              </p:ext>
            </p:extLst>
          </p:nvPr>
        </p:nvGraphicFramePr>
        <p:xfrm>
          <a:off x="2484438" y="1570831"/>
          <a:ext cx="3313112" cy="885825"/>
        </p:xfrm>
        <a:graphic>
          <a:graphicData uri="http://schemas.openxmlformats.org/presentationml/2006/ole">
            <mc:AlternateContent xmlns:mc="http://schemas.openxmlformats.org/markup-compatibility/2006">
              <mc:Choice xmlns:v="urn:schemas-microsoft-com:vml" Requires="v">
                <p:oleObj spid="_x0000_s39022" r:id="rId4" imgW="1854517" imgH="495617" progId="Equation.3">
                  <p:embed/>
                </p:oleObj>
              </mc:Choice>
              <mc:Fallback>
                <p:oleObj r:id="rId4" imgW="1854517" imgH="495617" progId="Equation.3">
                  <p:embed/>
                  <p:pic>
                    <p:nvPicPr>
                      <p:cNvPr id="38914" name="Object 7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438" y="1570831"/>
                        <a:ext cx="3313112" cy="8858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78"/>
          <p:cNvSpPr txBox="1">
            <a:spLocks noChangeArrowheads="1"/>
          </p:cNvSpPr>
          <p:nvPr/>
        </p:nvSpPr>
        <p:spPr bwMode="auto">
          <a:xfrm>
            <a:off x="525463" y="1089025"/>
            <a:ext cx="56165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二阶系统在欠阻尼情况下的单位阶跃响应</a:t>
            </a:r>
          </a:p>
        </p:txBody>
      </p:sp>
      <p:graphicFrame>
        <p:nvGraphicFramePr>
          <p:cNvPr id="6" name="Object 79"/>
          <p:cNvGraphicFramePr>
            <a:graphicFrameLocks noChangeAspect="1"/>
          </p:cNvGraphicFramePr>
          <p:nvPr>
            <p:extLst>
              <p:ext uri="{D42A27DB-BD31-4B8C-83A1-F6EECF244321}">
                <p14:modId xmlns:p14="http://schemas.microsoft.com/office/powerpoint/2010/main" val="3149600526"/>
              </p:ext>
            </p:extLst>
          </p:nvPr>
        </p:nvGraphicFramePr>
        <p:xfrm>
          <a:off x="7669213" y="1786731"/>
          <a:ext cx="1962150" cy="430212"/>
        </p:xfrm>
        <a:graphic>
          <a:graphicData uri="http://schemas.openxmlformats.org/presentationml/2006/ole">
            <mc:AlternateContent xmlns:mc="http://schemas.openxmlformats.org/markup-compatibility/2006">
              <mc:Choice xmlns:v="urn:schemas-microsoft-com:vml" Requires="v">
                <p:oleObj spid="_x0000_s39023" r:id="rId6" imgW="1041265" imgH="228818" progId="Equation.3">
                  <p:embed/>
                </p:oleObj>
              </mc:Choice>
              <mc:Fallback>
                <p:oleObj r:id="rId6" imgW="1041265" imgH="228818" progId="Equation.3">
                  <p:embed/>
                  <p:pic>
                    <p:nvPicPr>
                      <p:cNvPr id="38915" name="Object 7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9213" y="1786731"/>
                        <a:ext cx="19621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Line 80"/>
          <p:cNvSpPr>
            <a:spLocks noChangeShapeType="1"/>
          </p:cNvSpPr>
          <p:nvPr/>
        </p:nvSpPr>
        <p:spPr bwMode="auto">
          <a:xfrm>
            <a:off x="6013450" y="2075656"/>
            <a:ext cx="15128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Text Box 81"/>
          <p:cNvSpPr txBox="1">
            <a:spLocks noChangeArrowheads="1"/>
          </p:cNvSpPr>
          <p:nvPr/>
        </p:nvSpPr>
        <p:spPr bwMode="auto">
          <a:xfrm>
            <a:off x="6373813" y="1715293"/>
            <a:ext cx="86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Arial" panose="020B0604020202020204" pitchFamily="34" charset="0"/>
              </a:rPr>
              <a:t>ζ</a:t>
            </a:r>
            <a:r>
              <a:rPr lang="en-US" altLang="zh-CN">
                <a:cs typeface="Arial" panose="020B0604020202020204" pitchFamily="34" charset="0"/>
              </a:rPr>
              <a:t>=0</a:t>
            </a:r>
            <a:endParaRPr lang="el-GR" altLang="zh-CN">
              <a:cs typeface="Arial" panose="020B0604020202020204" pitchFamily="34" charset="0"/>
            </a:endParaRPr>
          </a:p>
        </p:txBody>
      </p:sp>
      <p:sp>
        <p:nvSpPr>
          <p:cNvPr id="9" name="Line 85"/>
          <p:cNvSpPr>
            <a:spLocks noChangeShapeType="1"/>
          </p:cNvSpPr>
          <p:nvPr/>
        </p:nvSpPr>
        <p:spPr bwMode="auto">
          <a:xfrm flipH="1" flipV="1">
            <a:off x="2540000" y="3167036"/>
            <a:ext cx="144145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Text Box 86"/>
          <p:cNvSpPr txBox="1">
            <a:spLocks noChangeArrowheads="1"/>
          </p:cNvSpPr>
          <p:nvPr/>
        </p:nvSpPr>
        <p:spPr bwMode="auto">
          <a:xfrm>
            <a:off x="1965325" y="2878111"/>
            <a:ext cx="86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Times New Roman" panose="02020603050405020304" pitchFamily="18" charset="0"/>
                <a:cs typeface="Times New Roman" panose="02020603050405020304" pitchFamily="18" charset="0"/>
              </a:rPr>
              <a:t>ζ</a:t>
            </a:r>
            <a:r>
              <a:rPr lang="en-US" altLang="zh-CN">
                <a:latin typeface="Times New Roman" panose="02020603050405020304" pitchFamily="18" charset="0"/>
                <a:cs typeface="Times New Roman" panose="02020603050405020304" pitchFamily="18" charset="0"/>
              </a:rPr>
              <a:t>=0</a:t>
            </a:r>
            <a:endParaRPr lang="el-GR" altLang="zh-CN">
              <a:latin typeface="Times New Roman" panose="02020603050405020304" pitchFamily="18" charset="0"/>
              <a:cs typeface="Times New Roman" panose="02020603050405020304" pitchFamily="18" charset="0"/>
            </a:endParaRPr>
          </a:p>
        </p:txBody>
      </p:sp>
      <p:sp>
        <p:nvSpPr>
          <p:cNvPr id="11" name="Line 87"/>
          <p:cNvSpPr>
            <a:spLocks noChangeShapeType="1"/>
          </p:cNvSpPr>
          <p:nvPr/>
        </p:nvSpPr>
        <p:spPr bwMode="auto">
          <a:xfrm flipH="1" flipV="1">
            <a:off x="2540000" y="3741711"/>
            <a:ext cx="1441450" cy="720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 Box 88"/>
          <p:cNvSpPr txBox="1">
            <a:spLocks noChangeArrowheads="1"/>
          </p:cNvSpPr>
          <p:nvPr/>
        </p:nvSpPr>
        <p:spPr bwMode="auto">
          <a:xfrm>
            <a:off x="1892300" y="3428974"/>
            <a:ext cx="863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Times New Roman" panose="02020603050405020304" pitchFamily="18" charset="0"/>
                <a:cs typeface="Times New Roman" panose="02020603050405020304" pitchFamily="18" charset="0"/>
              </a:rPr>
              <a:t>ζ</a:t>
            </a:r>
            <a:r>
              <a:rPr lang="en-US" altLang="zh-CN">
                <a:latin typeface="Times New Roman" panose="02020603050405020304" pitchFamily="18" charset="0"/>
                <a:cs typeface="Times New Roman" panose="02020603050405020304" pitchFamily="18" charset="0"/>
              </a:rPr>
              <a:t>=0.3</a:t>
            </a:r>
            <a:endParaRPr lang="el-GR" altLang="zh-CN">
              <a:latin typeface="Times New Roman" panose="02020603050405020304" pitchFamily="18" charset="0"/>
              <a:cs typeface="Times New Roman" panose="02020603050405020304" pitchFamily="18" charset="0"/>
            </a:endParaRPr>
          </a:p>
        </p:txBody>
      </p:sp>
      <p:sp>
        <p:nvSpPr>
          <p:cNvPr id="13" name="Line 89"/>
          <p:cNvSpPr>
            <a:spLocks noChangeShapeType="1"/>
          </p:cNvSpPr>
          <p:nvPr/>
        </p:nvSpPr>
        <p:spPr bwMode="auto">
          <a:xfrm flipH="1" flipV="1">
            <a:off x="2397125" y="4533874"/>
            <a:ext cx="1584325" cy="5048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Text Box 90"/>
          <p:cNvSpPr txBox="1">
            <a:spLocks noChangeArrowheads="1"/>
          </p:cNvSpPr>
          <p:nvPr/>
        </p:nvSpPr>
        <p:spPr bwMode="auto">
          <a:xfrm>
            <a:off x="1820863" y="4219549"/>
            <a:ext cx="863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Times New Roman" panose="02020603050405020304" pitchFamily="18" charset="0"/>
                <a:cs typeface="Times New Roman" panose="02020603050405020304" pitchFamily="18" charset="0"/>
              </a:rPr>
              <a:t>ζ</a:t>
            </a:r>
            <a:r>
              <a:rPr lang="en-US" altLang="zh-CN">
                <a:latin typeface="Times New Roman" panose="02020603050405020304" pitchFamily="18" charset="0"/>
                <a:cs typeface="Times New Roman" panose="02020603050405020304" pitchFamily="18" charset="0"/>
              </a:rPr>
              <a:t>=0.7</a:t>
            </a:r>
            <a:endParaRPr lang="el-GR" altLang="zh-CN">
              <a:latin typeface="Times New Roman" panose="02020603050405020304" pitchFamily="18" charset="0"/>
              <a:cs typeface="Times New Roman" panose="02020603050405020304" pitchFamily="18" charset="0"/>
            </a:endParaRPr>
          </a:p>
        </p:txBody>
      </p:sp>
      <p:graphicFrame>
        <p:nvGraphicFramePr>
          <p:cNvPr id="15" name="对象 1"/>
          <p:cNvGraphicFramePr>
            <a:graphicFrameLocks noChangeAspect="1"/>
          </p:cNvGraphicFramePr>
          <p:nvPr>
            <p:extLst>
              <p:ext uri="{D42A27DB-BD31-4B8C-83A1-F6EECF244321}">
                <p14:modId xmlns:p14="http://schemas.microsoft.com/office/powerpoint/2010/main" val="3483682570"/>
              </p:ext>
            </p:extLst>
          </p:nvPr>
        </p:nvGraphicFramePr>
        <p:xfrm>
          <a:off x="8516938" y="2478061"/>
          <a:ext cx="1511300" cy="673100"/>
        </p:xfrm>
        <a:graphic>
          <a:graphicData uri="http://schemas.openxmlformats.org/presentationml/2006/ole">
            <mc:AlternateContent xmlns:mc="http://schemas.openxmlformats.org/markup-compatibility/2006">
              <mc:Choice xmlns:v="urn:schemas-microsoft-com:vml" Requires="v">
                <p:oleObj spid="_x0000_s39024" r:id="rId8" imgW="1257617" imgH="559117" progId="Equation.3">
                  <p:embed/>
                </p:oleObj>
              </mc:Choice>
              <mc:Fallback>
                <p:oleObj r:id="rId8" imgW="1257617" imgH="559117" progId="Equation.3">
                  <p:embed/>
                  <p:pic>
                    <p:nvPicPr>
                      <p:cNvPr id="38916" name="对象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16938" y="2478061"/>
                        <a:ext cx="15113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6" name="对象 2"/>
          <p:cNvGraphicFramePr>
            <a:graphicFrameLocks noChangeAspect="1"/>
          </p:cNvGraphicFramePr>
          <p:nvPr>
            <p:extLst>
              <p:ext uri="{D42A27DB-BD31-4B8C-83A1-F6EECF244321}">
                <p14:modId xmlns:p14="http://schemas.microsoft.com/office/powerpoint/2010/main" val="4001669099"/>
              </p:ext>
            </p:extLst>
          </p:nvPr>
        </p:nvGraphicFramePr>
        <p:xfrm>
          <a:off x="8516938" y="3297211"/>
          <a:ext cx="1368425" cy="381000"/>
        </p:xfrm>
        <a:graphic>
          <a:graphicData uri="http://schemas.openxmlformats.org/presentationml/2006/ole">
            <mc:AlternateContent xmlns:mc="http://schemas.openxmlformats.org/markup-compatibility/2006">
              <mc:Choice xmlns:v="urn:schemas-microsoft-com:vml" Requires="v">
                <p:oleObj spid="_x0000_s39025" r:id="rId10" imgW="1003182" imgH="279596" progId="Equation.3">
                  <p:embed/>
                </p:oleObj>
              </mc:Choice>
              <mc:Fallback>
                <p:oleObj r:id="rId10" imgW="1003182" imgH="279596" progId="Equation.3">
                  <p:embed/>
                  <p:pic>
                    <p:nvPicPr>
                      <p:cNvPr id="38917" name="对象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516938" y="3297211"/>
                        <a:ext cx="136842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724533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par>
                                <p:cTn id="8" presetID="3" presetClass="entr" presetSubtype="1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par>
                                <p:cTn id="20" presetID="3"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linds(horizontal)">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3.1 </a:t>
            </a:r>
            <a:r>
              <a:rPr lang="zh-CN" altLang="en-US" dirty="0" smtClean="0"/>
              <a:t>引言</a:t>
            </a:r>
            <a:endParaRPr lang="zh-CN" altLang="en-US" dirty="0"/>
          </a:p>
        </p:txBody>
      </p:sp>
      <p:sp>
        <p:nvSpPr>
          <p:cNvPr id="3" name="Text Box 23"/>
          <p:cNvSpPr txBox="1">
            <a:spLocks noChangeArrowheads="1"/>
          </p:cNvSpPr>
          <p:nvPr/>
        </p:nvSpPr>
        <p:spPr bwMode="auto">
          <a:xfrm>
            <a:off x="515938" y="1089025"/>
            <a:ext cx="11160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smtClean="0">
                <a:latin typeface="+mn-ea"/>
                <a:ea typeface="+mn-ea"/>
                <a:cs typeface="楷体_GB2312"/>
              </a:rPr>
              <a:t>控制系统</a:t>
            </a:r>
            <a:r>
              <a:rPr lang="zh-CN" altLang="en-US" sz="2400" dirty="0">
                <a:latin typeface="+mn-ea"/>
                <a:ea typeface="+mn-ea"/>
                <a:cs typeface="楷体_GB2312"/>
              </a:rPr>
              <a:t>的典型输入信号是从工程实际控制中抽象出来的，常见的典型信号有：</a:t>
            </a:r>
          </a:p>
        </p:txBody>
      </p:sp>
      <p:graphicFrame>
        <p:nvGraphicFramePr>
          <p:cNvPr id="4" name="Group 109"/>
          <p:cNvGraphicFramePr>
            <a:graphicFrameLocks noGrp="1"/>
          </p:cNvGraphicFramePr>
          <p:nvPr>
            <p:extLst>
              <p:ext uri="{D42A27DB-BD31-4B8C-83A1-F6EECF244321}">
                <p14:modId xmlns:p14="http://schemas.microsoft.com/office/powerpoint/2010/main" val="4293770005"/>
              </p:ext>
            </p:extLst>
          </p:nvPr>
        </p:nvGraphicFramePr>
        <p:xfrm>
          <a:off x="850899" y="1692200"/>
          <a:ext cx="10490201" cy="4797500"/>
        </p:xfrm>
        <a:graphic>
          <a:graphicData uri="http://schemas.openxmlformats.org/drawingml/2006/table">
            <a:tbl>
              <a:tblPr firstRow="1" firstCol="1" bandRow="1">
                <a:tableStyleId>{00A15C55-8517-42AA-B614-E9B94910E393}</a:tableStyleId>
              </a:tblPr>
              <a:tblGrid>
                <a:gridCol w="2555692">
                  <a:extLst>
                    <a:ext uri="{9D8B030D-6E8A-4147-A177-3AD203B41FA5}">
                      <a16:colId xmlns:a16="http://schemas.microsoft.com/office/drawing/2014/main" val="20000"/>
                    </a:ext>
                  </a:extLst>
                </a:gridCol>
                <a:gridCol w="3372067">
                  <a:extLst>
                    <a:ext uri="{9D8B030D-6E8A-4147-A177-3AD203B41FA5}">
                      <a16:colId xmlns:a16="http://schemas.microsoft.com/office/drawing/2014/main" val="20001"/>
                    </a:ext>
                  </a:extLst>
                </a:gridCol>
                <a:gridCol w="2427002">
                  <a:extLst>
                    <a:ext uri="{9D8B030D-6E8A-4147-A177-3AD203B41FA5}">
                      <a16:colId xmlns:a16="http://schemas.microsoft.com/office/drawing/2014/main" val="20002"/>
                    </a:ext>
                  </a:extLst>
                </a:gridCol>
                <a:gridCol w="2135440">
                  <a:extLst>
                    <a:ext uri="{9D8B030D-6E8A-4147-A177-3AD203B41FA5}">
                      <a16:colId xmlns:a16="http://schemas.microsoft.com/office/drawing/2014/main" val="20003"/>
                    </a:ext>
                  </a:extLst>
                </a:gridCol>
              </a:tblGrid>
              <a:tr h="6480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dirty="0" smtClean="0">
                          <a:ln>
                            <a:noFill/>
                          </a:ln>
                          <a:effectLst/>
                          <a:latin typeface="+mn-ea"/>
                          <a:ea typeface="+mn-ea"/>
                        </a:rPr>
                        <a:t>典型信号名称</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dirty="0" smtClean="0">
                          <a:ln>
                            <a:noFill/>
                          </a:ln>
                          <a:effectLst/>
                          <a:latin typeface="+mn-ea"/>
                          <a:ea typeface="+mn-ea"/>
                        </a:rPr>
                        <a:t>时域表示</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smtClean="0">
                          <a:ln>
                            <a:noFill/>
                          </a:ln>
                          <a:effectLst/>
                          <a:latin typeface="+mn-ea"/>
                          <a:ea typeface="+mn-ea"/>
                        </a:rPr>
                        <a:t>复域表示</a:t>
                      </a:r>
                      <a:endParaRPr kumimoji="0" lang="zh-CN" altLang="en-US"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smtClean="0">
                          <a:ln>
                            <a:noFill/>
                          </a:ln>
                          <a:effectLst/>
                          <a:latin typeface="+mn-ea"/>
                          <a:ea typeface="+mn-ea"/>
                        </a:rPr>
                        <a:t>相互关系</a:t>
                      </a:r>
                      <a:endParaRPr kumimoji="0" lang="zh-CN" altLang="en-US" sz="2000" b="0" i="0" u="none" strike="noStrike" cap="none" normalizeH="0" baseline="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0"/>
                  </a:ext>
                </a:extLst>
              </a:tr>
              <a:tr h="10373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dirty="0" smtClean="0">
                          <a:ln>
                            <a:noFill/>
                          </a:ln>
                          <a:effectLst/>
                          <a:latin typeface="+mn-ea"/>
                          <a:ea typeface="+mn-ea"/>
                        </a:rPr>
                        <a:t>单位脉冲信号</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1"/>
                  </a:ext>
                </a:extLst>
              </a:tr>
              <a:tr h="10373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dirty="0" smtClean="0">
                          <a:ln>
                            <a:noFill/>
                          </a:ln>
                          <a:effectLst/>
                          <a:latin typeface="+mn-ea"/>
                          <a:ea typeface="+mn-ea"/>
                        </a:rPr>
                        <a:t>单位阶跃信号</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2"/>
                  </a:ext>
                </a:extLst>
              </a:tr>
              <a:tr h="10373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dirty="0" smtClean="0">
                          <a:ln>
                            <a:noFill/>
                          </a:ln>
                          <a:effectLst/>
                          <a:latin typeface="+mn-ea"/>
                          <a:ea typeface="+mn-ea"/>
                        </a:rPr>
                        <a:t>单位斜坡信号</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3"/>
                  </a:ext>
                </a:extLst>
              </a:tr>
              <a:tr h="103737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0" u="none" strike="noStrike" cap="none" normalizeH="0" baseline="0" dirty="0" smtClean="0">
                          <a:ln>
                            <a:noFill/>
                          </a:ln>
                          <a:effectLst/>
                          <a:latin typeface="+mn-ea"/>
                          <a:ea typeface="+mn-ea"/>
                        </a:rPr>
                        <a:t>单位加速度信号</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4"/>
                  </a:ext>
                </a:extLst>
              </a:tr>
            </a:tbl>
          </a:graphicData>
        </a:graphic>
      </p:graphicFrame>
      <p:graphicFrame>
        <p:nvGraphicFramePr>
          <p:cNvPr id="5" name="Object 85"/>
          <p:cNvGraphicFramePr>
            <a:graphicFrameLocks noChangeAspect="1"/>
          </p:cNvGraphicFramePr>
          <p:nvPr>
            <p:extLst>
              <p:ext uri="{D42A27DB-BD31-4B8C-83A1-F6EECF244321}">
                <p14:modId xmlns:p14="http://schemas.microsoft.com/office/powerpoint/2010/main" val="1361394584"/>
              </p:ext>
            </p:extLst>
          </p:nvPr>
        </p:nvGraphicFramePr>
        <p:xfrm>
          <a:off x="4323554" y="3537605"/>
          <a:ext cx="1584325" cy="750888"/>
        </p:xfrm>
        <a:graphic>
          <a:graphicData uri="http://schemas.openxmlformats.org/presentationml/2006/ole">
            <mc:AlternateContent xmlns:mc="http://schemas.openxmlformats.org/markup-compatibility/2006">
              <mc:Choice xmlns:v="urn:schemas-microsoft-com:vml" Requires="v">
                <p:oleObj spid="_x0000_s1543" r:id="rId3" imgW="965517" imgH="457517" progId="Equation.3">
                  <p:embed/>
                </p:oleObj>
              </mc:Choice>
              <mc:Fallback>
                <p:oleObj r:id="rId3" imgW="965517" imgH="457517" progId="Equation.3">
                  <p:embed/>
                  <p:pic>
                    <p:nvPicPr>
                      <p:cNvPr id="1026" name="Object 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3554" y="3537605"/>
                        <a:ext cx="1584325" cy="7508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87"/>
          <p:cNvGraphicFramePr>
            <a:graphicFrameLocks noChangeAspect="1"/>
          </p:cNvGraphicFramePr>
          <p:nvPr>
            <p:extLst>
              <p:ext uri="{D42A27DB-BD31-4B8C-83A1-F6EECF244321}">
                <p14:modId xmlns:p14="http://schemas.microsoft.com/office/powerpoint/2010/main" val="1779406312"/>
              </p:ext>
            </p:extLst>
          </p:nvPr>
        </p:nvGraphicFramePr>
        <p:xfrm>
          <a:off x="7145970" y="3587201"/>
          <a:ext cx="1658938" cy="619125"/>
        </p:xfrm>
        <a:graphic>
          <a:graphicData uri="http://schemas.openxmlformats.org/presentationml/2006/ole">
            <mc:AlternateContent xmlns:mc="http://schemas.openxmlformats.org/markup-compatibility/2006">
              <mc:Choice xmlns:v="urn:schemas-microsoft-com:vml" Requires="v">
                <p:oleObj spid="_x0000_s1544" r:id="rId5" imgW="1054417" imgH="394017" progId="Equation.3">
                  <p:embed/>
                </p:oleObj>
              </mc:Choice>
              <mc:Fallback>
                <p:oleObj r:id="rId5" imgW="1054417" imgH="394017" progId="Equation.3">
                  <p:embed/>
                  <p:pic>
                    <p:nvPicPr>
                      <p:cNvPr id="1027" name="Object 8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5970" y="3587201"/>
                        <a:ext cx="1658938"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93"/>
          <p:cNvGraphicFramePr>
            <a:graphicFrameLocks noChangeAspect="1"/>
          </p:cNvGraphicFramePr>
          <p:nvPr>
            <p:extLst>
              <p:ext uri="{D42A27DB-BD31-4B8C-83A1-F6EECF244321}">
                <p14:modId xmlns:p14="http://schemas.microsoft.com/office/powerpoint/2010/main" val="3329456898"/>
              </p:ext>
            </p:extLst>
          </p:nvPr>
        </p:nvGraphicFramePr>
        <p:xfrm>
          <a:off x="4269576" y="4584422"/>
          <a:ext cx="1692275" cy="781050"/>
        </p:xfrm>
        <a:graphic>
          <a:graphicData uri="http://schemas.openxmlformats.org/presentationml/2006/ole">
            <mc:AlternateContent xmlns:mc="http://schemas.openxmlformats.org/markup-compatibility/2006">
              <mc:Choice xmlns:v="urn:schemas-microsoft-com:vml" Requires="v">
                <p:oleObj spid="_x0000_s1545" r:id="rId7" imgW="990917" imgH="457517" progId="Equation.3">
                  <p:embed/>
                </p:oleObj>
              </mc:Choice>
              <mc:Fallback>
                <p:oleObj r:id="rId7" imgW="990917" imgH="457517" progId="Equation.3">
                  <p:embed/>
                  <p:pic>
                    <p:nvPicPr>
                      <p:cNvPr id="1028" name="Object 9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9576" y="4584422"/>
                        <a:ext cx="1692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94"/>
          <p:cNvGraphicFramePr>
            <a:graphicFrameLocks noChangeAspect="1"/>
          </p:cNvGraphicFramePr>
          <p:nvPr>
            <p:extLst>
              <p:ext uri="{D42A27DB-BD31-4B8C-83A1-F6EECF244321}">
                <p14:modId xmlns:p14="http://schemas.microsoft.com/office/powerpoint/2010/main" val="2826331272"/>
              </p:ext>
            </p:extLst>
          </p:nvPr>
        </p:nvGraphicFramePr>
        <p:xfrm>
          <a:off x="7065803" y="4605325"/>
          <a:ext cx="1819275" cy="619125"/>
        </p:xfrm>
        <a:graphic>
          <a:graphicData uri="http://schemas.openxmlformats.org/presentationml/2006/ole">
            <mc:AlternateContent xmlns:mc="http://schemas.openxmlformats.org/markup-compatibility/2006">
              <mc:Choice xmlns:v="urn:schemas-microsoft-com:vml" Requires="v">
                <p:oleObj spid="_x0000_s1546" r:id="rId9" imgW="1156017" imgH="394017" progId="Equation.3">
                  <p:embed/>
                </p:oleObj>
              </mc:Choice>
              <mc:Fallback>
                <p:oleObj r:id="rId9" imgW="1156017" imgH="394017" progId="Equation.3">
                  <p:embed/>
                  <p:pic>
                    <p:nvPicPr>
                      <p:cNvPr id="1029" name="Object 9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065803" y="4605325"/>
                        <a:ext cx="18192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95"/>
          <p:cNvGraphicFramePr>
            <a:graphicFrameLocks noChangeAspect="1"/>
          </p:cNvGraphicFramePr>
          <p:nvPr>
            <p:extLst>
              <p:ext uri="{D42A27DB-BD31-4B8C-83A1-F6EECF244321}">
                <p14:modId xmlns:p14="http://schemas.microsoft.com/office/powerpoint/2010/main" val="3306997507"/>
              </p:ext>
            </p:extLst>
          </p:nvPr>
        </p:nvGraphicFramePr>
        <p:xfrm>
          <a:off x="4253700" y="5545238"/>
          <a:ext cx="1724025" cy="873125"/>
        </p:xfrm>
        <a:graphic>
          <a:graphicData uri="http://schemas.openxmlformats.org/presentationml/2006/ole">
            <mc:AlternateContent xmlns:mc="http://schemas.openxmlformats.org/markup-compatibility/2006">
              <mc:Choice xmlns:v="urn:schemas-microsoft-com:vml" Requires="v">
                <p:oleObj spid="_x0000_s1547" r:id="rId11" imgW="1155516" imgH="584264" progId="Equation.3">
                  <p:embed/>
                </p:oleObj>
              </mc:Choice>
              <mc:Fallback>
                <p:oleObj r:id="rId11" imgW="1155516" imgH="584264" progId="Equation.3">
                  <p:embed/>
                  <p:pic>
                    <p:nvPicPr>
                      <p:cNvPr id="1030" name="Object 9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253700" y="5545238"/>
                        <a:ext cx="1724025" cy="87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96"/>
          <p:cNvGraphicFramePr>
            <a:graphicFrameLocks noChangeAspect="1"/>
          </p:cNvGraphicFramePr>
          <p:nvPr>
            <p:extLst>
              <p:ext uri="{D42A27DB-BD31-4B8C-83A1-F6EECF244321}">
                <p14:modId xmlns:p14="http://schemas.microsoft.com/office/powerpoint/2010/main" val="454232128"/>
              </p:ext>
            </p:extLst>
          </p:nvPr>
        </p:nvGraphicFramePr>
        <p:xfrm>
          <a:off x="7046752" y="5672239"/>
          <a:ext cx="1857375" cy="619125"/>
        </p:xfrm>
        <a:graphic>
          <a:graphicData uri="http://schemas.openxmlformats.org/presentationml/2006/ole">
            <mc:AlternateContent xmlns:mc="http://schemas.openxmlformats.org/markup-compatibility/2006">
              <mc:Choice xmlns:v="urn:schemas-microsoft-com:vml" Requires="v">
                <p:oleObj spid="_x0000_s1548" r:id="rId13" imgW="1180905" imgH="393846" progId="Equation.3">
                  <p:embed/>
                </p:oleObj>
              </mc:Choice>
              <mc:Fallback>
                <p:oleObj r:id="rId13" imgW="1180905" imgH="393846" progId="Equation.3">
                  <p:embed/>
                  <p:pic>
                    <p:nvPicPr>
                      <p:cNvPr id="1031" name="Object 9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046752" y="5672239"/>
                        <a:ext cx="185737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97"/>
          <p:cNvGraphicFramePr>
            <a:graphicFrameLocks noChangeAspect="1"/>
          </p:cNvGraphicFramePr>
          <p:nvPr>
            <p:extLst>
              <p:ext uri="{D42A27DB-BD31-4B8C-83A1-F6EECF244321}">
                <p14:modId xmlns:p14="http://schemas.microsoft.com/office/powerpoint/2010/main" val="1321953444"/>
              </p:ext>
            </p:extLst>
          </p:nvPr>
        </p:nvGraphicFramePr>
        <p:xfrm>
          <a:off x="3910805" y="2439849"/>
          <a:ext cx="2409825" cy="863600"/>
        </p:xfrm>
        <a:graphic>
          <a:graphicData uri="http://schemas.openxmlformats.org/presentationml/2006/ole">
            <mc:AlternateContent xmlns:mc="http://schemas.openxmlformats.org/markup-compatibility/2006">
              <mc:Choice xmlns:v="urn:schemas-microsoft-com:vml" Requires="v">
                <p:oleObj spid="_x0000_s1549" r:id="rId15" imgW="1702117" imgH="609917" progId="Equation.3">
                  <p:embed/>
                </p:oleObj>
              </mc:Choice>
              <mc:Fallback>
                <p:oleObj r:id="rId15" imgW="1702117" imgH="609917" progId="Equation.3">
                  <p:embed/>
                  <p:pic>
                    <p:nvPicPr>
                      <p:cNvPr id="1032" name="Object 9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10805" y="2439849"/>
                        <a:ext cx="24098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98"/>
          <p:cNvGraphicFramePr>
            <a:graphicFrameLocks noChangeAspect="1"/>
          </p:cNvGraphicFramePr>
          <p:nvPr>
            <p:extLst>
              <p:ext uri="{D42A27DB-BD31-4B8C-83A1-F6EECF244321}">
                <p14:modId xmlns:p14="http://schemas.microsoft.com/office/powerpoint/2010/main" val="1602449687"/>
              </p:ext>
            </p:extLst>
          </p:nvPr>
        </p:nvGraphicFramePr>
        <p:xfrm>
          <a:off x="7111601" y="2712105"/>
          <a:ext cx="1719263" cy="319087"/>
        </p:xfrm>
        <a:graphic>
          <a:graphicData uri="http://schemas.openxmlformats.org/presentationml/2006/ole">
            <mc:AlternateContent xmlns:mc="http://schemas.openxmlformats.org/markup-compatibility/2006">
              <mc:Choice xmlns:v="urn:schemas-microsoft-com:vml" Requires="v">
                <p:oleObj spid="_x0000_s1550" r:id="rId17" imgW="1092043" imgH="203429" progId="Equation.3">
                  <p:embed/>
                </p:oleObj>
              </mc:Choice>
              <mc:Fallback>
                <p:oleObj r:id="rId17" imgW="1092043" imgH="203429" progId="Equation.3">
                  <p:embed/>
                  <p:pic>
                    <p:nvPicPr>
                      <p:cNvPr id="1033" name="Object 98"/>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111601" y="2712105"/>
                        <a:ext cx="1719263"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112"/>
          <p:cNvGraphicFramePr>
            <a:graphicFrameLocks noChangeAspect="1"/>
          </p:cNvGraphicFramePr>
          <p:nvPr>
            <p:extLst>
              <p:ext uri="{D42A27DB-BD31-4B8C-83A1-F6EECF244321}">
                <p14:modId xmlns:p14="http://schemas.microsoft.com/office/powerpoint/2010/main" val="3601256949"/>
              </p:ext>
            </p:extLst>
          </p:nvPr>
        </p:nvGraphicFramePr>
        <p:xfrm>
          <a:off x="9544843" y="2611299"/>
          <a:ext cx="1516063" cy="520700"/>
        </p:xfrm>
        <a:graphic>
          <a:graphicData uri="http://schemas.openxmlformats.org/presentationml/2006/ole">
            <mc:AlternateContent xmlns:mc="http://schemas.openxmlformats.org/markup-compatibility/2006">
              <mc:Choice xmlns:v="urn:schemas-microsoft-com:vml" Requires="v">
                <p:oleObj spid="_x0000_s1551" r:id="rId19" imgW="965517" imgH="330517" progId="Equation.3">
                  <p:embed/>
                </p:oleObj>
              </mc:Choice>
              <mc:Fallback>
                <p:oleObj r:id="rId19" imgW="965517" imgH="330517" progId="Equation.3">
                  <p:embed/>
                  <p:pic>
                    <p:nvPicPr>
                      <p:cNvPr id="1034" name="Object 11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544843" y="2611299"/>
                        <a:ext cx="151606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4" name="Object 113"/>
          <p:cNvGraphicFramePr>
            <a:graphicFrameLocks noChangeAspect="1"/>
          </p:cNvGraphicFramePr>
          <p:nvPr>
            <p:extLst>
              <p:ext uri="{D42A27DB-BD31-4B8C-83A1-F6EECF244321}">
                <p14:modId xmlns:p14="http://schemas.microsoft.com/office/powerpoint/2010/main" val="465201248"/>
              </p:ext>
            </p:extLst>
          </p:nvPr>
        </p:nvGraphicFramePr>
        <p:xfrm>
          <a:off x="9614693" y="3636414"/>
          <a:ext cx="1376362" cy="520700"/>
        </p:xfrm>
        <a:graphic>
          <a:graphicData uri="http://schemas.openxmlformats.org/presentationml/2006/ole">
            <mc:AlternateContent xmlns:mc="http://schemas.openxmlformats.org/markup-compatibility/2006">
              <mc:Choice xmlns:v="urn:schemas-microsoft-com:vml" Requires="v">
                <p:oleObj spid="_x0000_s1552" r:id="rId21" imgW="876617" imgH="330517" progId="Equation.3">
                  <p:embed/>
                </p:oleObj>
              </mc:Choice>
              <mc:Fallback>
                <p:oleObj r:id="rId21" imgW="876617" imgH="330517" progId="Equation.3">
                  <p:embed/>
                  <p:pic>
                    <p:nvPicPr>
                      <p:cNvPr id="1035" name="Object 11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9614693" y="3636414"/>
                        <a:ext cx="1376362"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 name="Object 114"/>
          <p:cNvGraphicFramePr>
            <a:graphicFrameLocks noChangeAspect="1"/>
          </p:cNvGraphicFramePr>
          <p:nvPr>
            <p:extLst>
              <p:ext uri="{D42A27DB-BD31-4B8C-83A1-F6EECF244321}">
                <p14:modId xmlns:p14="http://schemas.microsoft.com/office/powerpoint/2010/main" val="4264901124"/>
              </p:ext>
            </p:extLst>
          </p:nvPr>
        </p:nvGraphicFramePr>
        <p:xfrm>
          <a:off x="9579926" y="4654538"/>
          <a:ext cx="1436687" cy="520700"/>
        </p:xfrm>
        <a:graphic>
          <a:graphicData uri="http://schemas.openxmlformats.org/presentationml/2006/ole">
            <mc:AlternateContent xmlns:mc="http://schemas.openxmlformats.org/markup-compatibility/2006">
              <mc:Choice xmlns:v="urn:schemas-microsoft-com:vml" Requires="v">
                <p:oleObj spid="_x0000_s1553" r:id="rId23" imgW="914717" imgH="330517" progId="Equation.3">
                  <p:embed/>
                </p:oleObj>
              </mc:Choice>
              <mc:Fallback>
                <p:oleObj r:id="rId23" imgW="914717" imgH="330517" progId="Equation.3">
                  <p:embed/>
                  <p:pic>
                    <p:nvPicPr>
                      <p:cNvPr id="1036" name="Object 11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579926" y="4654538"/>
                        <a:ext cx="14366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2283048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30"/>
          <p:cNvSpPr txBox="1">
            <a:spLocks noChangeArrowheads="1"/>
          </p:cNvSpPr>
          <p:nvPr/>
        </p:nvSpPr>
        <p:spPr bwMode="auto">
          <a:xfrm>
            <a:off x="515938" y="1136052"/>
            <a:ext cx="73453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C00000"/>
                </a:solidFill>
                <a:latin typeface="+mj-ea"/>
                <a:ea typeface="+mj-ea"/>
              </a:rPr>
              <a:t>临界阻尼（</a:t>
            </a:r>
            <a:r>
              <a:rPr lang="el-GR" altLang="zh-CN" sz="2000" b="1" dirty="0">
                <a:solidFill>
                  <a:srgbClr val="C00000"/>
                </a:solidFill>
                <a:latin typeface="+mn-lt"/>
                <a:ea typeface="+mj-ea"/>
              </a:rPr>
              <a:t>ζ</a:t>
            </a:r>
            <a:r>
              <a:rPr lang="en-US" altLang="zh-CN" sz="2000" b="1" dirty="0">
                <a:solidFill>
                  <a:srgbClr val="C00000"/>
                </a:solidFill>
                <a:latin typeface="+mj-ea"/>
                <a:ea typeface="+mj-ea"/>
              </a:rPr>
              <a:t>=1</a:t>
            </a:r>
            <a:r>
              <a:rPr lang="zh-CN" altLang="en-US" sz="2000" b="1" dirty="0">
                <a:solidFill>
                  <a:srgbClr val="C00000"/>
                </a:solidFill>
                <a:latin typeface="+mj-ea"/>
                <a:ea typeface="+mj-ea"/>
              </a:rPr>
              <a:t>）</a:t>
            </a:r>
            <a:r>
              <a:rPr lang="en-US" altLang="zh-CN" sz="2000" dirty="0">
                <a:latin typeface="+mn-ea"/>
                <a:ea typeface="+mn-ea"/>
              </a:rPr>
              <a:t>——</a:t>
            </a:r>
            <a:r>
              <a:rPr lang="zh-CN" altLang="en-US" sz="2000" dirty="0">
                <a:latin typeface="+mn-ea"/>
                <a:ea typeface="+mn-ea"/>
              </a:rPr>
              <a:t>二个极点是实数重极点</a:t>
            </a:r>
          </a:p>
        </p:txBody>
      </p:sp>
      <p:graphicFrame>
        <p:nvGraphicFramePr>
          <p:cNvPr id="4" name="Object 31"/>
          <p:cNvGraphicFramePr>
            <a:graphicFrameLocks noChangeAspect="1"/>
          </p:cNvGraphicFramePr>
          <p:nvPr>
            <p:extLst>
              <p:ext uri="{D42A27DB-BD31-4B8C-83A1-F6EECF244321}">
                <p14:modId xmlns:p14="http://schemas.microsoft.com/office/powerpoint/2010/main" val="2784722474"/>
              </p:ext>
            </p:extLst>
          </p:nvPr>
        </p:nvGraphicFramePr>
        <p:xfrm>
          <a:off x="5830888" y="1042390"/>
          <a:ext cx="3139236" cy="592736"/>
        </p:xfrm>
        <a:graphic>
          <a:graphicData uri="http://schemas.openxmlformats.org/presentationml/2006/ole">
            <mc:AlternateContent xmlns:mc="http://schemas.openxmlformats.org/markup-compatibility/2006">
              <mc:Choice xmlns:v="urn:schemas-microsoft-com:vml" Requires="v">
                <p:oleObj spid="_x0000_s40050" r:id="rId3" imgW="1345349" imgH="254097" progId="Equations">
                  <p:embed/>
                </p:oleObj>
              </mc:Choice>
              <mc:Fallback>
                <p:oleObj r:id="rId3" imgW="1345349" imgH="254097" progId="Equations">
                  <p:embed/>
                  <p:pic>
                    <p:nvPicPr>
                      <p:cNvPr id="39938"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0888" y="1042390"/>
                        <a:ext cx="3139236" cy="592736"/>
                      </a:xfrm>
                      <a:prstGeom prst="rect">
                        <a:avLst/>
                      </a:prstGeom>
                      <a:ln>
                        <a:noFill/>
                      </a:ln>
                    </p:spPr>
                  </p:pic>
                </p:oleObj>
              </mc:Fallback>
            </mc:AlternateContent>
          </a:graphicData>
        </a:graphic>
      </p:graphicFrame>
      <p:graphicFrame>
        <p:nvGraphicFramePr>
          <p:cNvPr id="5" name="Object 32"/>
          <p:cNvGraphicFramePr>
            <a:graphicFrameLocks noChangeAspect="1"/>
          </p:cNvGraphicFramePr>
          <p:nvPr>
            <p:extLst>
              <p:ext uri="{D42A27DB-BD31-4B8C-83A1-F6EECF244321}">
                <p14:modId xmlns:p14="http://schemas.microsoft.com/office/powerpoint/2010/main" val="4136587702"/>
              </p:ext>
            </p:extLst>
          </p:nvPr>
        </p:nvGraphicFramePr>
        <p:xfrm>
          <a:off x="2911475" y="3368674"/>
          <a:ext cx="6348413" cy="725488"/>
        </p:xfrm>
        <a:graphic>
          <a:graphicData uri="http://schemas.openxmlformats.org/presentationml/2006/ole">
            <mc:AlternateContent xmlns:mc="http://schemas.openxmlformats.org/markup-compatibility/2006">
              <mc:Choice xmlns:v="urn:schemas-microsoft-com:vml" Requires="v">
                <p:oleObj spid="_x0000_s40051" r:id="rId5" imgW="4000817" imgH="457517" progId="Equation.3">
                  <p:embed/>
                </p:oleObj>
              </mc:Choice>
              <mc:Fallback>
                <p:oleObj r:id="rId5" imgW="4000817" imgH="457517" progId="Equation.3">
                  <p:embed/>
                  <p:pic>
                    <p:nvPicPr>
                      <p:cNvPr id="54304"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11475" y="3368674"/>
                        <a:ext cx="6348413"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33"/>
          <p:cNvSpPr txBox="1">
            <a:spLocks noChangeArrowheads="1"/>
          </p:cNvSpPr>
          <p:nvPr/>
        </p:nvSpPr>
        <p:spPr bwMode="auto">
          <a:xfrm>
            <a:off x="1033463" y="2660650"/>
            <a:ext cx="77041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因此，这时的二阶系统可以认为是由二个相同惯性环节串联组成。</a:t>
            </a:r>
          </a:p>
        </p:txBody>
      </p:sp>
      <p:graphicFrame>
        <p:nvGraphicFramePr>
          <p:cNvPr id="7" name="Object 34"/>
          <p:cNvGraphicFramePr>
            <a:graphicFrameLocks noChangeAspect="1"/>
          </p:cNvGraphicFramePr>
          <p:nvPr>
            <p:extLst>
              <p:ext uri="{D42A27DB-BD31-4B8C-83A1-F6EECF244321}">
                <p14:modId xmlns:p14="http://schemas.microsoft.com/office/powerpoint/2010/main" val="2236604357"/>
              </p:ext>
            </p:extLst>
          </p:nvPr>
        </p:nvGraphicFramePr>
        <p:xfrm>
          <a:off x="2911475" y="4232274"/>
          <a:ext cx="3887788" cy="450850"/>
        </p:xfrm>
        <a:graphic>
          <a:graphicData uri="http://schemas.openxmlformats.org/presentationml/2006/ole">
            <mc:AlternateContent xmlns:mc="http://schemas.openxmlformats.org/markup-compatibility/2006">
              <mc:Choice xmlns:v="urn:schemas-microsoft-com:vml" Requires="v">
                <p:oleObj spid="_x0000_s40052" r:id="rId7" imgW="2083117" imgH="241617" progId="Equation.3">
                  <p:embed/>
                </p:oleObj>
              </mc:Choice>
              <mc:Fallback>
                <p:oleObj r:id="rId7" imgW="2083117" imgH="241617" progId="Equation.3">
                  <p:embed/>
                  <p:pic>
                    <p:nvPicPr>
                      <p:cNvPr id="54306" name="Object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11475" y="4232274"/>
                        <a:ext cx="38877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35"/>
          <p:cNvSpPr txBox="1">
            <a:spLocks noChangeArrowheads="1"/>
          </p:cNvSpPr>
          <p:nvPr/>
        </p:nvSpPr>
        <p:spPr bwMode="auto">
          <a:xfrm>
            <a:off x="1033463" y="1928813"/>
            <a:ext cx="7345362" cy="453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这时二阶系统的传递函数为</a:t>
            </a:r>
          </a:p>
        </p:txBody>
      </p:sp>
      <p:graphicFrame>
        <p:nvGraphicFramePr>
          <p:cNvPr id="9" name="Object 36"/>
          <p:cNvGraphicFramePr>
            <a:graphicFrameLocks noChangeAspect="1"/>
          </p:cNvGraphicFramePr>
          <p:nvPr>
            <p:extLst>
              <p:ext uri="{D42A27DB-BD31-4B8C-83A1-F6EECF244321}">
                <p14:modId xmlns:p14="http://schemas.microsoft.com/office/powerpoint/2010/main" val="3100242099"/>
              </p:ext>
            </p:extLst>
          </p:nvPr>
        </p:nvGraphicFramePr>
        <p:xfrm>
          <a:off x="5332413" y="1785938"/>
          <a:ext cx="3467100" cy="725487"/>
        </p:xfrm>
        <a:graphic>
          <a:graphicData uri="http://schemas.openxmlformats.org/presentationml/2006/ole">
            <mc:AlternateContent xmlns:mc="http://schemas.openxmlformats.org/markup-compatibility/2006">
              <mc:Choice xmlns:v="urn:schemas-microsoft-com:vml" Requires="v">
                <p:oleObj spid="_x0000_s40053" r:id="rId9" imgW="2184717" imgH="457517" progId="Equation.3">
                  <p:embed/>
                </p:oleObj>
              </mc:Choice>
              <mc:Fallback>
                <p:oleObj r:id="rId9" imgW="2184717" imgH="457517" progId="Equation.3">
                  <p:embed/>
                  <p:pic>
                    <p:nvPicPr>
                      <p:cNvPr id="39941" name="Object 3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32413" y="1785938"/>
                        <a:ext cx="3467100"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37"/>
          <p:cNvSpPr txBox="1">
            <a:spLocks noChangeArrowheads="1"/>
          </p:cNvSpPr>
          <p:nvPr/>
        </p:nvSpPr>
        <p:spPr bwMode="auto">
          <a:xfrm>
            <a:off x="1031876" y="4178299"/>
            <a:ext cx="3024187"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33400"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这时的二阶系统输出响应是一条单调上升曲线。</a:t>
            </a:r>
          </a:p>
        </p:txBody>
      </p:sp>
      <p:sp>
        <p:nvSpPr>
          <p:cNvPr id="11" name="Line 38"/>
          <p:cNvSpPr>
            <a:spLocks noChangeShapeType="1"/>
          </p:cNvSpPr>
          <p:nvPr/>
        </p:nvSpPr>
        <p:spPr bwMode="auto">
          <a:xfrm>
            <a:off x="3565525" y="4664074"/>
            <a:ext cx="2873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39"/>
          <p:cNvSpPr>
            <a:spLocks noChangeShapeType="1"/>
          </p:cNvSpPr>
          <p:nvPr/>
        </p:nvSpPr>
        <p:spPr bwMode="auto">
          <a:xfrm>
            <a:off x="3997325" y="4664074"/>
            <a:ext cx="13684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40"/>
          <p:cNvSpPr>
            <a:spLocks noChangeShapeType="1"/>
          </p:cNvSpPr>
          <p:nvPr/>
        </p:nvSpPr>
        <p:spPr bwMode="auto">
          <a:xfrm>
            <a:off x="4567238" y="4664074"/>
            <a:ext cx="0"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Text Box 44"/>
          <p:cNvSpPr txBox="1">
            <a:spLocks noChangeArrowheads="1"/>
          </p:cNvSpPr>
          <p:nvPr/>
        </p:nvSpPr>
        <p:spPr bwMode="auto">
          <a:xfrm>
            <a:off x="1470025" y="5024437"/>
            <a:ext cx="2305050" cy="646112"/>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系统的稳态输出，取决于传递函数的极点</a:t>
            </a:r>
          </a:p>
        </p:txBody>
      </p:sp>
      <p:sp>
        <p:nvSpPr>
          <p:cNvPr id="15" name="Text Box 45"/>
          <p:cNvSpPr txBox="1">
            <a:spLocks noChangeArrowheads="1"/>
          </p:cNvSpPr>
          <p:nvPr/>
        </p:nvSpPr>
        <p:spPr bwMode="auto">
          <a:xfrm>
            <a:off x="3990975" y="5024437"/>
            <a:ext cx="1944688" cy="646112"/>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系统的动态输出，取决于输入信号</a:t>
            </a:r>
          </a:p>
        </p:txBody>
      </p:sp>
      <p:pic>
        <p:nvPicPr>
          <p:cNvPr id="16" name="Picture 4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a:xfrm>
            <a:off x="6743701" y="3170237"/>
            <a:ext cx="4608512" cy="3454400"/>
          </a:xfrm>
          <a:prstGeom prst="rect">
            <a:avLst/>
          </a:prstGeom>
        </p:spPr>
      </p:pic>
      <p:sp>
        <p:nvSpPr>
          <p:cNvPr id="17" name="Line 49"/>
          <p:cNvSpPr>
            <a:spLocks noChangeShapeType="1"/>
          </p:cNvSpPr>
          <p:nvPr/>
        </p:nvSpPr>
        <p:spPr bwMode="auto">
          <a:xfrm flipH="1">
            <a:off x="3270250" y="4664074"/>
            <a:ext cx="433388" cy="3603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AutoShape 50"/>
          <p:cNvSpPr>
            <a:spLocks noChangeArrowheads="1"/>
          </p:cNvSpPr>
          <p:nvPr/>
        </p:nvSpPr>
        <p:spPr bwMode="auto">
          <a:xfrm>
            <a:off x="4902201" y="4394198"/>
            <a:ext cx="1365249" cy="457201"/>
          </a:xfrm>
          <a:prstGeom prst="rightArrow">
            <a:avLst>
              <a:gd name="adj1" fmla="val 50000"/>
              <a:gd name="adj2" fmla="val 56343"/>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1777212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5"/>
                                        </p:tgtEl>
                                      </p:cBhvr>
                                    </p:animEffect>
                                    <p:set>
                                      <p:cBhvr>
                                        <p:cTn id="27" dur="1" fill="hold">
                                          <p:stCondLst>
                                            <p:cond delay="499"/>
                                          </p:stCondLst>
                                        </p:cTn>
                                        <p:tgtEl>
                                          <p:spTgt spid="5"/>
                                        </p:tgtEl>
                                        <p:attrNameLst>
                                          <p:attrName>style.visibility</p:attrName>
                                        </p:attrNameLst>
                                      </p:cBhvr>
                                      <p:to>
                                        <p:strVal val="hidden"/>
                                      </p:to>
                                    </p:set>
                                  </p:childTnLst>
                                </p:cTn>
                              </p:par>
                              <p:par>
                                <p:cTn id="28" presetID="3" presetClass="exit" presetSubtype="10" fill="hold" nodeType="withEffect">
                                  <p:stCondLst>
                                    <p:cond delay="0"/>
                                  </p:stCondLst>
                                  <p:childTnLst>
                                    <p:animEffect transition="out" filter="blinds(horizontal)">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3" presetClass="exit" presetSubtype="10" fill="hold" nodeType="withEffect">
                                  <p:stCondLst>
                                    <p:cond delay="0"/>
                                  </p:stCondLst>
                                  <p:childTnLst>
                                    <p:animEffect transition="out" filter="blinds(horizontal)">
                                      <p:cBhvr>
                                        <p:cTn id="32" dur="500"/>
                                        <p:tgtEl>
                                          <p:spTgt spid="11"/>
                                        </p:tgtEl>
                                      </p:cBhvr>
                                    </p:animEffect>
                                    <p:set>
                                      <p:cBhvr>
                                        <p:cTn id="33" dur="1" fill="hold">
                                          <p:stCondLst>
                                            <p:cond delay="499"/>
                                          </p:stCondLst>
                                        </p:cTn>
                                        <p:tgtEl>
                                          <p:spTgt spid="11"/>
                                        </p:tgtEl>
                                        <p:attrNameLst>
                                          <p:attrName>style.visibility</p:attrName>
                                        </p:attrNameLst>
                                      </p:cBhvr>
                                      <p:to>
                                        <p:strVal val="hidden"/>
                                      </p:to>
                                    </p:set>
                                  </p:childTnLst>
                                </p:cTn>
                              </p:par>
                              <p:par>
                                <p:cTn id="34" presetID="3" presetClass="exit" presetSubtype="10" fill="hold" nodeType="withEffect">
                                  <p:stCondLst>
                                    <p:cond delay="0"/>
                                  </p:stCondLst>
                                  <p:childTnLst>
                                    <p:animEffect transition="out" filter="blinds(horizontal)">
                                      <p:cBhvr>
                                        <p:cTn id="35" dur="500"/>
                                        <p:tgtEl>
                                          <p:spTgt spid="12"/>
                                        </p:tgtEl>
                                      </p:cBhvr>
                                    </p:animEffect>
                                    <p:set>
                                      <p:cBhvr>
                                        <p:cTn id="36" dur="1" fill="hold">
                                          <p:stCondLst>
                                            <p:cond delay="499"/>
                                          </p:stCondLst>
                                        </p:cTn>
                                        <p:tgtEl>
                                          <p:spTgt spid="12"/>
                                        </p:tgtEl>
                                        <p:attrNameLst>
                                          <p:attrName>style.visibility</p:attrName>
                                        </p:attrNameLst>
                                      </p:cBhvr>
                                      <p:to>
                                        <p:strVal val="hidden"/>
                                      </p:to>
                                    </p:set>
                                  </p:childTnLst>
                                </p:cTn>
                              </p:par>
                              <p:par>
                                <p:cTn id="37" presetID="3" presetClass="exit" presetSubtype="10" fill="hold" nodeType="withEffect">
                                  <p:stCondLst>
                                    <p:cond delay="0"/>
                                  </p:stCondLst>
                                  <p:childTnLst>
                                    <p:animEffect transition="out" filter="blinds(horizontal)">
                                      <p:cBhvr>
                                        <p:cTn id="38" dur="500"/>
                                        <p:tgtEl>
                                          <p:spTgt spid="13"/>
                                        </p:tgtEl>
                                      </p:cBhvr>
                                    </p:animEffect>
                                    <p:set>
                                      <p:cBhvr>
                                        <p:cTn id="39" dur="1" fill="hold">
                                          <p:stCondLst>
                                            <p:cond delay="499"/>
                                          </p:stCondLst>
                                        </p:cTn>
                                        <p:tgtEl>
                                          <p:spTgt spid="13"/>
                                        </p:tgtEl>
                                        <p:attrNameLst>
                                          <p:attrName>style.visibility</p:attrName>
                                        </p:attrNameLst>
                                      </p:cBhvr>
                                      <p:to>
                                        <p:strVal val="hidden"/>
                                      </p:to>
                                    </p:set>
                                  </p:childTnLst>
                                </p:cTn>
                              </p:par>
                              <p:par>
                                <p:cTn id="40" presetID="3" presetClass="exit" presetSubtype="10" fill="hold" grpId="1" nodeType="withEffect">
                                  <p:stCondLst>
                                    <p:cond delay="0"/>
                                  </p:stCondLst>
                                  <p:childTnLst>
                                    <p:animEffect transition="out" filter="blinds(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par>
                                <p:cTn id="43" presetID="3" presetClass="exit" presetSubtype="10" fill="hold" grpId="1" nodeType="withEffect">
                                  <p:stCondLst>
                                    <p:cond delay="0"/>
                                  </p:stCondLst>
                                  <p:childTnLst>
                                    <p:animEffect transition="out" filter="blinds(horizontal)">
                                      <p:cBhvr>
                                        <p:cTn id="44" dur="500"/>
                                        <p:tgtEl>
                                          <p:spTgt spid="15"/>
                                        </p:tgtEl>
                                      </p:cBhvr>
                                    </p:animEffect>
                                    <p:set>
                                      <p:cBhvr>
                                        <p:cTn id="45" dur="1" fill="hold">
                                          <p:stCondLst>
                                            <p:cond delay="499"/>
                                          </p:stCondLst>
                                        </p:cTn>
                                        <p:tgtEl>
                                          <p:spTgt spid="15"/>
                                        </p:tgtEl>
                                        <p:attrNameLst>
                                          <p:attrName>style.visibility</p:attrName>
                                        </p:attrNameLst>
                                      </p:cBhvr>
                                      <p:to>
                                        <p:strVal val="hidden"/>
                                      </p:to>
                                    </p:set>
                                  </p:childTnLst>
                                </p:cTn>
                              </p:par>
                              <p:par>
                                <p:cTn id="46" presetID="3" presetClass="exit" presetSubtype="10" fill="hold" nodeType="withEffect">
                                  <p:stCondLst>
                                    <p:cond delay="0"/>
                                  </p:stCondLst>
                                  <p:childTnLst>
                                    <p:animEffect transition="out" filter="blinds(horizontal)">
                                      <p:cBhvr>
                                        <p:cTn id="47" dur="500"/>
                                        <p:tgtEl>
                                          <p:spTgt spid="17"/>
                                        </p:tgtEl>
                                      </p:cBhvr>
                                    </p:animEffect>
                                    <p:set>
                                      <p:cBhvr>
                                        <p:cTn id="48" dur="1" fill="hold">
                                          <p:stCondLst>
                                            <p:cond delay="499"/>
                                          </p:stCondLst>
                                        </p:cTn>
                                        <p:tgtEl>
                                          <p:spTgt spid="17"/>
                                        </p:tgtEl>
                                        <p:attrNameLst>
                                          <p:attrName>style.visibility</p:attrName>
                                        </p:attrNameLst>
                                      </p:cBhvr>
                                      <p:to>
                                        <p:strVal val="hidden"/>
                                      </p:to>
                                    </p:set>
                                  </p:childTnLst>
                                </p:cTn>
                              </p:par>
                            </p:childTnLst>
                          </p:cTn>
                        </p:par>
                        <p:par>
                          <p:cTn id="49" fill="hold">
                            <p:stCondLst>
                              <p:cond delay="500"/>
                            </p:stCondLst>
                            <p:childTnLst>
                              <p:par>
                                <p:cTn id="50" presetID="3" presetClass="entr" presetSubtype="1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childTnLst>
                          </p:cTn>
                        </p:par>
                        <p:par>
                          <p:cTn id="53" fill="hold">
                            <p:stCondLst>
                              <p:cond delay="1000"/>
                            </p:stCondLst>
                            <p:childTnLst>
                              <p:par>
                                <p:cTn id="54" presetID="3" presetClass="entr" presetSubtype="1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blinds(horizontal)">
                                      <p:cBhvr>
                                        <p:cTn id="56" dur="500"/>
                                        <p:tgtEl>
                                          <p:spTgt spid="18"/>
                                        </p:tgtEl>
                                      </p:cBhvr>
                                    </p:animEffect>
                                  </p:childTnLst>
                                </p:cTn>
                              </p:par>
                            </p:childTnLst>
                          </p:cTn>
                        </p:par>
                        <p:par>
                          <p:cTn id="57" fill="hold">
                            <p:stCondLst>
                              <p:cond delay="1500"/>
                            </p:stCondLst>
                            <p:childTnLst>
                              <p:par>
                                <p:cTn id="58" presetID="3" presetClass="entr" presetSubtype="10"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linds(horizontal)">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14" grpId="1" animBg="1"/>
      <p:bldP spid="15" grpId="0" animBg="1"/>
      <p:bldP spid="15" grpId="1" animBg="1"/>
      <p:bldP spid="1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54"/>
          <p:cNvSpPr txBox="1">
            <a:spLocks noChangeArrowheads="1"/>
          </p:cNvSpPr>
          <p:nvPr/>
        </p:nvSpPr>
        <p:spPr bwMode="auto">
          <a:xfrm>
            <a:off x="515938" y="1109663"/>
            <a:ext cx="8158162"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C00000"/>
                </a:solidFill>
                <a:latin typeface="+mj-ea"/>
                <a:ea typeface="+mj-ea"/>
              </a:rPr>
              <a:t>过阻尼（</a:t>
            </a:r>
            <a:r>
              <a:rPr lang="el-GR" altLang="zh-CN" sz="2000" b="1" dirty="0">
                <a:solidFill>
                  <a:srgbClr val="C00000"/>
                </a:solidFill>
                <a:latin typeface="+mj-ea"/>
                <a:ea typeface="+mj-ea"/>
              </a:rPr>
              <a:t>ζ</a:t>
            </a:r>
            <a:r>
              <a:rPr lang="en-US" altLang="zh-CN" sz="2000" b="1" dirty="0">
                <a:solidFill>
                  <a:srgbClr val="C00000"/>
                </a:solidFill>
                <a:latin typeface="+mj-ea"/>
                <a:ea typeface="+mj-ea"/>
              </a:rPr>
              <a:t>&gt;1</a:t>
            </a:r>
            <a:r>
              <a:rPr lang="zh-CN" altLang="en-US" sz="2000" b="1" dirty="0">
                <a:solidFill>
                  <a:srgbClr val="C00000"/>
                </a:solidFill>
                <a:latin typeface="+mj-ea"/>
                <a:ea typeface="+mj-ea"/>
              </a:rPr>
              <a:t>）</a:t>
            </a:r>
            <a:r>
              <a:rPr lang="en-US" altLang="zh-CN" sz="2000" dirty="0">
                <a:latin typeface="+mn-ea"/>
                <a:ea typeface="+mn-ea"/>
              </a:rPr>
              <a:t>——</a:t>
            </a:r>
            <a:r>
              <a:rPr lang="zh-CN" altLang="en-US" sz="2000" dirty="0">
                <a:latin typeface="+mn-ea"/>
                <a:ea typeface="+mn-ea"/>
              </a:rPr>
              <a:t>二个极点是实数极点</a:t>
            </a:r>
          </a:p>
        </p:txBody>
      </p:sp>
      <p:graphicFrame>
        <p:nvGraphicFramePr>
          <p:cNvPr id="4" name="Object 56"/>
          <p:cNvGraphicFramePr>
            <a:graphicFrameLocks noChangeAspect="1"/>
          </p:cNvGraphicFramePr>
          <p:nvPr>
            <p:extLst>
              <p:ext uri="{D42A27DB-BD31-4B8C-83A1-F6EECF244321}">
                <p14:modId xmlns:p14="http://schemas.microsoft.com/office/powerpoint/2010/main" val="3355972146"/>
              </p:ext>
            </p:extLst>
          </p:nvPr>
        </p:nvGraphicFramePr>
        <p:xfrm>
          <a:off x="1758158" y="3306763"/>
          <a:ext cx="8562975" cy="847725"/>
        </p:xfrm>
        <a:graphic>
          <a:graphicData uri="http://schemas.openxmlformats.org/presentationml/2006/ole">
            <mc:AlternateContent xmlns:mc="http://schemas.openxmlformats.org/markup-compatibility/2006">
              <mc:Choice xmlns:v="urn:schemas-microsoft-com:vml" Requires="v">
                <p:oleObj spid="_x0000_s41070" r:id="rId3" imgW="5397817" imgH="533717" progId="Equation.3">
                  <p:embed/>
                </p:oleObj>
              </mc:Choice>
              <mc:Fallback>
                <p:oleObj r:id="rId3" imgW="5397817" imgH="533717" progId="Equation.3">
                  <p:embed/>
                  <p:pic>
                    <p:nvPicPr>
                      <p:cNvPr id="70712" name="Object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8158" y="3306763"/>
                        <a:ext cx="85629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57"/>
          <p:cNvSpPr txBox="1">
            <a:spLocks noChangeArrowheads="1"/>
          </p:cNvSpPr>
          <p:nvPr/>
        </p:nvSpPr>
        <p:spPr bwMode="auto">
          <a:xfrm>
            <a:off x="1027113" y="2624138"/>
            <a:ext cx="77041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因此，这时的二阶系统可以认为是由二个不同惯性环节串联组成。</a:t>
            </a:r>
          </a:p>
        </p:txBody>
      </p:sp>
      <p:graphicFrame>
        <p:nvGraphicFramePr>
          <p:cNvPr id="6" name="Object 60"/>
          <p:cNvGraphicFramePr>
            <a:graphicFrameLocks noChangeAspect="1"/>
          </p:cNvGraphicFramePr>
          <p:nvPr>
            <p:extLst>
              <p:ext uri="{D42A27DB-BD31-4B8C-83A1-F6EECF244321}">
                <p14:modId xmlns:p14="http://schemas.microsoft.com/office/powerpoint/2010/main" val="1071466285"/>
              </p:ext>
            </p:extLst>
          </p:nvPr>
        </p:nvGraphicFramePr>
        <p:xfrm>
          <a:off x="1762918" y="4470694"/>
          <a:ext cx="6735763" cy="857250"/>
        </p:xfrm>
        <a:graphic>
          <a:graphicData uri="http://schemas.openxmlformats.org/presentationml/2006/ole">
            <mc:AlternateContent xmlns:mc="http://schemas.openxmlformats.org/markup-compatibility/2006">
              <mc:Choice xmlns:v="urn:schemas-microsoft-com:vml" Requires="v">
                <p:oleObj spid="_x0000_s41071" r:id="rId5" imgW="4204017" imgH="533717" progId="Equation.3">
                  <p:embed/>
                </p:oleObj>
              </mc:Choice>
              <mc:Fallback>
                <p:oleObj r:id="rId5" imgW="4204017" imgH="533717" progId="Equation.3">
                  <p:embed/>
                  <p:pic>
                    <p:nvPicPr>
                      <p:cNvPr id="70716" name="Object 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2918" y="4470694"/>
                        <a:ext cx="6735763"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61"/>
          <p:cNvSpPr txBox="1">
            <a:spLocks noChangeArrowheads="1"/>
          </p:cNvSpPr>
          <p:nvPr/>
        </p:nvSpPr>
        <p:spPr bwMode="auto">
          <a:xfrm>
            <a:off x="1027113" y="1820863"/>
            <a:ext cx="33988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这时二阶系统的传递函数为</a:t>
            </a:r>
          </a:p>
        </p:txBody>
      </p:sp>
      <p:graphicFrame>
        <p:nvGraphicFramePr>
          <p:cNvPr id="8" name="Object 62"/>
          <p:cNvGraphicFramePr>
            <a:graphicFrameLocks noChangeAspect="1"/>
          </p:cNvGraphicFramePr>
          <p:nvPr>
            <p:extLst>
              <p:ext uri="{D42A27DB-BD31-4B8C-83A1-F6EECF244321}">
                <p14:modId xmlns:p14="http://schemas.microsoft.com/office/powerpoint/2010/main" val="3350382949"/>
              </p:ext>
            </p:extLst>
          </p:nvPr>
        </p:nvGraphicFramePr>
        <p:xfrm>
          <a:off x="4713288" y="1749425"/>
          <a:ext cx="4657725" cy="735013"/>
        </p:xfrm>
        <a:graphic>
          <a:graphicData uri="http://schemas.openxmlformats.org/presentationml/2006/ole">
            <mc:AlternateContent xmlns:mc="http://schemas.openxmlformats.org/markup-compatibility/2006">
              <mc:Choice xmlns:v="urn:schemas-microsoft-com:vml" Requires="v">
                <p:oleObj spid="_x0000_s41072" r:id="rId7" imgW="3137217" imgH="495617" progId="Equation.3">
                  <p:embed/>
                </p:oleObj>
              </mc:Choice>
              <mc:Fallback>
                <p:oleObj r:id="rId7" imgW="3137217" imgH="495617" progId="Equation.3">
                  <p:embed/>
                  <p:pic>
                    <p:nvPicPr>
                      <p:cNvPr id="40964"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3288" y="1749425"/>
                        <a:ext cx="4657725"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64"/>
          <p:cNvGraphicFramePr>
            <a:graphicFrameLocks noChangeAspect="1"/>
          </p:cNvGraphicFramePr>
          <p:nvPr>
            <p:extLst>
              <p:ext uri="{D42A27DB-BD31-4B8C-83A1-F6EECF244321}">
                <p14:modId xmlns:p14="http://schemas.microsoft.com/office/powerpoint/2010/main" val="2992138723"/>
              </p:ext>
            </p:extLst>
          </p:nvPr>
        </p:nvGraphicFramePr>
        <p:xfrm>
          <a:off x="5418665" y="1089025"/>
          <a:ext cx="2548551" cy="505846"/>
        </p:xfrm>
        <a:graphic>
          <a:graphicData uri="http://schemas.openxmlformats.org/presentationml/2006/ole">
            <mc:AlternateContent xmlns:mc="http://schemas.openxmlformats.org/markup-compatibility/2006">
              <mc:Choice xmlns:v="urn:schemas-microsoft-com:vml" Requires="v">
                <p:oleObj spid="_x0000_s41073" r:id="rId9" imgW="1473517" imgH="292417" progId="Equation.3">
                  <p:embed/>
                </p:oleObj>
              </mc:Choice>
              <mc:Fallback>
                <p:oleObj r:id="rId9" imgW="1473517" imgH="292417" progId="Equation.3">
                  <p:embed/>
                  <p:pic>
                    <p:nvPicPr>
                      <p:cNvPr id="40965" name="Object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18665" y="1089025"/>
                        <a:ext cx="2548551" cy="505846"/>
                      </a:xfrm>
                      <a:prstGeom prst="rect">
                        <a:avLst/>
                      </a:prstGeom>
                      <a:ln>
                        <a:noFill/>
                      </a:ln>
                    </p:spPr>
                  </p:pic>
                </p:oleObj>
              </mc:Fallback>
            </mc:AlternateContent>
          </a:graphicData>
        </a:graphic>
      </p:graphicFrame>
      <p:sp>
        <p:nvSpPr>
          <p:cNvPr id="10" name="Text Box 66"/>
          <p:cNvSpPr txBox="1">
            <a:spLocks noChangeArrowheads="1"/>
          </p:cNvSpPr>
          <p:nvPr/>
        </p:nvSpPr>
        <p:spPr bwMode="auto">
          <a:xfrm>
            <a:off x="1765359" y="3828690"/>
            <a:ext cx="345598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200000"/>
              </a:lnSpc>
              <a:spcBef>
                <a:spcPct val="50000"/>
              </a:spcBef>
              <a:buFont typeface="Wingdings" panose="05000000000000000000" pitchFamily="2" charset="2"/>
              <a:buNone/>
            </a:pPr>
            <a:r>
              <a:rPr lang="zh-CN" altLang="en-US" sz="2000" dirty="0">
                <a:latin typeface="+mn-ea"/>
                <a:ea typeface="+mn-ea"/>
                <a:cs typeface="楷体_GB2312"/>
              </a:rPr>
              <a:t>这时的二阶系统输出响应是一条单调上升比临界阻尼情况缓慢的曲线。</a:t>
            </a:r>
          </a:p>
        </p:txBody>
      </p:sp>
      <p:sp>
        <p:nvSpPr>
          <p:cNvPr id="11" name="Line 67"/>
          <p:cNvSpPr>
            <a:spLocks noChangeShapeType="1"/>
          </p:cNvSpPr>
          <p:nvPr/>
        </p:nvSpPr>
        <p:spPr bwMode="auto">
          <a:xfrm>
            <a:off x="2337593" y="5407319"/>
            <a:ext cx="2889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68"/>
          <p:cNvSpPr>
            <a:spLocks noChangeShapeType="1"/>
          </p:cNvSpPr>
          <p:nvPr/>
        </p:nvSpPr>
        <p:spPr bwMode="auto">
          <a:xfrm>
            <a:off x="2770981" y="5407319"/>
            <a:ext cx="453548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69"/>
          <p:cNvSpPr>
            <a:spLocks noChangeShapeType="1"/>
          </p:cNvSpPr>
          <p:nvPr/>
        </p:nvSpPr>
        <p:spPr bwMode="auto">
          <a:xfrm>
            <a:off x="4066381" y="5407319"/>
            <a:ext cx="0" cy="3603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70"/>
          <p:cNvSpPr>
            <a:spLocks noChangeShapeType="1"/>
          </p:cNvSpPr>
          <p:nvPr/>
        </p:nvSpPr>
        <p:spPr bwMode="auto">
          <a:xfrm>
            <a:off x="4066381" y="5767682"/>
            <a:ext cx="71913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71"/>
          <p:cNvSpPr>
            <a:spLocks noChangeShapeType="1"/>
          </p:cNvSpPr>
          <p:nvPr/>
        </p:nvSpPr>
        <p:spPr bwMode="auto">
          <a:xfrm>
            <a:off x="2482056" y="5407319"/>
            <a:ext cx="0" cy="720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72"/>
          <p:cNvSpPr>
            <a:spLocks noChangeShapeType="1"/>
          </p:cNvSpPr>
          <p:nvPr/>
        </p:nvSpPr>
        <p:spPr bwMode="auto">
          <a:xfrm>
            <a:off x="2482056" y="6128044"/>
            <a:ext cx="23050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Text Box 73"/>
          <p:cNvSpPr txBox="1">
            <a:spLocks noChangeArrowheads="1"/>
          </p:cNvSpPr>
          <p:nvPr/>
        </p:nvSpPr>
        <p:spPr bwMode="auto">
          <a:xfrm>
            <a:off x="4787106" y="5551782"/>
            <a:ext cx="4321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系统的动态输出，取决于传递函数的极点</a:t>
            </a:r>
          </a:p>
        </p:txBody>
      </p:sp>
      <p:sp>
        <p:nvSpPr>
          <p:cNvPr id="18" name="Text Box 74"/>
          <p:cNvSpPr txBox="1">
            <a:spLocks noChangeArrowheads="1"/>
          </p:cNvSpPr>
          <p:nvPr/>
        </p:nvSpPr>
        <p:spPr bwMode="auto">
          <a:xfrm>
            <a:off x="4787106" y="5983582"/>
            <a:ext cx="4248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系统的稳态输出，取决于输入信号</a:t>
            </a:r>
          </a:p>
        </p:txBody>
      </p:sp>
      <p:pic>
        <p:nvPicPr>
          <p:cNvPr id="19" name="Picture 7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a:xfrm>
            <a:off x="5447059" y="2887980"/>
            <a:ext cx="5040313" cy="3778250"/>
          </a:xfrm>
          <a:prstGeom prst="rect">
            <a:avLst/>
          </a:prstGeom>
        </p:spPr>
      </p:pic>
      <p:sp>
        <p:nvSpPr>
          <p:cNvPr id="20" name="Line 78"/>
          <p:cNvSpPr>
            <a:spLocks noChangeShapeType="1"/>
          </p:cNvSpPr>
          <p:nvPr/>
        </p:nvSpPr>
        <p:spPr bwMode="auto">
          <a:xfrm>
            <a:off x="7247284" y="3381693"/>
            <a:ext cx="719138" cy="115093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Text Box 79"/>
          <p:cNvSpPr txBox="1">
            <a:spLocks noChangeArrowheads="1"/>
          </p:cNvSpPr>
          <p:nvPr/>
        </p:nvSpPr>
        <p:spPr bwMode="auto">
          <a:xfrm>
            <a:off x="7894984" y="4389755"/>
            <a:ext cx="9350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Arial" panose="020B0604020202020204" pitchFamily="34" charset="0"/>
              </a:rPr>
              <a:t>ζ</a:t>
            </a:r>
            <a:r>
              <a:rPr lang="en-US" altLang="zh-CN">
                <a:cs typeface="Arial" panose="020B0604020202020204" pitchFamily="34" charset="0"/>
              </a:rPr>
              <a:t>=1</a:t>
            </a:r>
            <a:endParaRPr lang="el-GR" altLang="zh-CN">
              <a:cs typeface="Arial" panose="020B0604020202020204" pitchFamily="34" charset="0"/>
            </a:endParaRPr>
          </a:p>
        </p:txBody>
      </p:sp>
      <p:sp>
        <p:nvSpPr>
          <p:cNvPr id="22" name="Line 80"/>
          <p:cNvSpPr>
            <a:spLocks noChangeShapeType="1"/>
          </p:cNvSpPr>
          <p:nvPr/>
        </p:nvSpPr>
        <p:spPr bwMode="auto">
          <a:xfrm>
            <a:off x="7102822" y="3742055"/>
            <a:ext cx="863600" cy="10795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Text Box 81"/>
          <p:cNvSpPr txBox="1">
            <a:spLocks noChangeArrowheads="1"/>
          </p:cNvSpPr>
          <p:nvPr/>
        </p:nvSpPr>
        <p:spPr bwMode="auto">
          <a:xfrm>
            <a:off x="7894984" y="4677093"/>
            <a:ext cx="935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Arial" panose="020B0604020202020204" pitchFamily="34" charset="0"/>
              </a:rPr>
              <a:t>ζ</a:t>
            </a:r>
            <a:r>
              <a:rPr lang="en-US" altLang="zh-CN">
                <a:cs typeface="Arial" panose="020B0604020202020204" pitchFamily="34" charset="0"/>
              </a:rPr>
              <a:t>=1.2</a:t>
            </a:r>
            <a:endParaRPr lang="el-GR" altLang="zh-CN">
              <a:cs typeface="Arial" panose="020B0604020202020204" pitchFamily="34" charset="0"/>
            </a:endParaRPr>
          </a:p>
        </p:txBody>
      </p:sp>
      <p:sp>
        <p:nvSpPr>
          <p:cNvPr id="24" name="Line 82"/>
          <p:cNvSpPr>
            <a:spLocks noChangeShapeType="1"/>
          </p:cNvSpPr>
          <p:nvPr/>
        </p:nvSpPr>
        <p:spPr bwMode="auto">
          <a:xfrm>
            <a:off x="7031384" y="4100830"/>
            <a:ext cx="935038" cy="10080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Text Box 83"/>
          <p:cNvSpPr txBox="1">
            <a:spLocks noChangeArrowheads="1"/>
          </p:cNvSpPr>
          <p:nvPr/>
        </p:nvSpPr>
        <p:spPr bwMode="auto">
          <a:xfrm>
            <a:off x="7894984" y="4966018"/>
            <a:ext cx="935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Arial" panose="020B0604020202020204" pitchFamily="34" charset="0"/>
              </a:rPr>
              <a:t>ζ</a:t>
            </a:r>
            <a:r>
              <a:rPr lang="en-US" altLang="zh-CN">
                <a:cs typeface="Arial" panose="020B0604020202020204" pitchFamily="34" charset="0"/>
              </a:rPr>
              <a:t>=1.5</a:t>
            </a:r>
            <a:endParaRPr lang="el-GR" altLang="zh-CN">
              <a:cs typeface="Arial" panose="020B0604020202020204" pitchFamily="34" charset="0"/>
            </a:endParaRPr>
          </a:p>
        </p:txBody>
      </p:sp>
      <p:sp>
        <p:nvSpPr>
          <p:cNvPr id="26" name="Line 84"/>
          <p:cNvSpPr>
            <a:spLocks noChangeShapeType="1"/>
          </p:cNvSpPr>
          <p:nvPr/>
        </p:nvSpPr>
        <p:spPr bwMode="auto">
          <a:xfrm>
            <a:off x="6958359" y="4461193"/>
            <a:ext cx="1008063" cy="936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Text Box 85"/>
          <p:cNvSpPr txBox="1">
            <a:spLocks noChangeArrowheads="1"/>
          </p:cNvSpPr>
          <p:nvPr/>
        </p:nvSpPr>
        <p:spPr bwMode="auto">
          <a:xfrm>
            <a:off x="7894984" y="5253355"/>
            <a:ext cx="9350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Arial" panose="020B0604020202020204" pitchFamily="34" charset="0"/>
              </a:rPr>
              <a:t>ζ</a:t>
            </a:r>
            <a:r>
              <a:rPr lang="en-US" altLang="zh-CN">
                <a:cs typeface="Arial" panose="020B0604020202020204" pitchFamily="34" charset="0"/>
              </a:rPr>
              <a:t>=1.8</a:t>
            </a:r>
            <a:endParaRPr lang="el-GR" altLang="zh-CN">
              <a:cs typeface="Arial" panose="020B0604020202020204" pitchFamily="34" charset="0"/>
            </a:endParaRPr>
          </a:p>
        </p:txBody>
      </p:sp>
    </p:spTree>
    <p:extLst>
      <p:ext uri="{BB962C8B-B14F-4D97-AF65-F5344CB8AC3E}">
        <p14:creationId xmlns:p14="http://schemas.microsoft.com/office/powerpoint/2010/main" val="485926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linds(horizontal)">
                                      <p:cBhvr>
                                        <p:cTn id="16" dur="500"/>
                                        <p:tgtEl>
                                          <p:spTgt spid="14"/>
                                        </p:tgtEl>
                                      </p:cBhvr>
                                    </p:animEffect>
                                  </p:childTnLst>
                                </p:cTn>
                              </p:par>
                              <p:par>
                                <p:cTn id="17" presetID="3" presetClass="entr" presetSubtype="1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nodeType="clickEffect">
                                  <p:stCondLst>
                                    <p:cond delay="0"/>
                                  </p:stCondLst>
                                  <p:childTnLst>
                                    <p:animEffect transition="out" filter="blinds(horizontal)">
                                      <p:cBhvr>
                                        <p:cTn id="32" dur="500"/>
                                        <p:tgtEl>
                                          <p:spTgt spid="4"/>
                                        </p:tgtEl>
                                      </p:cBhvr>
                                    </p:animEffect>
                                    <p:set>
                                      <p:cBhvr>
                                        <p:cTn id="33" dur="1" fill="hold">
                                          <p:stCondLst>
                                            <p:cond delay="499"/>
                                          </p:stCondLst>
                                        </p:cTn>
                                        <p:tgtEl>
                                          <p:spTgt spid="4"/>
                                        </p:tgtEl>
                                        <p:attrNameLst>
                                          <p:attrName>style.visibility</p:attrName>
                                        </p:attrNameLst>
                                      </p:cBhvr>
                                      <p:to>
                                        <p:strVal val="hidden"/>
                                      </p:to>
                                    </p:set>
                                  </p:childTnLst>
                                </p:cTn>
                              </p:par>
                              <p:par>
                                <p:cTn id="34" presetID="3" presetClass="exit" presetSubtype="10" fill="hold" nodeType="withEffect">
                                  <p:stCondLst>
                                    <p:cond delay="0"/>
                                  </p:stCondLst>
                                  <p:childTnLst>
                                    <p:animEffect transition="out" filter="blinds(horizontal)">
                                      <p:cBhvr>
                                        <p:cTn id="35" dur="500"/>
                                        <p:tgtEl>
                                          <p:spTgt spid="6"/>
                                        </p:tgtEl>
                                      </p:cBhvr>
                                    </p:animEffect>
                                    <p:set>
                                      <p:cBhvr>
                                        <p:cTn id="36" dur="1" fill="hold">
                                          <p:stCondLst>
                                            <p:cond delay="499"/>
                                          </p:stCondLst>
                                        </p:cTn>
                                        <p:tgtEl>
                                          <p:spTgt spid="6"/>
                                        </p:tgtEl>
                                        <p:attrNameLst>
                                          <p:attrName>style.visibility</p:attrName>
                                        </p:attrNameLst>
                                      </p:cBhvr>
                                      <p:to>
                                        <p:strVal val="hidden"/>
                                      </p:to>
                                    </p:set>
                                  </p:childTnLst>
                                </p:cTn>
                              </p:par>
                              <p:par>
                                <p:cTn id="37" presetID="3" presetClass="exit" presetSubtype="10" fill="hold" nodeType="withEffect">
                                  <p:stCondLst>
                                    <p:cond delay="0"/>
                                  </p:stCondLst>
                                  <p:childTnLst>
                                    <p:animEffect transition="out" filter="blinds(horizontal)">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3" presetClass="exit" presetSubtype="10" fill="hold" nodeType="withEffect">
                                  <p:stCondLst>
                                    <p:cond delay="0"/>
                                  </p:stCondLst>
                                  <p:childTnLst>
                                    <p:animEffect transition="out" filter="blinds(horizontal)">
                                      <p:cBhvr>
                                        <p:cTn id="41" dur="500"/>
                                        <p:tgtEl>
                                          <p:spTgt spid="12"/>
                                        </p:tgtEl>
                                      </p:cBhvr>
                                    </p:animEffect>
                                    <p:set>
                                      <p:cBhvr>
                                        <p:cTn id="42" dur="1" fill="hold">
                                          <p:stCondLst>
                                            <p:cond delay="499"/>
                                          </p:stCondLst>
                                        </p:cTn>
                                        <p:tgtEl>
                                          <p:spTgt spid="12"/>
                                        </p:tgtEl>
                                        <p:attrNameLst>
                                          <p:attrName>style.visibility</p:attrName>
                                        </p:attrNameLst>
                                      </p:cBhvr>
                                      <p:to>
                                        <p:strVal val="hidden"/>
                                      </p:to>
                                    </p:set>
                                  </p:childTnLst>
                                </p:cTn>
                              </p:par>
                              <p:par>
                                <p:cTn id="43" presetID="3" presetClass="exit" presetSubtype="10" fill="hold" nodeType="withEffect">
                                  <p:stCondLst>
                                    <p:cond delay="0"/>
                                  </p:stCondLst>
                                  <p:childTnLst>
                                    <p:animEffect transition="out" filter="blinds(horizontal)">
                                      <p:cBhvr>
                                        <p:cTn id="44" dur="500"/>
                                        <p:tgtEl>
                                          <p:spTgt spid="13"/>
                                        </p:tgtEl>
                                      </p:cBhvr>
                                    </p:animEffect>
                                    <p:set>
                                      <p:cBhvr>
                                        <p:cTn id="45" dur="1" fill="hold">
                                          <p:stCondLst>
                                            <p:cond delay="499"/>
                                          </p:stCondLst>
                                        </p:cTn>
                                        <p:tgtEl>
                                          <p:spTgt spid="13"/>
                                        </p:tgtEl>
                                        <p:attrNameLst>
                                          <p:attrName>style.visibility</p:attrName>
                                        </p:attrNameLst>
                                      </p:cBhvr>
                                      <p:to>
                                        <p:strVal val="hidden"/>
                                      </p:to>
                                    </p:set>
                                  </p:childTnLst>
                                </p:cTn>
                              </p:par>
                              <p:par>
                                <p:cTn id="46" presetID="3" presetClass="exit" presetSubtype="10" fill="hold" nodeType="withEffect">
                                  <p:stCondLst>
                                    <p:cond delay="0"/>
                                  </p:stCondLst>
                                  <p:childTnLst>
                                    <p:animEffect transition="out" filter="blinds(horizontal)">
                                      <p:cBhvr>
                                        <p:cTn id="47" dur="500"/>
                                        <p:tgtEl>
                                          <p:spTgt spid="14"/>
                                        </p:tgtEl>
                                      </p:cBhvr>
                                    </p:animEffect>
                                    <p:set>
                                      <p:cBhvr>
                                        <p:cTn id="48" dur="1" fill="hold">
                                          <p:stCondLst>
                                            <p:cond delay="499"/>
                                          </p:stCondLst>
                                        </p:cTn>
                                        <p:tgtEl>
                                          <p:spTgt spid="14"/>
                                        </p:tgtEl>
                                        <p:attrNameLst>
                                          <p:attrName>style.visibility</p:attrName>
                                        </p:attrNameLst>
                                      </p:cBhvr>
                                      <p:to>
                                        <p:strVal val="hidden"/>
                                      </p:to>
                                    </p:set>
                                  </p:childTnLst>
                                </p:cTn>
                              </p:par>
                              <p:par>
                                <p:cTn id="49" presetID="3" presetClass="exit" presetSubtype="10" fill="hold" nodeType="withEffect">
                                  <p:stCondLst>
                                    <p:cond delay="0"/>
                                  </p:stCondLst>
                                  <p:childTnLst>
                                    <p:animEffect transition="out" filter="blinds(horizontal)">
                                      <p:cBhvr>
                                        <p:cTn id="50" dur="500"/>
                                        <p:tgtEl>
                                          <p:spTgt spid="15"/>
                                        </p:tgtEl>
                                      </p:cBhvr>
                                    </p:animEffect>
                                    <p:set>
                                      <p:cBhvr>
                                        <p:cTn id="51" dur="1" fill="hold">
                                          <p:stCondLst>
                                            <p:cond delay="499"/>
                                          </p:stCondLst>
                                        </p:cTn>
                                        <p:tgtEl>
                                          <p:spTgt spid="15"/>
                                        </p:tgtEl>
                                        <p:attrNameLst>
                                          <p:attrName>style.visibility</p:attrName>
                                        </p:attrNameLst>
                                      </p:cBhvr>
                                      <p:to>
                                        <p:strVal val="hidden"/>
                                      </p:to>
                                    </p:set>
                                  </p:childTnLst>
                                </p:cTn>
                              </p:par>
                              <p:par>
                                <p:cTn id="52" presetID="3" presetClass="exit" presetSubtype="10" fill="hold" nodeType="withEffect">
                                  <p:stCondLst>
                                    <p:cond delay="0"/>
                                  </p:stCondLst>
                                  <p:childTnLst>
                                    <p:animEffect transition="out" filter="blinds(horizontal)">
                                      <p:cBhvr>
                                        <p:cTn id="53" dur="500"/>
                                        <p:tgtEl>
                                          <p:spTgt spid="16"/>
                                        </p:tgtEl>
                                      </p:cBhvr>
                                    </p:animEffect>
                                    <p:set>
                                      <p:cBhvr>
                                        <p:cTn id="54" dur="1" fill="hold">
                                          <p:stCondLst>
                                            <p:cond delay="499"/>
                                          </p:stCondLst>
                                        </p:cTn>
                                        <p:tgtEl>
                                          <p:spTgt spid="16"/>
                                        </p:tgtEl>
                                        <p:attrNameLst>
                                          <p:attrName>style.visibility</p:attrName>
                                        </p:attrNameLst>
                                      </p:cBhvr>
                                      <p:to>
                                        <p:strVal val="hidden"/>
                                      </p:to>
                                    </p:set>
                                  </p:childTnLst>
                                </p:cTn>
                              </p:par>
                              <p:par>
                                <p:cTn id="55" presetID="3" presetClass="exit" presetSubtype="10" fill="hold" grpId="1" nodeType="withEffect">
                                  <p:stCondLst>
                                    <p:cond delay="0"/>
                                  </p:stCondLst>
                                  <p:childTnLst>
                                    <p:animEffect transition="out" filter="blinds(horizontal)">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par>
                                <p:cTn id="58" presetID="3" presetClass="exit" presetSubtype="10" fill="hold" grpId="1" nodeType="withEffect">
                                  <p:stCondLst>
                                    <p:cond delay="0"/>
                                  </p:stCondLst>
                                  <p:childTnLst>
                                    <p:animEffect transition="out" filter="blinds(horizontal)">
                                      <p:cBhvr>
                                        <p:cTn id="59" dur="500"/>
                                        <p:tgtEl>
                                          <p:spTgt spid="18"/>
                                        </p:tgtEl>
                                      </p:cBhvr>
                                    </p:animEffect>
                                    <p:set>
                                      <p:cBhvr>
                                        <p:cTn id="60" dur="1" fill="hold">
                                          <p:stCondLst>
                                            <p:cond delay="499"/>
                                          </p:stCondLst>
                                        </p:cTn>
                                        <p:tgtEl>
                                          <p:spTgt spid="18"/>
                                        </p:tgtEl>
                                        <p:attrNameLst>
                                          <p:attrName>style.visibility</p:attrName>
                                        </p:attrNameLst>
                                      </p:cBhvr>
                                      <p:to>
                                        <p:strVal val="hidden"/>
                                      </p:to>
                                    </p:set>
                                  </p:childTnLst>
                                </p:cTn>
                              </p:par>
                            </p:childTnLst>
                          </p:cTn>
                        </p:par>
                        <p:par>
                          <p:cTn id="61" fill="hold">
                            <p:stCondLst>
                              <p:cond delay="500"/>
                            </p:stCondLst>
                            <p:childTnLst>
                              <p:par>
                                <p:cTn id="62" presetID="3" presetClass="entr" presetSubtype="10"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linds(horizontal)">
                                      <p:cBhvr>
                                        <p:cTn id="64" dur="500"/>
                                        <p:tgtEl>
                                          <p:spTgt spid="21"/>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blinds(horizontal)">
                                      <p:cBhvr>
                                        <p:cTn id="70" dur="500"/>
                                        <p:tgtEl>
                                          <p:spTgt spid="25"/>
                                        </p:tgtEl>
                                      </p:cBhvr>
                                    </p:animEffect>
                                  </p:childTnLst>
                                </p:cTn>
                              </p:par>
                              <p:par>
                                <p:cTn id="71" presetID="3" presetClass="entr" presetSubtype="1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blinds(horizontal)">
                                      <p:cBhvr>
                                        <p:cTn id="73" dur="500"/>
                                        <p:tgtEl>
                                          <p:spTgt spid="27"/>
                                        </p:tgtEl>
                                      </p:cBhvr>
                                    </p:animEffect>
                                  </p:childTnLst>
                                </p:cTn>
                              </p:par>
                              <p:par>
                                <p:cTn id="74" presetID="3" presetClass="entr" presetSubtype="10" fill="hold"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blinds(horizontal)">
                                      <p:cBhvr>
                                        <p:cTn id="76" dur="500"/>
                                        <p:tgtEl>
                                          <p:spTgt spid="19"/>
                                        </p:tgtEl>
                                      </p:cBhvr>
                                    </p:animEffect>
                                  </p:childTnLst>
                                </p:cTn>
                              </p:par>
                              <p:par>
                                <p:cTn id="77" presetID="3" presetClass="entr" presetSubtype="10" fill="hold"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blinds(horizontal)">
                                      <p:cBhvr>
                                        <p:cTn id="79" dur="500"/>
                                        <p:tgtEl>
                                          <p:spTgt spid="20"/>
                                        </p:tgtEl>
                                      </p:cBhvr>
                                    </p:animEffect>
                                  </p:childTnLst>
                                </p:cTn>
                              </p:par>
                              <p:par>
                                <p:cTn id="80" presetID="3" presetClass="entr" presetSubtype="10" fill="hold"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blinds(horizontal)">
                                      <p:cBhvr>
                                        <p:cTn id="82" dur="500"/>
                                        <p:tgtEl>
                                          <p:spTgt spid="22"/>
                                        </p:tgtEl>
                                      </p:cBhvr>
                                    </p:animEffect>
                                  </p:childTnLst>
                                </p:cTn>
                              </p:par>
                              <p:par>
                                <p:cTn id="83" presetID="3" presetClass="entr" presetSubtype="10" fill="hold" nodeType="with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blinds(horizontal)">
                                      <p:cBhvr>
                                        <p:cTn id="85" dur="500"/>
                                        <p:tgtEl>
                                          <p:spTgt spid="24"/>
                                        </p:tgtEl>
                                      </p:cBhvr>
                                    </p:animEffect>
                                  </p:childTnLst>
                                </p:cTn>
                              </p:par>
                              <p:par>
                                <p:cTn id="86" presetID="3" presetClass="entr" presetSubtype="10" fill="hold" nodeType="with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blinds(horizontal)">
                                      <p:cBhvr>
                                        <p:cTn id="88" dur="500"/>
                                        <p:tgtEl>
                                          <p:spTgt spid="26"/>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10"/>
                                        </p:tgtEl>
                                        <p:attrNameLst>
                                          <p:attrName>style.visibility</p:attrName>
                                        </p:attrNameLst>
                                      </p:cBhvr>
                                      <p:to>
                                        <p:strVal val="visible"/>
                                      </p:to>
                                    </p:set>
                                    <p:animEffect transition="in" filter="blinds(horizontal)">
                                      <p:cBhvr>
                                        <p:cTn id="9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7" grpId="1"/>
      <p:bldP spid="18" grpId="0"/>
      <p:bldP spid="18" grpId="1"/>
      <p:bldP spid="21" grpId="0"/>
      <p:bldP spid="23" grpId="0"/>
      <p:bldP spid="25" grpId="0"/>
      <p:bldP spid="2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44"/>
          <p:cNvGraphicFramePr>
            <a:graphicFrameLocks noChangeAspect="1"/>
          </p:cNvGraphicFramePr>
          <p:nvPr>
            <p:extLst>
              <p:ext uri="{D42A27DB-BD31-4B8C-83A1-F6EECF244321}">
                <p14:modId xmlns:p14="http://schemas.microsoft.com/office/powerpoint/2010/main" val="4211956551"/>
              </p:ext>
            </p:extLst>
          </p:nvPr>
        </p:nvGraphicFramePr>
        <p:xfrm>
          <a:off x="2733358" y="1508918"/>
          <a:ext cx="6624638" cy="841375"/>
        </p:xfrm>
        <a:graphic>
          <a:graphicData uri="http://schemas.openxmlformats.org/presentationml/2006/ole">
            <mc:AlternateContent xmlns:mc="http://schemas.openxmlformats.org/markup-compatibility/2006">
              <mc:Choice xmlns:v="urn:schemas-microsoft-com:vml" Requires="v">
                <p:oleObj spid="_x0000_s42126" r:id="rId3" imgW="4204017" imgH="533717" progId="Equation.3">
                  <p:embed/>
                </p:oleObj>
              </mc:Choice>
              <mc:Fallback>
                <p:oleObj r:id="rId3" imgW="4204017" imgH="533717" progId="Equation.3">
                  <p:embed/>
                  <p:pic>
                    <p:nvPicPr>
                      <p:cNvPr id="41986" name="Object 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3358" y="1508918"/>
                        <a:ext cx="6624638" cy="8413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49"/>
          <p:cNvSpPr txBox="1">
            <a:spLocks noChangeArrowheads="1"/>
          </p:cNvSpPr>
          <p:nvPr/>
        </p:nvSpPr>
        <p:spPr bwMode="auto">
          <a:xfrm>
            <a:off x="515938" y="1089025"/>
            <a:ext cx="6553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在过阻尼的阶跃响应中</a:t>
            </a:r>
          </a:p>
        </p:txBody>
      </p:sp>
      <p:sp>
        <p:nvSpPr>
          <p:cNvPr id="5" name="Text Box 50"/>
          <p:cNvSpPr txBox="1">
            <a:spLocks noChangeArrowheads="1"/>
          </p:cNvSpPr>
          <p:nvPr/>
        </p:nvSpPr>
        <p:spPr bwMode="auto">
          <a:xfrm>
            <a:off x="515938" y="2597944"/>
            <a:ext cx="11160125" cy="1068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2763" eaLnBrk="1" hangingPunct="1">
              <a:lnSpc>
                <a:spcPct val="170000"/>
              </a:lnSpc>
              <a:spcBef>
                <a:spcPct val="50000"/>
              </a:spcBef>
            </a:pPr>
            <a:r>
              <a:rPr lang="zh-CN" altLang="en-US" sz="2000" dirty="0">
                <a:latin typeface="+mn-ea"/>
                <a:ea typeface="+mn-ea"/>
                <a:cs typeface="楷体_GB2312"/>
              </a:rPr>
              <a:t>由于                                   </a:t>
            </a:r>
            <a:r>
              <a:rPr lang="zh-CN" altLang="en-US" sz="2000" dirty="0" smtClean="0">
                <a:latin typeface="+mn-ea"/>
                <a:ea typeface="+mn-ea"/>
                <a:cs typeface="楷体_GB2312"/>
              </a:rPr>
              <a:t>，</a:t>
            </a:r>
            <a:r>
              <a:rPr lang="zh-CN" altLang="en-US" sz="2000" dirty="0">
                <a:latin typeface="+mn-ea"/>
                <a:ea typeface="+mn-ea"/>
                <a:cs typeface="楷体_GB2312"/>
              </a:rPr>
              <a:t>表明在</a:t>
            </a:r>
            <a:r>
              <a:rPr lang="en-US" altLang="zh-CN" sz="2000" dirty="0">
                <a:latin typeface="+mn-ea"/>
                <a:ea typeface="+mn-ea"/>
                <a:cs typeface="楷体_GB2312"/>
              </a:rPr>
              <a:t>t→∞</a:t>
            </a:r>
            <a:r>
              <a:rPr lang="zh-CN" altLang="en-US" sz="2000" dirty="0">
                <a:latin typeface="+mn-ea"/>
                <a:ea typeface="+mn-ea"/>
                <a:cs typeface="楷体_GB2312"/>
              </a:rPr>
              <a:t>时                              的衰减最快。另一方面，从过阻尼二阶系统的二个极点来看：</a:t>
            </a:r>
          </a:p>
        </p:txBody>
      </p:sp>
      <p:graphicFrame>
        <p:nvGraphicFramePr>
          <p:cNvPr id="6" name="Object 51"/>
          <p:cNvGraphicFramePr>
            <a:graphicFrameLocks noChangeAspect="1"/>
          </p:cNvGraphicFramePr>
          <p:nvPr>
            <p:extLst>
              <p:ext uri="{D42A27DB-BD31-4B8C-83A1-F6EECF244321}">
                <p14:modId xmlns:p14="http://schemas.microsoft.com/office/powerpoint/2010/main" val="48975611"/>
              </p:ext>
            </p:extLst>
          </p:nvPr>
        </p:nvGraphicFramePr>
        <p:xfrm>
          <a:off x="1803718" y="2771070"/>
          <a:ext cx="2460625" cy="396875"/>
        </p:xfrm>
        <a:graphic>
          <a:graphicData uri="http://schemas.openxmlformats.org/presentationml/2006/ole">
            <mc:AlternateContent xmlns:mc="http://schemas.openxmlformats.org/markup-compatibility/2006">
              <mc:Choice xmlns:v="urn:schemas-microsoft-com:vml" Requires="v">
                <p:oleObj spid="_x0000_s42127" r:id="rId5" imgW="1727517" imgH="279717" progId="Equation.3">
                  <p:embed/>
                </p:oleObj>
              </mc:Choice>
              <mc:Fallback>
                <p:oleObj r:id="rId5" imgW="1727517" imgH="279717" progId="Equation.3">
                  <p:embed/>
                  <p:pic>
                    <p:nvPicPr>
                      <p:cNvPr id="41987" name="Object 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03718" y="2771070"/>
                        <a:ext cx="2460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52"/>
          <p:cNvGraphicFramePr>
            <a:graphicFrameLocks noChangeAspect="1"/>
          </p:cNvGraphicFramePr>
          <p:nvPr>
            <p:extLst>
              <p:ext uri="{D42A27DB-BD31-4B8C-83A1-F6EECF244321}">
                <p14:modId xmlns:p14="http://schemas.microsoft.com/office/powerpoint/2010/main" val="940975769"/>
              </p:ext>
            </p:extLst>
          </p:nvPr>
        </p:nvGraphicFramePr>
        <p:xfrm>
          <a:off x="6552248" y="2577306"/>
          <a:ext cx="2025650" cy="760413"/>
        </p:xfrm>
        <a:graphic>
          <a:graphicData uri="http://schemas.openxmlformats.org/presentationml/2006/ole">
            <mc:AlternateContent xmlns:mc="http://schemas.openxmlformats.org/markup-compatibility/2006">
              <mc:Choice xmlns:v="urn:schemas-microsoft-com:vml" Requires="v">
                <p:oleObj spid="_x0000_s42128" r:id="rId7" imgW="1422717" imgH="533717" progId="Equation.3">
                  <p:embed/>
                </p:oleObj>
              </mc:Choice>
              <mc:Fallback>
                <p:oleObj r:id="rId7" imgW="1422717" imgH="533717" progId="Equation.3">
                  <p:embed/>
                  <p:pic>
                    <p:nvPicPr>
                      <p:cNvPr id="41988" name="Object 5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52248" y="2577306"/>
                        <a:ext cx="2025650"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53"/>
          <p:cNvGraphicFramePr>
            <a:graphicFrameLocks noChangeAspect="1"/>
          </p:cNvGraphicFramePr>
          <p:nvPr>
            <p:extLst>
              <p:ext uri="{D42A27DB-BD31-4B8C-83A1-F6EECF244321}">
                <p14:modId xmlns:p14="http://schemas.microsoft.com/office/powerpoint/2010/main" val="587736904"/>
              </p:ext>
            </p:extLst>
          </p:nvPr>
        </p:nvGraphicFramePr>
        <p:xfrm>
          <a:off x="3383598" y="3839952"/>
          <a:ext cx="2412554" cy="496224"/>
        </p:xfrm>
        <a:graphic>
          <a:graphicData uri="http://schemas.openxmlformats.org/presentationml/2006/ole">
            <mc:AlternateContent xmlns:mc="http://schemas.openxmlformats.org/markup-compatibility/2006">
              <mc:Choice xmlns:v="urn:schemas-microsoft-com:vml" Requires="v">
                <p:oleObj spid="_x0000_s42129" r:id="rId9" imgW="1359217" imgH="279717" progId="Equation.3">
                  <p:embed/>
                </p:oleObj>
              </mc:Choice>
              <mc:Fallback>
                <p:oleObj r:id="rId9" imgW="1359217" imgH="279717" progId="Equation.3">
                  <p:embed/>
                  <p:pic>
                    <p:nvPicPr>
                      <p:cNvPr id="41989" name="Object 5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83598" y="3839952"/>
                        <a:ext cx="2412554" cy="496224"/>
                      </a:xfrm>
                      <a:prstGeom prst="rect">
                        <a:avLst/>
                      </a:prstGeom>
                      <a:ln>
                        <a:noFill/>
                      </a:ln>
                    </p:spPr>
                  </p:pic>
                </p:oleObj>
              </mc:Fallback>
            </mc:AlternateContent>
          </a:graphicData>
        </a:graphic>
      </p:graphicFrame>
      <p:graphicFrame>
        <p:nvGraphicFramePr>
          <p:cNvPr id="9" name="Object 56"/>
          <p:cNvGraphicFramePr>
            <a:graphicFrameLocks noChangeAspect="1"/>
          </p:cNvGraphicFramePr>
          <p:nvPr>
            <p:extLst>
              <p:ext uri="{D42A27DB-BD31-4B8C-83A1-F6EECF244321}">
                <p14:modId xmlns:p14="http://schemas.microsoft.com/office/powerpoint/2010/main" val="1640884919"/>
              </p:ext>
            </p:extLst>
          </p:nvPr>
        </p:nvGraphicFramePr>
        <p:xfrm>
          <a:off x="6478906" y="3847977"/>
          <a:ext cx="2293460" cy="463744"/>
        </p:xfrm>
        <a:graphic>
          <a:graphicData uri="http://schemas.openxmlformats.org/presentationml/2006/ole">
            <mc:AlternateContent xmlns:mc="http://schemas.openxmlformats.org/markup-compatibility/2006">
              <mc:Choice xmlns:v="urn:schemas-microsoft-com:vml" Requires="v">
                <p:oleObj spid="_x0000_s42130" r:id="rId11" imgW="1384617" imgH="279717" progId="Equation.3">
                  <p:embed/>
                </p:oleObj>
              </mc:Choice>
              <mc:Fallback>
                <p:oleObj r:id="rId11" imgW="1384617" imgH="279717" progId="Equation.3">
                  <p:embed/>
                  <p:pic>
                    <p:nvPicPr>
                      <p:cNvPr id="41990" name="Object 5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78906" y="3847977"/>
                        <a:ext cx="2293460" cy="463744"/>
                      </a:xfrm>
                      <a:prstGeom prst="rect">
                        <a:avLst/>
                      </a:prstGeom>
                      <a:noFill/>
                      <a:ln>
                        <a:noFill/>
                      </a:ln>
                    </p:spPr>
                  </p:pic>
                </p:oleObj>
              </mc:Fallback>
            </mc:AlternateContent>
          </a:graphicData>
        </a:graphic>
      </p:graphicFrame>
      <p:sp>
        <p:nvSpPr>
          <p:cNvPr id="10" name="Text Box 57"/>
          <p:cNvSpPr txBox="1">
            <a:spLocks noChangeArrowheads="1"/>
          </p:cNvSpPr>
          <p:nvPr/>
        </p:nvSpPr>
        <p:spPr bwMode="auto">
          <a:xfrm>
            <a:off x="515938" y="4614862"/>
            <a:ext cx="11160125"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smtClean="0">
                <a:latin typeface="+mn-ea"/>
                <a:ea typeface="+mn-ea"/>
                <a:cs typeface="Times New Roman" panose="02020603050405020304" pitchFamily="18" charset="0"/>
              </a:rPr>
              <a:t>过阻尼 </a:t>
            </a:r>
            <a:r>
              <a:rPr lang="el-GR" altLang="zh-CN" sz="2000" b="1" dirty="0" smtClean="0">
                <a:latin typeface="+mn-lt"/>
                <a:ea typeface="+mj-ea"/>
                <a:cs typeface="Times New Roman" panose="02020603050405020304" pitchFamily="18" charset="0"/>
              </a:rPr>
              <a:t>ζ</a:t>
            </a:r>
            <a:r>
              <a:rPr lang="en-US" altLang="zh-CN" sz="2000" b="1" dirty="0">
                <a:latin typeface="+mj-ea"/>
                <a:ea typeface="+mj-ea"/>
                <a:cs typeface="Times New Roman" panose="02020603050405020304" pitchFamily="18" charset="0"/>
              </a:rPr>
              <a:t>&gt;&gt;1</a:t>
            </a:r>
            <a:r>
              <a:rPr lang="zh-CN" altLang="el-GR" sz="2000" dirty="0">
                <a:latin typeface="+mn-ea"/>
                <a:ea typeface="+mn-ea"/>
                <a:cs typeface="Times New Roman" panose="02020603050405020304" pitchFamily="18" charset="0"/>
              </a:rPr>
              <a:t>时，</a:t>
            </a:r>
            <a:r>
              <a:rPr lang="en-US" altLang="zh-CN" sz="2000" b="1" dirty="0">
                <a:latin typeface="+mj-ea"/>
                <a:ea typeface="+mj-ea"/>
                <a:cs typeface="Times New Roman" panose="02020603050405020304" pitchFamily="18" charset="0"/>
              </a:rPr>
              <a:t>s</a:t>
            </a:r>
            <a:r>
              <a:rPr lang="en-US" altLang="zh-CN" sz="2000" b="1" baseline="-25000" dirty="0">
                <a:latin typeface="+mj-ea"/>
                <a:ea typeface="+mj-ea"/>
                <a:cs typeface="Times New Roman" panose="02020603050405020304" pitchFamily="18" charset="0"/>
              </a:rPr>
              <a:t>1</a:t>
            </a:r>
            <a:r>
              <a:rPr lang="el-GR" altLang="zh-CN"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0</a:t>
            </a:r>
            <a:r>
              <a:rPr lang="zh-CN" altLang="en-US"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s</a:t>
            </a:r>
            <a:r>
              <a:rPr lang="en-US" altLang="zh-CN" sz="2000" b="1" baseline="-25000" dirty="0">
                <a:latin typeface="+mj-ea"/>
                <a:ea typeface="+mj-ea"/>
                <a:cs typeface="Times New Roman" panose="02020603050405020304" pitchFamily="18" charset="0"/>
              </a:rPr>
              <a:t>2 </a:t>
            </a:r>
            <a:r>
              <a:rPr lang="el-GR" altLang="zh-CN" sz="2000" b="1" dirty="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a:t>
            </a:r>
            <a:r>
              <a:rPr lang="el-GR" altLang="zh-CN" sz="2000" b="1" dirty="0" smtClean="0">
                <a:latin typeface="+mj-ea"/>
                <a:ea typeface="+mj-ea"/>
                <a:cs typeface="Times New Roman" panose="02020603050405020304" pitchFamily="18" charset="0"/>
              </a:rPr>
              <a:t>∞</a:t>
            </a:r>
            <a:r>
              <a:rPr lang="en-US" altLang="zh-CN" sz="2000" b="1" dirty="0" smtClean="0">
                <a:latin typeface="+mj-ea"/>
                <a:ea typeface="+mj-ea"/>
                <a:cs typeface="Times New Roman" panose="02020603050405020304" pitchFamily="18" charset="0"/>
              </a:rPr>
              <a:t> </a:t>
            </a:r>
            <a:r>
              <a:rPr lang="zh-CN" altLang="el-GR" sz="2000" dirty="0" smtClean="0">
                <a:latin typeface="+mn-ea"/>
                <a:ea typeface="+mn-ea"/>
                <a:cs typeface="Times New Roman" panose="02020603050405020304" pitchFamily="18" charset="0"/>
              </a:rPr>
              <a:t>。</a:t>
            </a:r>
            <a:r>
              <a:rPr lang="zh-CN" altLang="el-GR" sz="2000" dirty="0">
                <a:latin typeface="+mn-ea"/>
                <a:ea typeface="+mn-ea"/>
                <a:cs typeface="Times New Roman" panose="02020603050405020304" pitchFamily="18" charset="0"/>
              </a:rPr>
              <a:t>表明在阻尼系数很大时，其中一个极点沿负实轴靠近原点，对应动态输出中衰减较慢的项；另一个极点沿负实轴远离原点，对应动态输出中衰减较快的项。亦即</a:t>
            </a:r>
            <a:r>
              <a:rPr lang="zh-CN" altLang="el-GR" sz="2000" dirty="0" smtClean="0">
                <a:latin typeface="+mn-ea"/>
                <a:ea typeface="+mn-ea"/>
                <a:cs typeface="Times New Roman" panose="02020603050405020304" pitchFamily="18" charset="0"/>
              </a:rPr>
              <a:t>极点</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s</a:t>
            </a:r>
            <a:r>
              <a:rPr lang="en-US" altLang="zh-CN" sz="2000" b="1" baseline="-25000" dirty="0" smtClean="0">
                <a:latin typeface="+mj-ea"/>
                <a:ea typeface="+mj-ea"/>
                <a:cs typeface="Times New Roman" panose="02020603050405020304" pitchFamily="18" charset="0"/>
              </a:rPr>
              <a:t>1 </a:t>
            </a:r>
            <a:r>
              <a:rPr lang="zh-CN" altLang="en-US" sz="2000" dirty="0" smtClean="0">
                <a:latin typeface="+mn-ea"/>
                <a:ea typeface="+mn-ea"/>
                <a:cs typeface="Times New Roman" panose="02020603050405020304" pitchFamily="18" charset="0"/>
              </a:rPr>
              <a:t>对应</a:t>
            </a:r>
            <a:r>
              <a:rPr lang="zh-CN" altLang="en-US" sz="2000" dirty="0">
                <a:latin typeface="+mn-ea"/>
                <a:ea typeface="+mn-ea"/>
                <a:cs typeface="Times New Roman" panose="02020603050405020304" pitchFamily="18" charset="0"/>
              </a:rPr>
              <a:t>的动态输出分量随时间的衰减远慢于</a:t>
            </a:r>
            <a:r>
              <a:rPr lang="zh-CN" altLang="en-US" sz="2000" dirty="0" smtClean="0">
                <a:latin typeface="+mn-ea"/>
                <a:ea typeface="+mn-ea"/>
                <a:cs typeface="Times New Roman" panose="02020603050405020304" pitchFamily="18" charset="0"/>
              </a:rPr>
              <a:t>极点 </a:t>
            </a:r>
            <a:r>
              <a:rPr lang="en-US" altLang="zh-CN" sz="2000" b="1" dirty="0" smtClean="0">
                <a:latin typeface="+mj-ea"/>
                <a:ea typeface="+mj-ea"/>
                <a:cs typeface="Times New Roman" panose="02020603050405020304" pitchFamily="18" charset="0"/>
              </a:rPr>
              <a:t>s</a:t>
            </a:r>
            <a:r>
              <a:rPr lang="en-US" altLang="zh-CN" sz="2000" b="1" baseline="-25000" dirty="0" smtClean="0">
                <a:latin typeface="+mj-ea"/>
                <a:ea typeface="+mj-ea"/>
                <a:cs typeface="Times New Roman" panose="02020603050405020304" pitchFamily="18" charset="0"/>
              </a:rPr>
              <a:t>2 </a:t>
            </a:r>
            <a:r>
              <a:rPr lang="zh-CN" altLang="en-US" sz="2000" dirty="0" smtClean="0">
                <a:latin typeface="+mn-ea"/>
                <a:ea typeface="+mn-ea"/>
                <a:cs typeface="Times New Roman" panose="02020603050405020304" pitchFamily="18" charset="0"/>
              </a:rPr>
              <a:t>对应</a:t>
            </a:r>
            <a:r>
              <a:rPr lang="zh-CN" altLang="en-US" sz="2000" dirty="0">
                <a:latin typeface="+mn-ea"/>
                <a:ea typeface="+mn-ea"/>
                <a:cs typeface="Times New Roman" panose="02020603050405020304" pitchFamily="18" charset="0"/>
              </a:rPr>
              <a:t>的动态输出分量。因此，</a:t>
            </a:r>
            <a:r>
              <a:rPr lang="zh-CN" altLang="en-US" sz="2000" b="1" dirty="0">
                <a:solidFill>
                  <a:srgbClr val="0070C0"/>
                </a:solidFill>
                <a:latin typeface="+mj-ea"/>
                <a:ea typeface="+mj-ea"/>
                <a:cs typeface="Times New Roman" panose="02020603050405020304" pitchFamily="18" charset="0"/>
              </a:rPr>
              <a:t>二阶系统的动态输出主要由靠近虚轴的极点确定</a:t>
            </a:r>
            <a:r>
              <a:rPr lang="zh-CN" altLang="en-US" sz="2000" dirty="0">
                <a:latin typeface="+mn-ea"/>
                <a:ea typeface="+mn-ea"/>
                <a:cs typeface="Times New Roman" panose="02020603050405020304" pitchFamily="18" charset="0"/>
              </a:rPr>
              <a:t>。</a:t>
            </a:r>
            <a:endParaRPr lang="zh-CN" altLang="el-GR" sz="2000" dirty="0">
              <a:latin typeface="+mn-ea"/>
              <a:ea typeface="+mn-ea"/>
              <a:cs typeface="Times New Roman" panose="02020603050405020304" pitchFamily="18" charset="0"/>
            </a:endParaRPr>
          </a:p>
        </p:txBody>
      </p:sp>
    </p:spTree>
    <p:extLst>
      <p:ext uri="{BB962C8B-B14F-4D97-AF65-F5344CB8AC3E}">
        <p14:creationId xmlns:p14="http://schemas.microsoft.com/office/powerpoint/2010/main" val="2079283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58"/>
          <p:cNvSpPr txBox="1">
            <a:spLocks noChangeArrowheads="1"/>
          </p:cNvSpPr>
          <p:nvPr/>
        </p:nvSpPr>
        <p:spPr bwMode="auto">
          <a:xfrm>
            <a:off x="521653" y="1084887"/>
            <a:ext cx="7775575"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0070C0"/>
                </a:solidFill>
                <a:latin typeface="+mj-ea"/>
                <a:ea typeface="+mj-ea"/>
              </a:rPr>
              <a:t>二阶</a:t>
            </a:r>
            <a:r>
              <a:rPr lang="zh-CN" altLang="en-US" sz="2400" b="1" dirty="0">
                <a:solidFill>
                  <a:srgbClr val="C00000"/>
                </a:solidFill>
                <a:latin typeface="+mj-ea"/>
                <a:ea typeface="+mj-ea"/>
              </a:rPr>
              <a:t>欠阻尼</a:t>
            </a:r>
            <a:r>
              <a:rPr lang="zh-CN" altLang="en-US" sz="2400" b="1" dirty="0">
                <a:solidFill>
                  <a:srgbClr val="0070C0"/>
                </a:solidFill>
                <a:latin typeface="+mj-ea"/>
                <a:ea typeface="+mj-ea"/>
              </a:rPr>
              <a:t>系统阶跃响应的性能指标</a:t>
            </a:r>
          </a:p>
        </p:txBody>
      </p:sp>
      <p:graphicFrame>
        <p:nvGraphicFramePr>
          <p:cNvPr id="4" name="Object 59"/>
          <p:cNvGraphicFramePr>
            <a:graphicFrameLocks noChangeAspect="1"/>
          </p:cNvGraphicFramePr>
          <p:nvPr>
            <p:extLst>
              <p:ext uri="{D42A27DB-BD31-4B8C-83A1-F6EECF244321}">
                <p14:modId xmlns:p14="http://schemas.microsoft.com/office/powerpoint/2010/main" val="2849714025"/>
              </p:ext>
            </p:extLst>
          </p:nvPr>
        </p:nvGraphicFramePr>
        <p:xfrm>
          <a:off x="5800407" y="1773238"/>
          <a:ext cx="3375025" cy="901700"/>
        </p:xfrm>
        <a:graphic>
          <a:graphicData uri="http://schemas.openxmlformats.org/presentationml/2006/ole">
            <mc:AlternateContent xmlns:mc="http://schemas.openxmlformats.org/markup-compatibility/2006">
              <mc:Choice xmlns:v="urn:schemas-microsoft-com:vml" Requires="v">
                <p:oleObj spid="_x0000_s43199" r:id="rId3" imgW="1854517" imgH="495617" progId="Equation.3">
                  <p:embed/>
                </p:oleObj>
              </mc:Choice>
              <mc:Fallback>
                <p:oleObj r:id="rId3" imgW="1854517" imgH="495617" progId="Equation.3">
                  <p:embed/>
                  <p:pic>
                    <p:nvPicPr>
                      <p:cNvPr id="43010" name="Object 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0407" y="1773238"/>
                        <a:ext cx="3375025" cy="9017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1"/>
          <p:cNvSpPr txBox="1">
            <a:spLocks noChangeArrowheads="1"/>
          </p:cNvSpPr>
          <p:nvPr/>
        </p:nvSpPr>
        <p:spPr bwMode="auto">
          <a:xfrm>
            <a:off x="1142048" y="1844675"/>
            <a:ext cx="3097212" cy="853439"/>
          </a:xfrm>
          <a:prstGeom prst="rect">
            <a:avLst/>
          </a:prstGeom>
          <a:noFill/>
          <a:ln w="9525">
            <a:noFill/>
            <a:miter lim="800000"/>
          </a:ln>
        </p:spPr>
        <p:txBody>
          <a:bodyPr>
            <a:spAutoFit/>
          </a:bodyPr>
          <a:lstStyle/>
          <a:p>
            <a:pPr>
              <a:lnSpc>
                <a:spcPct val="130000"/>
              </a:lnSpc>
              <a:spcBef>
                <a:spcPct val="50000"/>
              </a:spcBef>
              <a:buFontTx/>
              <a:buNone/>
              <a:defRPr/>
            </a:pPr>
            <a:r>
              <a:rPr lang="zh-CN" altLang="en-US" sz="2000" dirty="0">
                <a:latin typeface="+mn-ea"/>
              </a:rPr>
              <a:t>二阶系统单位阶跃响应的</a:t>
            </a:r>
            <a:r>
              <a:rPr lang="zh-CN" altLang="en-US" sz="2000" b="1" dirty="0">
                <a:solidFill>
                  <a:srgbClr val="0070C0"/>
                </a:solidFill>
                <a:latin typeface="+mj-ea"/>
                <a:ea typeface="+mj-ea"/>
              </a:rPr>
              <a:t>一般情况是（欠阻尼）</a:t>
            </a:r>
          </a:p>
        </p:txBody>
      </p:sp>
      <p:sp>
        <p:nvSpPr>
          <p:cNvPr id="6" name="AutoShape 62"/>
          <p:cNvSpPr>
            <a:spLocks noChangeArrowheads="1"/>
          </p:cNvSpPr>
          <p:nvPr/>
        </p:nvSpPr>
        <p:spPr bwMode="auto">
          <a:xfrm>
            <a:off x="4608195" y="2205038"/>
            <a:ext cx="649288" cy="215900"/>
          </a:xfrm>
          <a:prstGeom prst="rightArrow">
            <a:avLst>
              <a:gd name="adj1" fmla="val 50000"/>
              <a:gd name="adj2" fmla="val 7517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Text Box 63"/>
          <p:cNvSpPr txBox="1">
            <a:spLocks noChangeArrowheads="1"/>
          </p:cNvSpPr>
          <p:nvPr/>
        </p:nvSpPr>
        <p:spPr bwMode="auto">
          <a:xfrm>
            <a:off x="1147128" y="3381058"/>
            <a:ext cx="1717992"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C00000"/>
                </a:solidFill>
                <a:latin typeface="+mj-ea"/>
                <a:ea typeface="+mj-ea"/>
              </a:rPr>
              <a:t>上升时间 </a:t>
            </a:r>
            <a:r>
              <a:rPr lang="en-US" altLang="zh-CN" sz="2000" b="1" dirty="0" err="1">
                <a:solidFill>
                  <a:srgbClr val="C00000"/>
                </a:solidFill>
                <a:latin typeface="+mj-ea"/>
                <a:ea typeface="+mj-ea"/>
              </a:rPr>
              <a:t>t</a:t>
            </a:r>
            <a:r>
              <a:rPr lang="en-US" altLang="zh-CN" sz="2000" b="1" baseline="-25000" dirty="0" err="1">
                <a:solidFill>
                  <a:srgbClr val="C00000"/>
                </a:solidFill>
                <a:latin typeface="+mj-ea"/>
                <a:ea typeface="+mj-ea"/>
              </a:rPr>
              <a:t>r</a:t>
            </a:r>
            <a:r>
              <a:rPr lang="zh-CN" altLang="en-US" sz="2000" b="1" dirty="0">
                <a:solidFill>
                  <a:srgbClr val="C00000"/>
                </a:solidFill>
                <a:latin typeface="+mj-ea"/>
                <a:ea typeface="+mj-ea"/>
              </a:rPr>
              <a:t>：</a:t>
            </a:r>
          </a:p>
        </p:txBody>
      </p:sp>
      <p:graphicFrame>
        <p:nvGraphicFramePr>
          <p:cNvPr id="8" name="Object 64"/>
          <p:cNvGraphicFramePr>
            <a:graphicFrameLocks noChangeAspect="1"/>
          </p:cNvGraphicFramePr>
          <p:nvPr>
            <p:extLst>
              <p:ext uri="{D42A27DB-BD31-4B8C-83A1-F6EECF244321}">
                <p14:modId xmlns:p14="http://schemas.microsoft.com/office/powerpoint/2010/main" val="1929531331"/>
              </p:ext>
            </p:extLst>
          </p:nvPr>
        </p:nvGraphicFramePr>
        <p:xfrm>
          <a:off x="2790508" y="3878830"/>
          <a:ext cx="3929063" cy="901700"/>
        </p:xfrm>
        <a:graphic>
          <a:graphicData uri="http://schemas.openxmlformats.org/presentationml/2006/ole">
            <mc:AlternateContent xmlns:mc="http://schemas.openxmlformats.org/markup-compatibility/2006">
              <mc:Choice xmlns:v="urn:schemas-microsoft-com:vml" Requires="v">
                <p:oleObj spid="_x0000_s43200" r:id="rId5" imgW="2159317" imgH="495617" progId="Equation.3">
                  <p:embed/>
                </p:oleObj>
              </mc:Choice>
              <mc:Fallback>
                <p:oleObj r:id="rId5" imgW="2159317" imgH="495617" progId="Equation.3">
                  <p:embed/>
                  <p:pic>
                    <p:nvPicPr>
                      <p:cNvPr id="95296" name="Object 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0508" y="3878830"/>
                        <a:ext cx="3929063"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65"/>
          <p:cNvGraphicFramePr>
            <a:graphicFrameLocks noChangeAspect="1"/>
          </p:cNvGraphicFramePr>
          <p:nvPr>
            <p:extLst>
              <p:ext uri="{D42A27DB-BD31-4B8C-83A1-F6EECF244321}">
                <p14:modId xmlns:p14="http://schemas.microsoft.com/office/powerpoint/2010/main" val="3413621547"/>
              </p:ext>
            </p:extLst>
          </p:nvPr>
        </p:nvGraphicFramePr>
        <p:xfrm>
          <a:off x="7975283" y="3950268"/>
          <a:ext cx="1147763" cy="752475"/>
        </p:xfrm>
        <a:graphic>
          <a:graphicData uri="http://schemas.openxmlformats.org/presentationml/2006/ole">
            <mc:AlternateContent xmlns:mc="http://schemas.openxmlformats.org/markup-compatibility/2006">
              <mc:Choice xmlns:v="urn:schemas-microsoft-com:vml" Requires="v">
                <p:oleObj spid="_x0000_s43201" r:id="rId7" imgW="660430" imgH="431930" progId="Equation.3">
                  <p:embed/>
                </p:oleObj>
              </mc:Choice>
              <mc:Fallback>
                <p:oleObj r:id="rId7" imgW="660430" imgH="431930" progId="Equation.3">
                  <p:embed/>
                  <p:pic>
                    <p:nvPicPr>
                      <p:cNvPr id="95297" name="Object 6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75283" y="3950268"/>
                        <a:ext cx="1147763"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66"/>
          <p:cNvGraphicFramePr>
            <a:graphicFrameLocks noChangeAspect="1"/>
          </p:cNvGraphicFramePr>
          <p:nvPr>
            <p:extLst>
              <p:ext uri="{D42A27DB-BD31-4B8C-83A1-F6EECF244321}">
                <p14:modId xmlns:p14="http://schemas.microsoft.com/office/powerpoint/2010/main" val="3420360100"/>
              </p:ext>
            </p:extLst>
          </p:nvPr>
        </p:nvGraphicFramePr>
        <p:xfrm>
          <a:off x="5800407" y="2713717"/>
          <a:ext cx="3762375" cy="703263"/>
        </p:xfrm>
        <a:graphic>
          <a:graphicData uri="http://schemas.openxmlformats.org/presentationml/2006/ole">
            <mc:AlternateContent xmlns:mc="http://schemas.openxmlformats.org/markup-compatibility/2006">
              <mc:Choice xmlns:v="urn:schemas-microsoft-com:vml" Requires="v">
                <p:oleObj spid="_x0000_s43202" r:id="rId9" imgW="2591117" imgH="482917" progId="Equation.3">
                  <p:embed/>
                </p:oleObj>
              </mc:Choice>
              <mc:Fallback>
                <p:oleObj r:id="rId9" imgW="2591117" imgH="482917" progId="Equation.3">
                  <p:embed/>
                  <p:pic>
                    <p:nvPicPr>
                      <p:cNvPr id="43013" name="Object 6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00407" y="2713717"/>
                        <a:ext cx="3762375"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AutoShape 67"/>
          <p:cNvSpPr>
            <a:spLocks noChangeArrowheads="1"/>
          </p:cNvSpPr>
          <p:nvPr/>
        </p:nvSpPr>
        <p:spPr bwMode="auto">
          <a:xfrm>
            <a:off x="7038658" y="4166168"/>
            <a:ext cx="649288" cy="215900"/>
          </a:xfrm>
          <a:prstGeom prst="rightArrow">
            <a:avLst>
              <a:gd name="adj1" fmla="val 50000"/>
              <a:gd name="adj2" fmla="val 7517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Text Box 68"/>
          <p:cNvSpPr txBox="1">
            <a:spLocks noChangeArrowheads="1"/>
          </p:cNvSpPr>
          <p:nvPr/>
        </p:nvSpPr>
        <p:spPr bwMode="auto">
          <a:xfrm>
            <a:off x="1147128" y="5013325"/>
            <a:ext cx="180022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a:solidFill>
                  <a:srgbClr val="C00000"/>
                </a:solidFill>
                <a:latin typeface="+mj-ea"/>
                <a:ea typeface="+mj-ea"/>
              </a:rPr>
              <a:t>峰值时间 </a:t>
            </a:r>
            <a:r>
              <a:rPr lang="en-US" altLang="zh-CN" sz="2000" b="1">
                <a:solidFill>
                  <a:srgbClr val="C00000"/>
                </a:solidFill>
                <a:latin typeface="+mj-ea"/>
                <a:ea typeface="+mj-ea"/>
              </a:rPr>
              <a:t>t</a:t>
            </a:r>
            <a:r>
              <a:rPr lang="en-US" altLang="zh-CN" sz="2000" b="1" baseline="-25000">
                <a:solidFill>
                  <a:srgbClr val="C00000"/>
                </a:solidFill>
                <a:latin typeface="+mj-ea"/>
                <a:ea typeface="+mj-ea"/>
              </a:rPr>
              <a:t>p</a:t>
            </a:r>
            <a:r>
              <a:rPr lang="zh-CN" altLang="en-US" sz="2000" b="1">
                <a:solidFill>
                  <a:srgbClr val="C00000"/>
                </a:solidFill>
                <a:latin typeface="+mj-ea"/>
                <a:ea typeface="+mj-ea"/>
              </a:rPr>
              <a:t>：</a:t>
            </a:r>
          </a:p>
        </p:txBody>
      </p:sp>
      <p:graphicFrame>
        <p:nvGraphicFramePr>
          <p:cNvPr id="13" name="Object 69"/>
          <p:cNvGraphicFramePr>
            <a:graphicFrameLocks noChangeAspect="1"/>
          </p:cNvGraphicFramePr>
          <p:nvPr>
            <p:extLst>
              <p:ext uri="{D42A27DB-BD31-4B8C-83A1-F6EECF244321}">
                <p14:modId xmlns:p14="http://schemas.microsoft.com/office/powerpoint/2010/main" val="324796350"/>
              </p:ext>
            </p:extLst>
          </p:nvPr>
        </p:nvGraphicFramePr>
        <p:xfrm>
          <a:off x="2663508" y="5650254"/>
          <a:ext cx="1109662" cy="717550"/>
        </p:xfrm>
        <a:graphic>
          <a:graphicData uri="http://schemas.openxmlformats.org/presentationml/2006/ole">
            <mc:AlternateContent xmlns:mc="http://schemas.openxmlformats.org/markup-compatibility/2006">
              <mc:Choice xmlns:v="urn:schemas-microsoft-com:vml" Requires="v">
                <p:oleObj spid="_x0000_s43203" r:id="rId11" imgW="609653" imgH="393846" progId="Equation.3">
                  <p:embed/>
                </p:oleObj>
              </mc:Choice>
              <mc:Fallback>
                <p:oleObj r:id="rId11" imgW="609653" imgH="393846" progId="Equation.3">
                  <p:embed/>
                  <p:pic>
                    <p:nvPicPr>
                      <p:cNvPr id="95301" name="Object 6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663508" y="5650254"/>
                        <a:ext cx="110966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4" name="Object 70"/>
          <p:cNvGraphicFramePr>
            <a:graphicFrameLocks noChangeAspect="1"/>
          </p:cNvGraphicFramePr>
          <p:nvPr>
            <p:extLst>
              <p:ext uri="{D42A27DB-BD31-4B8C-83A1-F6EECF244321}">
                <p14:modId xmlns:p14="http://schemas.microsoft.com/office/powerpoint/2010/main" val="1311256052"/>
              </p:ext>
            </p:extLst>
          </p:nvPr>
        </p:nvGraphicFramePr>
        <p:xfrm>
          <a:off x="8424545" y="5578817"/>
          <a:ext cx="882650" cy="752475"/>
        </p:xfrm>
        <a:graphic>
          <a:graphicData uri="http://schemas.openxmlformats.org/presentationml/2006/ole">
            <mc:AlternateContent xmlns:mc="http://schemas.openxmlformats.org/markup-compatibility/2006">
              <mc:Choice xmlns:v="urn:schemas-microsoft-com:vml" Requires="v">
                <p:oleObj spid="_x0000_s43204" r:id="rId13" imgW="508317" imgH="432117" progId="Equation.3">
                  <p:embed/>
                </p:oleObj>
              </mc:Choice>
              <mc:Fallback>
                <p:oleObj r:id="rId13" imgW="508317" imgH="432117" progId="Equation.3">
                  <p:embed/>
                  <p:pic>
                    <p:nvPicPr>
                      <p:cNvPr id="95302" name="Object 7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424545" y="5578817"/>
                        <a:ext cx="8826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AutoShape 71"/>
          <p:cNvSpPr>
            <a:spLocks noChangeArrowheads="1"/>
          </p:cNvSpPr>
          <p:nvPr/>
        </p:nvSpPr>
        <p:spPr bwMode="auto">
          <a:xfrm>
            <a:off x="7487920" y="5866154"/>
            <a:ext cx="649288" cy="215900"/>
          </a:xfrm>
          <a:prstGeom prst="rightArrow">
            <a:avLst>
              <a:gd name="adj1" fmla="val 50000"/>
              <a:gd name="adj2" fmla="val 7517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AutoShape 72"/>
          <p:cNvSpPr>
            <a:spLocks noChangeArrowheads="1"/>
          </p:cNvSpPr>
          <p:nvPr/>
        </p:nvSpPr>
        <p:spPr bwMode="auto">
          <a:xfrm>
            <a:off x="3958908" y="5866154"/>
            <a:ext cx="649287" cy="215900"/>
          </a:xfrm>
          <a:prstGeom prst="rightArrow">
            <a:avLst>
              <a:gd name="adj1" fmla="val 50000"/>
              <a:gd name="adj2" fmla="val 7517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7" name="Object 73"/>
          <p:cNvGraphicFramePr>
            <a:graphicFrameLocks noChangeAspect="1"/>
          </p:cNvGraphicFramePr>
          <p:nvPr>
            <p:extLst>
              <p:ext uri="{D42A27DB-BD31-4B8C-83A1-F6EECF244321}">
                <p14:modId xmlns:p14="http://schemas.microsoft.com/office/powerpoint/2010/main" val="778477285"/>
              </p:ext>
            </p:extLst>
          </p:nvPr>
        </p:nvGraphicFramePr>
        <p:xfrm>
          <a:off x="6190933" y="5794717"/>
          <a:ext cx="992187" cy="420687"/>
        </p:xfrm>
        <a:graphic>
          <a:graphicData uri="http://schemas.openxmlformats.org/presentationml/2006/ole">
            <mc:AlternateContent xmlns:mc="http://schemas.openxmlformats.org/markup-compatibility/2006">
              <mc:Choice xmlns:v="urn:schemas-microsoft-com:vml" Requires="v">
                <p:oleObj spid="_x0000_s43205" r:id="rId15" imgW="571569" imgH="241512" progId="Equation.3">
                  <p:embed/>
                </p:oleObj>
              </mc:Choice>
              <mc:Fallback>
                <p:oleObj r:id="rId15" imgW="571569" imgH="241512" progId="Equation.3">
                  <p:embed/>
                  <p:pic>
                    <p:nvPicPr>
                      <p:cNvPr id="95305" name="Object 7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90933" y="5794717"/>
                        <a:ext cx="992187"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Text Box 74"/>
          <p:cNvSpPr txBox="1">
            <a:spLocks noChangeArrowheads="1"/>
          </p:cNvSpPr>
          <p:nvPr/>
        </p:nvSpPr>
        <p:spPr bwMode="auto">
          <a:xfrm>
            <a:off x="4824095" y="5794717"/>
            <a:ext cx="13668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最大峰值处</a:t>
            </a:r>
          </a:p>
        </p:txBody>
      </p:sp>
    </p:spTree>
    <p:extLst>
      <p:ext uri="{BB962C8B-B14F-4D97-AF65-F5344CB8AC3E}">
        <p14:creationId xmlns:p14="http://schemas.microsoft.com/office/powerpoint/2010/main" val="21754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linds(horizontal)">
                                      <p:cBhvr>
                                        <p:cTn id="21" dur="500"/>
                                        <p:tgtEl>
                                          <p:spTgt spid="12"/>
                                        </p:tgtEl>
                                      </p:cBhvr>
                                    </p:animEffect>
                                  </p:childTnLst>
                                </p:cTn>
                              </p:par>
                              <p:par>
                                <p:cTn id="22" presetID="3" presetClass="entr" presetSubtype="1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linds(horizontal)">
                                      <p:cBhvr>
                                        <p:cTn id="24" dur="500"/>
                                        <p:tgtEl>
                                          <p:spTgt spid="13"/>
                                        </p:tgtEl>
                                      </p:cBhvr>
                                    </p:animEffect>
                                  </p:childTnLst>
                                </p:cTn>
                              </p:par>
                              <p:par>
                                <p:cTn id="25" presetID="3" presetClass="entr" presetSubtype="1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linds(horizontal)">
                                      <p:cBhvr>
                                        <p:cTn id="30" dur="500"/>
                                        <p:tgtEl>
                                          <p:spTgt spid="15"/>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par>
                                <p:cTn id="34" presetID="3" presetClass="entr" presetSubtype="10"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linds(horizontal)">
                                      <p:cBhvr>
                                        <p:cTn id="36" dur="500"/>
                                        <p:tgtEl>
                                          <p:spTgt spid="17"/>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linds(horizont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12" grpId="0"/>
      <p:bldP spid="15" grpId="0" animBg="1"/>
      <p:bldP spid="16" grpId="0" animBg="1"/>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pic>
        <p:nvPicPr>
          <p:cNvPr id="3" name="Picture 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521301" y="3213100"/>
            <a:ext cx="4038600" cy="3027363"/>
          </a:xfrm>
          <a:prstGeom prst="rect">
            <a:avLst/>
          </a:prstGeom>
        </p:spPr>
      </p:pic>
      <p:sp>
        <p:nvSpPr>
          <p:cNvPr id="4" name="Text Box 47"/>
          <p:cNvSpPr txBox="1">
            <a:spLocks noChangeArrowheads="1"/>
          </p:cNvSpPr>
          <p:nvPr/>
        </p:nvSpPr>
        <p:spPr bwMode="auto">
          <a:xfrm>
            <a:off x="515938" y="1089025"/>
            <a:ext cx="7278052" cy="116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400" b="1" dirty="0">
                <a:solidFill>
                  <a:srgbClr val="960000"/>
                </a:solidFill>
                <a:latin typeface="+mj-ea"/>
                <a:ea typeface="+mj-ea"/>
              </a:rPr>
              <a:t>调节时间</a:t>
            </a:r>
            <a:r>
              <a:rPr lang="zh-CN" altLang="en-US" sz="2400" b="1" dirty="0">
                <a:latin typeface="+mj-ea"/>
                <a:ea typeface="+mj-ea"/>
              </a:rPr>
              <a:t> </a:t>
            </a:r>
            <a:r>
              <a:rPr lang="en-US" altLang="zh-CN" sz="2400" b="1" dirty="0" err="1">
                <a:latin typeface="+mj-ea"/>
                <a:ea typeface="+mj-ea"/>
              </a:rPr>
              <a:t>t</a:t>
            </a:r>
            <a:r>
              <a:rPr lang="en-US" altLang="zh-CN" sz="2400" b="1" baseline="-25000" dirty="0" err="1">
                <a:latin typeface="+mj-ea"/>
                <a:ea typeface="+mj-ea"/>
              </a:rPr>
              <a:t>s</a:t>
            </a:r>
            <a:r>
              <a:rPr lang="zh-CN" altLang="en-US" sz="2400" b="1" dirty="0">
                <a:latin typeface="+mj-ea"/>
                <a:ea typeface="+mj-ea"/>
              </a:rPr>
              <a:t>：</a:t>
            </a:r>
          </a:p>
          <a:p>
            <a:pPr indent="622300" eaLnBrk="1" hangingPunct="1">
              <a:lnSpc>
                <a:spcPct val="130000"/>
              </a:lnSpc>
              <a:spcBef>
                <a:spcPct val="30000"/>
              </a:spcBef>
            </a:pPr>
            <a:r>
              <a:rPr lang="zh-CN" altLang="en-US" sz="2400" dirty="0" smtClean="0">
                <a:latin typeface="+mn-ea"/>
                <a:ea typeface="+mn-ea"/>
              </a:rPr>
              <a:t>因为</a:t>
            </a:r>
            <a:r>
              <a:rPr lang="zh-CN" altLang="en-US" sz="2400" dirty="0">
                <a:latin typeface="+mn-ea"/>
                <a:ea typeface="+mn-ea"/>
              </a:rPr>
              <a:t>动态响应是幅值按指数衰减的正弦振荡曲线</a:t>
            </a:r>
          </a:p>
        </p:txBody>
      </p:sp>
      <p:graphicFrame>
        <p:nvGraphicFramePr>
          <p:cNvPr id="5" name="Object 48"/>
          <p:cNvGraphicFramePr>
            <a:graphicFrameLocks noChangeAspect="1"/>
          </p:cNvGraphicFramePr>
          <p:nvPr>
            <p:extLst>
              <p:ext uri="{D42A27DB-BD31-4B8C-83A1-F6EECF244321}">
                <p14:modId xmlns:p14="http://schemas.microsoft.com/office/powerpoint/2010/main" val="2296910766"/>
              </p:ext>
            </p:extLst>
          </p:nvPr>
        </p:nvGraphicFramePr>
        <p:xfrm>
          <a:off x="2529364" y="5084763"/>
          <a:ext cx="2520950" cy="674687"/>
        </p:xfrm>
        <a:graphic>
          <a:graphicData uri="http://schemas.openxmlformats.org/presentationml/2006/ole">
            <mc:AlternateContent xmlns:mc="http://schemas.openxmlformats.org/markup-compatibility/2006">
              <mc:Choice xmlns:v="urn:schemas-microsoft-com:vml" Requires="v">
                <p:oleObj spid="_x0000_s44196" r:id="rId4" imgW="1854517" imgH="495617" progId="Equation.3">
                  <p:embed/>
                </p:oleObj>
              </mc:Choice>
              <mc:Fallback>
                <p:oleObj r:id="rId4" imgW="1854517" imgH="495617" progId="Equation.3">
                  <p:embed/>
                  <p:pic>
                    <p:nvPicPr>
                      <p:cNvPr id="39942" name="Object 4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29364" y="5084763"/>
                        <a:ext cx="2520950" cy="674687"/>
                      </a:xfrm>
                      <a:prstGeom prst="rect">
                        <a:avLst/>
                      </a:prstGeom>
                      <a:solidFill>
                        <a:schemeClr val="accent1">
                          <a:lumMod val="10000"/>
                          <a:lumOff val="90000"/>
                        </a:schemeClr>
                      </a:solidFill>
                      <a:ln>
                        <a:noFill/>
                      </a:ln>
                    </p:spPr>
                  </p:pic>
                </p:oleObj>
              </mc:Fallback>
            </mc:AlternateContent>
          </a:graphicData>
        </a:graphic>
      </p:graphicFrame>
      <p:sp>
        <p:nvSpPr>
          <p:cNvPr id="6" name="Freeform 55"/>
          <p:cNvSpPr>
            <a:spLocks noChangeArrowheads="1"/>
          </p:cNvSpPr>
          <p:nvPr/>
        </p:nvSpPr>
        <p:spPr bwMode="auto">
          <a:xfrm>
            <a:off x="3537426" y="4208463"/>
            <a:ext cx="1655763" cy="515937"/>
          </a:xfrm>
          <a:custGeom>
            <a:avLst/>
            <a:gdLst>
              <a:gd name="T0" fmla="*/ 0 w 1315"/>
              <a:gd name="T1" fmla="*/ 2147483647 h 325"/>
              <a:gd name="T2" fmla="*/ 2147483647 w 1315"/>
              <a:gd name="T3" fmla="*/ 2147483647 h 325"/>
              <a:gd name="T4" fmla="*/ 2147483647 w 1315"/>
              <a:gd name="T5" fmla="*/ 2147483647 h 325"/>
              <a:gd name="T6" fmla="*/ 2147483647 w 1315"/>
              <a:gd name="T7" fmla="*/ 2147483647 h 325"/>
              <a:gd name="T8" fmla="*/ 0 60000 65536"/>
              <a:gd name="T9" fmla="*/ 0 60000 65536"/>
              <a:gd name="T10" fmla="*/ 0 60000 65536"/>
              <a:gd name="T11" fmla="*/ 0 60000 65536"/>
              <a:gd name="T12" fmla="*/ 0 w 1315"/>
              <a:gd name="T13" fmla="*/ 0 h 325"/>
              <a:gd name="T14" fmla="*/ 1315 w 1315"/>
              <a:gd name="T15" fmla="*/ 325 h 325"/>
            </a:gdLst>
            <a:ahLst/>
            <a:cxnLst>
              <a:cxn ang="T8">
                <a:pos x="T0" y="T1"/>
              </a:cxn>
              <a:cxn ang="T9">
                <a:pos x="T2" y="T3"/>
              </a:cxn>
              <a:cxn ang="T10">
                <a:pos x="T4" y="T5"/>
              </a:cxn>
              <a:cxn ang="T11">
                <a:pos x="T6" y="T7"/>
              </a:cxn>
            </a:cxnLst>
            <a:rect l="T12" t="T13" r="T14" b="T15"/>
            <a:pathLst>
              <a:path w="1315" h="325">
                <a:moveTo>
                  <a:pt x="0" y="325"/>
                </a:moveTo>
                <a:cubicBezTo>
                  <a:pt x="132" y="215"/>
                  <a:pt x="264" y="106"/>
                  <a:pt x="408" y="53"/>
                </a:cubicBezTo>
                <a:cubicBezTo>
                  <a:pt x="552" y="0"/>
                  <a:pt x="711" y="15"/>
                  <a:pt x="862" y="8"/>
                </a:cubicBezTo>
                <a:cubicBezTo>
                  <a:pt x="1013" y="1"/>
                  <a:pt x="1247" y="8"/>
                  <a:pt x="1315" y="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Freeform 56"/>
          <p:cNvSpPr>
            <a:spLocks noChangeArrowheads="1"/>
          </p:cNvSpPr>
          <p:nvPr/>
        </p:nvSpPr>
        <p:spPr bwMode="auto">
          <a:xfrm>
            <a:off x="2745264" y="3284538"/>
            <a:ext cx="2879725" cy="792162"/>
          </a:xfrm>
          <a:custGeom>
            <a:avLst/>
            <a:gdLst>
              <a:gd name="T0" fmla="*/ 0 w 1769"/>
              <a:gd name="T1" fmla="*/ 0 h 492"/>
              <a:gd name="T2" fmla="*/ 2147483647 w 1769"/>
              <a:gd name="T3" fmla="*/ 2147483647 h 492"/>
              <a:gd name="T4" fmla="*/ 2147483647 w 1769"/>
              <a:gd name="T5" fmla="*/ 2147483647 h 492"/>
              <a:gd name="T6" fmla="*/ 2147483647 w 1769"/>
              <a:gd name="T7" fmla="*/ 2147483647 h 492"/>
              <a:gd name="T8" fmla="*/ 2147483647 w 1769"/>
              <a:gd name="T9" fmla="*/ 2147483647 h 492"/>
              <a:gd name="T10" fmla="*/ 0 60000 65536"/>
              <a:gd name="T11" fmla="*/ 0 60000 65536"/>
              <a:gd name="T12" fmla="*/ 0 60000 65536"/>
              <a:gd name="T13" fmla="*/ 0 60000 65536"/>
              <a:gd name="T14" fmla="*/ 0 60000 65536"/>
              <a:gd name="T15" fmla="*/ 0 w 1769"/>
              <a:gd name="T16" fmla="*/ 0 h 492"/>
              <a:gd name="T17" fmla="*/ 1769 w 1769"/>
              <a:gd name="T18" fmla="*/ 492 h 492"/>
            </a:gdLst>
            <a:ahLst/>
            <a:cxnLst>
              <a:cxn ang="T10">
                <a:pos x="T0" y="T1"/>
              </a:cxn>
              <a:cxn ang="T11">
                <a:pos x="T2" y="T3"/>
              </a:cxn>
              <a:cxn ang="T12">
                <a:pos x="T4" y="T5"/>
              </a:cxn>
              <a:cxn ang="T13">
                <a:pos x="T6" y="T7"/>
              </a:cxn>
              <a:cxn ang="T14">
                <a:pos x="T8" y="T9"/>
              </a:cxn>
            </a:cxnLst>
            <a:rect l="T15" t="T16" r="T17" b="T18"/>
            <a:pathLst>
              <a:path w="1769" h="492">
                <a:moveTo>
                  <a:pt x="0" y="0"/>
                </a:moveTo>
                <a:cubicBezTo>
                  <a:pt x="68" y="75"/>
                  <a:pt x="137" y="151"/>
                  <a:pt x="273" y="227"/>
                </a:cubicBezTo>
                <a:cubicBezTo>
                  <a:pt x="409" y="303"/>
                  <a:pt x="643" y="416"/>
                  <a:pt x="817" y="454"/>
                </a:cubicBezTo>
                <a:cubicBezTo>
                  <a:pt x="991" y="492"/>
                  <a:pt x="1157" y="454"/>
                  <a:pt x="1316" y="454"/>
                </a:cubicBezTo>
                <a:cubicBezTo>
                  <a:pt x="1475" y="454"/>
                  <a:pt x="1701" y="454"/>
                  <a:pt x="1769" y="45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8" name="Object 57"/>
          <p:cNvGraphicFramePr>
            <a:graphicFrameLocks noChangeAspect="1"/>
          </p:cNvGraphicFramePr>
          <p:nvPr>
            <p:extLst>
              <p:ext uri="{D42A27DB-BD31-4B8C-83A1-F6EECF244321}">
                <p14:modId xmlns:p14="http://schemas.microsoft.com/office/powerpoint/2010/main" val="3433515205"/>
              </p:ext>
            </p:extLst>
          </p:nvPr>
        </p:nvGraphicFramePr>
        <p:xfrm>
          <a:off x="4329589" y="2384425"/>
          <a:ext cx="808037" cy="750888"/>
        </p:xfrm>
        <a:graphic>
          <a:graphicData uri="http://schemas.openxmlformats.org/presentationml/2006/ole">
            <mc:AlternateContent xmlns:mc="http://schemas.openxmlformats.org/markup-compatibility/2006">
              <mc:Choice xmlns:v="urn:schemas-microsoft-com:vml" Requires="v">
                <p:oleObj spid="_x0000_s44197" r:id="rId6" imgW="533486" imgH="495402" progId="Equation.3">
                  <p:embed/>
                </p:oleObj>
              </mc:Choice>
              <mc:Fallback>
                <p:oleObj r:id="rId6" imgW="533486" imgH="495402" progId="Equation.3">
                  <p:embed/>
                  <p:pic>
                    <p:nvPicPr>
                      <p:cNvPr id="96313" name="Object 5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9589" y="2384425"/>
                        <a:ext cx="808037"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Line 58"/>
          <p:cNvSpPr>
            <a:spLocks noChangeShapeType="1"/>
          </p:cNvSpPr>
          <p:nvPr/>
        </p:nvSpPr>
        <p:spPr bwMode="auto">
          <a:xfrm flipH="1">
            <a:off x="3321526" y="2997200"/>
            <a:ext cx="1008063" cy="7191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59"/>
          <p:cNvSpPr>
            <a:spLocks noChangeShapeType="1"/>
          </p:cNvSpPr>
          <p:nvPr/>
        </p:nvSpPr>
        <p:spPr bwMode="auto">
          <a:xfrm flipH="1" flipV="1">
            <a:off x="3753326" y="4508500"/>
            <a:ext cx="1655763" cy="144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 name="Object 60"/>
          <p:cNvGraphicFramePr>
            <a:graphicFrameLocks noChangeAspect="1"/>
          </p:cNvGraphicFramePr>
          <p:nvPr>
            <p:extLst>
              <p:ext uri="{D42A27DB-BD31-4B8C-83A1-F6EECF244321}">
                <p14:modId xmlns:p14="http://schemas.microsoft.com/office/powerpoint/2010/main" val="3794582880"/>
              </p:ext>
            </p:extLst>
          </p:nvPr>
        </p:nvGraphicFramePr>
        <p:xfrm>
          <a:off x="7971790" y="1365027"/>
          <a:ext cx="1800225" cy="1076325"/>
        </p:xfrm>
        <a:graphic>
          <a:graphicData uri="http://schemas.openxmlformats.org/presentationml/2006/ole">
            <mc:AlternateContent xmlns:mc="http://schemas.openxmlformats.org/markup-compatibility/2006">
              <mc:Choice xmlns:v="urn:schemas-microsoft-com:vml" Requires="v">
                <p:oleObj spid="_x0000_s44198" r:id="rId8" imgW="977793" imgH="584264" progId="Equation.3">
                  <p:embed/>
                </p:oleObj>
              </mc:Choice>
              <mc:Fallback>
                <p:oleObj r:id="rId8" imgW="977793" imgH="584264" progId="Equation.3">
                  <p:embed/>
                  <p:pic>
                    <p:nvPicPr>
                      <p:cNvPr id="96316" name="Object 6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71790" y="1365027"/>
                        <a:ext cx="18002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61"/>
          <p:cNvGraphicFramePr>
            <a:graphicFrameLocks noChangeAspect="1"/>
          </p:cNvGraphicFramePr>
          <p:nvPr>
            <p:extLst>
              <p:ext uri="{D42A27DB-BD31-4B8C-83A1-F6EECF244321}">
                <p14:modId xmlns:p14="http://schemas.microsoft.com/office/powerpoint/2010/main" val="2528929721"/>
              </p:ext>
            </p:extLst>
          </p:nvPr>
        </p:nvGraphicFramePr>
        <p:xfrm>
          <a:off x="7539990" y="3173190"/>
          <a:ext cx="2871788" cy="917575"/>
        </p:xfrm>
        <a:graphic>
          <a:graphicData uri="http://schemas.openxmlformats.org/presentationml/2006/ole">
            <mc:AlternateContent xmlns:mc="http://schemas.openxmlformats.org/markup-compatibility/2006">
              <mc:Choice xmlns:v="urn:schemas-microsoft-com:vml" Requires="v">
                <p:oleObj spid="_x0000_s44199" r:id="rId10" imgW="1752917" imgH="559117" progId="Equation.3">
                  <p:embed/>
                </p:oleObj>
              </mc:Choice>
              <mc:Fallback>
                <p:oleObj r:id="rId10" imgW="1752917" imgH="559117" progId="Equation.3">
                  <p:embed/>
                  <p:pic>
                    <p:nvPicPr>
                      <p:cNvPr id="96317" name="Object 6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539990" y="3173190"/>
                        <a:ext cx="2871788"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62"/>
          <p:cNvGraphicFramePr>
            <a:graphicFrameLocks noChangeAspect="1"/>
          </p:cNvGraphicFramePr>
          <p:nvPr>
            <p:extLst>
              <p:ext uri="{D42A27DB-BD31-4B8C-83A1-F6EECF244321}">
                <p14:modId xmlns:p14="http://schemas.microsoft.com/office/powerpoint/2010/main" val="887980707"/>
              </p:ext>
            </p:extLst>
          </p:nvPr>
        </p:nvGraphicFramePr>
        <p:xfrm>
          <a:off x="7613015" y="4825777"/>
          <a:ext cx="2663825" cy="1460500"/>
        </p:xfrm>
        <a:graphic>
          <a:graphicData uri="http://schemas.openxmlformats.org/presentationml/2006/ole">
            <mc:AlternateContent xmlns:mc="http://schemas.openxmlformats.org/markup-compatibility/2006">
              <mc:Choice xmlns:v="urn:schemas-microsoft-com:vml" Requires="v">
                <p:oleObj spid="_x0000_s44200" r:id="rId12" imgW="1625917" imgH="889317" progId="Equation.3">
                  <p:embed/>
                </p:oleObj>
              </mc:Choice>
              <mc:Fallback>
                <p:oleObj r:id="rId12" imgW="1625917" imgH="889317" progId="Equation.3">
                  <p:embed/>
                  <p:pic>
                    <p:nvPicPr>
                      <p:cNvPr id="96318" name="Object 6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13015" y="4825777"/>
                        <a:ext cx="2663825"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 name="AutoShape 63"/>
          <p:cNvSpPr>
            <a:spLocks noChangeArrowheads="1"/>
          </p:cNvSpPr>
          <p:nvPr/>
        </p:nvSpPr>
        <p:spPr bwMode="auto">
          <a:xfrm>
            <a:off x="8621078" y="2588990"/>
            <a:ext cx="360362" cy="503237"/>
          </a:xfrm>
          <a:prstGeom prst="downArrow">
            <a:avLst>
              <a:gd name="adj1" fmla="val 50000"/>
              <a:gd name="adj2" fmla="val 34905"/>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AutoShape 64"/>
          <p:cNvSpPr>
            <a:spLocks noChangeArrowheads="1"/>
          </p:cNvSpPr>
          <p:nvPr/>
        </p:nvSpPr>
        <p:spPr bwMode="auto">
          <a:xfrm>
            <a:off x="8621078" y="4255865"/>
            <a:ext cx="360362" cy="503237"/>
          </a:xfrm>
          <a:prstGeom prst="downArrow">
            <a:avLst>
              <a:gd name="adj1" fmla="val 50000"/>
              <a:gd name="adj2" fmla="val 34905"/>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6" name="Object 17"/>
          <p:cNvGraphicFramePr>
            <a:graphicFrameLocks noChangeAspect="1"/>
          </p:cNvGraphicFramePr>
          <p:nvPr>
            <p:extLst>
              <p:ext uri="{D42A27DB-BD31-4B8C-83A1-F6EECF244321}">
                <p14:modId xmlns:p14="http://schemas.microsoft.com/office/powerpoint/2010/main" val="1183009685"/>
              </p:ext>
            </p:extLst>
          </p:nvPr>
        </p:nvGraphicFramePr>
        <p:xfrm>
          <a:off x="5409089" y="4292600"/>
          <a:ext cx="808037" cy="750888"/>
        </p:xfrm>
        <a:graphic>
          <a:graphicData uri="http://schemas.openxmlformats.org/presentationml/2006/ole">
            <mc:AlternateContent xmlns:mc="http://schemas.openxmlformats.org/markup-compatibility/2006">
              <mc:Choice xmlns:v="urn:schemas-microsoft-com:vml" Requires="v">
                <p:oleObj spid="_x0000_s44201" r:id="rId14" imgW="533486" imgH="495402" progId="Equations">
                  <p:embed/>
                </p:oleObj>
              </mc:Choice>
              <mc:Fallback>
                <p:oleObj r:id="rId14" imgW="533486" imgH="495402" progId="Equations">
                  <p:embed/>
                  <p:pic>
                    <p:nvPicPr>
                      <p:cNvPr id="17" name="Object 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409089" y="4292600"/>
                        <a:ext cx="808037"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7" name="矩形 16"/>
          <p:cNvSpPr/>
          <p:nvPr/>
        </p:nvSpPr>
        <p:spPr>
          <a:xfrm>
            <a:off x="4329589" y="4221163"/>
            <a:ext cx="863600" cy="714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Tree>
    <p:extLst>
      <p:ext uri="{BB962C8B-B14F-4D97-AF65-F5344CB8AC3E}">
        <p14:creationId xmlns:p14="http://schemas.microsoft.com/office/powerpoint/2010/main" val="2814048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par>
                                <p:cTn id="23" presetID="2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par>
                                <p:cTn id="29" presetID="22" presetClass="entr" presetSubtype="4"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down)">
                                      <p:cBhvr>
                                        <p:cTn id="31" dur="500"/>
                                        <p:tgtEl>
                                          <p:spTgt spid="11"/>
                                        </p:tgtEl>
                                      </p:cBhvr>
                                    </p:animEffect>
                                  </p:childTnLst>
                                </p:cTn>
                              </p:par>
                              <p:par>
                                <p:cTn id="32" presetID="22" presetClass="entr" presetSubtype="4"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22" presetClass="entr" presetSubtype="4"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down)">
                                      <p:cBhvr>
                                        <p:cTn id="40" dur="500"/>
                                        <p:tgtEl>
                                          <p:spTgt spid="14"/>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par>
                                <p:cTn id="44" presetID="22" presetClass="entr" presetSubtype="4"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down)">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14" grpId="0" animBg="1"/>
      <p:bldP spid="15" grpId="0" animBg="1"/>
      <p:bldP spid="17"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76"/>
          <p:cNvSpPr txBox="1">
            <a:spLocks noChangeArrowheads="1"/>
          </p:cNvSpPr>
          <p:nvPr/>
        </p:nvSpPr>
        <p:spPr bwMode="auto">
          <a:xfrm>
            <a:off x="515938" y="1111251"/>
            <a:ext cx="7561262"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30000"/>
              </a:spcBef>
            </a:pPr>
            <a:r>
              <a:rPr lang="zh-CN" altLang="en-US" sz="2000" b="1" dirty="0">
                <a:solidFill>
                  <a:srgbClr val="C00000"/>
                </a:solidFill>
                <a:latin typeface="+mj-ea"/>
                <a:ea typeface="+mj-ea"/>
              </a:rPr>
              <a:t>超 调 量 </a:t>
            </a:r>
            <a:r>
              <a:rPr lang="en-US" altLang="zh-CN" sz="2000" b="1" dirty="0" err="1">
                <a:latin typeface="+mj-ea"/>
                <a:ea typeface="+mj-ea"/>
              </a:rPr>
              <a:t>M</a:t>
            </a:r>
            <a:r>
              <a:rPr lang="en-US" altLang="zh-CN" sz="2000" b="1" baseline="-25000" dirty="0" err="1">
                <a:latin typeface="+mj-ea"/>
                <a:ea typeface="+mj-ea"/>
              </a:rPr>
              <a:t>p</a:t>
            </a:r>
            <a:r>
              <a:rPr lang="zh-CN" altLang="en-US" sz="2000" b="1" dirty="0">
                <a:latin typeface="+mj-ea"/>
                <a:ea typeface="+mj-ea"/>
              </a:rPr>
              <a:t>：</a:t>
            </a:r>
          </a:p>
        </p:txBody>
      </p:sp>
      <p:graphicFrame>
        <p:nvGraphicFramePr>
          <p:cNvPr id="4" name="Object 77"/>
          <p:cNvGraphicFramePr>
            <a:graphicFrameLocks noChangeAspect="1"/>
          </p:cNvGraphicFramePr>
          <p:nvPr>
            <p:extLst>
              <p:ext uri="{D42A27DB-BD31-4B8C-83A1-F6EECF244321}">
                <p14:modId xmlns:p14="http://schemas.microsoft.com/office/powerpoint/2010/main" val="7533041"/>
              </p:ext>
            </p:extLst>
          </p:nvPr>
        </p:nvGraphicFramePr>
        <p:xfrm>
          <a:off x="3060701" y="4447991"/>
          <a:ext cx="4679950" cy="858838"/>
        </p:xfrm>
        <a:graphic>
          <a:graphicData uri="http://schemas.openxmlformats.org/presentationml/2006/ole">
            <mc:AlternateContent xmlns:mc="http://schemas.openxmlformats.org/markup-compatibility/2006">
              <mc:Choice xmlns:v="urn:schemas-microsoft-com:vml" Requires="v">
                <p:oleObj spid="_x0000_s45174" r:id="rId3" imgW="2692717" imgH="495617" progId="Equation.3">
                  <p:embed/>
                </p:oleObj>
              </mc:Choice>
              <mc:Fallback>
                <p:oleObj r:id="rId3" imgW="2692717" imgH="495617" progId="Equation.3">
                  <p:embed/>
                  <p:pic>
                    <p:nvPicPr>
                      <p:cNvPr id="45058" name="Object 7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0701" y="4447991"/>
                        <a:ext cx="4679950" cy="85883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78"/>
          <p:cNvGraphicFramePr>
            <a:graphicFrameLocks noChangeAspect="1"/>
          </p:cNvGraphicFramePr>
          <p:nvPr>
            <p:extLst>
              <p:ext uri="{D42A27DB-BD31-4B8C-83A1-F6EECF244321}">
                <p14:modId xmlns:p14="http://schemas.microsoft.com/office/powerpoint/2010/main" val="1345131249"/>
              </p:ext>
            </p:extLst>
          </p:nvPr>
        </p:nvGraphicFramePr>
        <p:xfrm>
          <a:off x="3343279" y="1972419"/>
          <a:ext cx="3152775" cy="842962"/>
        </p:xfrm>
        <a:graphic>
          <a:graphicData uri="http://schemas.openxmlformats.org/presentationml/2006/ole">
            <mc:AlternateContent xmlns:mc="http://schemas.openxmlformats.org/markup-compatibility/2006">
              <mc:Choice xmlns:v="urn:schemas-microsoft-com:vml" Requires="v">
                <p:oleObj spid="_x0000_s45175" r:id="rId5" imgW="1854517" imgH="495617" progId="Equation.3">
                  <p:embed/>
                </p:oleObj>
              </mc:Choice>
              <mc:Fallback>
                <p:oleObj r:id="rId5" imgW="1854517" imgH="495617" progId="Equation.3">
                  <p:embed/>
                  <p:pic>
                    <p:nvPicPr>
                      <p:cNvPr id="45059" name="Object 7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3279" y="1972419"/>
                        <a:ext cx="3152775" cy="8429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81"/>
          <p:cNvSpPr txBox="1">
            <a:spLocks noChangeArrowheads="1"/>
          </p:cNvSpPr>
          <p:nvPr/>
        </p:nvSpPr>
        <p:spPr bwMode="auto">
          <a:xfrm>
            <a:off x="1168399" y="2002581"/>
            <a:ext cx="1079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因为</a:t>
            </a:r>
          </a:p>
        </p:txBody>
      </p:sp>
      <p:sp>
        <p:nvSpPr>
          <p:cNvPr id="7" name="Text Box 82"/>
          <p:cNvSpPr txBox="1">
            <a:spLocks noChangeArrowheads="1"/>
          </p:cNvSpPr>
          <p:nvPr/>
        </p:nvSpPr>
        <p:spPr bwMode="auto">
          <a:xfrm>
            <a:off x="1168399" y="4678972"/>
            <a:ext cx="1079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rPr>
              <a:t>所以</a:t>
            </a:r>
          </a:p>
        </p:txBody>
      </p:sp>
      <p:graphicFrame>
        <p:nvGraphicFramePr>
          <p:cNvPr id="8" name="Object 85"/>
          <p:cNvGraphicFramePr>
            <a:graphicFrameLocks noChangeAspect="1"/>
          </p:cNvGraphicFramePr>
          <p:nvPr>
            <p:extLst>
              <p:ext uri="{D42A27DB-BD31-4B8C-83A1-F6EECF244321}">
                <p14:modId xmlns:p14="http://schemas.microsoft.com/office/powerpoint/2010/main" val="3175809442"/>
              </p:ext>
            </p:extLst>
          </p:nvPr>
        </p:nvGraphicFramePr>
        <p:xfrm>
          <a:off x="2551117" y="3267819"/>
          <a:ext cx="6832600" cy="930275"/>
        </p:xfrm>
        <a:graphic>
          <a:graphicData uri="http://schemas.openxmlformats.org/presentationml/2006/ole">
            <mc:AlternateContent xmlns:mc="http://schemas.openxmlformats.org/markup-compatibility/2006">
              <mc:Choice xmlns:v="urn:schemas-microsoft-com:vml" Requires="v">
                <p:oleObj spid="_x0000_s45176" r:id="rId7" imgW="4026217" imgH="546417" progId="Equation.3">
                  <p:embed/>
                </p:oleObj>
              </mc:Choice>
              <mc:Fallback>
                <p:oleObj r:id="rId7" imgW="4026217" imgH="546417" progId="Equation.3">
                  <p:embed/>
                  <p:pic>
                    <p:nvPicPr>
                      <p:cNvPr id="45060" name="Object 8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51117" y="3267819"/>
                        <a:ext cx="68326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91"/>
          <p:cNvGraphicFramePr>
            <a:graphicFrameLocks noChangeAspect="1"/>
          </p:cNvGraphicFramePr>
          <p:nvPr>
            <p:extLst>
              <p:ext uri="{D42A27DB-BD31-4B8C-83A1-F6EECF244321}">
                <p14:modId xmlns:p14="http://schemas.microsoft.com/office/powerpoint/2010/main" val="3675982205"/>
              </p:ext>
            </p:extLst>
          </p:nvPr>
        </p:nvGraphicFramePr>
        <p:xfrm>
          <a:off x="7375529" y="1540619"/>
          <a:ext cx="1728788" cy="1320800"/>
        </p:xfrm>
        <a:graphic>
          <a:graphicData uri="http://schemas.openxmlformats.org/presentationml/2006/ole">
            <mc:AlternateContent xmlns:mc="http://schemas.openxmlformats.org/markup-compatibility/2006">
              <mc:Choice xmlns:v="urn:schemas-microsoft-com:vml" Requires="v">
                <p:oleObj spid="_x0000_s45177" r:id="rId9" imgW="1270317" imgH="965517" progId="Equation.3">
                  <p:embed/>
                </p:oleObj>
              </mc:Choice>
              <mc:Fallback>
                <p:oleObj r:id="rId9" imgW="1270317" imgH="965517" progId="Equation.3">
                  <p:embed/>
                  <p:pic>
                    <p:nvPicPr>
                      <p:cNvPr id="45061" name="Object 9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75529" y="1540619"/>
                        <a:ext cx="1728788"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AutoShape 92"/>
          <p:cNvSpPr>
            <a:spLocks/>
          </p:cNvSpPr>
          <p:nvPr/>
        </p:nvSpPr>
        <p:spPr bwMode="auto">
          <a:xfrm rot="16200000">
            <a:off x="5972179" y="135682"/>
            <a:ext cx="358775" cy="5759450"/>
          </a:xfrm>
          <a:prstGeom prst="leftBrace">
            <a:avLst>
              <a:gd name="adj1" fmla="val 13370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Text Box 93"/>
          <p:cNvSpPr txBox="1">
            <a:spLocks noChangeArrowheads="1"/>
          </p:cNvSpPr>
          <p:nvPr/>
        </p:nvSpPr>
        <p:spPr bwMode="auto">
          <a:xfrm>
            <a:off x="515938" y="5769928"/>
            <a:ext cx="11160125" cy="501485"/>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spcBef>
                <a:spcPct val="50000"/>
              </a:spcBef>
            </a:pPr>
            <a:r>
              <a:rPr lang="zh-CN" altLang="en-US" sz="2000" dirty="0" smtClean="0">
                <a:latin typeface="+mn-ea"/>
                <a:ea typeface="+mn-ea"/>
                <a:cs typeface="楷体_GB2312"/>
              </a:rPr>
              <a:t>可见</a:t>
            </a:r>
            <a:r>
              <a:rPr lang="zh-CN" altLang="en-US" sz="2000" dirty="0">
                <a:latin typeface="+mn-ea"/>
                <a:ea typeface="+mn-ea"/>
                <a:cs typeface="楷体_GB2312"/>
              </a:rPr>
              <a:t>，</a:t>
            </a:r>
            <a:r>
              <a:rPr lang="zh-CN" altLang="en-US" sz="2000" dirty="0" smtClean="0">
                <a:latin typeface="+mn-ea"/>
                <a:ea typeface="+mn-ea"/>
                <a:cs typeface="Times New Roman" panose="02020603050405020304" pitchFamily="18" charset="0"/>
              </a:rPr>
              <a:t>超调量 </a:t>
            </a:r>
            <a:r>
              <a:rPr lang="en-US" altLang="zh-CN" sz="2000" b="1" dirty="0" err="1" smtClean="0">
                <a:latin typeface="+mj-ea"/>
                <a:ea typeface="+mj-ea"/>
                <a:cs typeface="Times New Roman" panose="02020603050405020304" pitchFamily="18" charset="0"/>
              </a:rPr>
              <a:t>M</a:t>
            </a:r>
            <a:r>
              <a:rPr lang="en-US" altLang="zh-CN" sz="2000" b="1" baseline="-25000" dirty="0" err="1" smtClean="0">
                <a:latin typeface="+mj-ea"/>
                <a:ea typeface="+mj-ea"/>
                <a:cs typeface="Times New Roman" panose="02020603050405020304" pitchFamily="18" charset="0"/>
              </a:rPr>
              <a:t>p</a:t>
            </a:r>
            <a:r>
              <a:rPr lang="en-US" altLang="zh-CN" sz="2000" b="1" baseline="-25000" dirty="0" smtClean="0">
                <a:latin typeface="+mj-ea"/>
                <a:ea typeface="+mj-ea"/>
                <a:cs typeface="Times New Roman" panose="02020603050405020304" pitchFamily="18" charset="0"/>
              </a:rPr>
              <a:t> </a:t>
            </a:r>
            <a:r>
              <a:rPr lang="zh-CN" altLang="en-US" sz="2000" dirty="0" smtClean="0">
                <a:latin typeface="+mn-ea"/>
                <a:ea typeface="+mn-ea"/>
                <a:cs typeface="Times New Roman" panose="02020603050405020304" pitchFamily="18" charset="0"/>
              </a:rPr>
              <a:t>随阻尼系数 </a:t>
            </a:r>
            <a:r>
              <a:rPr lang="el-GR" altLang="zh-CN" sz="2000" b="1" dirty="0" smtClean="0">
                <a:latin typeface="+mn-lt"/>
                <a:ea typeface="+mj-ea"/>
                <a:cs typeface="Times New Roman" panose="02020603050405020304" pitchFamily="18" charset="0"/>
              </a:rPr>
              <a:t>ζ</a:t>
            </a:r>
            <a:r>
              <a:rPr lang="en-US" altLang="zh-CN" sz="2000" b="1" dirty="0" smtClean="0">
                <a:latin typeface="+mn-lt"/>
                <a:ea typeface="+mj-ea"/>
                <a:cs typeface="Times New Roman" panose="02020603050405020304" pitchFamily="18" charset="0"/>
              </a:rPr>
              <a:t> </a:t>
            </a:r>
            <a:r>
              <a:rPr lang="zh-CN" altLang="el-GR" sz="2000" dirty="0" smtClean="0">
                <a:latin typeface="+mn-ea"/>
                <a:ea typeface="+mn-ea"/>
                <a:cs typeface="Times New Roman" panose="02020603050405020304" pitchFamily="18" charset="0"/>
              </a:rPr>
              <a:t>的</a:t>
            </a:r>
            <a:r>
              <a:rPr lang="zh-CN" altLang="el-GR" sz="2000" dirty="0">
                <a:latin typeface="+mn-ea"/>
                <a:ea typeface="+mn-ea"/>
                <a:cs typeface="Times New Roman" panose="02020603050405020304" pitchFamily="18" charset="0"/>
              </a:rPr>
              <a:t>增大呈单调减小；</a:t>
            </a:r>
            <a:r>
              <a:rPr lang="zh-CN" altLang="el-GR" sz="2000" dirty="0" smtClean="0">
                <a:latin typeface="+mn-ea"/>
                <a:ea typeface="+mn-ea"/>
                <a:cs typeface="Times New Roman" panose="02020603050405020304" pitchFamily="18" charset="0"/>
              </a:rPr>
              <a:t>当</a:t>
            </a:r>
            <a:r>
              <a:rPr lang="en-US" altLang="zh-CN" sz="2000" dirty="0" smtClean="0">
                <a:latin typeface="+mn-ea"/>
                <a:ea typeface="+mn-ea"/>
                <a:cs typeface="Times New Roman" panose="02020603050405020304" pitchFamily="18" charset="0"/>
              </a:rPr>
              <a:t> </a:t>
            </a:r>
            <a:r>
              <a:rPr lang="el-GR" altLang="zh-CN" sz="2000" b="1" dirty="0" smtClean="0">
                <a:latin typeface="+mn-lt"/>
                <a:ea typeface="+mj-ea"/>
                <a:cs typeface="Times New Roman" panose="02020603050405020304" pitchFamily="18" charset="0"/>
              </a:rPr>
              <a:t>ζ</a:t>
            </a:r>
            <a:r>
              <a:rPr lang="en-US" altLang="zh-CN" sz="2000" b="1" dirty="0" smtClean="0">
                <a:latin typeface="+mj-ea"/>
                <a:ea typeface="+mj-ea"/>
                <a:cs typeface="Times New Roman" panose="02020603050405020304" pitchFamily="18" charset="0"/>
              </a:rPr>
              <a:t>=1 </a:t>
            </a:r>
            <a:r>
              <a:rPr lang="zh-CN" altLang="en-US" sz="2000" dirty="0" smtClean="0">
                <a:latin typeface="+mn-ea"/>
                <a:ea typeface="+mn-ea"/>
                <a:cs typeface="Times New Roman" panose="02020603050405020304" pitchFamily="18" charset="0"/>
              </a:rPr>
              <a:t>时</a:t>
            </a:r>
            <a:r>
              <a:rPr lang="zh-CN" altLang="en-US" sz="2000" dirty="0">
                <a:latin typeface="+mn-ea"/>
                <a:ea typeface="+mn-ea"/>
                <a:cs typeface="Times New Roman" panose="02020603050405020304" pitchFamily="18" charset="0"/>
              </a:rPr>
              <a:t>，</a:t>
            </a:r>
            <a:r>
              <a:rPr lang="zh-CN" altLang="en-US" sz="2000" dirty="0" smtClean="0">
                <a:latin typeface="+mn-ea"/>
                <a:ea typeface="+mn-ea"/>
                <a:cs typeface="Times New Roman" panose="02020603050405020304" pitchFamily="18" charset="0"/>
              </a:rPr>
              <a:t>超调量 </a:t>
            </a:r>
            <a:r>
              <a:rPr lang="en-US" altLang="zh-CN" sz="2000" b="1" dirty="0" err="1" smtClean="0">
                <a:latin typeface="+mj-ea"/>
                <a:ea typeface="+mj-ea"/>
                <a:cs typeface="Times New Roman" panose="02020603050405020304" pitchFamily="18" charset="0"/>
              </a:rPr>
              <a:t>M</a:t>
            </a:r>
            <a:r>
              <a:rPr lang="en-US" altLang="zh-CN" sz="2000" b="1" baseline="-25000" dirty="0" err="1" smtClean="0">
                <a:latin typeface="+mj-ea"/>
                <a:ea typeface="+mj-ea"/>
                <a:cs typeface="Times New Roman" panose="02020603050405020304" pitchFamily="18" charset="0"/>
              </a:rPr>
              <a:t>p</a:t>
            </a:r>
            <a:r>
              <a:rPr lang="en-US" altLang="zh-CN" sz="2000" b="1" dirty="0" smtClean="0">
                <a:latin typeface="+mj-ea"/>
                <a:ea typeface="+mj-ea"/>
                <a:cs typeface="Times New Roman" panose="02020603050405020304" pitchFamily="18" charset="0"/>
              </a:rPr>
              <a:t>=0 </a:t>
            </a:r>
            <a:r>
              <a:rPr lang="zh-CN" altLang="en-US" sz="2000" baseline="-25000" dirty="0" smtClean="0">
                <a:latin typeface="+mn-ea"/>
                <a:ea typeface="+mn-ea"/>
                <a:cs typeface="Times New Roman" panose="02020603050405020304" pitchFamily="18" charset="0"/>
              </a:rPr>
              <a:t>。</a:t>
            </a:r>
            <a:endParaRPr lang="zh-CN" altLang="el-GR" sz="2000" dirty="0">
              <a:latin typeface="+mn-ea"/>
              <a:ea typeface="+mn-ea"/>
              <a:cs typeface="Times New Roman" panose="02020603050405020304" pitchFamily="18" charset="0"/>
            </a:endParaRPr>
          </a:p>
        </p:txBody>
      </p:sp>
    </p:spTree>
    <p:extLst>
      <p:ext uri="{BB962C8B-B14F-4D97-AF65-F5344CB8AC3E}">
        <p14:creationId xmlns:p14="http://schemas.microsoft.com/office/powerpoint/2010/main" val="23636672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25780" y="1166774"/>
            <a:ext cx="51485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二阶欠阻尼系统的时域性能指标汇总</a:t>
            </a:r>
          </a:p>
        </p:txBody>
      </p:sp>
      <p:graphicFrame>
        <p:nvGraphicFramePr>
          <p:cNvPr id="4" name="Group 74"/>
          <p:cNvGraphicFramePr>
            <a:graphicFrameLocks noGrp="1"/>
          </p:cNvGraphicFramePr>
          <p:nvPr>
            <p:extLst>
              <p:ext uri="{D42A27DB-BD31-4B8C-83A1-F6EECF244321}">
                <p14:modId xmlns:p14="http://schemas.microsoft.com/office/powerpoint/2010/main" val="328503137"/>
              </p:ext>
            </p:extLst>
          </p:nvPr>
        </p:nvGraphicFramePr>
        <p:xfrm>
          <a:off x="968033" y="1774665"/>
          <a:ext cx="10233367" cy="3651252"/>
        </p:xfrm>
        <a:graphic>
          <a:graphicData uri="http://schemas.openxmlformats.org/drawingml/2006/table">
            <a:tbl>
              <a:tblPr firstRow="1" bandRow="1">
                <a:tableStyleId>{00A15C55-8517-42AA-B614-E9B94910E393}</a:tableStyleId>
              </a:tblPr>
              <a:tblGrid>
                <a:gridCol w="2542291">
                  <a:extLst>
                    <a:ext uri="{9D8B030D-6E8A-4147-A177-3AD203B41FA5}">
                      <a16:colId xmlns:a16="http://schemas.microsoft.com/office/drawing/2014/main" val="20000"/>
                    </a:ext>
                  </a:extLst>
                </a:gridCol>
                <a:gridCol w="3633274">
                  <a:extLst>
                    <a:ext uri="{9D8B030D-6E8A-4147-A177-3AD203B41FA5}">
                      <a16:colId xmlns:a16="http://schemas.microsoft.com/office/drawing/2014/main" val="20001"/>
                    </a:ext>
                  </a:extLst>
                </a:gridCol>
                <a:gridCol w="4057802">
                  <a:extLst>
                    <a:ext uri="{9D8B030D-6E8A-4147-A177-3AD203B41FA5}">
                      <a16:colId xmlns:a16="http://schemas.microsoft.com/office/drawing/2014/main" val="20002"/>
                    </a:ext>
                  </a:extLst>
                </a:gridCol>
              </a:tblGrid>
              <a:tr h="64770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smtClean="0">
                          <a:ln>
                            <a:noFill/>
                          </a:ln>
                          <a:effectLst/>
                        </a:rPr>
                        <a:t>指 标 名 称</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smtClean="0">
                          <a:ln>
                            <a:noFill/>
                          </a:ln>
                          <a:effectLst/>
                        </a:rPr>
                        <a:t>指标计算式</a:t>
                      </a:r>
                      <a:endParaRPr kumimoji="0" lang="zh-CN" altLang="en-US" sz="2000" b="0" i="0" u="none" strike="noStrike" cap="none" normalizeH="0" baseline="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smtClean="0">
                          <a:ln>
                            <a:noFill/>
                          </a:ln>
                          <a:effectLst/>
                        </a:rPr>
                        <a:t>说  明</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0"/>
                  </a:ext>
                </a:extLst>
              </a:tr>
              <a:tr h="7508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smtClean="0">
                          <a:ln>
                            <a:noFill/>
                          </a:ln>
                          <a:effectLst/>
                        </a:rPr>
                        <a:t>上升时间</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smtClean="0">
                        <a:ln>
                          <a:noFill/>
                        </a:ln>
                        <a:solidFill>
                          <a:schemeClr val="tx1"/>
                        </a:solidFill>
                        <a:effectLst/>
                        <a:latin typeface="+mn-ea"/>
                        <a:ea typeface="+mn-ea"/>
                      </a:endParaRPr>
                    </a:p>
                  </a:txBody>
                  <a:tcPr anchor="ctr" horzOverflow="overflow"/>
                </a:tc>
                <a:tc rowSpan="3">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800" u="none" strike="noStrike" cap="none" normalizeH="0" baseline="0" dirty="0" smtClean="0">
                          <a:ln>
                            <a:noFill/>
                          </a:ln>
                          <a:effectLst/>
                        </a:rPr>
                        <a:t>主要反映系统输出响应的快慢。</a:t>
                      </a:r>
                      <a:endParaRPr kumimoji="0" lang="en-US" altLang="zh-CN" sz="1800" u="none" strike="noStrike" cap="none" normalizeH="0" baseline="0" dirty="0" smtClean="0">
                        <a:ln>
                          <a:noFill/>
                        </a:ln>
                        <a:effectLst/>
                      </a:endParaRPr>
                    </a:p>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800" u="none" strike="noStrike" cap="none" normalizeH="0" baseline="0" dirty="0" smtClean="0">
                          <a:ln>
                            <a:noFill/>
                          </a:ln>
                          <a:effectLst/>
                        </a:rPr>
                        <a:t>时间指标越小，表示系统响应越快。</a:t>
                      </a:r>
                      <a:endParaRPr kumimoji="0" lang="zh-CN" altLang="en-US" sz="1800" b="0" i="0" u="none" strike="noStrike" cap="none" normalizeH="0" baseline="0" dirty="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1"/>
                  </a:ext>
                </a:extLst>
              </a:tr>
              <a:tr h="7508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smtClean="0">
                          <a:ln>
                            <a:noFill/>
                          </a:ln>
                          <a:effectLst/>
                        </a:rPr>
                        <a:t>峰值时间</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smtClean="0">
                        <a:ln>
                          <a:noFill/>
                        </a:ln>
                        <a:solidFill>
                          <a:schemeClr val="tx1"/>
                        </a:solidFill>
                        <a:effectLst/>
                        <a:latin typeface="+mn-ea"/>
                        <a:ea typeface="+mn-ea"/>
                      </a:endParaRPr>
                    </a:p>
                  </a:txBody>
                  <a:tcPr anchor="ctr" horzOverflow="overflow"/>
                </a:tc>
                <a:tc vMerge="1">
                  <a:txBody>
                    <a:bodyPr/>
                    <a:lstStyle/>
                    <a:p>
                      <a:endParaRPr lang="zh-CN"/>
                    </a:p>
                  </a:txBody>
                  <a:tcPr/>
                </a:tc>
                <a:extLst>
                  <a:ext uri="{0D108BD9-81ED-4DB2-BD59-A6C34878D82A}">
                    <a16:rowId xmlns:a16="http://schemas.microsoft.com/office/drawing/2014/main" val="10002"/>
                  </a:ext>
                </a:extLst>
              </a:tr>
              <a:tr h="7508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smtClean="0">
                          <a:ln>
                            <a:noFill/>
                          </a:ln>
                          <a:effectLst/>
                        </a:rPr>
                        <a:t>调节时间</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smtClean="0">
                        <a:ln>
                          <a:noFill/>
                        </a:ln>
                        <a:solidFill>
                          <a:schemeClr val="tx1"/>
                        </a:solidFill>
                        <a:effectLst/>
                        <a:latin typeface="+mn-ea"/>
                        <a:ea typeface="+mn-ea"/>
                      </a:endParaRPr>
                    </a:p>
                  </a:txBody>
                  <a:tcPr anchor="ctr" horzOverflow="overflow"/>
                </a:tc>
                <a:tc vMerge="1">
                  <a:txBody>
                    <a:bodyPr/>
                    <a:lstStyle/>
                    <a:p>
                      <a:endParaRPr lang="zh-CN"/>
                    </a:p>
                  </a:txBody>
                  <a:tcPr/>
                </a:tc>
                <a:extLst>
                  <a:ext uri="{0D108BD9-81ED-4DB2-BD59-A6C34878D82A}">
                    <a16:rowId xmlns:a16="http://schemas.microsoft.com/office/drawing/2014/main" val="10003"/>
                  </a:ext>
                </a:extLst>
              </a:tr>
              <a:tr h="750888">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u="none" strike="noStrike" cap="none" normalizeH="0" baseline="0" dirty="0" smtClean="0">
                          <a:ln>
                            <a:noFill/>
                          </a:ln>
                          <a:effectLst/>
                        </a:rPr>
                        <a:t>超 调 量</a:t>
                      </a:r>
                      <a:endParaRPr kumimoji="0" lang="zh-CN" altLang="en-US"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endParaRPr kumimoji="0" lang="zh-CN" altLang="zh-CN" sz="2000" b="0" i="0" u="none" strike="noStrike" cap="none" normalizeH="0" baseline="0" dirty="0" smtClean="0">
                        <a:ln>
                          <a:noFill/>
                        </a:ln>
                        <a:solidFill>
                          <a:schemeClr val="tx1"/>
                        </a:solidFill>
                        <a:effectLst/>
                        <a:latin typeface="+mn-ea"/>
                        <a:ea typeface="+mn-ea"/>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u="none" strike="noStrike" cap="none" normalizeH="0" baseline="0" dirty="0" smtClean="0">
                          <a:ln>
                            <a:noFill/>
                          </a:ln>
                          <a:effectLst/>
                        </a:rPr>
                        <a:t>主要反映系统响应的相对稳定性。</a:t>
                      </a:r>
                      <a:endParaRPr kumimoji="0" lang="en-US" altLang="zh-CN" sz="1800" u="none" strike="noStrike" cap="none" normalizeH="0" baseline="0" dirty="0" smtClean="0">
                        <a:ln>
                          <a:noFill/>
                        </a:ln>
                        <a:effectLst/>
                      </a:endParaRP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1800" u="none" strike="noStrike" cap="none" normalizeH="0" baseline="0" dirty="0" smtClean="0">
                          <a:ln>
                            <a:noFill/>
                          </a:ln>
                          <a:effectLst/>
                        </a:rPr>
                        <a:t>超调量越大表明相对稳定性越差。</a:t>
                      </a:r>
                      <a:endParaRPr kumimoji="0" lang="zh-CN" altLang="en-US" sz="1800" b="0" i="0" u="none" strike="noStrike" cap="none" normalizeH="0" baseline="0" dirty="0" smtClean="0">
                        <a:ln>
                          <a:noFill/>
                        </a:ln>
                        <a:solidFill>
                          <a:schemeClr val="tx1"/>
                        </a:solidFill>
                        <a:effectLst/>
                        <a:latin typeface="+mn-ea"/>
                        <a:ea typeface="+mn-ea"/>
                      </a:endParaRPr>
                    </a:p>
                  </a:txBody>
                  <a:tcPr anchor="ctr" horzOverflow="overflow"/>
                </a:tc>
                <a:extLst>
                  <a:ext uri="{0D108BD9-81ED-4DB2-BD59-A6C34878D82A}">
                    <a16:rowId xmlns:a16="http://schemas.microsoft.com/office/drawing/2014/main" val="10004"/>
                  </a:ext>
                </a:extLst>
              </a:tr>
            </a:tbl>
          </a:graphicData>
        </a:graphic>
      </p:graphicFrame>
      <p:graphicFrame>
        <p:nvGraphicFramePr>
          <p:cNvPr id="5" name="Object 52"/>
          <p:cNvGraphicFramePr>
            <a:graphicFrameLocks noChangeAspect="1"/>
          </p:cNvGraphicFramePr>
          <p:nvPr>
            <p:extLst>
              <p:ext uri="{D42A27DB-BD31-4B8C-83A1-F6EECF244321}">
                <p14:modId xmlns:p14="http://schemas.microsoft.com/office/powerpoint/2010/main" val="1759181919"/>
              </p:ext>
            </p:extLst>
          </p:nvPr>
        </p:nvGraphicFramePr>
        <p:xfrm>
          <a:off x="4759642" y="2482829"/>
          <a:ext cx="935038" cy="611188"/>
        </p:xfrm>
        <a:graphic>
          <a:graphicData uri="http://schemas.openxmlformats.org/presentationml/2006/ole">
            <mc:AlternateContent xmlns:mc="http://schemas.openxmlformats.org/markup-compatibility/2006">
              <mc:Choice xmlns:v="urn:schemas-microsoft-com:vml" Requires="v">
                <p:oleObj spid="_x0000_s46222" r:id="rId3" imgW="660430" imgH="431930" progId="Equation.3">
                  <p:embed/>
                </p:oleObj>
              </mc:Choice>
              <mc:Fallback>
                <p:oleObj r:id="rId3" imgW="660430" imgH="431930" progId="Equation.3">
                  <p:embed/>
                  <p:pic>
                    <p:nvPicPr>
                      <p:cNvPr id="46082" name="Object 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59642" y="2482829"/>
                        <a:ext cx="935038" cy="6111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54"/>
          <p:cNvGraphicFramePr>
            <a:graphicFrameLocks noChangeAspect="1"/>
          </p:cNvGraphicFramePr>
          <p:nvPr>
            <p:extLst>
              <p:ext uri="{D42A27DB-BD31-4B8C-83A1-F6EECF244321}">
                <p14:modId xmlns:p14="http://schemas.microsoft.com/office/powerpoint/2010/main" val="3456306969"/>
              </p:ext>
            </p:extLst>
          </p:nvPr>
        </p:nvGraphicFramePr>
        <p:xfrm>
          <a:off x="4866798" y="3203712"/>
          <a:ext cx="792163" cy="673100"/>
        </p:xfrm>
        <a:graphic>
          <a:graphicData uri="http://schemas.openxmlformats.org/presentationml/2006/ole">
            <mc:AlternateContent xmlns:mc="http://schemas.openxmlformats.org/markup-compatibility/2006">
              <mc:Choice xmlns:v="urn:schemas-microsoft-com:vml" Requires="v">
                <p:oleObj spid="_x0000_s46223" r:id="rId5" imgW="508317" imgH="432117" progId="Equation.3">
                  <p:embed/>
                </p:oleObj>
              </mc:Choice>
              <mc:Fallback>
                <p:oleObj r:id="rId5" imgW="508317" imgH="432117" progId="Equation.3">
                  <p:embed/>
                  <p:pic>
                    <p:nvPicPr>
                      <p:cNvPr id="46083" name="Object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6798" y="3203712"/>
                        <a:ext cx="792163" cy="6731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57"/>
          <p:cNvGraphicFramePr>
            <a:graphicFrameLocks noChangeAspect="1"/>
          </p:cNvGraphicFramePr>
          <p:nvPr>
            <p:extLst>
              <p:ext uri="{D42A27DB-BD31-4B8C-83A1-F6EECF244321}">
                <p14:modId xmlns:p14="http://schemas.microsoft.com/office/powerpoint/2010/main" val="3597851657"/>
              </p:ext>
            </p:extLst>
          </p:nvPr>
        </p:nvGraphicFramePr>
        <p:xfrm>
          <a:off x="4183380" y="3986507"/>
          <a:ext cx="2087563" cy="665163"/>
        </p:xfrm>
        <a:graphic>
          <a:graphicData uri="http://schemas.openxmlformats.org/presentationml/2006/ole">
            <mc:AlternateContent xmlns:mc="http://schemas.openxmlformats.org/markup-compatibility/2006">
              <mc:Choice xmlns:v="urn:schemas-microsoft-com:vml" Requires="v">
                <p:oleObj spid="_x0000_s46224" r:id="rId7" imgW="1752917" imgH="559117" progId="Equation.3">
                  <p:embed/>
                </p:oleObj>
              </mc:Choice>
              <mc:Fallback>
                <p:oleObj r:id="rId7" imgW="1752917" imgH="559117" progId="Equation.3">
                  <p:embed/>
                  <p:pic>
                    <p:nvPicPr>
                      <p:cNvPr id="46084" name="Object 5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83380" y="3986507"/>
                        <a:ext cx="2087563" cy="6651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60"/>
          <p:cNvGraphicFramePr>
            <a:graphicFrameLocks noChangeAspect="1"/>
          </p:cNvGraphicFramePr>
          <p:nvPr>
            <p:extLst>
              <p:ext uri="{D42A27DB-BD31-4B8C-83A1-F6EECF244321}">
                <p14:modId xmlns:p14="http://schemas.microsoft.com/office/powerpoint/2010/main" val="3784052080"/>
              </p:ext>
            </p:extLst>
          </p:nvPr>
        </p:nvGraphicFramePr>
        <p:xfrm>
          <a:off x="4254818" y="4760927"/>
          <a:ext cx="2016125" cy="627062"/>
        </p:xfrm>
        <a:graphic>
          <a:graphicData uri="http://schemas.openxmlformats.org/presentationml/2006/ole">
            <mc:AlternateContent xmlns:mc="http://schemas.openxmlformats.org/markup-compatibility/2006">
              <mc:Choice xmlns:v="urn:schemas-microsoft-com:vml" Requires="v">
                <p:oleObj spid="_x0000_s46225" r:id="rId9" imgW="1307849" imgH="406541" progId="Equation.3">
                  <p:embed/>
                </p:oleObj>
              </mc:Choice>
              <mc:Fallback>
                <p:oleObj r:id="rId9" imgW="1307849" imgH="406541" progId="Equation.3">
                  <p:embed/>
                  <p:pic>
                    <p:nvPicPr>
                      <p:cNvPr id="46085" name="Object 6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4818" y="4760927"/>
                        <a:ext cx="2016125" cy="6270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63"/>
          <p:cNvGraphicFramePr>
            <a:graphicFrameLocks noChangeAspect="1"/>
          </p:cNvGraphicFramePr>
          <p:nvPr>
            <p:extLst>
              <p:ext uri="{D42A27DB-BD31-4B8C-83A1-F6EECF244321}">
                <p14:modId xmlns:p14="http://schemas.microsoft.com/office/powerpoint/2010/main" val="4009784084"/>
              </p:ext>
            </p:extLst>
          </p:nvPr>
        </p:nvGraphicFramePr>
        <p:xfrm>
          <a:off x="5954395" y="1038225"/>
          <a:ext cx="3559175" cy="703262"/>
        </p:xfrm>
        <a:graphic>
          <a:graphicData uri="http://schemas.openxmlformats.org/presentationml/2006/ole">
            <mc:AlternateContent xmlns:mc="http://schemas.openxmlformats.org/markup-compatibility/2006">
              <mc:Choice xmlns:v="urn:schemas-microsoft-com:vml" Requires="v">
                <p:oleObj spid="_x0000_s46226" r:id="rId11" imgW="2451417" imgH="482917" progId="Equation.3">
                  <p:embed/>
                </p:oleObj>
              </mc:Choice>
              <mc:Fallback>
                <p:oleObj r:id="rId11" imgW="2451417" imgH="482917" progId="Equation.3">
                  <p:embed/>
                  <p:pic>
                    <p:nvPicPr>
                      <p:cNvPr id="46086" name="Object 6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54395" y="1038225"/>
                        <a:ext cx="3559175"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75"/>
          <p:cNvSpPr txBox="1">
            <a:spLocks noChangeArrowheads="1"/>
          </p:cNvSpPr>
          <p:nvPr/>
        </p:nvSpPr>
        <p:spPr bwMode="auto">
          <a:xfrm>
            <a:off x="968033" y="5532070"/>
            <a:ext cx="1749767" cy="978218"/>
          </a:xfrm>
          <a:prstGeom prst="rightArrow">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en-US" altLang="zh-CN" sz="2000" b="1" dirty="0">
                <a:solidFill>
                  <a:schemeClr val="bg1"/>
                </a:solidFill>
                <a:latin typeface="仿宋_GB2312"/>
                <a:ea typeface="仿宋_GB2312"/>
                <a:cs typeface="仿宋_GB2312"/>
              </a:rPr>
              <a:t>  </a:t>
            </a:r>
            <a:r>
              <a:rPr lang="zh-CN" altLang="en-US" sz="2000" b="1" dirty="0">
                <a:solidFill>
                  <a:schemeClr val="bg1"/>
                </a:solidFill>
                <a:latin typeface="仿宋_GB2312"/>
                <a:ea typeface="仿宋_GB2312"/>
                <a:cs typeface="仿宋_GB2312"/>
              </a:rPr>
              <a:t>可见</a:t>
            </a:r>
            <a:r>
              <a:rPr lang="zh-CN" altLang="en-US" sz="2000" b="1" dirty="0" smtClean="0">
                <a:solidFill>
                  <a:schemeClr val="bg1"/>
                </a:solidFill>
                <a:latin typeface="仿宋_GB2312"/>
                <a:ea typeface="仿宋_GB2312"/>
                <a:cs typeface="仿宋_GB2312"/>
              </a:rPr>
              <a:t>：</a:t>
            </a:r>
            <a:endParaRPr lang="zh-CN" altLang="el-GR" sz="2000" b="1" dirty="0">
              <a:solidFill>
                <a:schemeClr val="bg1"/>
              </a:solidFill>
              <a:latin typeface="仿宋_GB2312"/>
              <a:ea typeface="仿宋_GB2312"/>
              <a:cs typeface="仿宋_GB2312"/>
            </a:endParaRPr>
          </a:p>
        </p:txBody>
      </p:sp>
      <p:graphicFrame>
        <p:nvGraphicFramePr>
          <p:cNvPr id="12" name="图示 11"/>
          <p:cNvGraphicFramePr/>
          <p:nvPr>
            <p:extLst>
              <p:ext uri="{D42A27DB-BD31-4B8C-83A1-F6EECF244321}">
                <p14:modId xmlns:p14="http://schemas.microsoft.com/office/powerpoint/2010/main" val="2839714740"/>
              </p:ext>
            </p:extLst>
          </p:nvPr>
        </p:nvGraphicFramePr>
        <p:xfrm>
          <a:off x="2114549" y="5582260"/>
          <a:ext cx="9967912" cy="88384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204169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Graphic spid="12" grpId="0">
        <p:bldAsOne/>
      </p:bldGraphic>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Box 6"/>
          <p:cNvSpPr txBox="1">
            <a:spLocks noChangeArrowheads="1"/>
          </p:cNvSpPr>
          <p:nvPr/>
        </p:nvSpPr>
        <p:spPr bwMode="auto">
          <a:xfrm>
            <a:off x="515939" y="1100475"/>
            <a:ext cx="11160124"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679450" indent="-679450" eaLnBrk="1" hangingPunct="1">
              <a:lnSpc>
                <a:spcPct val="150000"/>
              </a:lnSpc>
            </a:pPr>
            <a:r>
              <a:rPr lang="zh-CN" altLang="en-US" sz="2000" dirty="0">
                <a:latin typeface="+mn-ea"/>
                <a:ea typeface="+mn-ea"/>
              </a:rPr>
              <a:t>例</a:t>
            </a:r>
            <a:r>
              <a:rPr lang="en-US" altLang="zh-CN" sz="2000" b="1" dirty="0">
                <a:latin typeface="+mj-ea"/>
                <a:ea typeface="+mj-ea"/>
              </a:rPr>
              <a:t>5</a:t>
            </a:r>
            <a:r>
              <a:rPr lang="zh-CN" altLang="en-US" sz="2000" dirty="0">
                <a:latin typeface="+mn-ea"/>
                <a:ea typeface="+mn-ea"/>
              </a:rPr>
              <a:t>：</a:t>
            </a:r>
            <a:r>
              <a:rPr lang="zh-CN" altLang="en-US" sz="2000" dirty="0">
                <a:latin typeface="+mn-ea"/>
                <a:ea typeface="+mn-ea"/>
                <a:cs typeface="Times New Roman" panose="02020603050405020304" pitchFamily="18" charset="0"/>
              </a:rPr>
              <a:t>下</a:t>
            </a:r>
            <a:r>
              <a:rPr lang="zh-CN" altLang="zh-CN" sz="2000" dirty="0">
                <a:latin typeface="+mn-ea"/>
                <a:ea typeface="+mn-ea"/>
                <a:cs typeface="Times New Roman" panose="02020603050405020304" pitchFamily="18" charset="0"/>
              </a:rPr>
              <a:t>图所示控制系统是一个二阶系统，</a:t>
            </a:r>
            <a:r>
              <a:rPr lang="zh-CN" altLang="zh-CN" sz="2000" dirty="0" smtClean="0">
                <a:latin typeface="+mn-ea"/>
                <a:ea typeface="+mn-ea"/>
                <a:cs typeface="Times New Roman" panose="02020603050405020304" pitchFamily="18" charset="0"/>
              </a:rPr>
              <a:t>已知</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K=16s</a:t>
            </a:r>
            <a:r>
              <a:rPr lang="en-US" altLang="zh-CN" sz="2000" b="1" baseline="30000" dirty="0" smtClean="0">
                <a:latin typeface="+mj-ea"/>
                <a:ea typeface="+mj-ea"/>
                <a:cs typeface="Times New Roman" panose="02020603050405020304" pitchFamily="18" charset="0"/>
              </a:rPr>
              <a:t>-1</a:t>
            </a:r>
            <a:r>
              <a:rPr lang="en-US" altLang="zh-CN" sz="2000" b="1" dirty="0" smtClean="0">
                <a:latin typeface="+mj-ea"/>
                <a:ea typeface="+mj-ea"/>
                <a:cs typeface="Times New Roman" panose="02020603050405020304" pitchFamily="18" charset="0"/>
              </a:rPr>
              <a:t>,T=0.25s </a:t>
            </a:r>
            <a:r>
              <a:rPr lang="zh-CN" altLang="zh-CN" sz="2000" dirty="0" smtClean="0">
                <a:latin typeface="+mn-ea"/>
                <a:ea typeface="+mn-ea"/>
                <a:cs typeface="Times New Roman" panose="02020603050405020304" pitchFamily="18" charset="0"/>
              </a:rPr>
              <a:t>。</a:t>
            </a:r>
            <a:r>
              <a:rPr lang="zh-CN" altLang="zh-CN" sz="2000" dirty="0">
                <a:latin typeface="+mn-ea"/>
                <a:ea typeface="+mn-ea"/>
                <a:cs typeface="Times New Roman" panose="02020603050405020304" pitchFamily="18" charset="0"/>
              </a:rPr>
              <a:t>试求：</a:t>
            </a:r>
            <a:r>
              <a:rPr lang="zh-CN" altLang="zh-CN" sz="2000" b="1" dirty="0" smtClean="0">
                <a:latin typeface="+mj-ea"/>
                <a:ea typeface="+mj-ea"/>
                <a:cs typeface="Times New Roman" panose="02020603050405020304" pitchFamily="18" charset="0"/>
              </a:rPr>
              <a:t>⑴</a:t>
            </a:r>
            <a:r>
              <a:rPr lang="en-US" altLang="zh-CN" sz="2000" b="1" dirty="0" smtClean="0">
                <a:latin typeface="+mj-ea"/>
                <a:ea typeface="+mj-ea"/>
                <a:cs typeface="Times New Roman" panose="02020603050405020304" pitchFamily="18" charset="0"/>
              </a:rPr>
              <a:t> </a:t>
            </a:r>
            <a:r>
              <a:rPr lang="zh-CN" altLang="zh-CN" sz="2000" dirty="0" smtClean="0">
                <a:latin typeface="+mn-ea"/>
                <a:ea typeface="+mn-ea"/>
                <a:cs typeface="Times New Roman" panose="02020603050405020304" pitchFamily="18" charset="0"/>
              </a:rPr>
              <a:t>系统的</a:t>
            </a:r>
            <a:r>
              <a:rPr lang="en-US" altLang="zh-CN" sz="2000" dirty="0" smtClean="0">
                <a:latin typeface="+mn-ea"/>
                <a:ea typeface="+mn-ea"/>
                <a:cs typeface="Times New Roman" panose="02020603050405020304" pitchFamily="18" charset="0"/>
              </a:rPr>
              <a:t> </a:t>
            </a:r>
            <a:r>
              <a:rPr lang="el-GR" altLang="zh-CN" sz="2000" b="1" dirty="0" smtClean="0">
                <a:latin typeface="+mn-lt"/>
                <a:ea typeface="+mj-ea"/>
                <a:cs typeface="Times New Roman" panose="02020603050405020304" pitchFamily="18" charset="0"/>
              </a:rPr>
              <a:t>ζ</a:t>
            </a:r>
            <a:r>
              <a:rPr lang="zh-CN" altLang="en-US" sz="2000" b="1" dirty="0">
                <a:latin typeface="+mj-ea"/>
                <a:ea typeface="+mj-ea"/>
                <a:cs typeface="Times New Roman" panose="02020603050405020304" pitchFamily="18" charset="0"/>
              </a:rPr>
              <a:t>、</a:t>
            </a:r>
            <a:r>
              <a:rPr lang="el-GR" altLang="zh-CN" sz="2000" b="1" dirty="0">
                <a:latin typeface="+mj-ea"/>
                <a:ea typeface="+mj-ea"/>
                <a:cs typeface="Times New Roman" panose="02020603050405020304" pitchFamily="18" charset="0"/>
              </a:rPr>
              <a:t>ω</a:t>
            </a:r>
            <a:r>
              <a:rPr lang="en-US" altLang="zh-CN" sz="2000" b="1" baseline="-25000" dirty="0">
                <a:latin typeface="+mj-ea"/>
                <a:ea typeface="+mj-ea"/>
                <a:cs typeface="Times New Roman" panose="02020603050405020304" pitchFamily="18" charset="0"/>
              </a:rPr>
              <a:t>n</a:t>
            </a:r>
            <a:r>
              <a:rPr lang="zh-CN" altLang="en-US" sz="2000" b="1" dirty="0">
                <a:latin typeface="+mj-ea"/>
                <a:ea typeface="+mj-ea"/>
                <a:cs typeface="Times New Roman" panose="02020603050405020304" pitchFamily="18" charset="0"/>
              </a:rPr>
              <a:t>、</a:t>
            </a:r>
            <a:r>
              <a:rPr lang="en-US" altLang="zh-CN" sz="2000" b="1" dirty="0" err="1">
                <a:latin typeface="+mj-ea"/>
                <a:ea typeface="+mj-ea"/>
                <a:cs typeface="Times New Roman" panose="02020603050405020304" pitchFamily="18" charset="0"/>
              </a:rPr>
              <a:t>Mp</a:t>
            </a:r>
            <a:r>
              <a:rPr lang="zh-CN" altLang="en-US" sz="2000" b="1" dirty="0">
                <a:latin typeface="+mj-ea"/>
                <a:ea typeface="+mj-ea"/>
                <a:cs typeface="Times New Roman" panose="02020603050405020304" pitchFamily="18" charset="0"/>
              </a:rPr>
              <a:t>、</a:t>
            </a:r>
            <a:r>
              <a:rPr lang="en-US" altLang="zh-CN" sz="2000" b="1" dirty="0" err="1" smtClean="0">
                <a:latin typeface="+mj-ea"/>
                <a:ea typeface="+mj-ea"/>
                <a:cs typeface="Times New Roman" panose="02020603050405020304" pitchFamily="18" charset="0"/>
              </a:rPr>
              <a:t>t</a:t>
            </a:r>
            <a:r>
              <a:rPr lang="en-US" altLang="zh-CN" sz="2000" b="1" baseline="-25000" dirty="0" err="1" smtClean="0">
                <a:latin typeface="+mj-ea"/>
                <a:ea typeface="+mj-ea"/>
                <a:cs typeface="Times New Roman" panose="02020603050405020304" pitchFamily="18" charset="0"/>
              </a:rPr>
              <a:t>s</a:t>
            </a:r>
            <a:r>
              <a:rPr lang="en-US" altLang="zh-CN" sz="2000" b="1" baseline="-25000" dirty="0" smtClean="0">
                <a:latin typeface="+mj-ea"/>
                <a:ea typeface="+mj-ea"/>
                <a:cs typeface="Times New Roman" panose="02020603050405020304" pitchFamily="18" charset="0"/>
              </a:rPr>
              <a:t> </a:t>
            </a:r>
            <a:r>
              <a:rPr lang="zh-CN" altLang="zh-CN" sz="2000" dirty="0" smtClean="0">
                <a:latin typeface="+mn-ea"/>
                <a:ea typeface="+mn-ea"/>
                <a:cs typeface="Times New Roman" panose="02020603050405020304" pitchFamily="18" charset="0"/>
              </a:rPr>
              <a:t>；</a:t>
            </a:r>
            <a:r>
              <a:rPr lang="zh-CN" altLang="zh-CN" sz="2000" b="1" dirty="0" smtClean="0">
                <a:latin typeface="+mj-ea"/>
                <a:ea typeface="+mj-ea"/>
                <a:cs typeface="Times New Roman" panose="02020603050405020304" pitchFamily="18" charset="0"/>
              </a:rPr>
              <a:t>⑵</a:t>
            </a:r>
            <a:r>
              <a:rPr lang="en-US" altLang="zh-CN" sz="2000" b="1" dirty="0" smtClean="0">
                <a:latin typeface="+mj-ea"/>
                <a:ea typeface="+mj-ea"/>
                <a:cs typeface="Times New Roman" panose="02020603050405020304" pitchFamily="18" charset="0"/>
              </a:rPr>
              <a:t> </a:t>
            </a:r>
            <a:r>
              <a:rPr lang="zh-CN" altLang="zh-CN" sz="2000" dirty="0" smtClean="0">
                <a:latin typeface="+mn-ea"/>
                <a:ea typeface="+mn-ea"/>
                <a:cs typeface="Times New Roman" panose="02020603050405020304" pitchFamily="18" charset="0"/>
              </a:rPr>
              <a:t>若要求</a:t>
            </a:r>
            <a:r>
              <a:rPr lang="en-US" altLang="zh-CN" sz="2000" dirty="0" smtClean="0">
                <a:latin typeface="+mn-ea"/>
                <a:ea typeface="+mn-ea"/>
                <a:cs typeface="Times New Roman" panose="02020603050405020304" pitchFamily="18" charset="0"/>
              </a:rPr>
              <a:t> </a:t>
            </a:r>
            <a:r>
              <a:rPr lang="en-US" altLang="zh-CN" sz="2000" b="1" dirty="0" err="1" smtClean="0">
                <a:latin typeface="+mj-ea"/>
                <a:ea typeface="+mj-ea"/>
                <a:cs typeface="Times New Roman" panose="02020603050405020304" pitchFamily="18" charset="0"/>
              </a:rPr>
              <a:t>Mp</a:t>
            </a:r>
            <a:r>
              <a:rPr lang="en-US" altLang="zh-CN" sz="2000" b="1" dirty="0" smtClean="0">
                <a:latin typeface="+mj-ea"/>
                <a:ea typeface="+mj-ea"/>
                <a:cs typeface="Times New Roman" panose="02020603050405020304" pitchFamily="18" charset="0"/>
              </a:rPr>
              <a:t>=16</a:t>
            </a:r>
            <a:r>
              <a:rPr lang="en-US" altLang="zh-CN" sz="2000" b="1" dirty="0">
                <a:latin typeface="+mj-ea"/>
                <a:ea typeface="+mj-ea"/>
                <a:cs typeface="Times New Roman" panose="02020603050405020304" pitchFamily="18" charset="0"/>
              </a:rPr>
              <a:t>% </a:t>
            </a:r>
            <a:r>
              <a:rPr lang="zh-CN" altLang="zh-CN" sz="2000" dirty="0">
                <a:latin typeface="+mn-ea"/>
                <a:ea typeface="+mn-ea"/>
                <a:cs typeface="Times New Roman" panose="02020603050405020304" pitchFamily="18" charset="0"/>
              </a:rPr>
              <a:t>，</a:t>
            </a:r>
            <a:r>
              <a:rPr lang="zh-CN" altLang="zh-CN" sz="2000" dirty="0" smtClean="0">
                <a:latin typeface="+mn-ea"/>
                <a:ea typeface="+mn-ea"/>
                <a:cs typeface="Times New Roman" panose="02020603050405020304" pitchFamily="18" charset="0"/>
              </a:rPr>
              <a:t>当</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T </a:t>
            </a:r>
            <a:r>
              <a:rPr lang="zh-CN" altLang="zh-CN" sz="2000" dirty="0" smtClean="0">
                <a:latin typeface="+mn-ea"/>
                <a:ea typeface="+mn-ea"/>
                <a:cs typeface="Times New Roman" panose="02020603050405020304" pitchFamily="18" charset="0"/>
              </a:rPr>
              <a:t>不变时</a:t>
            </a:r>
            <a:r>
              <a:rPr lang="en-US" altLang="zh-CN" sz="2000" dirty="0" smtClean="0">
                <a:latin typeface="+mn-ea"/>
                <a:ea typeface="+mn-ea"/>
                <a:cs typeface="Times New Roman" panose="02020603050405020304" pitchFamily="18" charset="0"/>
              </a:rPr>
              <a:t> </a:t>
            </a:r>
            <a:r>
              <a:rPr lang="en-US" altLang="zh-CN" sz="2000" b="1" dirty="0" smtClean="0">
                <a:latin typeface="+mj-ea"/>
                <a:ea typeface="+mj-ea"/>
                <a:cs typeface="Times New Roman" panose="02020603050405020304" pitchFamily="18" charset="0"/>
              </a:rPr>
              <a:t>K </a:t>
            </a:r>
            <a:r>
              <a:rPr lang="zh-CN" altLang="zh-CN" sz="2000" dirty="0" smtClean="0">
                <a:latin typeface="+mn-ea"/>
                <a:ea typeface="+mn-ea"/>
                <a:cs typeface="Times New Roman" panose="02020603050405020304" pitchFamily="18" charset="0"/>
              </a:rPr>
              <a:t>应该</a:t>
            </a:r>
            <a:r>
              <a:rPr lang="zh-CN" altLang="zh-CN" sz="2000" dirty="0">
                <a:latin typeface="+mn-ea"/>
                <a:ea typeface="+mn-ea"/>
                <a:cs typeface="Times New Roman" panose="02020603050405020304" pitchFamily="18" charset="0"/>
              </a:rPr>
              <a:t>为多少？</a:t>
            </a:r>
            <a:endParaRPr lang="zh-CN" altLang="en-US" sz="2000" dirty="0">
              <a:latin typeface="+mn-ea"/>
              <a:ea typeface="+mn-ea"/>
              <a:cs typeface="Times New Roman" panose="02020603050405020304" pitchFamily="18" charset="0"/>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063" y="2810896"/>
            <a:ext cx="4751388" cy="1556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0"/>
          <p:cNvSpPr txBox="1">
            <a:spLocks noChangeArrowheads="1"/>
          </p:cNvSpPr>
          <p:nvPr/>
        </p:nvSpPr>
        <p:spPr bwMode="auto">
          <a:xfrm>
            <a:off x="1217613" y="2597150"/>
            <a:ext cx="4103687"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解</a:t>
            </a:r>
            <a:r>
              <a:rPr lang="en-US" altLang="zh-CN" sz="2000" dirty="0">
                <a:latin typeface="+mn-ea"/>
                <a:ea typeface="+mn-ea"/>
              </a:rPr>
              <a:t>:  </a:t>
            </a:r>
            <a:r>
              <a:rPr lang="en-US" altLang="zh-CN" sz="2000" b="1" dirty="0">
                <a:latin typeface="+mj-ea"/>
                <a:ea typeface="+mj-ea"/>
              </a:rPr>
              <a:t>(</a:t>
            </a:r>
            <a:r>
              <a:rPr lang="en-US" altLang="zh-CN" sz="2000" b="1" dirty="0">
                <a:latin typeface="+mj-ea"/>
                <a:ea typeface="+mj-ea"/>
                <a:sym typeface="Wingdings" panose="05000000000000000000" pitchFamily="2" charset="2"/>
              </a:rPr>
              <a:t>1</a:t>
            </a:r>
            <a:r>
              <a:rPr lang="en-US" altLang="zh-CN" sz="2000" b="1" dirty="0" smtClean="0">
                <a:latin typeface="+mj-ea"/>
                <a:ea typeface="+mj-ea"/>
                <a:sym typeface="Wingdings" panose="05000000000000000000" pitchFamily="2" charset="2"/>
              </a:rPr>
              <a:t>) </a:t>
            </a:r>
            <a:r>
              <a:rPr lang="zh-CN" altLang="en-US" sz="2000" dirty="0" smtClean="0">
                <a:latin typeface="+mn-ea"/>
                <a:ea typeface="+mn-ea"/>
              </a:rPr>
              <a:t>系统</a:t>
            </a:r>
            <a:r>
              <a:rPr lang="zh-CN" altLang="en-US" sz="2000" dirty="0">
                <a:latin typeface="+mn-ea"/>
                <a:ea typeface="+mn-ea"/>
              </a:rPr>
              <a:t>的闭环传递函数为</a:t>
            </a:r>
          </a:p>
        </p:txBody>
      </p:sp>
      <p:graphicFrame>
        <p:nvGraphicFramePr>
          <p:cNvPr id="6" name="Object 5"/>
          <p:cNvGraphicFramePr>
            <a:graphicFrameLocks noChangeAspect="1"/>
          </p:cNvGraphicFramePr>
          <p:nvPr>
            <p:extLst>
              <p:ext uri="{D42A27DB-BD31-4B8C-83A1-F6EECF244321}">
                <p14:modId xmlns:p14="http://schemas.microsoft.com/office/powerpoint/2010/main" val="230403159"/>
              </p:ext>
            </p:extLst>
          </p:nvPr>
        </p:nvGraphicFramePr>
        <p:xfrm>
          <a:off x="2219326" y="3311242"/>
          <a:ext cx="2906712" cy="635000"/>
        </p:xfrm>
        <a:graphic>
          <a:graphicData uri="http://schemas.openxmlformats.org/presentationml/2006/ole">
            <mc:AlternateContent xmlns:mc="http://schemas.openxmlformats.org/markup-compatibility/2006">
              <mc:Choice xmlns:v="urn:schemas-microsoft-com:vml" Requires="v">
                <p:oleObj spid="_x0000_s47181" r:id="rId4" imgW="1918017" imgH="419417" progId="Equation.3">
                  <p:embed/>
                </p:oleObj>
              </mc:Choice>
              <mc:Fallback>
                <p:oleObj r:id="rId4" imgW="1918017" imgH="419417" progId="Equation.3">
                  <p:embed/>
                  <p:pic>
                    <p:nvPicPr>
                      <p:cNvPr id="47106"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9326" y="3311242"/>
                        <a:ext cx="2906712"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Box 14"/>
          <p:cNvSpPr txBox="1">
            <a:spLocks noChangeArrowheads="1"/>
          </p:cNvSpPr>
          <p:nvPr/>
        </p:nvSpPr>
        <p:spPr bwMode="auto">
          <a:xfrm>
            <a:off x="2151063" y="4303105"/>
            <a:ext cx="452438"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令</a:t>
            </a:r>
          </a:p>
        </p:txBody>
      </p:sp>
      <p:graphicFrame>
        <p:nvGraphicFramePr>
          <p:cNvPr id="8" name="Object 3"/>
          <p:cNvGraphicFramePr>
            <a:graphicFrameLocks noChangeAspect="1"/>
          </p:cNvGraphicFramePr>
          <p:nvPr>
            <p:extLst>
              <p:ext uri="{D42A27DB-BD31-4B8C-83A1-F6EECF244321}">
                <p14:modId xmlns:p14="http://schemas.microsoft.com/office/powerpoint/2010/main" val="1621158331"/>
              </p:ext>
            </p:extLst>
          </p:nvPr>
        </p:nvGraphicFramePr>
        <p:xfrm>
          <a:off x="2667000" y="4251001"/>
          <a:ext cx="3290888" cy="693738"/>
        </p:xfrm>
        <a:graphic>
          <a:graphicData uri="http://schemas.openxmlformats.org/presentationml/2006/ole">
            <mc:AlternateContent xmlns:mc="http://schemas.openxmlformats.org/markup-compatibility/2006">
              <mc:Choice xmlns:v="urn:schemas-microsoft-com:vml" Requires="v">
                <p:oleObj spid="_x0000_s47182" r:id="rId6" imgW="2172017" imgH="457517" progId="Equation.3">
                  <p:embed/>
                </p:oleObj>
              </mc:Choice>
              <mc:Fallback>
                <p:oleObj r:id="rId6" imgW="2172017" imgH="457517" progId="Equation.3">
                  <p:embed/>
                  <p:pic>
                    <p:nvPicPr>
                      <p:cNvPr id="47107"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7000" y="4251001"/>
                        <a:ext cx="3290888"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6"/>
          <p:cNvSpPr txBox="1">
            <a:spLocks noChangeArrowheads="1"/>
          </p:cNvSpPr>
          <p:nvPr/>
        </p:nvSpPr>
        <p:spPr bwMode="auto">
          <a:xfrm>
            <a:off x="2151063" y="5450661"/>
            <a:ext cx="8016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则有</a:t>
            </a:r>
          </a:p>
        </p:txBody>
      </p:sp>
      <p:graphicFrame>
        <p:nvGraphicFramePr>
          <p:cNvPr id="10" name="Object 7"/>
          <p:cNvGraphicFramePr>
            <a:graphicFrameLocks noChangeAspect="1"/>
          </p:cNvGraphicFramePr>
          <p:nvPr>
            <p:extLst>
              <p:ext uri="{D42A27DB-BD31-4B8C-83A1-F6EECF244321}">
                <p14:modId xmlns:p14="http://schemas.microsoft.com/office/powerpoint/2010/main" val="4013407728"/>
              </p:ext>
            </p:extLst>
          </p:nvPr>
        </p:nvGraphicFramePr>
        <p:xfrm>
          <a:off x="3375025" y="5367297"/>
          <a:ext cx="5684838" cy="720725"/>
        </p:xfrm>
        <a:graphic>
          <a:graphicData uri="http://schemas.openxmlformats.org/presentationml/2006/ole">
            <mc:AlternateContent xmlns:mc="http://schemas.openxmlformats.org/markup-compatibility/2006">
              <mc:Choice xmlns:v="urn:schemas-microsoft-com:vml" Requires="v">
                <p:oleObj spid="_x0000_s47183" r:id="rId8" imgW="3607117" imgH="457517" progId="Equation.DSMT4">
                  <p:embed/>
                </p:oleObj>
              </mc:Choice>
              <mc:Fallback>
                <p:oleObj r:id="rId8" imgW="3607117" imgH="457517" progId="Equation.DSMT4">
                  <p:embed/>
                  <p:pic>
                    <p:nvPicPr>
                      <p:cNvPr id="47108" name="Object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5025" y="5367297"/>
                        <a:ext cx="568483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300807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Box 8"/>
          <p:cNvSpPr txBox="1">
            <a:spLocks noChangeArrowheads="1"/>
          </p:cNvSpPr>
          <p:nvPr/>
        </p:nvSpPr>
        <p:spPr bwMode="auto">
          <a:xfrm>
            <a:off x="1122363" y="3244850"/>
            <a:ext cx="7991475"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b="1" dirty="0" smtClean="0">
                <a:latin typeface="+mj-ea"/>
                <a:ea typeface="+mj-ea"/>
              </a:rPr>
              <a:t>⑵</a:t>
            </a:r>
            <a:r>
              <a:rPr lang="en-US" altLang="zh-CN" sz="2000" b="1" dirty="0" smtClean="0">
                <a:latin typeface="+mj-ea"/>
                <a:ea typeface="+mj-ea"/>
              </a:rPr>
              <a:t> </a:t>
            </a:r>
            <a:r>
              <a:rPr lang="zh-CN" altLang="zh-CN" sz="2000" dirty="0" smtClean="0">
                <a:latin typeface="+mn-ea"/>
                <a:ea typeface="+mn-ea"/>
              </a:rPr>
              <a:t>若要</a:t>
            </a:r>
            <a:r>
              <a:rPr lang="zh-CN" altLang="zh-CN" sz="2000" dirty="0">
                <a:latin typeface="+mn-ea"/>
                <a:ea typeface="+mn-ea"/>
              </a:rPr>
              <a:t>求</a:t>
            </a:r>
            <a:r>
              <a:rPr lang="en-US" altLang="zh-CN" sz="2000" b="1" dirty="0" err="1">
                <a:latin typeface="+mj-ea"/>
                <a:ea typeface="+mj-ea"/>
              </a:rPr>
              <a:t>Mp</a:t>
            </a:r>
            <a:r>
              <a:rPr lang="en-US" altLang="zh-CN" sz="2000" b="1" dirty="0">
                <a:latin typeface="+mj-ea"/>
                <a:ea typeface="+mj-ea"/>
              </a:rPr>
              <a:t>=16%</a:t>
            </a:r>
            <a:r>
              <a:rPr lang="en-US" altLang="zh-CN" sz="2000" dirty="0">
                <a:latin typeface="+mn-ea"/>
                <a:ea typeface="+mn-ea"/>
              </a:rPr>
              <a:t> </a:t>
            </a:r>
            <a:r>
              <a:rPr lang="zh-CN" altLang="zh-CN" sz="2000" dirty="0">
                <a:latin typeface="+mn-ea"/>
                <a:ea typeface="+mn-ea"/>
              </a:rPr>
              <a:t>，</a:t>
            </a:r>
            <a:r>
              <a:rPr lang="zh-CN" altLang="en-US" sz="2000" dirty="0">
                <a:latin typeface="+mn-ea"/>
                <a:ea typeface="+mn-ea"/>
              </a:rPr>
              <a:t>就意味着有</a:t>
            </a:r>
          </a:p>
        </p:txBody>
      </p:sp>
      <p:graphicFrame>
        <p:nvGraphicFramePr>
          <p:cNvPr id="4" name="Object 3"/>
          <p:cNvGraphicFramePr>
            <a:graphicFrameLocks noChangeAspect="1"/>
          </p:cNvGraphicFramePr>
          <p:nvPr>
            <p:extLst>
              <p:ext uri="{D42A27DB-BD31-4B8C-83A1-F6EECF244321}">
                <p14:modId xmlns:p14="http://schemas.microsoft.com/office/powerpoint/2010/main" val="619103509"/>
              </p:ext>
            </p:extLst>
          </p:nvPr>
        </p:nvGraphicFramePr>
        <p:xfrm>
          <a:off x="4943475" y="3668430"/>
          <a:ext cx="2371725" cy="766762"/>
        </p:xfrm>
        <a:graphic>
          <a:graphicData uri="http://schemas.openxmlformats.org/presentationml/2006/ole">
            <mc:AlternateContent xmlns:mc="http://schemas.openxmlformats.org/markup-compatibility/2006">
              <mc:Choice xmlns:v="urn:schemas-microsoft-com:vml" Requires="v">
                <p:oleObj spid="_x0000_s48255" r:id="rId3" imgW="1257072" imgH="406541" progId="Equation.3">
                  <p:embed/>
                </p:oleObj>
              </mc:Choice>
              <mc:Fallback>
                <p:oleObj r:id="rId3" imgW="1257072" imgH="406541" progId="Equation.3">
                  <p:embed/>
                  <p:pic>
                    <p:nvPicPr>
                      <p:cNvPr id="4813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3475" y="3668430"/>
                        <a:ext cx="2371725"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Box 12"/>
          <p:cNvSpPr txBox="1">
            <a:spLocks noChangeArrowheads="1"/>
          </p:cNvSpPr>
          <p:nvPr/>
        </p:nvSpPr>
        <p:spPr bwMode="auto">
          <a:xfrm>
            <a:off x="1461294" y="4600575"/>
            <a:ext cx="7991475" cy="499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dirty="0">
                <a:latin typeface="+mn-ea"/>
                <a:ea typeface="+mn-ea"/>
              </a:rPr>
              <a:t>计算</a:t>
            </a:r>
            <a:r>
              <a:rPr lang="zh-CN" altLang="en-US" sz="2000" dirty="0" smtClean="0">
                <a:latin typeface="+mn-ea"/>
                <a:ea typeface="+mn-ea"/>
              </a:rPr>
              <a:t>得到 </a:t>
            </a:r>
            <a:r>
              <a:rPr lang="el-GR" altLang="zh-CN" sz="2000" b="1" dirty="0" smtClean="0">
                <a:latin typeface="+mn-lt"/>
                <a:ea typeface="+mj-ea"/>
              </a:rPr>
              <a:t>ζ</a:t>
            </a:r>
            <a:r>
              <a:rPr lang="en-US" altLang="zh-CN" sz="2000" b="1" dirty="0" smtClean="0">
                <a:latin typeface="+mj-ea"/>
                <a:ea typeface="+mj-ea"/>
              </a:rPr>
              <a:t>=0.5038 </a:t>
            </a:r>
            <a:r>
              <a:rPr lang="zh-CN" altLang="en-US" sz="2000" dirty="0" smtClean="0">
                <a:latin typeface="+mn-ea"/>
                <a:ea typeface="+mn-ea"/>
              </a:rPr>
              <a:t>。</a:t>
            </a:r>
            <a:r>
              <a:rPr lang="zh-CN" altLang="en-US" sz="2000" dirty="0">
                <a:latin typeface="+mn-ea"/>
                <a:ea typeface="+mn-ea"/>
              </a:rPr>
              <a:t>则</a:t>
            </a:r>
            <a:r>
              <a:rPr lang="zh-CN" altLang="en-US" sz="2000" dirty="0" smtClean="0">
                <a:latin typeface="+mn-ea"/>
                <a:ea typeface="+mn-ea"/>
              </a:rPr>
              <a:t>在 </a:t>
            </a:r>
            <a:r>
              <a:rPr lang="en-US" altLang="zh-CN" sz="2000" b="1" dirty="0" smtClean="0">
                <a:latin typeface="+mj-ea"/>
                <a:ea typeface="+mj-ea"/>
              </a:rPr>
              <a:t>T=0.25s </a:t>
            </a:r>
            <a:r>
              <a:rPr lang="zh-CN" altLang="en-US" sz="2000" dirty="0" smtClean="0">
                <a:latin typeface="+mn-ea"/>
                <a:ea typeface="+mn-ea"/>
              </a:rPr>
              <a:t>时</a:t>
            </a:r>
            <a:r>
              <a:rPr lang="zh-CN" altLang="en-US" sz="2000" dirty="0">
                <a:latin typeface="+mn-ea"/>
                <a:ea typeface="+mn-ea"/>
              </a:rPr>
              <a:t>，有</a:t>
            </a:r>
          </a:p>
        </p:txBody>
      </p:sp>
      <p:graphicFrame>
        <p:nvGraphicFramePr>
          <p:cNvPr id="6" name="Object 7"/>
          <p:cNvGraphicFramePr>
            <a:graphicFrameLocks noChangeAspect="1"/>
          </p:cNvGraphicFramePr>
          <p:nvPr>
            <p:extLst>
              <p:ext uri="{D42A27DB-BD31-4B8C-83A1-F6EECF244321}">
                <p14:modId xmlns:p14="http://schemas.microsoft.com/office/powerpoint/2010/main" val="345955604"/>
              </p:ext>
            </p:extLst>
          </p:nvPr>
        </p:nvGraphicFramePr>
        <p:xfrm>
          <a:off x="2818606" y="5305425"/>
          <a:ext cx="1376363" cy="784225"/>
        </p:xfrm>
        <a:graphic>
          <a:graphicData uri="http://schemas.openxmlformats.org/presentationml/2006/ole">
            <mc:AlternateContent xmlns:mc="http://schemas.openxmlformats.org/markup-compatibility/2006">
              <mc:Choice xmlns:v="urn:schemas-microsoft-com:vml" Requires="v">
                <p:oleObj spid="_x0000_s48256" r:id="rId5" imgW="736917" imgH="419417" progId="Equation.3">
                  <p:embed/>
                </p:oleObj>
              </mc:Choice>
              <mc:Fallback>
                <p:oleObj r:id="rId5" imgW="736917" imgH="419417" progId="Equation.3">
                  <p:embed/>
                  <p:pic>
                    <p:nvPicPr>
                      <p:cNvPr id="48131"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8606" y="5305425"/>
                        <a:ext cx="13763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8"/>
          <p:cNvGraphicFramePr>
            <a:graphicFrameLocks noChangeAspect="1"/>
          </p:cNvGraphicFramePr>
          <p:nvPr>
            <p:extLst>
              <p:ext uri="{D42A27DB-BD31-4B8C-83A1-F6EECF244321}">
                <p14:modId xmlns:p14="http://schemas.microsoft.com/office/powerpoint/2010/main" val="2605058461"/>
              </p:ext>
            </p:extLst>
          </p:nvPr>
        </p:nvGraphicFramePr>
        <p:xfrm>
          <a:off x="5699919" y="5378450"/>
          <a:ext cx="3752850" cy="635000"/>
        </p:xfrm>
        <a:graphic>
          <a:graphicData uri="http://schemas.openxmlformats.org/presentationml/2006/ole">
            <mc:AlternateContent xmlns:mc="http://schemas.openxmlformats.org/markup-compatibility/2006">
              <mc:Choice xmlns:v="urn:schemas-microsoft-com:vml" Requires="v">
                <p:oleObj spid="_x0000_s48257" r:id="rId7" imgW="2477892" imgH="419599" progId="Equation.DSMT4">
                  <p:embed/>
                </p:oleObj>
              </mc:Choice>
              <mc:Fallback>
                <p:oleObj r:id="rId7" imgW="2477892" imgH="419599" progId="Equation.DSMT4">
                  <p:embed/>
                  <p:pic>
                    <p:nvPicPr>
                      <p:cNvPr id="48132"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99919" y="5378450"/>
                        <a:ext cx="37528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右箭头 7"/>
          <p:cNvSpPr/>
          <p:nvPr/>
        </p:nvSpPr>
        <p:spPr>
          <a:xfrm>
            <a:off x="4331494" y="5594350"/>
            <a:ext cx="1223962" cy="21590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sz="2000"/>
          </a:p>
        </p:txBody>
      </p:sp>
      <p:sp>
        <p:nvSpPr>
          <p:cNvPr id="9" name="TextBox 19"/>
          <p:cNvSpPr txBox="1">
            <a:spLocks noChangeArrowheads="1"/>
          </p:cNvSpPr>
          <p:nvPr/>
        </p:nvSpPr>
        <p:spPr bwMode="auto">
          <a:xfrm>
            <a:off x="515938" y="1234565"/>
            <a:ext cx="18399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dirty="0">
                <a:latin typeface="+mn-ea"/>
                <a:ea typeface="+mn-ea"/>
              </a:rPr>
              <a:t>从而计算有</a:t>
            </a:r>
          </a:p>
        </p:txBody>
      </p:sp>
      <p:graphicFrame>
        <p:nvGraphicFramePr>
          <p:cNvPr id="10" name="Object 9"/>
          <p:cNvGraphicFramePr>
            <a:graphicFrameLocks noChangeAspect="1"/>
          </p:cNvGraphicFramePr>
          <p:nvPr>
            <p:extLst>
              <p:ext uri="{D42A27DB-BD31-4B8C-83A1-F6EECF244321}">
                <p14:modId xmlns:p14="http://schemas.microsoft.com/office/powerpoint/2010/main" val="840767175"/>
              </p:ext>
            </p:extLst>
          </p:nvPr>
        </p:nvGraphicFramePr>
        <p:xfrm>
          <a:off x="2813050" y="2003652"/>
          <a:ext cx="3024188" cy="722313"/>
        </p:xfrm>
        <a:graphic>
          <a:graphicData uri="http://schemas.openxmlformats.org/presentationml/2006/ole">
            <mc:AlternateContent xmlns:mc="http://schemas.openxmlformats.org/markup-compatibility/2006">
              <mc:Choice xmlns:v="urn:schemas-microsoft-com:vml" Requires="v">
                <p:oleObj spid="_x0000_s48258" r:id="rId9" imgW="1714073" imgH="406541" progId="Equation.DSMT4">
                  <p:embed/>
                </p:oleObj>
              </mc:Choice>
              <mc:Fallback>
                <p:oleObj r:id="rId9" imgW="1714073" imgH="406541" progId="Equation.DSMT4">
                  <p:embed/>
                  <p:pic>
                    <p:nvPicPr>
                      <p:cNvPr id="48133"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13050" y="2003652"/>
                        <a:ext cx="3024188"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1"/>
          <p:cNvGraphicFramePr>
            <a:graphicFrameLocks noChangeAspect="1"/>
          </p:cNvGraphicFramePr>
          <p:nvPr>
            <p:extLst>
              <p:ext uri="{D42A27DB-BD31-4B8C-83A1-F6EECF244321}">
                <p14:modId xmlns:p14="http://schemas.microsoft.com/office/powerpoint/2010/main" val="1163255783"/>
              </p:ext>
            </p:extLst>
          </p:nvPr>
        </p:nvGraphicFramePr>
        <p:xfrm>
          <a:off x="6342063" y="1787752"/>
          <a:ext cx="3068637" cy="1201738"/>
        </p:xfrm>
        <a:graphic>
          <a:graphicData uri="http://schemas.openxmlformats.org/presentationml/2006/ole">
            <mc:AlternateContent xmlns:mc="http://schemas.openxmlformats.org/markup-compatibility/2006">
              <mc:Choice xmlns:v="urn:schemas-microsoft-com:vml" Requires="v">
                <p:oleObj spid="_x0000_s48259" r:id="rId11" imgW="2337117" imgH="914717" progId="Equation.DSMT4">
                  <p:embed/>
                </p:oleObj>
              </mc:Choice>
              <mc:Fallback>
                <p:oleObj r:id="rId11" imgW="2337117" imgH="914717" progId="Equation.DSMT4">
                  <p:embed/>
                  <p:pic>
                    <p:nvPicPr>
                      <p:cNvPr id="48134" name="Object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342063" y="1787752"/>
                        <a:ext cx="3068637"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0289808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2"/>
          <p:cNvSpPr txBox="1">
            <a:spLocks noChangeArrowheads="1"/>
          </p:cNvSpPr>
          <p:nvPr/>
        </p:nvSpPr>
        <p:spPr bwMode="auto">
          <a:xfrm>
            <a:off x="515938" y="1089025"/>
            <a:ext cx="75612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例</a:t>
            </a:r>
            <a:r>
              <a:rPr lang="en-US" altLang="zh-CN" sz="2400" b="1" dirty="0">
                <a:latin typeface="+mj-ea"/>
                <a:ea typeface="+mj-ea"/>
              </a:rPr>
              <a:t>6</a:t>
            </a:r>
            <a:r>
              <a:rPr lang="zh-CN" altLang="en-US" sz="2400" dirty="0">
                <a:latin typeface="+mn-ea"/>
                <a:ea typeface="+mn-ea"/>
              </a:rPr>
              <a:t>：单位反馈控制系统的开环传递函数为</a:t>
            </a:r>
          </a:p>
        </p:txBody>
      </p:sp>
      <p:graphicFrame>
        <p:nvGraphicFramePr>
          <p:cNvPr id="4" name="Object 63"/>
          <p:cNvGraphicFramePr>
            <a:graphicFrameLocks noChangeAspect="1"/>
          </p:cNvGraphicFramePr>
          <p:nvPr>
            <p:extLst>
              <p:ext uri="{D42A27DB-BD31-4B8C-83A1-F6EECF244321}">
                <p14:modId xmlns:p14="http://schemas.microsoft.com/office/powerpoint/2010/main" val="313192181"/>
              </p:ext>
            </p:extLst>
          </p:nvPr>
        </p:nvGraphicFramePr>
        <p:xfrm>
          <a:off x="2775744" y="1638300"/>
          <a:ext cx="1776413" cy="792163"/>
        </p:xfrm>
        <a:graphic>
          <a:graphicData uri="http://schemas.openxmlformats.org/presentationml/2006/ole">
            <mc:AlternateContent xmlns:mc="http://schemas.openxmlformats.org/markup-compatibility/2006">
              <mc:Choice xmlns:v="urn:schemas-microsoft-com:vml" Requires="v">
                <p:oleObj spid="_x0000_s49336" r:id="rId3" imgW="940117" imgH="419417" progId="Equation.3">
                  <p:embed/>
                </p:oleObj>
              </mc:Choice>
              <mc:Fallback>
                <p:oleObj r:id="rId3" imgW="940117" imgH="419417" progId="Equation.3">
                  <p:embed/>
                  <p:pic>
                    <p:nvPicPr>
                      <p:cNvPr id="49154" name="Object 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5744" y="1638300"/>
                        <a:ext cx="1776413" cy="7921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64"/>
          <p:cNvSpPr txBox="1">
            <a:spLocks noChangeArrowheads="1"/>
          </p:cNvSpPr>
          <p:nvPr/>
        </p:nvSpPr>
        <p:spPr bwMode="auto">
          <a:xfrm>
            <a:off x="468313" y="2819082"/>
            <a:ext cx="112077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试计算这个控制系统的上升时间、峰值时间、调节时间和超调量。</a:t>
            </a:r>
            <a:endParaRPr lang="en-US" altLang="zh-CN" sz="2000" dirty="0">
              <a:latin typeface="+mn-ea"/>
              <a:ea typeface="+mn-ea"/>
            </a:endParaRPr>
          </a:p>
        </p:txBody>
      </p:sp>
      <p:sp>
        <p:nvSpPr>
          <p:cNvPr id="6" name="Text Box 65"/>
          <p:cNvSpPr txBox="1">
            <a:spLocks noChangeArrowheads="1"/>
          </p:cNvSpPr>
          <p:nvPr/>
        </p:nvSpPr>
        <p:spPr bwMode="auto">
          <a:xfrm>
            <a:off x="977369" y="3320733"/>
            <a:ext cx="73453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解：控制系统的闭环传递函数为</a:t>
            </a:r>
          </a:p>
        </p:txBody>
      </p:sp>
      <p:graphicFrame>
        <p:nvGraphicFramePr>
          <p:cNvPr id="7" name="Object 66"/>
          <p:cNvGraphicFramePr>
            <a:graphicFrameLocks noChangeAspect="1"/>
          </p:cNvGraphicFramePr>
          <p:nvPr>
            <p:extLst>
              <p:ext uri="{D42A27DB-BD31-4B8C-83A1-F6EECF244321}">
                <p14:modId xmlns:p14="http://schemas.microsoft.com/office/powerpoint/2010/main" val="1651334089"/>
              </p:ext>
            </p:extLst>
          </p:nvPr>
        </p:nvGraphicFramePr>
        <p:xfrm>
          <a:off x="2164557" y="3866330"/>
          <a:ext cx="3192462" cy="792163"/>
        </p:xfrm>
        <a:graphic>
          <a:graphicData uri="http://schemas.openxmlformats.org/presentationml/2006/ole">
            <mc:AlternateContent xmlns:mc="http://schemas.openxmlformats.org/markup-compatibility/2006">
              <mc:Choice xmlns:v="urn:schemas-microsoft-com:vml" Requires="v">
                <p:oleObj spid="_x0000_s49337" r:id="rId5" imgW="1689417" imgH="419417" progId="Equation.3">
                  <p:embed/>
                </p:oleObj>
              </mc:Choice>
              <mc:Fallback>
                <p:oleObj r:id="rId5" imgW="1689417" imgH="419417" progId="Equation.3">
                  <p:embed/>
                  <p:pic>
                    <p:nvPicPr>
                      <p:cNvPr id="98370" name="Object 6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64557" y="3866330"/>
                        <a:ext cx="319246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67"/>
          <p:cNvGraphicFramePr>
            <a:graphicFrameLocks noChangeAspect="1"/>
          </p:cNvGraphicFramePr>
          <p:nvPr>
            <p:extLst>
              <p:ext uri="{D42A27DB-BD31-4B8C-83A1-F6EECF244321}">
                <p14:modId xmlns:p14="http://schemas.microsoft.com/office/powerpoint/2010/main" val="2499444594"/>
              </p:ext>
            </p:extLst>
          </p:nvPr>
        </p:nvGraphicFramePr>
        <p:xfrm>
          <a:off x="7177882" y="3866330"/>
          <a:ext cx="2784475" cy="865188"/>
        </p:xfrm>
        <a:graphic>
          <a:graphicData uri="http://schemas.openxmlformats.org/presentationml/2006/ole">
            <mc:AlternateContent xmlns:mc="http://schemas.openxmlformats.org/markup-compatibility/2006">
              <mc:Choice xmlns:v="urn:schemas-microsoft-com:vml" Requires="v">
                <p:oleObj spid="_x0000_s49338" r:id="rId7" imgW="1473517" imgH="457517" progId="Equation.3">
                  <p:embed/>
                </p:oleObj>
              </mc:Choice>
              <mc:Fallback>
                <p:oleObj r:id="rId7" imgW="1473517" imgH="457517" progId="Equation.3">
                  <p:embed/>
                  <p:pic>
                    <p:nvPicPr>
                      <p:cNvPr id="98371" name="Object 6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77882" y="3866330"/>
                        <a:ext cx="278447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68"/>
          <p:cNvSpPr>
            <a:spLocks noChangeArrowheads="1"/>
          </p:cNvSpPr>
          <p:nvPr/>
        </p:nvSpPr>
        <p:spPr bwMode="auto">
          <a:xfrm>
            <a:off x="5836974" y="4155255"/>
            <a:ext cx="936625" cy="287337"/>
          </a:xfrm>
          <a:prstGeom prst="leftRightArrow">
            <a:avLst>
              <a:gd name="adj1" fmla="val 50000"/>
              <a:gd name="adj2" fmla="val 65178"/>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 name="Object 69"/>
          <p:cNvGraphicFramePr>
            <a:graphicFrameLocks noChangeAspect="1"/>
          </p:cNvGraphicFramePr>
          <p:nvPr>
            <p:extLst>
              <p:ext uri="{D42A27DB-BD31-4B8C-83A1-F6EECF244321}">
                <p14:modId xmlns:p14="http://schemas.microsoft.com/office/powerpoint/2010/main" val="1499755102"/>
              </p:ext>
            </p:extLst>
          </p:nvPr>
        </p:nvGraphicFramePr>
        <p:xfrm>
          <a:off x="2164557" y="4872805"/>
          <a:ext cx="2376487" cy="455613"/>
        </p:xfrm>
        <a:graphic>
          <a:graphicData uri="http://schemas.openxmlformats.org/presentationml/2006/ole">
            <mc:AlternateContent xmlns:mc="http://schemas.openxmlformats.org/markup-compatibility/2006">
              <mc:Choice xmlns:v="urn:schemas-microsoft-com:vml" Requires="v">
                <p:oleObj spid="_x0000_s49339" r:id="rId9" imgW="1257617" imgH="241617" progId="Equation.3">
                  <p:embed/>
                </p:oleObj>
              </mc:Choice>
              <mc:Fallback>
                <p:oleObj r:id="rId9" imgW="1257617" imgH="241617" progId="Equation.3">
                  <p:embed/>
                  <p:pic>
                    <p:nvPicPr>
                      <p:cNvPr id="98373" name="Object 6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4557" y="4872805"/>
                        <a:ext cx="2376487"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70"/>
          <p:cNvGraphicFramePr>
            <a:graphicFrameLocks noChangeAspect="1"/>
          </p:cNvGraphicFramePr>
          <p:nvPr>
            <p:extLst>
              <p:ext uri="{D42A27DB-BD31-4B8C-83A1-F6EECF244321}">
                <p14:modId xmlns:p14="http://schemas.microsoft.com/office/powerpoint/2010/main" val="4220538284"/>
              </p:ext>
            </p:extLst>
          </p:nvPr>
        </p:nvGraphicFramePr>
        <p:xfrm>
          <a:off x="7754144" y="4878335"/>
          <a:ext cx="2208213" cy="431800"/>
        </p:xfrm>
        <a:graphic>
          <a:graphicData uri="http://schemas.openxmlformats.org/presentationml/2006/ole">
            <mc:AlternateContent xmlns:mc="http://schemas.openxmlformats.org/markup-compatibility/2006">
              <mc:Choice xmlns:v="urn:schemas-microsoft-com:vml" Requires="v">
                <p:oleObj spid="_x0000_s49340" r:id="rId11" imgW="1168717" imgH="228917" progId="Equation.3">
                  <p:embed/>
                </p:oleObj>
              </mc:Choice>
              <mc:Fallback>
                <p:oleObj r:id="rId11" imgW="1168717" imgH="228917" progId="Equation.3">
                  <p:embed/>
                  <p:pic>
                    <p:nvPicPr>
                      <p:cNvPr id="98374" name="Object 7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54144" y="4878335"/>
                        <a:ext cx="220821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AutoShape 71"/>
          <p:cNvSpPr>
            <a:spLocks noChangeArrowheads="1"/>
          </p:cNvSpPr>
          <p:nvPr/>
        </p:nvSpPr>
        <p:spPr bwMode="auto">
          <a:xfrm>
            <a:off x="5628482" y="4950566"/>
            <a:ext cx="1176338" cy="287337"/>
          </a:xfrm>
          <a:prstGeom prst="rightArrow">
            <a:avLst>
              <a:gd name="adj1" fmla="val 50000"/>
              <a:gd name="adj2" fmla="val 94043"/>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3" name="Object 72"/>
          <p:cNvGraphicFramePr>
            <a:graphicFrameLocks noChangeAspect="1"/>
          </p:cNvGraphicFramePr>
          <p:nvPr>
            <p:extLst>
              <p:ext uri="{D42A27DB-BD31-4B8C-83A1-F6EECF244321}">
                <p14:modId xmlns:p14="http://schemas.microsoft.com/office/powerpoint/2010/main" val="2025903872"/>
              </p:ext>
            </p:extLst>
          </p:nvPr>
        </p:nvGraphicFramePr>
        <p:xfrm>
          <a:off x="1899444" y="5514155"/>
          <a:ext cx="8388350" cy="1000125"/>
        </p:xfrm>
        <a:graphic>
          <a:graphicData uri="http://schemas.openxmlformats.org/presentationml/2006/ole">
            <mc:AlternateContent xmlns:mc="http://schemas.openxmlformats.org/markup-compatibility/2006">
              <mc:Choice xmlns:v="urn:schemas-microsoft-com:vml" Requires="v">
                <p:oleObj spid="_x0000_s49341" r:id="rId13" imgW="6172517" imgH="736917" progId="Equation.3">
                  <p:embed/>
                </p:oleObj>
              </mc:Choice>
              <mc:Fallback>
                <p:oleObj r:id="rId13" imgW="6172517" imgH="736917" progId="Equation.3">
                  <p:embed/>
                  <p:pic>
                    <p:nvPicPr>
                      <p:cNvPr id="98376" name="Object 7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899444" y="5514155"/>
                        <a:ext cx="8388350"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4" name="Object 80"/>
          <p:cNvGraphicFramePr>
            <a:graphicFrameLocks noChangeAspect="1"/>
          </p:cNvGraphicFramePr>
          <p:nvPr>
            <p:extLst>
              <p:ext uri="{D42A27DB-BD31-4B8C-83A1-F6EECF244321}">
                <p14:modId xmlns:p14="http://schemas.microsoft.com/office/powerpoint/2010/main" val="2884847766"/>
              </p:ext>
            </p:extLst>
          </p:nvPr>
        </p:nvGraphicFramePr>
        <p:xfrm>
          <a:off x="7898607" y="1995488"/>
          <a:ext cx="566737" cy="349250"/>
        </p:xfrm>
        <a:graphic>
          <a:graphicData uri="http://schemas.openxmlformats.org/presentationml/2006/ole">
            <mc:AlternateContent xmlns:mc="http://schemas.openxmlformats.org/markup-compatibility/2006">
              <mc:Choice xmlns:v="urn:schemas-microsoft-com:vml" Requires="v">
                <p:oleObj spid="_x0000_s49342" r:id="rId15" imgW="330231" imgH="203341" progId="Equation.3">
                  <p:embed/>
                </p:oleObj>
              </mc:Choice>
              <mc:Fallback>
                <p:oleObj r:id="rId15" imgW="330231" imgH="203341" progId="Equation.3">
                  <p:embed/>
                  <p:pic>
                    <p:nvPicPr>
                      <p:cNvPr id="49160" name="Object 8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898607" y="1995488"/>
                        <a:ext cx="566737"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Rectangle 81"/>
          <p:cNvSpPr>
            <a:spLocks noChangeArrowheads="1"/>
          </p:cNvSpPr>
          <p:nvPr/>
        </p:nvSpPr>
        <p:spPr bwMode="auto">
          <a:xfrm>
            <a:off x="7666832" y="1766888"/>
            <a:ext cx="1079500" cy="720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Oval 82"/>
          <p:cNvSpPr>
            <a:spLocks noChangeArrowheads="1"/>
          </p:cNvSpPr>
          <p:nvPr/>
        </p:nvSpPr>
        <p:spPr bwMode="auto">
          <a:xfrm>
            <a:off x="6801644" y="1982788"/>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Line 83"/>
          <p:cNvSpPr>
            <a:spLocks noChangeShapeType="1"/>
          </p:cNvSpPr>
          <p:nvPr/>
        </p:nvSpPr>
        <p:spPr bwMode="auto">
          <a:xfrm>
            <a:off x="7090569" y="2127250"/>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Line 84"/>
          <p:cNvSpPr>
            <a:spLocks noChangeShapeType="1"/>
          </p:cNvSpPr>
          <p:nvPr/>
        </p:nvSpPr>
        <p:spPr bwMode="auto">
          <a:xfrm>
            <a:off x="6225382" y="2127250"/>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 name="Line 85"/>
          <p:cNvSpPr>
            <a:spLocks noChangeShapeType="1"/>
          </p:cNvSpPr>
          <p:nvPr/>
        </p:nvSpPr>
        <p:spPr bwMode="auto">
          <a:xfrm>
            <a:off x="8746332" y="2127250"/>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 name="Line 86"/>
          <p:cNvSpPr>
            <a:spLocks noChangeShapeType="1"/>
          </p:cNvSpPr>
          <p:nvPr/>
        </p:nvSpPr>
        <p:spPr bwMode="auto">
          <a:xfrm flipV="1">
            <a:off x="6946107" y="2270125"/>
            <a:ext cx="0" cy="5048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1" name="Line 87"/>
          <p:cNvSpPr>
            <a:spLocks noChangeShapeType="1"/>
          </p:cNvSpPr>
          <p:nvPr/>
        </p:nvSpPr>
        <p:spPr bwMode="auto">
          <a:xfrm>
            <a:off x="6946107" y="2774950"/>
            <a:ext cx="2016125" cy="15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88"/>
          <p:cNvSpPr>
            <a:spLocks noChangeShapeType="1"/>
          </p:cNvSpPr>
          <p:nvPr/>
        </p:nvSpPr>
        <p:spPr bwMode="auto">
          <a:xfrm flipV="1">
            <a:off x="8962232" y="2127250"/>
            <a:ext cx="0" cy="6477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Text Box 89"/>
          <p:cNvSpPr txBox="1">
            <a:spLocks noChangeArrowheads="1"/>
          </p:cNvSpPr>
          <p:nvPr/>
        </p:nvSpPr>
        <p:spPr bwMode="auto">
          <a:xfrm>
            <a:off x="6225382" y="1766888"/>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24" name="Text Box 90"/>
          <p:cNvSpPr txBox="1">
            <a:spLocks noChangeArrowheads="1"/>
          </p:cNvSpPr>
          <p:nvPr/>
        </p:nvSpPr>
        <p:spPr bwMode="auto">
          <a:xfrm>
            <a:off x="7090569" y="1766888"/>
            <a:ext cx="5032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e(s)</a:t>
            </a:r>
          </a:p>
        </p:txBody>
      </p:sp>
      <p:sp>
        <p:nvSpPr>
          <p:cNvPr id="25" name="Text Box 91"/>
          <p:cNvSpPr txBox="1">
            <a:spLocks noChangeArrowheads="1"/>
          </p:cNvSpPr>
          <p:nvPr/>
        </p:nvSpPr>
        <p:spPr bwMode="auto">
          <a:xfrm>
            <a:off x="8746332" y="1766888"/>
            <a:ext cx="5032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26" name="Text Box 92"/>
          <p:cNvSpPr txBox="1">
            <a:spLocks noChangeArrowheads="1"/>
          </p:cNvSpPr>
          <p:nvPr/>
        </p:nvSpPr>
        <p:spPr bwMode="auto">
          <a:xfrm>
            <a:off x="7017544" y="2127250"/>
            <a:ext cx="358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Tree>
    <p:extLst>
      <p:ext uri="{BB962C8B-B14F-4D97-AF65-F5344CB8AC3E}">
        <p14:creationId xmlns:p14="http://schemas.microsoft.com/office/powerpoint/2010/main" val="175869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par>
                                <p:cTn id="16" presetID="3" presetClass="entr" presetSubtype="1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par>
                                <p:cTn id="24" presetID="3" presetClass="entr" presetSubtype="1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linds(horizontal)">
                                      <p:cBhvr>
                                        <p:cTn id="26" dur="500"/>
                                        <p:tgtEl>
                                          <p:spTgt spid="11"/>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blinds(horizontal)">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blinds(horizontal)">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7"/>
          <p:cNvSpPr>
            <a:spLocks noChangeArrowheads="1"/>
          </p:cNvSpPr>
          <p:nvPr/>
        </p:nvSpPr>
        <p:spPr bwMode="auto">
          <a:xfrm>
            <a:off x="510539" y="4532128"/>
            <a:ext cx="11122343" cy="2016125"/>
          </a:xfrm>
          <a:prstGeom prst="roundRect">
            <a:avLst/>
          </a:prstGeom>
          <a:solidFill>
            <a:schemeClr val="accent1">
              <a:lumMod val="10000"/>
              <a:lumOff val="90000"/>
            </a:schemeClr>
          </a:solidFill>
          <a:ln w="9525">
            <a:no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latin typeface="+mn-ea"/>
              <a:ea typeface="+mn-ea"/>
            </a:endParaRPr>
          </a:p>
        </p:txBody>
      </p:sp>
      <p:sp>
        <p:nvSpPr>
          <p:cNvPr id="2" name="文本占位符 1"/>
          <p:cNvSpPr>
            <a:spLocks noGrp="1"/>
          </p:cNvSpPr>
          <p:nvPr>
            <p:ph type="body" sz="quarter" idx="10"/>
          </p:nvPr>
        </p:nvSpPr>
        <p:spPr>
          <a:xfrm>
            <a:off x="1168399" y="345168"/>
            <a:ext cx="8729133" cy="523220"/>
          </a:xfrm>
        </p:spPr>
        <p:txBody>
          <a:bodyPr/>
          <a:lstStyle/>
          <a:p>
            <a:r>
              <a:rPr lang="en-US" altLang="zh-CN" dirty="0"/>
              <a:t>3.1 </a:t>
            </a:r>
            <a:r>
              <a:rPr lang="zh-CN" altLang="en-US" dirty="0" smtClean="0"/>
              <a:t>引言</a:t>
            </a:r>
            <a:endParaRPr lang="zh-CN" altLang="en-US" dirty="0"/>
          </a:p>
        </p:txBody>
      </p:sp>
      <p:sp>
        <p:nvSpPr>
          <p:cNvPr id="3" name="Text Box 6"/>
          <p:cNvSpPr txBox="1">
            <a:spLocks noChangeArrowheads="1"/>
          </p:cNvSpPr>
          <p:nvPr/>
        </p:nvSpPr>
        <p:spPr bwMode="auto">
          <a:xfrm>
            <a:off x="515939" y="1096988"/>
            <a:ext cx="4675822"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00000"/>
                </a:solidFill>
                <a:latin typeface="+mj-ea"/>
                <a:ea typeface="+mj-ea"/>
              </a:rPr>
              <a:t>应当说明：</a:t>
            </a:r>
            <a:r>
              <a:rPr lang="zh-CN" altLang="en-US" sz="2400" dirty="0">
                <a:latin typeface="+mn-ea"/>
                <a:ea typeface="+mn-ea"/>
              </a:rPr>
              <a:t>若系统的传递函数为</a:t>
            </a:r>
          </a:p>
        </p:txBody>
      </p:sp>
      <p:graphicFrame>
        <p:nvGraphicFramePr>
          <p:cNvPr id="4" name="Object 7"/>
          <p:cNvGraphicFramePr>
            <a:graphicFrameLocks noChangeAspect="1"/>
          </p:cNvGraphicFramePr>
          <p:nvPr>
            <p:extLst>
              <p:ext uri="{D42A27DB-BD31-4B8C-83A1-F6EECF244321}">
                <p14:modId xmlns:p14="http://schemas.microsoft.com/office/powerpoint/2010/main" val="1620643245"/>
              </p:ext>
            </p:extLst>
          </p:nvPr>
        </p:nvGraphicFramePr>
        <p:xfrm>
          <a:off x="5480791" y="1455683"/>
          <a:ext cx="1441450" cy="779463"/>
        </p:xfrm>
        <a:graphic>
          <a:graphicData uri="http://schemas.openxmlformats.org/presentationml/2006/ole">
            <mc:AlternateContent xmlns:mc="http://schemas.openxmlformats.org/markup-compatibility/2006">
              <mc:Choice xmlns:v="urn:schemas-microsoft-com:vml" Requires="v">
                <p:oleObj spid="_x0000_s2285" r:id="rId3" imgW="774681" imgH="419235" progId="Equation.3">
                  <p:embed/>
                </p:oleObj>
              </mc:Choice>
              <mc:Fallback>
                <p:oleObj r:id="rId3" imgW="774681" imgH="419235" progId="Equation.3">
                  <p:embed/>
                  <p:pic>
                    <p:nvPicPr>
                      <p:cNvPr id="205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0791" y="1455683"/>
                        <a:ext cx="1441450" cy="7794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9"/>
          <p:cNvSpPr txBox="1">
            <a:spLocks noChangeArrowheads="1"/>
          </p:cNvSpPr>
          <p:nvPr/>
        </p:nvSpPr>
        <p:spPr bwMode="auto">
          <a:xfrm>
            <a:off x="1135277" y="2184241"/>
            <a:ext cx="258159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控制系统的输出就为</a:t>
            </a:r>
          </a:p>
        </p:txBody>
      </p:sp>
      <p:graphicFrame>
        <p:nvGraphicFramePr>
          <p:cNvPr id="6" name="Object 10"/>
          <p:cNvGraphicFramePr>
            <a:graphicFrameLocks noChangeAspect="1"/>
          </p:cNvGraphicFramePr>
          <p:nvPr>
            <p:extLst>
              <p:ext uri="{D42A27DB-BD31-4B8C-83A1-F6EECF244321}">
                <p14:modId xmlns:p14="http://schemas.microsoft.com/office/powerpoint/2010/main" val="1518922621"/>
              </p:ext>
            </p:extLst>
          </p:nvPr>
        </p:nvGraphicFramePr>
        <p:xfrm>
          <a:off x="3319410" y="2605856"/>
          <a:ext cx="5764212" cy="468313"/>
        </p:xfrm>
        <a:graphic>
          <a:graphicData uri="http://schemas.openxmlformats.org/presentationml/2006/ole">
            <mc:AlternateContent xmlns:mc="http://schemas.openxmlformats.org/markup-compatibility/2006">
              <mc:Choice xmlns:v="urn:schemas-microsoft-com:vml" Requires="v">
                <p:oleObj spid="_x0000_s2286" r:id="rId5" imgW="2819717" imgH="228917" progId="Equation.3">
                  <p:embed/>
                </p:oleObj>
              </mc:Choice>
              <mc:Fallback>
                <p:oleObj r:id="rId5" imgW="2819717" imgH="228917" progId="Equation.3">
                  <p:embed/>
                  <p:pic>
                    <p:nvPicPr>
                      <p:cNvPr id="2051"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9410" y="2605856"/>
                        <a:ext cx="57642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1"/>
          <p:cNvSpPr txBox="1">
            <a:spLocks noChangeArrowheads="1"/>
          </p:cNvSpPr>
          <p:nvPr/>
        </p:nvSpPr>
        <p:spPr bwMode="auto">
          <a:xfrm>
            <a:off x="1135275" y="3316922"/>
            <a:ext cx="53292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若输入信号为单位脉冲信号，即有</a:t>
            </a:r>
          </a:p>
        </p:txBody>
      </p:sp>
      <p:graphicFrame>
        <p:nvGraphicFramePr>
          <p:cNvPr id="8" name="Object 12"/>
          <p:cNvGraphicFramePr>
            <a:graphicFrameLocks noChangeAspect="1"/>
          </p:cNvGraphicFramePr>
          <p:nvPr>
            <p:extLst>
              <p:ext uri="{D42A27DB-BD31-4B8C-83A1-F6EECF244321}">
                <p14:modId xmlns:p14="http://schemas.microsoft.com/office/powerpoint/2010/main" val="3153425576"/>
              </p:ext>
            </p:extLst>
          </p:nvPr>
        </p:nvGraphicFramePr>
        <p:xfrm>
          <a:off x="5162020" y="3318523"/>
          <a:ext cx="1012825" cy="415925"/>
        </p:xfrm>
        <a:graphic>
          <a:graphicData uri="http://schemas.openxmlformats.org/presentationml/2006/ole">
            <mc:AlternateContent xmlns:mc="http://schemas.openxmlformats.org/markup-compatibility/2006">
              <mc:Choice xmlns:v="urn:schemas-microsoft-com:vml" Requires="v">
                <p:oleObj spid="_x0000_s2287" r:id="rId7" imgW="495187" imgH="203341" progId="Equation.3">
                  <p:embed/>
                </p:oleObj>
              </mc:Choice>
              <mc:Fallback>
                <p:oleObj r:id="rId7" imgW="495187" imgH="203341" progId="Equation.3">
                  <p:embed/>
                  <p:pic>
                    <p:nvPicPr>
                      <p:cNvPr id="2052"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62020" y="3318523"/>
                        <a:ext cx="10128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3"/>
          <p:cNvSpPr txBox="1">
            <a:spLocks noChangeArrowheads="1"/>
          </p:cNvSpPr>
          <p:nvPr/>
        </p:nvSpPr>
        <p:spPr bwMode="auto">
          <a:xfrm>
            <a:off x="1653437" y="3840797"/>
            <a:ext cx="72739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则有</a:t>
            </a:r>
          </a:p>
        </p:txBody>
      </p:sp>
      <p:graphicFrame>
        <p:nvGraphicFramePr>
          <p:cNvPr id="10" name="Object 14"/>
          <p:cNvGraphicFramePr>
            <a:graphicFrameLocks noChangeAspect="1"/>
          </p:cNvGraphicFramePr>
          <p:nvPr>
            <p:extLst>
              <p:ext uri="{D42A27DB-BD31-4B8C-83A1-F6EECF244321}">
                <p14:modId xmlns:p14="http://schemas.microsoft.com/office/powerpoint/2010/main" val="1531514209"/>
              </p:ext>
            </p:extLst>
          </p:nvPr>
        </p:nvGraphicFramePr>
        <p:xfrm>
          <a:off x="3838522" y="3817290"/>
          <a:ext cx="4725988" cy="468312"/>
        </p:xfrm>
        <a:graphic>
          <a:graphicData uri="http://schemas.openxmlformats.org/presentationml/2006/ole">
            <mc:AlternateContent xmlns:mc="http://schemas.openxmlformats.org/markup-compatibility/2006">
              <mc:Choice xmlns:v="urn:schemas-microsoft-com:vml" Requires="v">
                <p:oleObj spid="_x0000_s2288" r:id="rId9" imgW="2311717" imgH="228917" progId="Equation.3">
                  <p:embed/>
                </p:oleObj>
              </mc:Choice>
              <mc:Fallback>
                <p:oleObj r:id="rId9" imgW="2311717" imgH="228917" progId="Equation.3">
                  <p:embed/>
                  <p:pic>
                    <p:nvPicPr>
                      <p:cNvPr id="2053"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38522" y="3817290"/>
                        <a:ext cx="4725988"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5"/>
          <p:cNvGraphicFramePr>
            <a:graphicFrameLocks noChangeAspect="1"/>
          </p:cNvGraphicFramePr>
          <p:nvPr>
            <p:extLst>
              <p:ext uri="{D42A27DB-BD31-4B8C-83A1-F6EECF244321}">
                <p14:modId xmlns:p14="http://schemas.microsoft.com/office/powerpoint/2010/main" val="2649728028"/>
              </p:ext>
            </p:extLst>
          </p:nvPr>
        </p:nvGraphicFramePr>
        <p:xfrm>
          <a:off x="4669947" y="4556868"/>
          <a:ext cx="2803525" cy="625475"/>
        </p:xfrm>
        <a:graphic>
          <a:graphicData uri="http://schemas.openxmlformats.org/presentationml/2006/ole">
            <mc:AlternateContent xmlns:mc="http://schemas.openxmlformats.org/markup-compatibility/2006">
              <mc:Choice xmlns:v="urn:schemas-microsoft-com:vml" Requires="v">
                <p:oleObj spid="_x0000_s2289" r:id="rId11" imgW="1370727" imgH="304853" progId="Equation.3">
                  <p:embed/>
                </p:oleObj>
              </mc:Choice>
              <mc:Fallback>
                <p:oleObj r:id="rId11" imgW="1370727" imgH="304853" progId="Equation.3">
                  <p:embed/>
                  <p:pic>
                    <p:nvPicPr>
                      <p:cNvPr id="173071"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669947" y="4556868"/>
                        <a:ext cx="280352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 name="Text Box 16"/>
          <p:cNvSpPr txBox="1">
            <a:spLocks noChangeArrowheads="1"/>
          </p:cNvSpPr>
          <p:nvPr/>
        </p:nvSpPr>
        <p:spPr bwMode="auto">
          <a:xfrm>
            <a:off x="1145511" y="5188487"/>
            <a:ext cx="9838531"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016000" indent="-1016000" eaLnBrk="1" hangingPunct="1">
              <a:lnSpc>
                <a:spcPct val="130000"/>
              </a:lnSpc>
              <a:spcBef>
                <a:spcPct val="50000"/>
              </a:spcBef>
            </a:pPr>
            <a:r>
              <a:rPr lang="zh-CN" altLang="en-US" sz="2000" dirty="0">
                <a:latin typeface="+mn-ea"/>
                <a:ea typeface="+mn-ea"/>
                <a:cs typeface="楷体_GB2312"/>
              </a:rPr>
              <a:t>这表明：传递函数的拉氏反变换是控制系统在单位脉冲信号输入下的时域输出（称为系统的</a:t>
            </a:r>
            <a:r>
              <a:rPr lang="zh-CN" altLang="en-US" sz="2000" b="1" dirty="0">
                <a:solidFill>
                  <a:srgbClr val="0070C0"/>
                </a:solidFill>
                <a:latin typeface="+mj-ea"/>
                <a:ea typeface="+mj-ea"/>
                <a:cs typeface="楷体_GB2312"/>
              </a:rPr>
              <a:t>单位脉冲响应</a:t>
            </a:r>
            <a:r>
              <a:rPr lang="zh-CN" altLang="en-US" sz="2000" dirty="0">
                <a:latin typeface="+mn-ea"/>
                <a:ea typeface="+mn-ea"/>
                <a:cs typeface="楷体_GB2312"/>
              </a:rPr>
              <a:t>）。或者说系统在单位脉冲输入下的时域输出就是传递函数的拉氏反变换。</a:t>
            </a:r>
          </a:p>
        </p:txBody>
      </p:sp>
    </p:spTree>
    <p:extLst>
      <p:ext uri="{BB962C8B-B14F-4D97-AF65-F5344CB8AC3E}">
        <p14:creationId xmlns:p14="http://schemas.microsoft.com/office/powerpoint/2010/main" val="3408454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29"/>
          <p:cNvSpPr txBox="1">
            <a:spLocks noChangeArrowheads="1"/>
          </p:cNvSpPr>
          <p:nvPr/>
        </p:nvSpPr>
        <p:spPr bwMode="auto">
          <a:xfrm>
            <a:off x="515939" y="1104900"/>
            <a:ext cx="11160124"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例</a:t>
            </a:r>
            <a:r>
              <a:rPr lang="en-US" altLang="zh-CN" sz="2000" b="1" dirty="0">
                <a:latin typeface="+mj-ea"/>
                <a:ea typeface="+mj-ea"/>
              </a:rPr>
              <a:t>7</a:t>
            </a:r>
            <a:r>
              <a:rPr lang="zh-CN" altLang="en-US" sz="2000" dirty="0">
                <a:latin typeface="+mn-ea"/>
                <a:ea typeface="+mn-ea"/>
              </a:rPr>
              <a:t>：下图所示控制系统中，输入</a:t>
            </a:r>
            <a:r>
              <a:rPr lang="zh-CN" altLang="en-US" sz="2000" dirty="0" smtClean="0">
                <a:latin typeface="+mn-ea"/>
                <a:ea typeface="+mn-ea"/>
              </a:rPr>
              <a:t>为 </a:t>
            </a:r>
            <a:r>
              <a:rPr lang="en-US" altLang="zh-CN" sz="2000" b="1" dirty="0" smtClean="0">
                <a:latin typeface="+mj-ea"/>
                <a:ea typeface="+mj-ea"/>
              </a:rPr>
              <a:t>u(t</a:t>
            </a:r>
            <a:r>
              <a:rPr lang="en-US" altLang="zh-CN" sz="2000" b="1" dirty="0">
                <a:latin typeface="+mj-ea"/>
                <a:ea typeface="+mj-ea"/>
              </a:rPr>
              <a:t>)=</a:t>
            </a:r>
            <a:r>
              <a:rPr lang="en-US" altLang="zh-CN" sz="2000" b="1" dirty="0" smtClean="0">
                <a:latin typeface="+mj-ea"/>
                <a:ea typeface="+mj-ea"/>
              </a:rPr>
              <a:t>t </a:t>
            </a:r>
            <a:r>
              <a:rPr lang="zh-CN" altLang="en-US" sz="2000" dirty="0" smtClean="0">
                <a:latin typeface="+mn-ea"/>
                <a:ea typeface="+mn-ea"/>
              </a:rPr>
              <a:t>。</a:t>
            </a:r>
            <a:r>
              <a:rPr lang="zh-CN" altLang="en-US" sz="2000" dirty="0">
                <a:latin typeface="+mn-ea"/>
                <a:ea typeface="+mn-ea"/>
              </a:rPr>
              <a:t>试计算系统稳态输出无误差时</a:t>
            </a:r>
            <a:r>
              <a:rPr lang="zh-CN" altLang="en-US" sz="2000" dirty="0" smtClean="0">
                <a:latin typeface="+mn-ea"/>
                <a:ea typeface="+mn-ea"/>
              </a:rPr>
              <a:t>的 </a:t>
            </a:r>
            <a:r>
              <a:rPr lang="en-US" altLang="zh-CN" sz="2000" b="1" dirty="0" err="1" smtClean="0">
                <a:latin typeface="+mj-ea"/>
                <a:ea typeface="+mj-ea"/>
              </a:rPr>
              <a:t>K</a:t>
            </a:r>
            <a:r>
              <a:rPr lang="en-US" altLang="zh-CN" sz="2000" b="1" baseline="-25000" dirty="0" err="1" smtClean="0">
                <a:latin typeface="+mj-ea"/>
                <a:ea typeface="+mj-ea"/>
              </a:rPr>
              <a:t>d</a:t>
            </a:r>
            <a:r>
              <a:rPr lang="en-US" altLang="zh-CN" sz="2000" b="1" baseline="-25000" dirty="0" smtClean="0">
                <a:latin typeface="+mj-ea"/>
                <a:ea typeface="+mj-ea"/>
              </a:rPr>
              <a:t> </a:t>
            </a:r>
            <a:r>
              <a:rPr lang="zh-CN" altLang="en-US" sz="2000" dirty="0" smtClean="0">
                <a:latin typeface="+mn-ea"/>
                <a:ea typeface="+mn-ea"/>
              </a:rPr>
              <a:t>。</a:t>
            </a:r>
            <a:endParaRPr lang="en-US" altLang="zh-CN" sz="2000" dirty="0">
              <a:latin typeface="+mn-ea"/>
              <a:ea typeface="+mn-ea"/>
            </a:endParaRPr>
          </a:p>
        </p:txBody>
      </p:sp>
      <p:graphicFrame>
        <p:nvGraphicFramePr>
          <p:cNvPr id="4" name="Object 30"/>
          <p:cNvGraphicFramePr>
            <a:graphicFrameLocks noChangeAspect="1"/>
          </p:cNvGraphicFramePr>
          <p:nvPr>
            <p:extLst>
              <p:ext uri="{D42A27DB-BD31-4B8C-83A1-F6EECF244321}">
                <p14:modId xmlns:p14="http://schemas.microsoft.com/office/powerpoint/2010/main" val="1477769969"/>
              </p:ext>
            </p:extLst>
          </p:nvPr>
        </p:nvGraphicFramePr>
        <p:xfrm>
          <a:off x="6837362" y="2047876"/>
          <a:ext cx="1150938" cy="690562"/>
        </p:xfrm>
        <a:graphic>
          <a:graphicData uri="http://schemas.openxmlformats.org/presentationml/2006/ole">
            <mc:AlternateContent xmlns:mc="http://schemas.openxmlformats.org/markup-compatibility/2006">
              <mc:Choice xmlns:v="urn:schemas-microsoft-com:vml" Requires="v">
                <p:oleObj spid="_x0000_s50353" r:id="rId3" imgW="762317" imgH="457517" progId="Equation.3">
                  <p:embed/>
                </p:oleObj>
              </mc:Choice>
              <mc:Fallback>
                <p:oleObj r:id="rId3" imgW="762317" imgH="457517" progId="Equation.3">
                  <p:embed/>
                  <p:pic>
                    <p:nvPicPr>
                      <p:cNvPr id="50178"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7362" y="2047876"/>
                        <a:ext cx="1150938" cy="6905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Rectangle 32"/>
          <p:cNvSpPr>
            <a:spLocks noChangeArrowheads="1"/>
          </p:cNvSpPr>
          <p:nvPr/>
        </p:nvSpPr>
        <p:spPr bwMode="auto">
          <a:xfrm>
            <a:off x="6765925" y="1976438"/>
            <a:ext cx="1295400" cy="863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Oval 33"/>
          <p:cNvSpPr>
            <a:spLocks noChangeArrowheads="1"/>
          </p:cNvSpPr>
          <p:nvPr/>
        </p:nvSpPr>
        <p:spPr bwMode="auto">
          <a:xfrm>
            <a:off x="5613400" y="2263776"/>
            <a:ext cx="288925"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Line 34"/>
          <p:cNvSpPr>
            <a:spLocks noChangeShapeType="1"/>
          </p:cNvSpPr>
          <p:nvPr/>
        </p:nvSpPr>
        <p:spPr bwMode="auto">
          <a:xfrm>
            <a:off x="5902325" y="2408238"/>
            <a:ext cx="863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35"/>
          <p:cNvSpPr>
            <a:spLocks noChangeShapeType="1"/>
          </p:cNvSpPr>
          <p:nvPr/>
        </p:nvSpPr>
        <p:spPr bwMode="auto">
          <a:xfrm>
            <a:off x="8062912" y="2408238"/>
            <a:ext cx="863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 name="Object 36"/>
          <p:cNvGraphicFramePr>
            <a:graphicFrameLocks noChangeAspect="1"/>
          </p:cNvGraphicFramePr>
          <p:nvPr>
            <p:extLst>
              <p:ext uri="{D42A27DB-BD31-4B8C-83A1-F6EECF244321}">
                <p14:modId xmlns:p14="http://schemas.microsoft.com/office/powerpoint/2010/main" val="1351731849"/>
              </p:ext>
            </p:extLst>
          </p:nvPr>
        </p:nvGraphicFramePr>
        <p:xfrm>
          <a:off x="3884612" y="2263776"/>
          <a:ext cx="709613" cy="346075"/>
        </p:xfrm>
        <a:graphic>
          <a:graphicData uri="http://schemas.openxmlformats.org/presentationml/2006/ole">
            <mc:AlternateContent xmlns:mc="http://schemas.openxmlformats.org/markup-compatibility/2006">
              <mc:Choice xmlns:v="urn:schemas-microsoft-com:vml" Requires="v">
                <p:oleObj spid="_x0000_s50354" r:id="rId5" imgW="470217" imgH="228917" progId="Equation.3">
                  <p:embed/>
                </p:oleObj>
              </mc:Choice>
              <mc:Fallback>
                <p:oleObj r:id="rId5" imgW="470217" imgH="228917" progId="Equation.3">
                  <p:embed/>
                  <p:pic>
                    <p:nvPicPr>
                      <p:cNvPr id="50179"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4612" y="2263776"/>
                        <a:ext cx="709613"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Rectangle 37"/>
          <p:cNvSpPr>
            <a:spLocks noChangeArrowheads="1"/>
          </p:cNvSpPr>
          <p:nvPr/>
        </p:nvSpPr>
        <p:spPr bwMode="auto">
          <a:xfrm>
            <a:off x="3813175" y="2120901"/>
            <a:ext cx="935037" cy="5762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Line 38"/>
          <p:cNvSpPr>
            <a:spLocks noChangeShapeType="1"/>
          </p:cNvSpPr>
          <p:nvPr/>
        </p:nvSpPr>
        <p:spPr bwMode="auto">
          <a:xfrm>
            <a:off x="4749800" y="2408238"/>
            <a:ext cx="863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39"/>
          <p:cNvSpPr>
            <a:spLocks noChangeShapeType="1"/>
          </p:cNvSpPr>
          <p:nvPr/>
        </p:nvSpPr>
        <p:spPr bwMode="auto">
          <a:xfrm>
            <a:off x="2949575" y="2408238"/>
            <a:ext cx="863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40"/>
          <p:cNvSpPr>
            <a:spLocks noChangeShapeType="1"/>
          </p:cNvSpPr>
          <p:nvPr/>
        </p:nvSpPr>
        <p:spPr bwMode="auto">
          <a:xfrm flipV="1">
            <a:off x="5757862" y="2552701"/>
            <a:ext cx="0"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Line 41"/>
          <p:cNvSpPr>
            <a:spLocks noChangeShapeType="1"/>
          </p:cNvSpPr>
          <p:nvPr/>
        </p:nvSpPr>
        <p:spPr bwMode="auto">
          <a:xfrm>
            <a:off x="5757862" y="3200401"/>
            <a:ext cx="2663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42"/>
          <p:cNvSpPr>
            <a:spLocks noChangeShapeType="1"/>
          </p:cNvSpPr>
          <p:nvPr/>
        </p:nvSpPr>
        <p:spPr bwMode="auto">
          <a:xfrm flipV="1">
            <a:off x="8421687" y="2408238"/>
            <a:ext cx="0" cy="7921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Text Box 43"/>
          <p:cNvSpPr txBox="1">
            <a:spLocks noChangeArrowheads="1"/>
          </p:cNvSpPr>
          <p:nvPr/>
        </p:nvSpPr>
        <p:spPr bwMode="auto">
          <a:xfrm>
            <a:off x="3021012" y="2049463"/>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7" name="Text Box 44"/>
          <p:cNvSpPr txBox="1">
            <a:spLocks noChangeArrowheads="1"/>
          </p:cNvSpPr>
          <p:nvPr/>
        </p:nvSpPr>
        <p:spPr bwMode="auto">
          <a:xfrm>
            <a:off x="8205787" y="2049463"/>
            <a:ext cx="720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18" name="Text Box 45"/>
          <p:cNvSpPr txBox="1">
            <a:spLocks noChangeArrowheads="1"/>
          </p:cNvSpPr>
          <p:nvPr/>
        </p:nvSpPr>
        <p:spPr bwMode="auto">
          <a:xfrm>
            <a:off x="5757862" y="2552701"/>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
        <p:nvSpPr>
          <p:cNvPr id="19" name="Text Box 46"/>
          <p:cNvSpPr txBox="1">
            <a:spLocks noChangeArrowheads="1"/>
          </p:cNvSpPr>
          <p:nvPr/>
        </p:nvSpPr>
        <p:spPr bwMode="auto">
          <a:xfrm>
            <a:off x="515939" y="3309938"/>
            <a:ext cx="3490911"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解：系统的闭环传递函数为</a:t>
            </a:r>
          </a:p>
        </p:txBody>
      </p:sp>
      <p:graphicFrame>
        <p:nvGraphicFramePr>
          <p:cNvPr id="20" name="Object 47"/>
          <p:cNvGraphicFramePr>
            <a:graphicFrameLocks noChangeAspect="1"/>
          </p:cNvGraphicFramePr>
          <p:nvPr>
            <p:extLst>
              <p:ext uri="{D42A27DB-BD31-4B8C-83A1-F6EECF244321}">
                <p14:modId xmlns:p14="http://schemas.microsoft.com/office/powerpoint/2010/main" val="722984897"/>
              </p:ext>
            </p:extLst>
          </p:nvPr>
        </p:nvGraphicFramePr>
        <p:xfrm>
          <a:off x="2762250" y="3920015"/>
          <a:ext cx="2206625" cy="690562"/>
        </p:xfrm>
        <a:graphic>
          <a:graphicData uri="http://schemas.openxmlformats.org/presentationml/2006/ole">
            <mc:AlternateContent xmlns:mc="http://schemas.openxmlformats.org/markup-compatibility/2006">
              <mc:Choice xmlns:v="urn:schemas-microsoft-com:vml" Requires="v">
                <p:oleObj spid="_x0000_s50355" r:id="rId7" imgW="1460817" imgH="457517" progId="Equation.3">
                  <p:embed/>
                </p:oleObj>
              </mc:Choice>
              <mc:Fallback>
                <p:oleObj r:id="rId7" imgW="1460817" imgH="457517" progId="Equation.3">
                  <p:embed/>
                  <p:pic>
                    <p:nvPicPr>
                      <p:cNvPr id="100399" name="Object 4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62250" y="3920015"/>
                        <a:ext cx="2206625"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1" name="Object 48"/>
          <p:cNvGraphicFramePr>
            <a:graphicFrameLocks noChangeAspect="1"/>
          </p:cNvGraphicFramePr>
          <p:nvPr>
            <p:extLst>
              <p:ext uri="{D42A27DB-BD31-4B8C-83A1-F6EECF244321}">
                <p14:modId xmlns:p14="http://schemas.microsoft.com/office/powerpoint/2010/main" val="4211165639"/>
              </p:ext>
            </p:extLst>
          </p:nvPr>
        </p:nvGraphicFramePr>
        <p:xfrm>
          <a:off x="2762250" y="4856640"/>
          <a:ext cx="2532063" cy="690562"/>
        </p:xfrm>
        <a:graphic>
          <a:graphicData uri="http://schemas.openxmlformats.org/presentationml/2006/ole">
            <mc:AlternateContent xmlns:mc="http://schemas.openxmlformats.org/markup-compatibility/2006">
              <mc:Choice xmlns:v="urn:schemas-microsoft-com:vml" Requires="v">
                <p:oleObj spid="_x0000_s50356" r:id="rId9" imgW="1676717" imgH="457517" progId="Equation.3">
                  <p:embed/>
                </p:oleObj>
              </mc:Choice>
              <mc:Fallback>
                <p:oleObj r:id="rId9" imgW="1676717" imgH="457517" progId="Equation.3">
                  <p:embed/>
                  <p:pic>
                    <p:nvPicPr>
                      <p:cNvPr id="100400" name="Object 4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62250" y="4856640"/>
                        <a:ext cx="2532063"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49"/>
          <p:cNvGraphicFramePr>
            <a:graphicFrameLocks noChangeAspect="1"/>
          </p:cNvGraphicFramePr>
          <p:nvPr>
            <p:extLst>
              <p:ext uri="{D42A27DB-BD31-4B8C-83A1-F6EECF244321}">
                <p14:modId xmlns:p14="http://schemas.microsoft.com/office/powerpoint/2010/main" val="370982140"/>
              </p:ext>
            </p:extLst>
          </p:nvPr>
        </p:nvGraphicFramePr>
        <p:xfrm>
          <a:off x="5715000" y="3991452"/>
          <a:ext cx="920750" cy="595313"/>
        </p:xfrm>
        <a:graphic>
          <a:graphicData uri="http://schemas.openxmlformats.org/presentationml/2006/ole">
            <mc:AlternateContent xmlns:mc="http://schemas.openxmlformats.org/markup-compatibility/2006">
              <mc:Choice xmlns:v="urn:schemas-microsoft-com:vml" Requires="v">
                <p:oleObj spid="_x0000_s50357" r:id="rId11" imgW="609653" imgH="393846" progId="Equation.3">
                  <p:embed/>
                </p:oleObj>
              </mc:Choice>
              <mc:Fallback>
                <p:oleObj r:id="rId11" imgW="609653" imgH="393846" progId="Equation.3">
                  <p:embed/>
                  <p:pic>
                    <p:nvPicPr>
                      <p:cNvPr id="100401" name="Object 4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715000" y="3991452"/>
                        <a:ext cx="920750"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3" name="Object 50"/>
          <p:cNvGraphicFramePr>
            <a:graphicFrameLocks noChangeAspect="1"/>
          </p:cNvGraphicFramePr>
          <p:nvPr>
            <p:extLst>
              <p:ext uri="{D42A27DB-BD31-4B8C-83A1-F6EECF244321}">
                <p14:modId xmlns:p14="http://schemas.microsoft.com/office/powerpoint/2010/main" val="3779244788"/>
              </p:ext>
            </p:extLst>
          </p:nvPr>
        </p:nvGraphicFramePr>
        <p:xfrm>
          <a:off x="5715000" y="4856640"/>
          <a:ext cx="3605213" cy="690562"/>
        </p:xfrm>
        <a:graphic>
          <a:graphicData uri="http://schemas.openxmlformats.org/presentationml/2006/ole">
            <mc:AlternateContent xmlns:mc="http://schemas.openxmlformats.org/markup-compatibility/2006">
              <mc:Choice xmlns:v="urn:schemas-microsoft-com:vml" Requires="v">
                <p:oleObj spid="_x0000_s50358" r:id="rId13" imgW="2387917" imgH="457517" progId="Equation.3">
                  <p:embed/>
                </p:oleObj>
              </mc:Choice>
              <mc:Fallback>
                <p:oleObj r:id="rId13" imgW="2387917" imgH="457517" progId="Equation.3">
                  <p:embed/>
                  <p:pic>
                    <p:nvPicPr>
                      <p:cNvPr id="100402" name="Object 5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715000" y="4856640"/>
                        <a:ext cx="3605213"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4" name="Object 51"/>
          <p:cNvGraphicFramePr>
            <a:graphicFrameLocks noChangeAspect="1"/>
          </p:cNvGraphicFramePr>
          <p:nvPr>
            <p:extLst>
              <p:ext uri="{D42A27DB-BD31-4B8C-83A1-F6EECF244321}">
                <p14:modId xmlns:p14="http://schemas.microsoft.com/office/powerpoint/2010/main" val="2093653393"/>
              </p:ext>
            </p:extLst>
          </p:nvPr>
        </p:nvGraphicFramePr>
        <p:xfrm>
          <a:off x="2762250" y="5719923"/>
          <a:ext cx="4959350" cy="731837"/>
        </p:xfrm>
        <a:graphic>
          <a:graphicData uri="http://schemas.openxmlformats.org/presentationml/2006/ole">
            <mc:AlternateContent xmlns:mc="http://schemas.openxmlformats.org/markup-compatibility/2006">
              <mc:Choice xmlns:v="urn:schemas-microsoft-com:vml" Requires="v">
                <p:oleObj spid="_x0000_s50359" r:id="rId15" imgW="3099117" imgH="457517" progId="Equation.3">
                  <p:embed/>
                </p:oleObj>
              </mc:Choice>
              <mc:Fallback>
                <p:oleObj r:id="rId15" imgW="3099117" imgH="457517" progId="Equation.3">
                  <p:embed/>
                  <p:pic>
                    <p:nvPicPr>
                      <p:cNvPr id="100403" name="Object 51"/>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62250" y="5719923"/>
                        <a:ext cx="4959350"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333755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linds(horizontal)">
                                      <p:cBhvr>
                                        <p:cTn id="10" dur="500"/>
                                        <p:tgtEl>
                                          <p:spTgt spid="20"/>
                                        </p:tgtEl>
                                      </p:cBhvr>
                                    </p:animEffect>
                                  </p:childTnLst>
                                </p:cTn>
                              </p:par>
                              <p:par>
                                <p:cTn id="11" presetID="3" presetClass="entr" presetSubtype="1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linds(horizontal)">
                                      <p:cBhvr>
                                        <p:cTn id="16" dur="500"/>
                                        <p:tgtEl>
                                          <p:spTgt spid="22"/>
                                        </p:tgtEl>
                                      </p:cBhvr>
                                    </p:animEffect>
                                  </p:childTnLst>
                                </p:cTn>
                              </p:par>
                              <p:par>
                                <p:cTn id="17" presetID="3" presetClass="entr" presetSubtype="1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500"/>
                                        <p:tgtEl>
                                          <p:spTgt spid="23"/>
                                        </p:tgtEl>
                                      </p:cBhvr>
                                    </p:animEffect>
                                  </p:childTnLst>
                                </p:cTn>
                              </p:par>
                              <p:par>
                                <p:cTn id="20" presetID="3" presetClass="entr" presetSubtype="10"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linds(horizontal)">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17"/>
          <p:cNvSpPr txBox="1">
            <a:spLocks noChangeArrowheads="1"/>
          </p:cNvSpPr>
          <p:nvPr/>
        </p:nvSpPr>
        <p:spPr bwMode="auto">
          <a:xfrm>
            <a:off x="515938" y="1091406"/>
            <a:ext cx="7775575" cy="525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3</a:t>
            </a:r>
            <a:r>
              <a:rPr lang="zh-CN" altLang="en-US" sz="2400" b="1" dirty="0">
                <a:solidFill>
                  <a:srgbClr val="C00000"/>
                </a:solidFill>
                <a:latin typeface="+mj-ea"/>
                <a:ea typeface="+mj-ea"/>
              </a:rPr>
              <a:t>）高阶系统的时域分析</a:t>
            </a:r>
          </a:p>
        </p:txBody>
      </p:sp>
      <p:sp>
        <p:nvSpPr>
          <p:cNvPr id="4" name="Text Box 18"/>
          <p:cNvSpPr txBox="1">
            <a:spLocks noChangeArrowheads="1"/>
          </p:cNvSpPr>
          <p:nvPr/>
        </p:nvSpPr>
        <p:spPr bwMode="auto">
          <a:xfrm>
            <a:off x="1308100" y="1675606"/>
            <a:ext cx="81724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三阶和三阶以上的系统都是高阶系统，其传递函数是</a:t>
            </a:r>
          </a:p>
        </p:txBody>
      </p:sp>
      <p:graphicFrame>
        <p:nvGraphicFramePr>
          <p:cNvPr id="5" name="Object 19"/>
          <p:cNvGraphicFramePr>
            <a:graphicFrameLocks noChangeAspect="1"/>
          </p:cNvGraphicFramePr>
          <p:nvPr>
            <p:extLst>
              <p:ext uri="{D42A27DB-BD31-4B8C-83A1-F6EECF244321}">
                <p14:modId xmlns:p14="http://schemas.microsoft.com/office/powerpoint/2010/main" val="2228073896"/>
              </p:ext>
            </p:extLst>
          </p:nvPr>
        </p:nvGraphicFramePr>
        <p:xfrm>
          <a:off x="3311524" y="3713164"/>
          <a:ext cx="5400675" cy="828675"/>
        </p:xfrm>
        <a:graphic>
          <a:graphicData uri="http://schemas.openxmlformats.org/presentationml/2006/ole">
            <mc:AlternateContent xmlns:mc="http://schemas.openxmlformats.org/markup-compatibility/2006">
              <mc:Choice xmlns:v="urn:schemas-microsoft-com:vml" Requires="v">
                <p:oleObj spid="_x0000_s51306" r:id="rId3" imgW="2895917" imgH="444817" progId="Equation.3">
                  <p:embed/>
                </p:oleObj>
              </mc:Choice>
              <mc:Fallback>
                <p:oleObj r:id="rId3" imgW="2895917" imgH="444817" progId="Equation.3">
                  <p:embed/>
                  <p:pic>
                    <p:nvPicPr>
                      <p:cNvPr id="51202"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1524" y="3713164"/>
                        <a:ext cx="5400675" cy="8286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21"/>
          <p:cNvSpPr txBox="1">
            <a:spLocks noChangeArrowheads="1"/>
          </p:cNvSpPr>
          <p:nvPr/>
        </p:nvSpPr>
        <p:spPr bwMode="auto">
          <a:xfrm>
            <a:off x="1308100" y="3365500"/>
            <a:ext cx="7416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高阶系统的单位阶跃响应一般为</a:t>
            </a:r>
          </a:p>
        </p:txBody>
      </p:sp>
      <p:graphicFrame>
        <p:nvGraphicFramePr>
          <p:cNvPr id="7" name="Object 22"/>
          <p:cNvGraphicFramePr>
            <a:graphicFrameLocks noChangeAspect="1"/>
          </p:cNvGraphicFramePr>
          <p:nvPr>
            <p:extLst>
              <p:ext uri="{D42A27DB-BD31-4B8C-83A1-F6EECF244321}">
                <p14:modId xmlns:p14="http://schemas.microsoft.com/office/powerpoint/2010/main" val="3396603878"/>
              </p:ext>
            </p:extLst>
          </p:nvPr>
        </p:nvGraphicFramePr>
        <p:xfrm>
          <a:off x="2940844" y="2128045"/>
          <a:ext cx="6142037" cy="1230312"/>
        </p:xfrm>
        <a:graphic>
          <a:graphicData uri="http://schemas.openxmlformats.org/presentationml/2006/ole">
            <mc:AlternateContent xmlns:mc="http://schemas.openxmlformats.org/markup-compatibility/2006">
              <mc:Choice xmlns:v="urn:schemas-microsoft-com:vml" Requires="v">
                <p:oleObj spid="_x0000_s51307" r:id="rId5" imgW="4305617" imgH="863917" progId="Equation.3">
                  <p:embed/>
                </p:oleObj>
              </mc:Choice>
              <mc:Fallback>
                <p:oleObj r:id="rId5" imgW="4305617" imgH="863917" progId="Equation.3">
                  <p:embed/>
                  <p:pic>
                    <p:nvPicPr>
                      <p:cNvPr id="51203"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0844" y="2128045"/>
                        <a:ext cx="6142037"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23"/>
          <p:cNvSpPr txBox="1">
            <a:spLocks noChangeArrowheads="1"/>
          </p:cNvSpPr>
          <p:nvPr/>
        </p:nvSpPr>
        <p:spPr bwMode="auto">
          <a:xfrm>
            <a:off x="971549" y="4606926"/>
            <a:ext cx="107045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其中：</a:t>
            </a:r>
            <a:r>
              <a:rPr lang="en-US" altLang="zh-CN" sz="2000" b="1" dirty="0">
                <a:latin typeface="+mj-ea"/>
                <a:ea typeface="+mj-ea"/>
                <a:cs typeface="Times New Roman" panose="02020603050405020304" pitchFamily="18" charset="0"/>
              </a:rPr>
              <a:t>A</a:t>
            </a:r>
            <a:r>
              <a:rPr lang="en-US" altLang="zh-CN" sz="2000" b="1" baseline="-25000" dirty="0">
                <a:latin typeface="+mj-ea"/>
                <a:ea typeface="+mj-ea"/>
                <a:cs typeface="Times New Roman" panose="02020603050405020304" pitchFamily="18" charset="0"/>
              </a:rPr>
              <a:t>i</a:t>
            </a:r>
            <a:r>
              <a:rPr lang="zh-CN" altLang="en-US" sz="2000" b="1" dirty="0">
                <a:latin typeface="+mj-ea"/>
                <a:ea typeface="+mj-ea"/>
                <a:cs typeface="Times New Roman" panose="02020603050405020304" pitchFamily="18" charset="0"/>
              </a:rPr>
              <a:t>、 </a:t>
            </a:r>
            <a:r>
              <a:rPr lang="en-US" altLang="zh-CN" sz="2000" b="1" dirty="0" err="1">
                <a:latin typeface="+mj-ea"/>
                <a:ea typeface="+mj-ea"/>
                <a:cs typeface="Times New Roman" panose="02020603050405020304" pitchFamily="18" charset="0"/>
              </a:rPr>
              <a:t>A</a:t>
            </a:r>
            <a:r>
              <a:rPr lang="en-US" altLang="zh-CN" sz="2000" b="1" baseline="-25000" dirty="0" err="1">
                <a:latin typeface="+mj-ea"/>
                <a:ea typeface="+mj-ea"/>
                <a:cs typeface="Times New Roman" panose="02020603050405020304" pitchFamily="18" charset="0"/>
              </a:rPr>
              <a:t>k</a:t>
            </a:r>
            <a:r>
              <a:rPr lang="zh-CN" altLang="en-US" sz="2000" dirty="0">
                <a:latin typeface="+mn-ea"/>
                <a:ea typeface="+mn-ea"/>
                <a:cs typeface="Times New Roman" panose="02020603050405020304" pitchFamily="18" charset="0"/>
              </a:rPr>
              <a:t>是与传递函数零点、极点有关的常数</a:t>
            </a:r>
          </a:p>
          <a:p>
            <a:pPr indent="755650" eaLnBrk="1" hangingPunct="1">
              <a:spcBef>
                <a:spcPct val="50000"/>
              </a:spcBef>
            </a:pPr>
            <a:r>
              <a:rPr lang="el-GR" altLang="zh-CN" sz="2000" b="1" dirty="0" smtClean="0">
                <a:latin typeface="+mj-ea"/>
                <a:ea typeface="+mj-ea"/>
                <a:cs typeface="Times New Roman" panose="02020603050405020304" pitchFamily="18" charset="0"/>
              </a:rPr>
              <a:t>ω</a:t>
            </a:r>
            <a:r>
              <a:rPr lang="en-US" altLang="zh-CN" sz="2000" b="1" baseline="-25000" dirty="0" err="1">
                <a:latin typeface="+mj-ea"/>
                <a:ea typeface="+mj-ea"/>
                <a:cs typeface="Times New Roman" panose="02020603050405020304" pitchFamily="18" charset="0"/>
              </a:rPr>
              <a:t>dk</a:t>
            </a:r>
            <a:r>
              <a:rPr lang="zh-CN" altLang="en-US" sz="2000" dirty="0">
                <a:latin typeface="+mn-ea"/>
                <a:ea typeface="+mn-ea"/>
                <a:cs typeface="Times New Roman" panose="02020603050405020304" pitchFamily="18" charset="0"/>
              </a:rPr>
              <a:t>是系统第</a:t>
            </a:r>
            <a:r>
              <a:rPr lang="en-US" altLang="zh-CN" sz="2000" b="1" dirty="0">
                <a:latin typeface="+mj-ea"/>
                <a:ea typeface="+mj-ea"/>
                <a:cs typeface="Times New Roman" panose="02020603050405020304" pitchFamily="18" charset="0"/>
              </a:rPr>
              <a:t>k</a:t>
            </a:r>
            <a:r>
              <a:rPr lang="zh-CN" altLang="en-US" sz="2000" dirty="0">
                <a:latin typeface="+mn-ea"/>
                <a:ea typeface="+mn-ea"/>
                <a:cs typeface="Times New Roman" panose="02020603050405020304" pitchFamily="18" charset="0"/>
              </a:rPr>
              <a:t>阶有阻尼自由振荡频率，</a:t>
            </a:r>
          </a:p>
          <a:p>
            <a:pPr indent="755650" eaLnBrk="1" hangingPunct="1">
              <a:spcBef>
                <a:spcPct val="50000"/>
              </a:spcBef>
            </a:pPr>
            <a:r>
              <a:rPr lang="en-US" altLang="zh-CN" sz="2000" b="1" dirty="0" smtClean="0">
                <a:latin typeface="+mj-ea"/>
                <a:ea typeface="+mj-ea"/>
                <a:cs typeface="Times New Roman" panose="02020603050405020304" pitchFamily="18" charset="0"/>
              </a:rPr>
              <a:t>-</a:t>
            </a:r>
            <a:r>
              <a:rPr lang="en-US" altLang="zh-CN" sz="2000" b="1" dirty="0">
                <a:latin typeface="+mj-ea"/>
                <a:ea typeface="+mj-ea"/>
                <a:cs typeface="Times New Roman" panose="02020603050405020304" pitchFamily="18" charset="0"/>
              </a:rPr>
              <a:t>p</a:t>
            </a:r>
            <a:r>
              <a:rPr lang="en-US" altLang="zh-CN" sz="2000" b="1" baseline="-25000" dirty="0">
                <a:latin typeface="+mj-ea"/>
                <a:ea typeface="+mj-ea"/>
                <a:cs typeface="Times New Roman" panose="02020603050405020304" pitchFamily="18" charset="0"/>
              </a:rPr>
              <a:t>i</a:t>
            </a:r>
            <a:r>
              <a:rPr lang="zh-CN" altLang="en-US" sz="2000" dirty="0">
                <a:latin typeface="+mn-ea"/>
                <a:ea typeface="+mn-ea"/>
                <a:cs typeface="Times New Roman" panose="02020603050405020304" pitchFamily="18" charset="0"/>
              </a:rPr>
              <a:t>是系统的实数极点，</a:t>
            </a:r>
            <a:r>
              <a:rPr lang="en-US" altLang="zh-CN" sz="2000" b="1" dirty="0">
                <a:latin typeface="+mj-ea"/>
                <a:ea typeface="+mj-ea"/>
                <a:cs typeface="Times New Roman" panose="02020603050405020304" pitchFamily="18" charset="0"/>
              </a:rPr>
              <a:t>-</a:t>
            </a:r>
            <a:r>
              <a:rPr lang="el-GR" altLang="zh-CN" sz="2000" b="1" dirty="0">
                <a:latin typeface="+mn-lt"/>
                <a:ea typeface="+mj-ea"/>
                <a:cs typeface="Times New Roman" panose="02020603050405020304" pitchFamily="18" charset="0"/>
              </a:rPr>
              <a:t>ζ</a:t>
            </a:r>
            <a:r>
              <a:rPr lang="en-US" altLang="zh-CN" sz="2000" b="1" baseline="-25000" dirty="0">
                <a:latin typeface="+mj-ea"/>
                <a:ea typeface="+mj-ea"/>
                <a:cs typeface="Times New Roman" panose="02020603050405020304" pitchFamily="18" charset="0"/>
              </a:rPr>
              <a:t>k</a:t>
            </a:r>
            <a:r>
              <a:rPr lang="el-GR" altLang="zh-CN" sz="2000" b="1" dirty="0">
                <a:latin typeface="+mj-ea"/>
                <a:ea typeface="+mj-ea"/>
                <a:cs typeface="Times New Roman" panose="02020603050405020304" pitchFamily="18" charset="0"/>
              </a:rPr>
              <a:t>ω</a:t>
            </a:r>
            <a:r>
              <a:rPr lang="en-US" altLang="zh-CN" sz="2000" b="1" baseline="-25000" dirty="0" err="1">
                <a:latin typeface="+mj-ea"/>
                <a:ea typeface="+mj-ea"/>
                <a:cs typeface="Times New Roman" panose="02020603050405020304" pitchFamily="18" charset="0"/>
              </a:rPr>
              <a:t>nk</a:t>
            </a:r>
            <a:r>
              <a:rPr lang="zh-CN" altLang="en-US" sz="2000" dirty="0">
                <a:latin typeface="+mn-ea"/>
                <a:ea typeface="+mn-ea"/>
                <a:cs typeface="Times New Roman" panose="02020603050405020304" pitchFamily="18" charset="0"/>
              </a:rPr>
              <a:t>是系统复数极点的实部</a:t>
            </a:r>
            <a:endParaRPr lang="en-US" altLang="zh-CN" sz="2000" dirty="0">
              <a:latin typeface="+mn-ea"/>
              <a:ea typeface="+mn-ea"/>
              <a:cs typeface="Times New Roman" panose="02020603050405020304" pitchFamily="18" charset="0"/>
            </a:endParaRPr>
          </a:p>
        </p:txBody>
      </p:sp>
      <p:graphicFrame>
        <p:nvGraphicFramePr>
          <p:cNvPr id="9" name="Object 24"/>
          <p:cNvGraphicFramePr>
            <a:graphicFrameLocks noChangeAspect="1"/>
          </p:cNvGraphicFramePr>
          <p:nvPr>
            <p:extLst>
              <p:ext uri="{D42A27DB-BD31-4B8C-83A1-F6EECF244321}">
                <p14:modId xmlns:p14="http://schemas.microsoft.com/office/powerpoint/2010/main" val="1660911055"/>
              </p:ext>
            </p:extLst>
          </p:nvPr>
        </p:nvGraphicFramePr>
        <p:xfrm>
          <a:off x="6176963" y="4972844"/>
          <a:ext cx="1692275" cy="554037"/>
        </p:xfrm>
        <a:graphic>
          <a:graphicData uri="http://schemas.openxmlformats.org/presentationml/2006/ole">
            <mc:AlternateContent xmlns:mc="http://schemas.openxmlformats.org/markup-compatibility/2006">
              <mc:Choice xmlns:v="urn:schemas-microsoft-com:vml" Requires="v">
                <p:oleObj spid="_x0000_s51308" r:id="rId7" imgW="812060" imgH="266670" progId="Equations">
                  <p:embed/>
                </p:oleObj>
              </mc:Choice>
              <mc:Fallback>
                <p:oleObj r:id="rId7" imgW="812060" imgH="266670" progId="Equations">
                  <p:embed/>
                  <p:pic>
                    <p:nvPicPr>
                      <p:cNvPr id="51204" name="Object 2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6963" y="4972844"/>
                        <a:ext cx="16922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Box 1"/>
          <p:cNvSpPr txBox="1">
            <a:spLocks noChangeArrowheads="1"/>
          </p:cNvSpPr>
          <p:nvPr/>
        </p:nvSpPr>
        <p:spPr bwMode="auto">
          <a:xfrm>
            <a:off x="971549" y="6081713"/>
            <a:ext cx="10236202" cy="408623"/>
          </a:xfrm>
          <a:prstGeom prst="round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cs typeface="楷体_GB2312"/>
              </a:rPr>
              <a:t>可见：系统所有极点具有负实部时，系统阶跃响应的动态项都是衰减的。</a:t>
            </a:r>
            <a:endParaRPr lang="zh-CN" altLang="el-GR" dirty="0">
              <a:latin typeface="+mn-ea"/>
              <a:ea typeface="+mn-ea"/>
              <a:cs typeface="楷体_GB2312"/>
            </a:endParaRPr>
          </a:p>
        </p:txBody>
      </p:sp>
      <p:graphicFrame>
        <p:nvGraphicFramePr>
          <p:cNvPr id="11" name="Object 12"/>
          <p:cNvGraphicFramePr>
            <a:graphicFrameLocks noChangeAspect="1"/>
          </p:cNvGraphicFramePr>
          <p:nvPr>
            <p:extLst>
              <p:ext uri="{D42A27DB-BD31-4B8C-83A1-F6EECF244321}">
                <p14:modId xmlns:p14="http://schemas.microsoft.com/office/powerpoint/2010/main" val="492964878"/>
              </p:ext>
            </p:extLst>
          </p:nvPr>
        </p:nvGraphicFramePr>
        <p:xfrm>
          <a:off x="7392988" y="1724219"/>
          <a:ext cx="1374775" cy="315913"/>
        </p:xfrm>
        <a:graphic>
          <a:graphicData uri="http://schemas.openxmlformats.org/presentationml/2006/ole">
            <mc:AlternateContent xmlns:mc="http://schemas.openxmlformats.org/markup-compatibility/2006">
              <mc:Choice xmlns:v="urn:schemas-microsoft-com:vml" Requires="v">
                <p:oleObj spid="_x0000_s51309" name="公式" r:id="rId9" imgW="660240" imgH="152280" progId="Equations">
                  <p:embed/>
                </p:oleObj>
              </mc:Choice>
              <mc:Fallback>
                <p:oleObj name="公式" r:id="rId9" imgW="660240" imgH="152280" progId="Equations">
                  <p:embed/>
                  <p:pic>
                    <p:nvPicPr>
                      <p:cNvPr id="51205"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92988" y="1724219"/>
                        <a:ext cx="1374775"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0603432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24"/>
          <p:cNvGraphicFramePr>
            <a:graphicFrameLocks noChangeAspect="1"/>
          </p:cNvGraphicFramePr>
          <p:nvPr>
            <p:extLst>
              <p:ext uri="{D42A27DB-BD31-4B8C-83A1-F6EECF244321}">
                <p14:modId xmlns:p14="http://schemas.microsoft.com/office/powerpoint/2010/main" val="3408876993"/>
              </p:ext>
            </p:extLst>
          </p:nvPr>
        </p:nvGraphicFramePr>
        <p:xfrm>
          <a:off x="3192463" y="1603375"/>
          <a:ext cx="5400675" cy="828675"/>
        </p:xfrm>
        <a:graphic>
          <a:graphicData uri="http://schemas.openxmlformats.org/presentationml/2006/ole">
            <mc:AlternateContent xmlns:mc="http://schemas.openxmlformats.org/markup-compatibility/2006">
              <mc:Choice xmlns:v="urn:schemas-microsoft-com:vml" Requires="v">
                <p:oleObj spid="_x0000_s52252" r:id="rId3" imgW="2895917" imgH="444817" progId="Equation.3">
                  <p:embed/>
                </p:oleObj>
              </mc:Choice>
              <mc:Fallback>
                <p:oleObj r:id="rId3" imgW="2895917" imgH="444817" progId="Equation.3">
                  <p:embed/>
                  <p:pic>
                    <p:nvPicPr>
                      <p:cNvPr id="52226" name="Object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2463" y="1603375"/>
                        <a:ext cx="54006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25"/>
          <p:cNvSpPr txBox="1">
            <a:spLocks noChangeArrowheads="1"/>
          </p:cNvSpPr>
          <p:nvPr/>
        </p:nvSpPr>
        <p:spPr bwMode="auto">
          <a:xfrm>
            <a:off x="515938" y="1089025"/>
            <a:ext cx="46021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a:latin typeface="+mn-ea"/>
                <a:ea typeface="+mn-ea"/>
                <a:cs typeface="楷体_GB2312"/>
              </a:rPr>
              <a:t>再看高阶系统的单位阶跃响应</a:t>
            </a:r>
          </a:p>
        </p:txBody>
      </p:sp>
      <p:sp>
        <p:nvSpPr>
          <p:cNvPr id="5" name="Text Box 26"/>
          <p:cNvSpPr txBox="1">
            <a:spLocks noChangeArrowheads="1"/>
          </p:cNvSpPr>
          <p:nvPr/>
        </p:nvSpPr>
        <p:spPr bwMode="auto">
          <a:xfrm>
            <a:off x="515938" y="3297474"/>
            <a:ext cx="11160125" cy="14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ts val="600"/>
              </a:spcBef>
            </a:pPr>
            <a:r>
              <a:rPr lang="zh-CN" altLang="en-US" sz="2000" dirty="0">
                <a:latin typeface="+mn-ea"/>
                <a:ea typeface="+mn-ea"/>
                <a:cs typeface="楷体_GB2312"/>
              </a:rPr>
              <a:t>可见：</a:t>
            </a:r>
            <a:r>
              <a:rPr lang="en-US" altLang="zh-CN" sz="2000" dirty="0">
                <a:latin typeface="+mn-ea"/>
                <a:ea typeface="+mn-ea"/>
                <a:cs typeface="楷体_GB2312"/>
              </a:rPr>
              <a:t> </a:t>
            </a:r>
            <a:r>
              <a:rPr lang="en-US" altLang="zh-CN" sz="2000" b="1" dirty="0">
                <a:latin typeface="+mn-lt"/>
                <a:ea typeface="+mn-ea"/>
                <a:cs typeface="楷体_GB2312"/>
              </a:rPr>
              <a:t>(1</a:t>
            </a:r>
            <a:r>
              <a:rPr lang="en-US" altLang="zh-CN" sz="2000" b="1" dirty="0" smtClean="0">
                <a:latin typeface="+mn-lt"/>
                <a:ea typeface="+mn-ea"/>
                <a:cs typeface="楷体_GB2312"/>
              </a:rPr>
              <a:t>) </a:t>
            </a:r>
            <a:r>
              <a:rPr lang="zh-CN" altLang="en-US" sz="2000" dirty="0" smtClean="0">
                <a:latin typeface="+mn-ea"/>
                <a:ea typeface="+mn-ea"/>
                <a:cs typeface="楷体_GB2312"/>
              </a:rPr>
              <a:t>线性系统</a:t>
            </a:r>
            <a:r>
              <a:rPr lang="zh-CN" altLang="en-US" sz="2000" dirty="0">
                <a:latin typeface="+mn-ea"/>
                <a:ea typeface="+mn-ea"/>
                <a:cs typeface="楷体_GB2312"/>
              </a:rPr>
              <a:t>的稳态响应，一般与参考输入信号成线性比例关系。</a:t>
            </a:r>
            <a:endParaRPr lang="en-US" altLang="zh-CN" sz="2000" dirty="0">
              <a:latin typeface="+mn-ea"/>
              <a:ea typeface="+mn-ea"/>
              <a:cs typeface="楷体_GB2312"/>
            </a:endParaRPr>
          </a:p>
          <a:p>
            <a:pPr marL="1200150" indent="-355600" eaLnBrk="1" hangingPunct="1">
              <a:lnSpc>
                <a:spcPct val="150000"/>
              </a:lnSpc>
              <a:spcBef>
                <a:spcPts val="600"/>
              </a:spcBef>
            </a:pPr>
            <a:r>
              <a:rPr lang="en-US" altLang="zh-CN" sz="2000" b="1" dirty="0" smtClean="0">
                <a:latin typeface="+mn-lt"/>
                <a:ea typeface="+mn-ea"/>
                <a:cs typeface="楷体_GB2312"/>
              </a:rPr>
              <a:t>(</a:t>
            </a:r>
            <a:r>
              <a:rPr lang="en-US" altLang="zh-CN" sz="2000" b="1" dirty="0">
                <a:latin typeface="+mn-lt"/>
                <a:ea typeface="+mn-ea"/>
                <a:cs typeface="楷体_GB2312"/>
              </a:rPr>
              <a:t>2</a:t>
            </a:r>
            <a:r>
              <a:rPr lang="en-US" altLang="zh-CN" sz="2000" b="1" dirty="0" smtClean="0">
                <a:latin typeface="+mn-lt"/>
                <a:ea typeface="+mn-ea"/>
                <a:cs typeface="楷体_GB2312"/>
              </a:rPr>
              <a:t>) </a:t>
            </a:r>
            <a:r>
              <a:rPr lang="zh-CN" altLang="en-US" sz="2000" dirty="0" smtClean="0">
                <a:latin typeface="+mn-ea"/>
                <a:ea typeface="+mn-ea"/>
                <a:cs typeface="楷体_GB2312"/>
              </a:rPr>
              <a:t>线性系统</a:t>
            </a:r>
            <a:r>
              <a:rPr lang="zh-CN" altLang="en-US" sz="2000" dirty="0">
                <a:latin typeface="+mn-ea"/>
                <a:ea typeface="+mn-ea"/>
                <a:cs typeface="楷体_GB2312"/>
              </a:rPr>
              <a:t>的自由响应过程都随时间衰减，且衰减的快慢取决于相应极点距离复平面虚轴的远近。距离近衰减慢，反之则快。</a:t>
            </a:r>
            <a:endParaRPr lang="zh-CN" altLang="el-GR" sz="2000" dirty="0">
              <a:latin typeface="+mn-ea"/>
              <a:ea typeface="+mn-ea"/>
              <a:cs typeface="楷体_GB2312"/>
            </a:endParaRPr>
          </a:p>
        </p:txBody>
      </p:sp>
      <p:sp>
        <p:nvSpPr>
          <p:cNvPr id="6" name="Line 28"/>
          <p:cNvSpPr>
            <a:spLocks noChangeShapeType="1"/>
          </p:cNvSpPr>
          <p:nvPr/>
        </p:nvSpPr>
        <p:spPr bwMode="auto">
          <a:xfrm>
            <a:off x="4271963" y="2468562"/>
            <a:ext cx="417671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29"/>
          <p:cNvSpPr>
            <a:spLocks noChangeShapeType="1"/>
          </p:cNvSpPr>
          <p:nvPr/>
        </p:nvSpPr>
        <p:spPr bwMode="auto">
          <a:xfrm>
            <a:off x="3840163" y="2468562"/>
            <a:ext cx="2889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30"/>
          <p:cNvSpPr>
            <a:spLocks noChangeShapeType="1"/>
          </p:cNvSpPr>
          <p:nvPr/>
        </p:nvSpPr>
        <p:spPr bwMode="auto">
          <a:xfrm>
            <a:off x="3984625" y="2468562"/>
            <a:ext cx="0" cy="1428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31"/>
          <p:cNvSpPr>
            <a:spLocks noChangeShapeType="1"/>
          </p:cNvSpPr>
          <p:nvPr/>
        </p:nvSpPr>
        <p:spPr bwMode="auto">
          <a:xfrm>
            <a:off x="6072188" y="2468562"/>
            <a:ext cx="0" cy="3587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32"/>
          <p:cNvSpPr>
            <a:spLocks noChangeShapeType="1"/>
          </p:cNvSpPr>
          <p:nvPr/>
        </p:nvSpPr>
        <p:spPr bwMode="auto">
          <a:xfrm>
            <a:off x="6072188" y="2827337"/>
            <a:ext cx="431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Text Box 34"/>
          <p:cNvSpPr txBox="1">
            <a:spLocks noChangeArrowheads="1"/>
          </p:cNvSpPr>
          <p:nvPr/>
        </p:nvSpPr>
        <p:spPr bwMode="auto">
          <a:xfrm>
            <a:off x="6503988" y="2611437"/>
            <a:ext cx="3240087"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自由响应，由系统极点确定</a:t>
            </a:r>
          </a:p>
        </p:txBody>
      </p:sp>
      <p:sp>
        <p:nvSpPr>
          <p:cNvPr id="12" name="Text Box 35"/>
          <p:cNvSpPr txBox="1">
            <a:spLocks noChangeArrowheads="1"/>
          </p:cNvSpPr>
          <p:nvPr/>
        </p:nvSpPr>
        <p:spPr bwMode="auto">
          <a:xfrm>
            <a:off x="2400300" y="2611437"/>
            <a:ext cx="3240088"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a:latin typeface="+mn-ea"/>
                <a:ea typeface="+mn-ea"/>
              </a:rPr>
              <a:t>稳态响应，由系统输入确定</a:t>
            </a:r>
          </a:p>
        </p:txBody>
      </p:sp>
      <p:sp>
        <p:nvSpPr>
          <p:cNvPr id="13" name="Text Box 37"/>
          <p:cNvSpPr txBox="1">
            <a:spLocks noChangeArrowheads="1"/>
          </p:cNvSpPr>
          <p:nvPr/>
        </p:nvSpPr>
        <p:spPr bwMode="auto">
          <a:xfrm>
            <a:off x="515938" y="4981019"/>
            <a:ext cx="11160123" cy="1463663"/>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20000"/>
              </a:lnSpc>
              <a:spcBef>
                <a:spcPts val="1200"/>
              </a:spcBef>
            </a:pPr>
            <a:r>
              <a:rPr lang="zh-CN" altLang="en-US" sz="2000" dirty="0" smtClean="0">
                <a:latin typeface="+mn-ea"/>
                <a:ea typeface="+mn-ea"/>
                <a:cs typeface="楷体_GB2312"/>
              </a:rPr>
              <a:t>线性系统</a:t>
            </a:r>
            <a:r>
              <a:rPr lang="zh-CN" altLang="en-US" sz="2000" dirty="0">
                <a:latin typeface="+mn-ea"/>
                <a:ea typeface="+mn-ea"/>
                <a:cs typeface="楷体_GB2312"/>
              </a:rPr>
              <a:t>的自由响应中，以靠近复平面虚轴的系统极点所对应的响应分量为主。这种在系统自由响应中起主要份量作用的极点，称为系统的</a:t>
            </a:r>
            <a:r>
              <a:rPr lang="zh-CN" altLang="en-US" sz="2000" b="1" dirty="0">
                <a:solidFill>
                  <a:srgbClr val="C00000"/>
                </a:solidFill>
                <a:latin typeface="+mj-ea"/>
                <a:ea typeface="+mj-ea"/>
              </a:rPr>
              <a:t>主导极点</a:t>
            </a:r>
            <a:r>
              <a:rPr lang="zh-CN" altLang="en-US" sz="2000" dirty="0">
                <a:latin typeface="+mn-ea"/>
                <a:ea typeface="+mn-ea"/>
                <a:cs typeface="楷体_GB2312"/>
              </a:rPr>
              <a:t>。</a:t>
            </a:r>
            <a:endParaRPr lang="en-US" altLang="zh-CN" sz="2000" dirty="0">
              <a:latin typeface="+mn-ea"/>
              <a:ea typeface="+mn-ea"/>
              <a:cs typeface="楷体_GB2312"/>
            </a:endParaRPr>
          </a:p>
          <a:p>
            <a:pPr indent="514350" eaLnBrk="1" hangingPunct="1">
              <a:lnSpc>
                <a:spcPct val="120000"/>
              </a:lnSpc>
              <a:spcBef>
                <a:spcPts val="1200"/>
              </a:spcBef>
            </a:pPr>
            <a:r>
              <a:rPr lang="zh-CN" altLang="en-US" sz="2000" b="1" dirty="0" smtClean="0">
                <a:solidFill>
                  <a:srgbClr val="0070C0"/>
                </a:solidFill>
                <a:latin typeface="+mj-ea"/>
                <a:ea typeface="+mj-ea"/>
                <a:cs typeface="楷体_GB2312"/>
              </a:rPr>
              <a:t>高</a:t>
            </a:r>
            <a:r>
              <a:rPr lang="zh-CN" altLang="en-US" sz="2000" b="1" dirty="0">
                <a:solidFill>
                  <a:srgbClr val="0070C0"/>
                </a:solidFill>
                <a:latin typeface="+mj-ea"/>
                <a:ea typeface="+mj-ea"/>
                <a:cs typeface="楷体_GB2312"/>
              </a:rPr>
              <a:t>阶系统一般可以近似为由主导极点确定的低阶系统</a:t>
            </a:r>
            <a:r>
              <a:rPr lang="zh-CN" altLang="en-US" sz="2000" dirty="0">
                <a:latin typeface="+mn-ea"/>
                <a:ea typeface="+mn-ea"/>
                <a:cs typeface="楷体_GB2312"/>
              </a:rPr>
              <a:t>。</a:t>
            </a:r>
          </a:p>
        </p:txBody>
      </p:sp>
    </p:spTree>
    <p:extLst>
      <p:ext uri="{BB962C8B-B14F-4D97-AF65-F5344CB8AC3E}">
        <p14:creationId xmlns:p14="http://schemas.microsoft.com/office/powerpoint/2010/main" val="407496584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31"/>
          <p:cNvSpPr txBox="1">
            <a:spLocks noChangeArrowheads="1"/>
          </p:cNvSpPr>
          <p:nvPr/>
        </p:nvSpPr>
        <p:spPr bwMode="auto">
          <a:xfrm>
            <a:off x="461962" y="1089025"/>
            <a:ext cx="50276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例</a:t>
            </a:r>
            <a:r>
              <a:rPr lang="en-US" altLang="zh-CN" sz="2000" b="1" dirty="0">
                <a:latin typeface="+mj-ea"/>
                <a:ea typeface="+mj-ea"/>
              </a:rPr>
              <a:t>8</a:t>
            </a:r>
            <a:r>
              <a:rPr lang="zh-CN" altLang="en-US" sz="2000" dirty="0">
                <a:latin typeface="+mn-ea"/>
                <a:ea typeface="+mn-ea"/>
              </a:rPr>
              <a:t>：计算如下高阶系统的单位阶跃响应</a:t>
            </a:r>
          </a:p>
        </p:txBody>
      </p:sp>
      <p:graphicFrame>
        <p:nvGraphicFramePr>
          <p:cNvPr id="4" name="Object 32"/>
          <p:cNvGraphicFramePr>
            <a:graphicFrameLocks noChangeAspect="1"/>
          </p:cNvGraphicFramePr>
          <p:nvPr>
            <p:extLst>
              <p:ext uri="{D42A27DB-BD31-4B8C-83A1-F6EECF244321}">
                <p14:modId xmlns:p14="http://schemas.microsoft.com/office/powerpoint/2010/main" val="305265456"/>
              </p:ext>
            </p:extLst>
          </p:nvPr>
        </p:nvGraphicFramePr>
        <p:xfrm>
          <a:off x="4770437" y="1677620"/>
          <a:ext cx="2881312" cy="792163"/>
        </p:xfrm>
        <a:graphic>
          <a:graphicData uri="http://schemas.openxmlformats.org/presentationml/2006/ole">
            <mc:AlternateContent xmlns:mc="http://schemas.openxmlformats.org/markup-compatibility/2006">
              <mc:Choice xmlns:v="urn:schemas-microsoft-com:vml" Requires="v">
                <p:oleObj spid="_x0000_s53400" r:id="rId3" imgW="1524317" imgH="419417" progId="Equation.3">
                  <p:embed/>
                </p:oleObj>
              </mc:Choice>
              <mc:Fallback>
                <p:oleObj r:id="rId3" imgW="1524317" imgH="419417" progId="Equation.3">
                  <p:embed/>
                  <p:pic>
                    <p:nvPicPr>
                      <p:cNvPr id="53250" name="Object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0437" y="1677620"/>
                        <a:ext cx="2881312" cy="7921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34"/>
          <p:cNvSpPr txBox="1">
            <a:spLocks noChangeArrowheads="1"/>
          </p:cNvSpPr>
          <p:nvPr/>
        </p:nvSpPr>
        <p:spPr bwMode="auto">
          <a:xfrm>
            <a:off x="520699" y="2720975"/>
            <a:ext cx="92392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解：这是一个三阶系统，三个极点由</a:t>
            </a:r>
            <a:r>
              <a:rPr lang="zh-CN" altLang="en-US" sz="2000" dirty="0" smtClean="0">
                <a:latin typeface="+mn-ea"/>
                <a:ea typeface="+mn-ea"/>
                <a:cs typeface="楷体_GB2312"/>
              </a:rPr>
              <a:t>方程                            </a:t>
            </a:r>
            <a:r>
              <a:rPr lang="zh-CN" altLang="en-US" sz="2000" dirty="0">
                <a:latin typeface="+mn-ea"/>
                <a:ea typeface="+mn-ea"/>
                <a:cs typeface="楷体_GB2312"/>
              </a:rPr>
              <a:t>计算有</a:t>
            </a:r>
          </a:p>
        </p:txBody>
      </p:sp>
      <p:graphicFrame>
        <p:nvGraphicFramePr>
          <p:cNvPr id="6" name="Object 35"/>
          <p:cNvGraphicFramePr>
            <a:graphicFrameLocks noChangeAspect="1"/>
          </p:cNvGraphicFramePr>
          <p:nvPr>
            <p:extLst>
              <p:ext uri="{D42A27DB-BD31-4B8C-83A1-F6EECF244321}">
                <p14:modId xmlns:p14="http://schemas.microsoft.com/office/powerpoint/2010/main" val="2850694515"/>
              </p:ext>
            </p:extLst>
          </p:nvPr>
        </p:nvGraphicFramePr>
        <p:xfrm>
          <a:off x="8317705" y="2600231"/>
          <a:ext cx="2795587" cy="663575"/>
        </p:xfrm>
        <a:graphic>
          <a:graphicData uri="http://schemas.openxmlformats.org/presentationml/2006/ole">
            <mc:AlternateContent xmlns:mc="http://schemas.openxmlformats.org/markup-compatibility/2006">
              <mc:Choice xmlns:v="urn:schemas-microsoft-com:vml" Requires="v">
                <p:oleObj spid="_x0000_s53401" r:id="rId5" imgW="1816417" imgH="432117" progId="Equation.3">
                  <p:embed/>
                </p:oleObj>
              </mc:Choice>
              <mc:Fallback>
                <p:oleObj r:id="rId5" imgW="1816417" imgH="432117" progId="Equation.3">
                  <p:embed/>
                  <p:pic>
                    <p:nvPicPr>
                      <p:cNvPr id="74787"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17705" y="2600231"/>
                        <a:ext cx="2795587"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36"/>
          <p:cNvSpPr txBox="1">
            <a:spLocks noChangeArrowheads="1"/>
          </p:cNvSpPr>
          <p:nvPr/>
        </p:nvSpPr>
        <p:spPr bwMode="auto">
          <a:xfrm>
            <a:off x="1652587" y="3304441"/>
            <a:ext cx="75612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因此，在单位阶跃输入下，系统的输出为</a:t>
            </a:r>
          </a:p>
        </p:txBody>
      </p:sp>
      <p:graphicFrame>
        <p:nvGraphicFramePr>
          <p:cNvPr id="8" name="Object 37"/>
          <p:cNvGraphicFramePr>
            <a:graphicFrameLocks noChangeAspect="1"/>
          </p:cNvGraphicFramePr>
          <p:nvPr>
            <p:extLst>
              <p:ext uri="{D42A27DB-BD31-4B8C-83A1-F6EECF244321}">
                <p14:modId xmlns:p14="http://schemas.microsoft.com/office/powerpoint/2010/main" val="402670113"/>
              </p:ext>
            </p:extLst>
          </p:nvPr>
        </p:nvGraphicFramePr>
        <p:xfrm>
          <a:off x="2562224" y="3941882"/>
          <a:ext cx="6651625" cy="1368425"/>
        </p:xfrm>
        <a:graphic>
          <a:graphicData uri="http://schemas.openxmlformats.org/presentationml/2006/ole">
            <mc:AlternateContent xmlns:mc="http://schemas.openxmlformats.org/markup-compatibility/2006">
              <mc:Choice xmlns:v="urn:schemas-microsoft-com:vml" Requires="v">
                <p:oleObj spid="_x0000_s53402" r:id="rId7" imgW="3518217" imgH="724217" progId="Equation.3">
                  <p:embed/>
                </p:oleObj>
              </mc:Choice>
              <mc:Fallback>
                <p:oleObj r:id="rId7" imgW="3518217" imgH="724217" progId="Equation.3">
                  <p:embed/>
                  <p:pic>
                    <p:nvPicPr>
                      <p:cNvPr id="74789" name="Object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2224" y="3941882"/>
                        <a:ext cx="66516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38"/>
          <p:cNvGraphicFramePr>
            <a:graphicFrameLocks noChangeAspect="1"/>
          </p:cNvGraphicFramePr>
          <p:nvPr>
            <p:extLst>
              <p:ext uri="{D42A27DB-BD31-4B8C-83A1-F6EECF244321}">
                <p14:modId xmlns:p14="http://schemas.microsoft.com/office/powerpoint/2010/main" val="581215470"/>
              </p:ext>
            </p:extLst>
          </p:nvPr>
        </p:nvGraphicFramePr>
        <p:xfrm>
          <a:off x="2562224" y="5172809"/>
          <a:ext cx="6696075" cy="1311275"/>
        </p:xfrm>
        <a:graphic>
          <a:graphicData uri="http://schemas.openxmlformats.org/presentationml/2006/ole">
            <mc:AlternateContent xmlns:mc="http://schemas.openxmlformats.org/markup-compatibility/2006">
              <mc:Choice xmlns:v="urn:schemas-microsoft-com:vml" Requires="v">
                <p:oleObj spid="_x0000_s53403" r:id="rId9" imgW="4280217" imgH="838517" progId="Equation.3">
                  <p:embed/>
                </p:oleObj>
              </mc:Choice>
              <mc:Fallback>
                <p:oleObj r:id="rId9" imgW="4280217" imgH="838517" progId="Equation.3">
                  <p:embed/>
                  <p:pic>
                    <p:nvPicPr>
                      <p:cNvPr id="74790" name="Object 3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62224" y="5172809"/>
                        <a:ext cx="66960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40"/>
          <p:cNvGraphicFramePr>
            <a:graphicFrameLocks noChangeAspect="1"/>
          </p:cNvGraphicFramePr>
          <p:nvPr>
            <p:extLst>
              <p:ext uri="{D42A27DB-BD31-4B8C-83A1-F6EECF244321}">
                <p14:modId xmlns:p14="http://schemas.microsoft.com/office/powerpoint/2010/main" val="2945842281"/>
              </p:ext>
            </p:extLst>
          </p:nvPr>
        </p:nvGraphicFramePr>
        <p:xfrm>
          <a:off x="2832099" y="3808352"/>
          <a:ext cx="6265863" cy="2792413"/>
        </p:xfrm>
        <a:graphic>
          <a:graphicData uri="http://schemas.openxmlformats.org/presentationml/2006/ole">
            <mc:AlternateContent xmlns:mc="http://schemas.openxmlformats.org/markup-compatibility/2006">
              <mc:Choice xmlns:v="urn:schemas-microsoft-com:vml" Requires="v">
                <p:oleObj spid="_x0000_s53404" r:id="rId11" imgW="3645217" imgH="1625917" progId="Equation.3">
                  <p:embed/>
                </p:oleObj>
              </mc:Choice>
              <mc:Fallback>
                <p:oleObj r:id="rId11" imgW="3645217" imgH="1625917" progId="Equation.3">
                  <p:embed/>
                  <p:pic>
                    <p:nvPicPr>
                      <p:cNvPr id="74792" name="Object 4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32099" y="3808352"/>
                        <a:ext cx="6265863" cy="279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12"/>
          <p:cNvGraphicFramePr>
            <a:graphicFrameLocks noChangeAspect="1"/>
          </p:cNvGraphicFramePr>
          <p:nvPr>
            <p:extLst>
              <p:ext uri="{D42A27DB-BD31-4B8C-83A1-F6EECF244321}">
                <p14:modId xmlns:p14="http://schemas.microsoft.com/office/powerpoint/2010/main" val="600824395"/>
              </p:ext>
            </p:extLst>
          </p:nvPr>
        </p:nvGraphicFramePr>
        <p:xfrm>
          <a:off x="5380037" y="2757547"/>
          <a:ext cx="1974850" cy="350838"/>
        </p:xfrm>
        <a:graphic>
          <a:graphicData uri="http://schemas.openxmlformats.org/presentationml/2006/ole">
            <mc:AlternateContent xmlns:mc="http://schemas.openxmlformats.org/markup-compatibility/2006">
              <mc:Choice xmlns:v="urn:schemas-microsoft-com:vml" Requires="v">
                <p:oleObj spid="_x0000_s53405" r:id="rId13" imgW="1283017" imgH="228917" progId="Equation.3">
                  <p:embed/>
                </p:oleObj>
              </mc:Choice>
              <mc:Fallback>
                <p:oleObj r:id="rId13" imgW="1283017" imgH="228917" progId="Equation.3">
                  <p:embed/>
                  <p:pic>
                    <p:nvPicPr>
                      <p:cNvPr id="12" name="Object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380037" y="2757547"/>
                        <a:ext cx="1974850"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723180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xit" presetSubtype="10" fill="hold" nodeType="clickEffect">
                                  <p:stCondLst>
                                    <p:cond delay="0"/>
                                  </p:stCondLst>
                                  <p:childTnLst>
                                    <p:animEffect transition="out" filter="blinds(horizontal)">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3" presetClass="exit" presetSubtype="10" fill="hold" nodeType="withEffect">
                                  <p:stCondLst>
                                    <p:cond delay="0"/>
                                  </p:stCondLst>
                                  <p:childTnLst>
                                    <p:animEffect transition="out" filter="blinds(horizontal)">
                                      <p:cBhvr>
                                        <p:cTn id="31" dur="500"/>
                                        <p:tgtEl>
                                          <p:spTgt spid="9"/>
                                        </p:tgtEl>
                                      </p:cBhvr>
                                    </p:animEffect>
                                    <p:set>
                                      <p:cBhvr>
                                        <p:cTn id="32" dur="1" fill="hold">
                                          <p:stCondLst>
                                            <p:cond delay="499"/>
                                          </p:stCondLst>
                                        </p:cTn>
                                        <p:tgtEl>
                                          <p:spTgt spid="9"/>
                                        </p:tgtEl>
                                        <p:attrNameLst>
                                          <p:attrName>style.visibility</p:attrName>
                                        </p:attrNameLst>
                                      </p:cBhvr>
                                      <p:to>
                                        <p:strVal val="hidden"/>
                                      </p:to>
                                    </p:set>
                                  </p:childTnLst>
                                </p:cTn>
                              </p:par>
                            </p:childTnLst>
                          </p:cTn>
                        </p:par>
                        <p:par>
                          <p:cTn id="33" fill="hold">
                            <p:stCondLst>
                              <p:cond delay="500"/>
                            </p:stCondLst>
                            <p:childTnLst>
                              <p:par>
                                <p:cTn id="34" presetID="3" presetClass="entr" presetSubtype="1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linds(horizontal)">
                                      <p:cBhvr>
                                        <p:cTn id="3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30"/>
          <p:cNvGraphicFramePr>
            <a:graphicFrameLocks noChangeAspect="1"/>
          </p:cNvGraphicFramePr>
          <p:nvPr>
            <p:extLst>
              <p:ext uri="{D42A27DB-BD31-4B8C-83A1-F6EECF244321}">
                <p14:modId xmlns:p14="http://schemas.microsoft.com/office/powerpoint/2010/main" val="3997659575"/>
              </p:ext>
            </p:extLst>
          </p:nvPr>
        </p:nvGraphicFramePr>
        <p:xfrm>
          <a:off x="2699544" y="1096962"/>
          <a:ext cx="6408737" cy="868363"/>
        </p:xfrm>
        <a:graphic>
          <a:graphicData uri="http://schemas.openxmlformats.org/presentationml/2006/ole">
            <mc:AlternateContent xmlns:mc="http://schemas.openxmlformats.org/markup-compatibility/2006">
              <mc:Choice xmlns:v="urn:schemas-microsoft-com:vml" Requires="v">
                <p:oleObj spid="_x0000_s54399" r:id="rId3" imgW="3188017" imgH="432117" progId="Equation.3">
                  <p:embed/>
                </p:oleObj>
              </mc:Choice>
              <mc:Fallback>
                <p:oleObj r:id="rId3" imgW="3188017" imgH="432117" progId="Equation.3">
                  <p:embed/>
                  <p:pic>
                    <p:nvPicPr>
                      <p:cNvPr id="54274"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544" y="1096962"/>
                        <a:ext cx="6408737" cy="8683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34"/>
          <p:cNvGraphicFramePr>
            <a:graphicFrameLocks noChangeAspect="1"/>
          </p:cNvGraphicFramePr>
          <p:nvPr>
            <p:extLst>
              <p:ext uri="{D42A27DB-BD31-4B8C-83A1-F6EECF244321}">
                <p14:modId xmlns:p14="http://schemas.microsoft.com/office/powerpoint/2010/main" val="639215195"/>
              </p:ext>
            </p:extLst>
          </p:nvPr>
        </p:nvGraphicFramePr>
        <p:xfrm>
          <a:off x="3667125" y="2236787"/>
          <a:ext cx="2989263" cy="711200"/>
        </p:xfrm>
        <a:graphic>
          <a:graphicData uri="http://schemas.openxmlformats.org/presentationml/2006/ole">
            <mc:AlternateContent xmlns:mc="http://schemas.openxmlformats.org/markup-compatibility/2006">
              <mc:Choice xmlns:v="urn:schemas-microsoft-com:vml" Requires="v">
                <p:oleObj spid="_x0000_s54400" r:id="rId5" imgW="1816417" imgH="432117" progId="Equation.3">
                  <p:embed/>
                </p:oleObj>
              </mc:Choice>
              <mc:Fallback>
                <p:oleObj r:id="rId5" imgW="1816417" imgH="432117" progId="Equation.3">
                  <p:embed/>
                  <p:pic>
                    <p:nvPicPr>
                      <p:cNvPr id="54275" name="Object 3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7125" y="2236787"/>
                        <a:ext cx="2989263" cy="7112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33"/>
          <p:cNvSpPr txBox="1">
            <a:spLocks noChangeArrowheads="1"/>
          </p:cNvSpPr>
          <p:nvPr/>
        </p:nvSpPr>
        <p:spPr bwMode="auto">
          <a:xfrm>
            <a:off x="515938" y="2421276"/>
            <a:ext cx="11160125" cy="146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20700" eaLnBrk="1" hangingPunct="1">
              <a:spcBef>
                <a:spcPts val="2400"/>
              </a:spcBef>
            </a:pPr>
            <a:r>
              <a:rPr lang="zh-CN" altLang="en-US" sz="2000" dirty="0">
                <a:latin typeface="+mn-ea"/>
                <a:ea typeface="+mn-ea"/>
              </a:rPr>
              <a:t>在系统的三个极点中</a:t>
            </a:r>
            <a:r>
              <a:rPr lang="zh-CN" altLang="en-US" sz="2000" dirty="0" smtClean="0">
                <a:latin typeface="+mn-ea"/>
                <a:ea typeface="+mn-ea"/>
              </a:rPr>
              <a:t>，</a:t>
            </a:r>
            <a:endParaRPr lang="zh-CN" altLang="en-US" sz="2000" dirty="0">
              <a:latin typeface="+mn-ea"/>
              <a:ea typeface="+mn-ea"/>
            </a:endParaRPr>
          </a:p>
          <a:p>
            <a:pPr indent="520700" eaLnBrk="1" hangingPunct="1">
              <a:lnSpc>
                <a:spcPct val="130000"/>
              </a:lnSpc>
              <a:spcBef>
                <a:spcPts val="2400"/>
              </a:spcBef>
            </a:pPr>
            <a:r>
              <a:rPr lang="zh-CN" altLang="en-US" sz="2000" dirty="0">
                <a:latin typeface="+mn-ea"/>
                <a:ea typeface="+mn-ea"/>
              </a:rPr>
              <a:t>由于</a:t>
            </a:r>
            <a:r>
              <a:rPr lang="en-US" altLang="zh-CN" sz="2000" b="1" dirty="0">
                <a:latin typeface="+mj-ea"/>
                <a:ea typeface="+mj-ea"/>
              </a:rPr>
              <a:t>-4</a:t>
            </a:r>
            <a:r>
              <a:rPr lang="zh-CN" altLang="en-US" sz="2000" dirty="0">
                <a:latin typeface="+mn-ea"/>
                <a:ea typeface="+mn-ea"/>
              </a:rPr>
              <a:t>极点相对另二个极点距离虚轴更远，也就是说另二个极点是主导极点。由这二个主导极点确定低阶系统为</a:t>
            </a:r>
          </a:p>
        </p:txBody>
      </p:sp>
      <p:graphicFrame>
        <p:nvGraphicFramePr>
          <p:cNvPr id="6" name="Object 37"/>
          <p:cNvGraphicFramePr>
            <a:graphicFrameLocks noChangeAspect="1"/>
          </p:cNvGraphicFramePr>
          <p:nvPr>
            <p:extLst>
              <p:ext uri="{D42A27DB-BD31-4B8C-83A1-F6EECF244321}">
                <p14:modId xmlns:p14="http://schemas.microsoft.com/office/powerpoint/2010/main" val="1489729621"/>
              </p:ext>
            </p:extLst>
          </p:nvPr>
        </p:nvGraphicFramePr>
        <p:xfrm>
          <a:off x="7322343" y="4075112"/>
          <a:ext cx="2185988" cy="750888"/>
        </p:xfrm>
        <a:graphic>
          <a:graphicData uri="http://schemas.openxmlformats.org/presentationml/2006/ole">
            <mc:AlternateContent xmlns:mc="http://schemas.openxmlformats.org/markup-compatibility/2006">
              <mc:Choice xmlns:v="urn:schemas-microsoft-com:vml" Requires="v">
                <p:oleObj spid="_x0000_s54401" r:id="rId7" imgW="1219517" imgH="419417" progId="Equation.3">
                  <p:embed/>
                </p:oleObj>
              </mc:Choice>
              <mc:Fallback>
                <p:oleObj r:id="rId7" imgW="1219517" imgH="419417" progId="Equation.3">
                  <p:embed/>
                  <p:pic>
                    <p:nvPicPr>
                      <p:cNvPr id="54276" name="Object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22343" y="4075112"/>
                        <a:ext cx="2185988" cy="7508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40"/>
          <p:cNvSpPr txBox="1">
            <a:spLocks noChangeArrowheads="1"/>
          </p:cNvSpPr>
          <p:nvPr/>
        </p:nvSpPr>
        <p:spPr bwMode="auto">
          <a:xfrm>
            <a:off x="515938" y="5149850"/>
            <a:ext cx="7777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这个低阶系统的单位阶跃响应为</a:t>
            </a:r>
          </a:p>
        </p:txBody>
      </p:sp>
      <p:graphicFrame>
        <p:nvGraphicFramePr>
          <p:cNvPr id="8" name="Object 41"/>
          <p:cNvGraphicFramePr>
            <a:graphicFrameLocks noChangeAspect="1"/>
          </p:cNvGraphicFramePr>
          <p:nvPr>
            <p:extLst>
              <p:ext uri="{D42A27DB-BD31-4B8C-83A1-F6EECF244321}">
                <p14:modId xmlns:p14="http://schemas.microsoft.com/office/powerpoint/2010/main" val="2253483396"/>
              </p:ext>
            </p:extLst>
          </p:nvPr>
        </p:nvGraphicFramePr>
        <p:xfrm>
          <a:off x="3913187" y="5467350"/>
          <a:ext cx="3981450" cy="1022350"/>
        </p:xfrm>
        <a:graphic>
          <a:graphicData uri="http://schemas.openxmlformats.org/presentationml/2006/ole">
            <mc:AlternateContent xmlns:mc="http://schemas.openxmlformats.org/markup-compatibility/2006">
              <mc:Choice xmlns:v="urn:schemas-microsoft-com:vml" Requires="v">
                <p:oleObj spid="_x0000_s54402" r:id="rId9" imgW="1981517" imgH="508317" progId="Equation.3">
                  <p:embed/>
                </p:oleObj>
              </mc:Choice>
              <mc:Fallback>
                <p:oleObj r:id="rId9" imgW="1981517" imgH="508317" progId="Equation.3">
                  <p:embed/>
                  <p:pic>
                    <p:nvPicPr>
                      <p:cNvPr id="54277" name="Object 4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13187" y="5467350"/>
                        <a:ext cx="398145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32"/>
          <p:cNvGraphicFramePr>
            <a:graphicFrameLocks noChangeAspect="1"/>
          </p:cNvGraphicFramePr>
          <p:nvPr>
            <p:extLst>
              <p:ext uri="{D42A27DB-BD31-4B8C-83A1-F6EECF244321}">
                <p14:modId xmlns:p14="http://schemas.microsoft.com/office/powerpoint/2010/main" val="1691906102"/>
              </p:ext>
            </p:extLst>
          </p:nvPr>
        </p:nvGraphicFramePr>
        <p:xfrm>
          <a:off x="2529681" y="4075112"/>
          <a:ext cx="2881312" cy="792163"/>
        </p:xfrm>
        <a:graphic>
          <a:graphicData uri="http://schemas.openxmlformats.org/presentationml/2006/ole">
            <mc:AlternateContent xmlns:mc="http://schemas.openxmlformats.org/markup-compatibility/2006">
              <mc:Choice xmlns:v="urn:schemas-microsoft-com:vml" Requires="v">
                <p:oleObj spid="_x0000_s54403" r:id="rId11" imgW="1524317" imgH="419417" progId="Equation.3">
                  <p:embed/>
                </p:oleObj>
              </mc:Choice>
              <mc:Fallback>
                <p:oleObj r:id="rId11" imgW="1524317" imgH="419417" progId="Equation.3">
                  <p:embed/>
                  <p:pic>
                    <p:nvPicPr>
                      <p:cNvPr id="54278"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529681" y="4075112"/>
                        <a:ext cx="2881312"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右箭头 9"/>
          <p:cNvSpPr/>
          <p:nvPr/>
        </p:nvSpPr>
        <p:spPr>
          <a:xfrm>
            <a:off x="5826918" y="4362450"/>
            <a:ext cx="1079500" cy="21590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1" name="TextBox 11"/>
          <p:cNvSpPr txBox="1">
            <a:spLocks noChangeArrowheads="1"/>
          </p:cNvSpPr>
          <p:nvPr/>
        </p:nvSpPr>
        <p:spPr bwMode="auto">
          <a:xfrm>
            <a:off x="5826918" y="4075112"/>
            <a:ext cx="1079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t>s/4&lt;&lt;1</a:t>
            </a:r>
            <a:endParaRPr lang="zh-CN" altLang="en-US"/>
          </a:p>
        </p:txBody>
      </p:sp>
    </p:spTree>
    <p:extLst>
      <p:ext uri="{BB962C8B-B14F-4D97-AF65-F5344CB8AC3E}">
        <p14:creationId xmlns:p14="http://schemas.microsoft.com/office/powerpoint/2010/main" val="108973340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pic>
        <p:nvPicPr>
          <p:cNvPr id="3" name="Picture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053944" y="2000250"/>
            <a:ext cx="5843588" cy="4379913"/>
          </a:xfrm>
          <a:prstGeom prst="rect">
            <a:avLst/>
          </a:prstGeom>
        </p:spPr>
      </p:pic>
      <p:graphicFrame>
        <p:nvGraphicFramePr>
          <p:cNvPr id="4" name="Object 17"/>
          <p:cNvGraphicFramePr>
            <a:graphicFrameLocks noChangeAspect="1"/>
          </p:cNvGraphicFramePr>
          <p:nvPr>
            <p:extLst>
              <p:ext uri="{D42A27DB-BD31-4B8C-83A1-F6EECF244321}">
                <p14:modId xmlns:p14="http://schemas.microsoft.com/office/powerpoint/2010/main" val="4043879907"/>
              </p:ext>
            </p:extLst>
          </p:nvPr>
        </p:nvGraphicFramePr>
        <p:xfrm>
          <a:off x="5854169" y="4016375"/>
          <a:ext cx="2879725" cy="792163"/>
        </p:xfrm>
        <a:graphic>
          <a:graphicData uri="http://schemas.openxmlformats.org/presentationml/2006/ole">
            <mc:AlternateContent xmlns:mc="http://schemas.openxmlformats.org/markup-compatibility/2006">
              <mc:Choice xmlns:v="urn:schemas-microsoft-com:vml" Requires="v">
                <p:oleObj spid="_x0000_s55350" r:id="rId4" imgW="1524317" imgH="419417" progId="Equation.3">
                  <p:embed/>
                </p:oleObj>
              </mc:Choice>
              <mc:Fallback>
                <p:oleObj r:id="rId4" imgW="1524317" imgH="419417" progId="Equation.3">
                  <p:embed/>
                  <p:pic>
                    <p:nvPicPr>
                      <p:cNvPr id="55298"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4169" y="4016375"/>
                        <a:ext cx="2879725" cy="792163"/>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20"/>
          <p:cNvGraphicFramePr>
            <a:graphicFrameLocks noChangeAspect="1"/>
          </p:cNvGraphicFramePr>
          <p:nvPr>
            <p:extLst>
              <p:ext uri="{D42A27DB-BD31-4B8C-83A1-F6EECF244321}">
                <p14:modId xmlns:p14="http://schemas.microsoft.com/office/powerpoint/2010/main" val="879178700"/>
              </p:ext>
            </p:extLst>
          </p:nvPr>
        </p:nvGraphicFramePr>
        <p:xfrm>
          <a:off x="2541057" y="2344738"/>
          <a:ext cx="1800225" cy="619125"/>
        </p:xfrm>
        <a:graphic>
          <a:graphicData uri="http://schemas.openxmlformats.org/presentationml/2006/ole">
            <mc:AlternateContent xmlns:mc="http://schemas.openxmlformats.org/markup-compatibility/2006">
              <mc:Choice xmlns:v="urn:schemas-microsoft-com:vml" Requires="v">
                <p:oleObj spid="_x0000_s55351" r:id="rId6" imgW="1219517" imgH="419417" progId="Equation.3">
                  <p:embed/>
                </p:oleObj>
              </mc:Choice>
              <mc:Fallback>
                <p:oleObj r:id="rId6" imgW="1219517" imgH="419417" progId="Equation.3">
                  <p:embed/>
                  <p:pic>
                    <p:nvPicPr>
                      <p:cNvPr id="55299"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1057" y="2344738"/>
                        <a:ext cx="1800225" cy="6191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16"/>
          <p:cNvSpPr txBox="1">
            <a:spLocks noChangeArrowheads="1"/>
          </p:cNvSpPr>
          <p:nvPr/>
        </p:nvSpPr>
        <p:spPr bwMode="auto">
          <a:xfrm>
            <a:off x="515938" y="1328737"/>
            <a:ext cx="5688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rPr>
              <a:t>它们的单位阶跃响应部分基本是吻合的</a:t>
            </a:r>
          </a:p>
        </p:txBody>
      </p:sp>
      <p:sp>
        <p:nvSpPr>
          <p:cNvPr id="7" name="Line 23"/>
          <p:cNvSpPr>
            <a:spLocks noChangeShapeType="1"/>
          </p:cNvSpPr>
          <p:nvPr/>
        </p:nvSpPr>
        <p:spPr bwMode="auto">
          <a:xfrm>
            <a:off x="5277907" y="3367088"/>
            <a:ext cx="720725" cy="720725"/>
          </a:xfrm>
          <a:prstGeom prst="line">
            <a:avLst/>
          </a:prstGeom>
          <a:noFill/>
          <a:ln w="9525">
            <a:solidFill>
              <a:srgbClr val="3333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24"/>
          <p:cNvSpPr>
            <a:spLocks noChangeShapeType="1"/>
          </p:cNvSpPr>
          <p:nvPr/>
        </p:nvSpPr>
        <p:spPr bwMode="auto">
          <a:xfrm>
            <a:off x="4341282" y="2935288"/>
            <a:ext cx="865187" cy="21590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79520926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9"/>
          <p:cNvSpPr txBox="1">
            <a:spLocks noChangeArrowheads="1"/>
          </p:cNvSpPr>
          <p:nvPr/>
        </p:nvSpPr>
        <p:spPr bwMode="auto">
          <a:xfrm>
            <a:off x="519113" y="1093813"/>
            <a:ext cx="676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C00000"/>
                </a:solidFill>
                <a:latin typeface="+mj-ea"/>
                <a:ea typeface="+mj-ea"/>
              </a:rPr>
              <a:t>（</a:t>
            </a:r>
            <a:r>
              <a:rPr lang="en-US" altLang="zh-CN" sz="2400" b="1">
                <a:solidFill>
                  <a:srgbClr val="C00000"/>
                </a:solidFill>
                <a:latin typeface="+mj-ea"/>
                <a:ea typeface="+mj-ea"/>
              </a:rPr>
              <a:t>1</a:t>
            </a:r>
            <a:r>
              <a:rPr lang="zh-CN" altLang="en-US" sz="2400" b="1">
                <a:solidFill>
                  <a:srgbClr val="C00000"/>
                </a:solidFill>
                <a:latin typeface="+mj-ea"/>
                <a:ea typeface="+mj-ea"/>
              </a:rPr>
              <a:t>）基本概念</a:t>
            </a:r>
          </a:p>
        </p:txBody>
      </p:sp>
      <p:sp>
        <p:nvSpPr>
          <p:cNvPr id="4" name="Text Box 10"/>
          <p:cNvSpPr txBox="1">
            <a:spLocks noChangeArrowheads="1"/>
          </p:cNvSpPr>
          <p:nvPr/>
        </p:nvSpPr>
        <p:spPr bwMode="auto">
          <a:xfrm>
            <a:off x="1290638" y="1701801"/>
            <a:ext cx="83804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C00000"/>
                </a:solidFill>
                <a:latin typeface="+mj-ea"/>
                <a:ea typeface="+mj-ea"/>
              </a:rPr>
              <a:t>误差的定义</a:t>
            </a:r>
            <a:r>
              <a:rPr lang="zh-CN" altLang="en-US" sz="2000" dirty="0">
                <a:latin typeface="+mn-ea"/>
                <a:ea typeface="+mn-ea"/>
              </a:rPr>
              <a:t>：</a:t>
            </a:r>
            <a:r>
              <a:rPr lang="zh-CN" altLang="en-US" sz="2000" b="1" u="sng" dirty="0">
                <a:solidFill>
                  <a:srgbClr val="0070C0"/>
                </a:solidFill>
                <a:latin typeface="+mj-ea"/>
                <a:ea typeface="+mj-ea"/>
              </a:rPr>
              <a:t>参考输入量</a:t>
            </a:r>
            <a:r>
              <a:rPr lang="en-US" altLang="zh-CN" sz="2000" b="1" u="sng" dirty="0">
                <a:solidFill>
                  <a:srgbClr val="0070C0"/>
                </a:solidFill>
                <a:latin typeface="+mj-ea"/>
                <a:ea typeface="+mj-ea"/>
              </a:rPr>
              <a:t>u(t)</a:t>
            </a:r>
            <a:r>
              <a:rPr lang="zh-CN" altLang="en-US" sz="2000" b="1" u="sng" dirty="0">
                <a:solidFill>
                  <a:srgbClr val="0070C0"/>
                </a:solidFill>
                <a:latin typeface="+mj-ea"/>
                <a:ea typeface="+mj-ea"/>
              </a:rPr>
              <a:t>（</a:t>
            </a:r>
            <a:r>
              <a:rPr lang="en-US" altLang="zh-CN" sz="2000" b="1" u="sng" dirty="0">
                <a:solidFill>
                  <a:srgbClr val="0070C0"/>
                </a:solidFill>
                <a:latin typeface="+mj-ea"/>
                <a:ea typeface="+mj-ea"/>
              </a:rPr>
              <a:t>u(s)</a:t>
            </a:r>
            <a:r>
              <a:rPr lang="zh-CN" altLang="en-US" sz="2000" b="1" u="sng" dirty="0">
                <a:solidFill>
                  <a:srgbClr val="0070C0"/>
                </a:solidFill>
                <a:latin typeface="+mj-ea"/>
                <a:ea typeface="+mj-ea"/>
              </a:rPr>
              <a:t>）</a:t>
            </a:r>
            <a:r>
              <a:rPr lang="zh-CN" altLang="en-US" sz="2000" dirty="0">
                <a:latin typeface="+mn-ea"/>
                <a:ea typeface="+mn-ea"/>
              </a:rPr>
              <a:t>与</a:t>
            </a:r>
            <a:r>
              <a:rPr lang="zh-CN" altLang="en-US" sz="2000" b="1" u="sng" dirty="0">
                <a:solidFill>
                  <a:srgbClr val="0070C0"/>
                </a:solidFill>
                <a:latin typeface="+mj-ea"/>
                <a:ea typeface="+mj-ea"/>
              </a:rPr>
              <a:t>反馈量</a:t>
            </a:r>
            <a:r>
              <a:rPr lang="en-US" altLang="zh-CN" sz="2000" b="1" u="sng" dirty="0">
                <a:solidFill>
                  <a:srgbClr val="0070C0"/>
                </a:solidFill>
                <a:latin typeface="+mj-ea"/>
                <a:ea typeface="+mj-ea"/>
              </a:rPr>
              <a:t>b(t)</a:t>
            </a:r>
            <a:r>
              <a:rPr lang="zh-CN" altLang="en-US" sz="2000" b="1" u="sng" dirty="0">
                <a:solidFill>
                  <a:srgbClr val="0070C0"/>
                </a:solidFill>
                <a:latin typeface="+mj-ea"/>
                <a:ea typeface="+mj-ea"/>
              </a:rPr>
              <a:t>（</a:t>
            </a:r>
            <a:r>
              <a:rPr lang="en-US" altLang="zh-CN" sz="2000" b="1" u="sng" dirty="0">
                <a:solidFill>
                  <a:srgbClr val="0070C0"/>
                </a:solidFill>
                <a:latin typeface="+mj-ea"/>
                <a:ea typeface="+mj-ea"/>
              </a:rPr>
              <a:t>b(s)</a:t>
            </a:r>
            <a:r>
              <a:rPr lang="zh-CN" altLang="en-US" sz="2000" b="1" u="sng" dirty="0">
                <a:solidFill>
                  <a:srgbClr val="0070C0"/>
                </a:solidFill>
                <a:latin typeface="+mj-ea"/>
                <a:ea typeface="+mj-ea"/>
              </a:rPr>
              <a:t>）</a:t>
            </a:r>
            <a:r>
              <a:rPr lang="zh-CN" altLang="en-US" sz="2000" dirty="0">
                <a:latin typeface="+mn-ea"/>
                <a:ea typeface="+mn-ea"/>
              </a:rPr>
              <a:t>之差，即</a:t>
            </a:r>
          </a:p>
        </p:txBody>
      </p:sp>
      <p:graphicFrame>
        <p:nvGraphicFramePr>
          <p:cNvPr id="5" name="Object 11"/>
          <p:cNvGraphicFramePr>
            <a:graphicFrameLocks noChangeAspect="1"/>
          </p:cNvGraphicFramePr>
          <p:nvPr>
            <p:extLst>
              <p:ext uri="{D42A27DB-BD31-4B8C-83A1-F6EECF244321}">
                <p14:modId xmlns:p14="http://schemas.microsoft.com/office/powerpoint/2010/main" val="2539486740"/>
              </p:ext>
            </p:extLst>
          </p:nvPr>
        </p:nvGraphicFramePr>
        <p:xfrm>
          <a:off x="4849019" y="2460625"/>
          <a:ext cx="1871663" cy="374650"/>
        </p:xfrm>
        <a:graphic>
          <a:graphicData uri="http://schemas.openxmlformats.org/presentationml/2006/ole">
            <mc:AlternateContent xmlns:mc="http://schemas.openxmlformats.org/markup-compatibility/2006">
              <mc:Choice xmlns:v="urn:schemas-microsoft-com:vml" Requires="v">
                <p:oleObj spid="_x0000_s56478" r:id="rId3" imgW="1016317" imgH="203517" progId="Equation.3">
                  <p:embed/>
                </p:oleObj>
              </mc:Choice>
              <mc:Fallback>
                <p:oleObj r:id="rId3" imgW="1016317" imgH="203517" progId="Equation.3">
                  <p:embed/>
                  <p:pic>
                    <p:nvPicPr>
                      <p:cNvPr id="56322"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9019" y="2460625"/>
                        <a:ext cx="1871663" cy="37465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3"/>
          <p:cNvGraphicFramePr>
            <a:graphicFrameLocks noChangeAspect="1"/>
          </p:cNvGraphicFramePr>
          <p:nvPr>
            <p:extLst>
              <p:ext uri="{D42A27DB-BD31-4B8C-83A1-F6EECF244321}">
                <p14:modId xmlns:p14="http://schemas.microsoft.com/office/powerpoint/2010/main" val="992837083"/>
              </p:ext>
            </p:extLst>
          </p:nvPr>
        </p:nvGraphicFramePr>
        <p:xfrm>
          <a:off x="3315494" y="2708275"/>
          <a:ext cx="611188" cy="376237"/>
        </p:xfrm>
        <a:graphic>
          <a:graphicData uri="http://schemas.openxmlformats.org/presentationml/2006/ole">
            <mc:AlternateContent xmlns:mc="http://schemas.openxmlformats.org/markup-compatibility/2006">
              <mc:Choice xmlns:v="urn:schemas-microsoft-com:vml" Requires="v">
                <p:oleObj spid="_x0000_s56479" r:id="rId5" imgW="330374" imgH="203429" progId="Equation.3">
                  <p:embed/>
                </p:oleObj>
              </mc:Choice>
              <mc:Fallback>
                <p:oleObj r:id="rId5" imgW="330374" imgH="203429" progId="Equation.3">
                  <p:embed/>
                  <p:pic>
                    <p:nvPicPr>
                      <p:cNvPr id="56323" name="Object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5494" y="2708275"/>
                        <a:ext cx="611188"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4"/>
          <p:cNvGraphicFramePr>
            <a:graphicFrameLocks noChangeAspect="1"/>
          </p:cNvGraphicFramePr>
          <p:nvPr>
            <p:extLst>
              <p:ext uri="{D42A27DB-BD31-4B8C-83A1-F6EECF244321}">
                <p14:modId xmlns:p14="http://schemas.microsoft.com/office/powerpoint/2010/main" val="905170830"/>
              </p:ext>
            </p:extLst>
          </p:nvPr>
        </p:nvGraphicFramePr>
        <p:xfrm>
          <a:off x="3293269" y="3429000"/>
          <a:ext cx="657225" cy="376237"/>
        </p:xfrm>
        <a:graphic>
          <a:graphicData uri="http://schemas.openxmlformats.org/presentationml/2006/ole">
            <mc:AlternateContent xmlns:mc="http://schemas.openxmlformats.org/markup-compatibility/2006">
              <mc:Choice xmlns:v="urn:schemas-microsoft-com:vml" Requires="v">
                <p:oleObj spid="_x0000_s56480" r:id="rId7" imgW="355609" imgH="203341" progId="Equation.3">
                  <p:embed/>
                </p:oleObj>
              </mc:Choice>
              <mc:Fallback>
                <p:oleObj r:id="rId7" imgW="355609" imgH="203341" progId="Equation.3">
                  <p:embed/>
                  <p:pic>
                    <p:nvPicPr>
                      <p:cNvPr id="56324" name="Object 1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93269" y="3429000"/>
                        <a:ext cx="657225"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Rectangle 15"/>
          <p:cNvSpPr>
            <a:spLocks noChangeArrowheads="1"/>
          </p:cNvSpPr>
          <p:nvPr/>
        </p:nvSpPr>
        <p:spPr bwMode="auto">
          <a:xfrm>
            <a:off x="3242469" y="2636837"/>
            <a:ext cx="720725"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Rectangle 16"/>
          <p:cNvSpPr>
            <a:spLocks noChangeArrowheads="1"/>
          </p:cNvSpPr>
          <p:nvPr/>
        </p:nvSpPr>
        <p:spPr bwMode="auto">
          <a:xfrm>
            <a:off x="3242469" y="3355975"/>
            <a:ext cx="720725"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Oval 17"/>
          <p:cNvSpPr>
            <a:spLocks noChangeArrowheads="1"/>
          </p:cNvSpPr>
          <p:nvPr/>
        </p:nvSpPr>
        <p:spPr bwMode="auto">
          <a:xfrm>
            <a:off x="2378869" y="2708275"/>
            <a:ext cx="287338"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Line 18"/>
          <p:cNvSpPr>
            <a:spLocks noChangeShapeType="1"/>
          </p:cNvSpPr>
          <p:nvPr/>
        </p:nvSpPr>
        <p:spPr bwMode="auto">
          <a:xfrm>
            <a:off x="2666207" y="2852737"/>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19"/>
          <p:cNvSpPr>
            <a:spLocks noChangeShapeType="1"/>
          </p:cNvSpPr>
          <p:nvPr/>
        </p:nvSpPr>
        <p:spPr bwMode="auto">
          <a:xfrm>
            <a:off x="3963194" y="2852737"/>
            <a:ext cx="5762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20"/>
          <p:cNvSpPr>
            <a:spLocks noChangeShapeType="1"/>
          </p:cNvSpPr>
          <p:nvPr/>
        </p:nvSpPr>
        <p:spPr bwMode="auto">
          <a:xfrm>
            <a:off x="4250532" y="2852737"/>
            <a:ext cx="0" cy="7191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21"/>
          <p:cNvSpPr>
            <a:spLocks noChangeShapeType="1"/>
          </p:cNvSpPr>
          <p:nvPr/>
        </p:nvSpPr>
        <p:spPr bwMode="auto">
          <a:xfrm flipH="1">
            <a:off x="3963194" y="3571875"/>
            <a:ext cx="28733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22"/>
          <p:cNvSpPr>
            <a:spLocks noChangeShapeType="1"/>
          </p:cNvSpPr>
          <p:nvPr/>
        </p:nvSpPr>
        <p:spPr bwMode="auto">
          <a:xfrm flipV="1">
            <a:off x="2523332" y="2997200"/>
            <a:ext cx="0" cy="5746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3"/>
          <p:cNvSpPr>
            <a:spLocks noChangeShapeType="1"/>
          </p:cNvSpPr>
          <p:nvPr/>
        </p:nvSpPr>
        <p:spPr bwMode="auto">
          <a:xfrm>
            <a:off x="2523332" y="3571875"/>
            <a:ext cx="71913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24"/>
          <p:cNvSpPr>
            <a:spLocks noChangeShapeType="1"/>
          </p:cNvSpPr>
          <p:nvPr/>
        </p:nvSpPr>
        <p:spPr bwMode="auto">
          <a:xfrm>
            <a:off x="1802607" y="2852737"/>
            <a:ext cx="57626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Text Box 25"/>
          <p:cNvSpPr txBox="1">
            <a:spLocks noChangeArrowheads="1"/>
          </p:cNvSpPr>
          <p:nvPr/>
        </p:nvSpPr>
        <p:spPr bwMode="auto">
          <a:xfrm>
            <a:off x="1802607" y="2492375"/>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u(s)</a:t>
            </a:r>
          </a:p>
        </p:txBody>
      </p:sp>
      <p:sp>
        <p:nvSpPr>
          <p:cNvPr id="19" name="Text Box 26"/>
          <p:cNvSpPr txBox="1">
            <a:spLocks noChangeArrowheads="1"/>
          </p:cNvSpPr>
          <p:nvPr/>
        </p:nvSpPr>
        <p:spPr bwMode="auto">
          <a:xfrm>
            <a:off x="2666207" y="2492375"/>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e(s)</a:t>
            </a:r>
          </a:p>
        </p:txBody>
      </p:sp>
      <p:sp>
        <p:nvSpPr>
          <p:cNvPr id="20" name="Text Box 27"/>
          <p:cNvSpPr txBox="1">
            <a:spLocks noChangeArrowheads="1"/>
          </p:cNvSpPr>
          <p:nvPr/>
        </p:nvSpPr>
        <p:spPr bwMode="auto">
          <a:xfrm>
            <a:off x="3963194" y="2492375"/>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y(s)</a:t>
            </a:r>
          </a:p>
        </p:txBody>
      </p:sp>
      <p:sp>
        <p:nvSpPr>
          <p:cNvPr id="21" name="Text Box 28"/>
          <p:cNvSpPr txBox="1">
            <a:spLocks noChangeArrowheads="1"/>
          </p:cNvSpPr>
          <p:nvPr/>
        </p:nvSpPr>
        <p:spPr bwMode="auto">
          <a:xfrm>
            <a:off x="2594769" y="3213100"/>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b(s)</a:t>
            </a:r>
          </a:p>
        </p:txBody>
      </p:sp>
      <p:sp>
        <p:nvSpPr>
          <p:cNvPr id="22" name="Text Box 29"/>
          <p:cNvSpPr txBox="1">
            <a:spLocks noChangeArrowheads="1"/>
          </p:cNvSpPr>
          <p:nvPr/>
        </p:nvSpPr>
        <p:spPr bwMode="auto">
          <a:xfrm>
            <a:off x="2523332" y="2924175"/>
            <a:ext cx="7207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graphicFrame>
        <p:nvGraphicFramePr>
          <p:cNvPr id="23" name="Object 30"/>
          <p:cNvGraphicFramePr>
            <a:graphicFrameLocks noChangeAspect="1"/>
          </p:cNvGraphicFramePr>
          <p:nvPr>
            <p:extLst>
              <p:ext uri="{D42A27DB-BD31-4B8C-83A1-F6EECF244321}">
                <p14:modId xmlns:p14="http://schemas.microsoft.com/office/powerpoint/2010/main" val="256868878"/>
              </p:ext>
            </p:extLst>
          </p:nvPr>
        </p:nvGraphicFramePr>
        <p:xfrm>
          <a:off x="4849019" y="2892425"/>
          <a:ext cx="4103688" cy="381000"/>
        </p:xfrm>
        <a:graphic>
          <a:graphicData uri="http://schemas.openxmlformats.org/presentationml/2006/ole">
            <mc:AlternateContent xmlns:mc="http://schemas.openxmlformats.org/markup-compatibility/2006">
              <mc:Choice xmlns:v="urn:schemas-microsoft-com:vml" Requires="v">
                <p:oleObj spid="_x0000_s56481" r:id="rId9" imgW="2184717" imgH="203517" progId="Equation.3">
                  <p:embed/>
                </p:oleObj>
              </mc:Choice>
              <mc:Fallback>
                <p:oleObj r:id="rId9" imgW="2184717" imgH="203517" progId="Equation.3">
                  <p:embed/>
                  <p:pic>
                    <p:nvPicPr>
                      <p:cNvPr id="56325"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49019" y="2892425"/>
                        <a:ext cx="410368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4" name="Text Box 31"/>
          <p:cNvSpPr txBox="1">
            <a:spLocks noChangeArrowheads="1"/>
          </p:cNvSpPr>
          <p:nvPr/>
        </p:nvSpPr>
        <p:spPr bwMode="auto">
          <a:xfrm>
            <a:off x="1290638" y="4473574"/>
            <a:ext cx="72723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C00000"/>
                </a:solidFill>
                <a:latin typeface="+mj-ea"/>
                <a:ea typeface="+mj-ea"/>
              </a:rPr>
              <a:t>稳态误差的定义</a:t>
            </a:r>
            <a:r>
              <a:rPr lang="zh-CN" altLang="en-US" sz="2000" dirty="0">
                <a:latin typeface="+mn-ea"/>
                <a:ea typeface="+mn-ea"/>
              </a:rPr>
              <a:t>：系统处于稳态响应时的误差</a:t>
            </a:r>
            <a:r>
              <a:rPr lang="en-US" altLang="zh-CN" sz="2000" b="1" dirty="0" err="1">
                <a:latin typeface="+mj-ea"/>
                <a:ea typeface="+mj-ea"/>
              </a:rPr>
              <a:t>e</a:t>
            </a:r>
            <a:r>
              <a:rPr lang="en-US" altLang="zh-CN" sz="2000" b="1" baseline="-25000" dirty="0" err="1">
                <a:latin typeface="+mj-ea"/>
                <a:ea typeface="+mj-ea"/>
              </a:rPr>
              <a:t>ss</a:t>
            </a:r>
            <a:r>
              <a:rPr lang="zh-CN" altLang="en-US" sz="2000" dirty="0">
                <a:latin typeface="+mn-ea"/>
                <a:ea typeface="+mn-ea"/>
              </a:rPr>
              <a:t>，即</a:t>
            </a:r>
          </a:p>
        </p:txBody>
      </p:sp>
      <p:graphicFrame>
        <p:nvGraphicFramePr>
          <p:cNvPr id="25" name="Object 32"/>
          <p:cNvGraphicFramePr>
            <a:graphicFrameLocks noChangeAspect="1"/>
          </p:cNvGraphicFramePr>
          <p:nvPr>
            <p:extLst>
              <p:ext uri="{D42A27DB-BD31-4B8C-83A1-F6EECF244321}">
                <p14:modId xmlns:p14="http://schemas.microsoft.com/office/powerpoint/2010/main" val="935425151"/>
              </p:ext>
            </p:extLst>
          </p:nvPr>
        </p:nvGraphicFramePr>
        <p:xfrm>
          <a:off x="3830638" y="5065651"/>
          <a:ext cx="4645025" cy="581025"/>
        </p:xfrm>
        <a:graphic>
          <a:graphicData uri="http://schemas.openxmlformats.org/presentationml/2006/ole">
            <mc:AlternateContent xmlns:mc="http://schemas.openxmlformats.org/markup-compatibility/2006">
              <mc:Choice xmlns:v="urn:schemas-microsoft-com:vml" Requires="v">
                <p:oleObj spid="_x0000_s56482" r:id="rId11" imgW="2235517" imgH="279717" progId="Equation.3">
                  <p:embed/>
                </p:oleObj>
              </mc:Choice>
              <mc:Fallback>
                <p:oleObj r:id="rId11" imgW="2235517" imgH="279717" progId="Equation.3">
                  <p:embed/>
                  <p:pic>
                    <p:nvPicPr>
                      <p:cNvPr id="56326" name="Object 3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830638" y="5065651"/>
                        <a:ext cx="4645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6" name="Text Box 39"/>
          <p:cNvSpPr txBox="1">
            <a:spLocks noChangeArrowheads="1"/>
          </p:cNvSpPr>
          <p:nvPr/>
        </p:nvSpPr>
        <p:spPr bwMode="auto">
          <a:xfrm>
            <a:off x="4777581" y="3270250"/>
            <a:ext cx="5852319" cy="91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dirty="0">
                <a:latin typeface="+mn-ea"/>
                <a:ea typeface="+mn-ea"/>
                <a:cs typeface="楷体_GB2312"/>
              </a:rPr>
              <a:t>在单位反馈（</a:t>
            </a:r>
            <a:r>
              <a:rPr lang="en-US" altLang="zh-CN" b="1" dirty="0">
                <a:latin typeface="+mj-ea"/>
                <a:ea typeface="+mj-ea"/>
                <a:cs typeface="楷体_GB2312"/>
              </a:rPr>
              <a:t>H(s)=1</a:t>
            </a:r>
            <a:r>
              <a:rPr lang="zh-CN" altLang="en-US" dirty="0">
                <a:latin typeface="+mn-ea"/>
                <a:ea typeface="+mn-ea"/>
                <a:cs typeface="楷体_GB2312"/>
              </a:rPr>
              <a:t>）时，就是参考输入（期望输出）与实际输出之差，即</a:t>
            </a:r>
          </a:p>
        </p:txBody>
      </p:sp>
      <p:graphicFrame>
        <p:nvGraphicFramePr>
          <p:cNvPr id="27" name="Object 40"/>
          <p:cNvGraphicFramePr>
            <a:graphicFrameLocks noChangeAspect="1"/>
          </p:cNvGraphicFramePr>
          <p:nvPr>
            <p:extLst>
              <p:ext uri="{D42A27DB-BD31-4B8C-83A1-F6EECF244321}">
                <p14:modId xmlns:p14="http://schemas.microsoft.com/office/powerpoint/2010/main" val="3372432517"/>
              </p:ext>
            </p:extLst>
          </p:nvPr>
        </p:nvGraphicFramePr>
        <p:xfrm>
          <a:off x="6837364" y="3773487"/>
          <a:ext cx="1893887" cy="374650"/>
        </p:xfrm>
        <a:graphic>
          <a:graphicData uri="http://schemas.openxmlformats.org/presentationml/2006/ole">
            <mc:AlternateContent xmlns:mc="http://schemas.openxmlformats.org/markup-compatibility/2006">
              <mc:Choice xmlns:v="urn:schemas-microsoft-com:vml" Requires="v">
                <p:oleObj spid="_x0000_s56483" r:id="rId13" imgW="1028571" imgH="203429" progId="Equation.3">
                  <p:embed/>
                </p:oleObj>
              </mc:Choice>
              <mc:Fallback>
                <p:oleObj r:id="rId13" imgW="1028571" imgH="203429" progId="Equation.3">
                  <p:embed/>
                  <p:pic>
                    <p:nvPicPr>
                      <p:cNvPr id="56327" name="Object 4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37364" y="3773487"/>
                        <a:ext cx="189388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cxnSp>
        <p:nvCxnSpPr>
          <p:cNvPr id="28" name="直接连接符 27"/>
          <p:cNvCxnSpPr/>
          <p:nvPr/>
        </p:nvCxnSpPr>
        <p:spPr>
          <a:xfrm>
            <a:off x="6638925" y="5640326"/>
            <a:ext cx="1871663"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flipH="1">
            <a:off x="6926263" y="5640326"/>
            <a:ext cx="144462" cy="215900"/>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30" name="TextBox 38"/>
          <p:cNvSpPr txBox="1">
            <a:spLocks noChangeArrowheads="1"/>
          </p:cNvSpPr>
          <p:nvPr/>
        </p:nvSpPr>
        <p:spPr bwMode="auto">
          <a:xfrm>
            <a:off x="3470275" y="5856226"/>
            <a:ext cx="5256213" cy="461963"/>
          </a:xfrm>
          <a:prstGeom prst="rect">
            <a:avLst/>
          </a:prstGeom>
          <a:solidFill>
            <a:schemeClr val="accent1">
              <a:lumMod val="10000"/>
              <a:lumOff val="90000"/>
            </a:schemeClr>
          </a:solidFill>
          <a:ln w="9525">
            <a:noFill/>
            <a:miter lim="800000"/>
            <a:headEnd/>
            <a:tailEnd/>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latin typeface="+mn-ea"/>
                <a:ea typeface="+mn-ea"/>
              </a:rPr>
              <a:t>控制系统稳态误差计算的基础公式</a:t>
            </a:r>
          </a:p>
        </p:txBody>
      </p:sp>
    </p:spTree>
    <p:extLst>
      <p:ext uri="{BB962C8B-B14F-4D97-AF65-F5344CB8AC3E}">
        <p14:creationId xmlns:p14="http://schemas.microsoft.com/office/powerpoint/2010/main" val="242231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linds(horizontal)">
                                      <p:cBhvr>
                                        <p:cTn id="7" dur="500"/>
                                        <p:tgtEl>
                                          <p:spTgt spid="28"/>
                                        </p:tgtEl>
                                      </p:cBhvr>
                                    </p:animEffect>
                                  </p:childTnLst>
                                </p:cTn>
                              </p:par>
                              <p:par>
                                <p:cTn id="8" presetID="3" presetClass="entr" presetSubtype="1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horizontal)">
                                      <p:cBhvr>
                                        <p:cTn id="10" dur="500"/>
                                        <p:tgtEl>
                                          <p:spTgt spid="2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linds(horizontal)">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33"/>
          <p:cNvGraphicFramePr>
            <a:graphicFrameLocks noChangeAspect="1"/>
          </p:cNvGraphicFramePr>
          <p:nvPr>
            <p:extLst>
              <p:ext uri="{D42A27DB-BD31-4B8C-83A1-F6EECF244321}">
                <p14:modId xmlns:p14="http://schemas.microsoft.com/office/powerpoint/2010/main" val="70152075"/>
              </p:ext>
            </p:extLst>
          </p:nvPr>
        </p:nvGraphicFramePr>
        <p:xfrm>
          <a:off x="2952749" y="3384557"/>
          <a:ext cx="6192838" cy="715962"/>
        </p:xfrm>
        <a:graphic>
          <a:graphicData uri="http://schemas.openxmlformats.org/presentationml/2006/ole">
            <mc:AlternateContent xmlns:mc="http://schemas.openxmlformats.org/markup-compatibility/2006">
              <mc:Choice xmlns:v="urn:schemas-microsoft-com:vml" Requires="v">
                <p:oleObj spid="_x0000_s57421" r:id="rId3" imgW="3734117" imgH="432117" progId="Equation.3">
                  <p:embed/>
                </p:oleObj>
              </mc:Choice>
              <mc:Fallback>
                <p:oleObj r:id="rId3" imgW="3734117" imgH="432117" progId="Equation.3">
                  <p:embed/>
                  <p:pic>
                    <p:nvPicPr>
                      <p:cNvPr id="57346"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52749" y="3384557"/>
                        <a:ext cx="6192838" cy="7159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Text Box 35"/>
          <p:cNvSpPr txBox="1">
            <a:spLocks noChangeArrowheads="1"/>
          </p:cNvSpPr>
          <p:nvPr/>
        </p:nvSpPr>
        <p:spPr bwMode="auto">
          <a:xfrm>
            <a:off x="515938" y="4284668"/>
            <a:ext cx="28813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定义：</a:t>
            </a:r>
            <a:r>
              <a:rPr lang="zh-CN" altLang="en-US" sz="2000" b="1" dirty="0">
                <a:solidFill>
                  <a:srgbClr val="CC0000"/>
                </a:solidFill>
                <a:latin typeface="+mj-ea"/>
                <a:ea typeface="+mj-ea"/>
              </a:rPr>
              <a:t>误差传递函数</a:t>
            </a:r>
            <a:r>
              <a:rPr lang="zh-CN" altLang="en-US" sz="2000" dirty="0">
                <a:latin typeface="+mn-ea"/>
                <a:ea typeface="+mn-ea"/>
                <a:cs typeface="楷体_GB2312"/>
              </a:rPr>
              <a:t>为</a:t>
            </a:r>
          </a:p>
        </p:txBody>
      </p:sp>
      <p:graphicFrame>
        <p:nvGraphicFramePr>
          <p:cNvPr id="5" name="Object 36"/>
          <p:cNvGraphicFramePr>
            <a:graphicFrameLocks noChangeAspect="1"/>
          </p:cNvGraphicFramePr>
          <p:nvPr>
            <p:extLst>
              <p:ext uri="{D42A27DB-BD31-4B8C-83A1-F6EECF244321}">
                <p14:modId xmlns:p14="http://schemas.microsoft.com/office/powerpoint/2010/main" val="1191720291"/>
              </p:ext>
            </p:extLst>
          </p:nvPr>
        </p:nvGraphicFramePr>
        <p:xfrm>
          <a:off x="6049168" y="4818055"/>
          <a:ext cx="3294063" cy="650875"/>
        </p:xfrm>
        <a:graphic>
          <a:graphicData uri="http://schemas.openxmlformats.org/presentationml/2006/ole">
            <mc:AlternateContent xmlns:mc="http://schemas.openxmlformats.org/markup-compatibility/2006">
              <mc:Choice xmlns:v="urn:schemas-microsoft-com:vml" Requires="v">
                <p:oleObj spid="_x0000_s57422" r:id="rId5" imgW="2184717" imgH="432117" progId="Equation.3">
                  <p:embed/>
                </p:oleObj>
              </mc:Choice>
              <mc:Fallback>
                <p:oleObj r:id="rId5" imgW="2184717" imgH="432117" progId="Equation.3">
                  <p:embed/>
                  <p:pic>
                    <p:nvPicPr>
                      <p:cNvPr id="181284" name="Object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9168" y="4818055"/>
                        <a:ext cx="329406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37"/>
          <p:cNvGraphicFramePr>
            <a:graphicFrameLocks noChangeAspect="1"/>
          </p:cNvGraphicFramePr>
          <p:nvPr>
            <p:extLst>
              <p:ext uri="{D42A27DB-BD31-4B8C-83A1-F6EECF244321}">
                <p14:modId xmlns:p14="http://schemas.microsoft.com/office/powerpoint/2010/main" val="550426157"/>
              </p:ext>
            </p:extLst>
          </p:nvPr>
        </p:nvGraphicFramePr>
        <p:xfrm>
          <a:off x="6049168" y="5689593"/>
          <a:ext cx="3240088" cy="636588"/>
        </p:xfrm>
        <a:graphic>
          <a:graphicData uri="http://schemas.openxmlformats.org/presentationml/2006/ole">
            <mc:AlternateContent xmlns:mc="http://schemas.openxmlformats.org/markup-compatibility/2006">
              <mc:Choice xmlns:v="urn:schemas-microsoft-com:vml" Requires="v">
                <p:oleObj spid="_x0000_s57423" r:id="rId7" imgW="2197417" imgH="432117" progId="Equation.3">
                  <p:embed/>
                </p:oleObj>
              </mc:Choice>
              <mc:Fallback>
                <p:oleObj r:id="rId7" imgW="2197417" imgH="432117" progId="Equation.3">
                  <p:embed/>
                  <p:pic>
                    <p:nvPicPr>
                      <p:cNvPr id="181285" name="Object 3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49168" y="5689593"/>
                        <a:ext cx="3240088" cy="63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7" name="Picture 3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79873" y="1089025"/>
            <a:ext cx="5338589" cy="203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39"/>
          <p:cNvSpPr txBox="1">
            <a:spLocks noChangeArrowheads="1"/>
          </p:cNvSpPr>
          <p:nvPr/>
        </p:nvSpPr>
        <p:spPr bwMode="auto">
          <a:xfrm>
            <a:off x="2538412" y="4945056"/>
            <a:ext cx="33131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参考输入的误差传递函数：</a:t>
            </a:r>
          </a:p>
        </p:txBody>
      </p:sp>
      <p:sp>
        <p:nvSpPr>
          <p:cNvPr id="9" name="Text Box 40"/>
          <p:cNvSpPr txBox="1">
            <a:spLocks noChangeArrowheads="1"/>
          </p:cNvSpPr>
          <p:nvPr/>
        </p:nvSpPr>
        <p:spPr bwMode="auto">
          <a:xfrm>
            <a:off x="2538412" y="5762618"/>
            <a:ext cx="33131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干扰输入的误差传递函数：</a:t>
            </a:r>
          </a:p>
        </p:txBody>
      </p:sp>
    </p:spTree>
    <p:extLst>
      <p:ext uri="{BB962C8B-B14F-4D97-AF65-F5344CB8AC3E}">
        <p14:creationId xmlns:p14="http://schemas.microsoft.com/office/powerpoint/2010/main" val="107709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092225"/>
            <a:ext cx="33131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cs typeface="楷体_GB2312"/>
              </a:rPr>
              <a:t>系统的稳态误差计算：</a:t>
            </a:r>
          </a:p>
        </p:txBody>
      </p:sp>
      <p:graphicFrame>
        <p:nvGraphicFramePr>
          <p:cNvPr id="4" name="Object 7"/>
          <p:cNvGraphicFramePr>
            <a:graphicFrameLocks noChangeAspect="1"/>
          </p:cNvGraphicFramePr>
          <p:nvPr>
            <p:extLst>
              <p:ext uri="{D42A27DB-BD31-4B8C-83A1-F6EECF244321}">
                <p14:modId xmlns:p14="http://schemas.microsoft.com/office/powerpoint/2010/main" val="1683686704"/>
              </p:ext>
            </p:extLst>
          </p:nvPr>
        </p:nvGraphicFramePr>
        <p:xfrm>
          <a:off x="3097212" y="1566210"/>
          <a:ext cx="5976938" cy="1539875"/>
        </p:xfrm>
        <a:graphic>
          <a:graphicData uri="http://schemas.openxmlformats.org/presentationml/2006/ole">
            <mc:AlternateContent xmlns:mc="http://schemas.openxmlformats.org/markup-compatibility/2006">
              <mc:Choice xmlns:v="urn:schemas-microsoft-com:vml" Requires="v">
                <p:oleObj spid="_x0000_s58445" r:id="rId3" imgW="3848417" imgH="990917" progId="Equation.3">
                  <p:embed/>
                </p:oleObj>
              </mc:Choice>
              <mc:Fallback>
                <p:oleObj r:id="rId3" imgW="3848417" imgH="990917" progId="Equation.3">
                  <p:embed/>
                  <p:pic>
                    <p:nvPicPr>
                      <p:cNvPr id="5837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7212" y="1566210"/>
                        <a:ext cx="5976938"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8"/>
          <p:cNvSpPr txBox="1">
            <a:spLocks noChangeArrowheads="1"/>
          </p:cNvSpPr>
          <p:nvPr/>
        </p:nvSpPr>
        <p:spPr bwMode="auto">
          <a:xfrm>
            <a:off x="515937" y="3182561"/>
            <a:ext cx="11160125"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787400" indent="-787400" eaLnBrk="1" hangingPunct="1">
              <a:lnSpc>
                <a:spcPct val="130000"/>
              </a:lnSpc>
              <a:spcBef>
                <a:spcPct val="50000"/>
              </a:spcBef>
            </a:pPr>
            <a:r>
              <a:rPr lang="zh-CN" altLang="en-US" sz="2000" dirty="0">
                <a:latin typeface="+mn-ea"/>
                <a:ea typeface="+mn-ea"/>
                <a:cs typeface="楷体_GB2312"/>
              </a:rPr>
              <a:t>可见：系统稳态误差的大小不但与系统</a:t>
            </a:r>
            <a:r>
              <a:rPr lang="zh-CN" altLang="en-US" sz="2000" dirty="0" smtClean="0">
                <a:latin typeface="+mn-ea"/>
                <a:ea typeface="+mn-ea"/>
                <a:cs typeface="楷体_GB2312"/>
              </a:rPr>
              <a:t>输入信号 </a:t>
            </a:r>
            <a:r>
              <a:rPr lang="en-US" altLang="zh-CN" sz="2000" b="1" dirty="0" smtClean="0">
                <a:latin typeface="+mj-ea"/>
                <a:ea typeface="+mj-ea"/>
                <a:cs typeface="楷体_GB2312"/>
              </a:rPr>
              <a:t>u(s</a:t>
            </a:r>
            <a:r>
              <a:rPr lang="en-US" altLang="zh-CN" sz="2000" b="1" dirty="0">
                <a:latin typeface="+mj-ea"/>
                <a:ea typeface="+mj-ea"/>
                <a:cs typeface="楷体_GB2312"/>
              </a:rPr>
              <a:t>)</a:t>
            </a:r>
            <a:r>
              <a:rPr lang="zh-CN" altLang="en-US" sz="2000" dirty="0">
                <a:latin typeface="+mn-ea"/>
                <a:ea typeface="+mn-ea"/>
                <a:cs typeface="楷体_GB2312"/>
              </a:rPr>
              <a:t>（或</a:t>
            </a:r>
            <a:r>
              <a:rPr lang="en-US" altLang="zh-CN" sz="2000" b="1" dirty="0">
                <a:latin typeface="+mj-ea"/>
                <a:ea typeface="+mj-ea"/>
                <a:cs typeface="楷体_GB2312"/>
              </a:rPr>
              <a:t>d(s)</a:t>
            </a:r>
            <a:r>
              <a:rPr lang="zh-CN" altLang="en-US" sz="2000" dirty="0">
                <a:latin typeface="+mn-ea"/>
                <a:ea typeface="+mn-ea"/>
                <a:cs typeface="楷体_GB2312"/>
              </a:rPr>
              <a:t>）有关，还与系统开环传递函数</a:t>
            </a:r>
            <a:r>
              <a:rPr lang="en-US" altLang="zh-CN" sz="2000" b="1" dirty="0">
                <a:latin typeface="+mj-ea"/>
                <a:ea typeface="+mj-ea"/>
                <a:cs typeface="楷体_GB2312"/>
              </a:rPr>
              <a:t>[G</a:t>
            </a:r>
            <a:r>
              <a:rPr lang="en-US" altLang="zh-CN" sz="2000" b="1" baseline="-25000" dirty="0">
                <a:latin typeface="+mj-ea"/>
                <a:ea typeface="+mj-ea"/>
                <a:cs typeface="楷体_GB2312"/>
              </a:rPr>
              <a:t>1</a:t>
            </a:r>
            <a:r>
              <a:rPr lang="en-US" altLang="zh-CN" sz="2000" b="1" dirty="0">
                <a:latin typeface="+mj-ea"/>
                <a:ea typeface="+mj-ea"/>
                <a:cs typeface="楷体_GB2312"/>
              </a:rPr>
              <a:t>(s)G</a:t>
            </a:r>
            <a:r>
              <a:rPr lang="en-US" altLang="zh-CN" sz="2000" b="1" baseline="-25000" dirty="0">
                <a:latin typeface="+mj-ea"/>
                <a:ea typeface="+mj-ea"/>
                <a:cs typeface="楷体_GB2312"/>
              </a:rPr>
              <a:t>2</a:t>
            </a:r>
            <a:r>
              <a:rPr lang="en-US" altLang="zh-CN" sz="2000" b="1" dirty="0">
                <a:latin typeface="+mj-ea"/>
                <a:ea typeface="+mj-ea"/>
                <a:cs typeface="楷体_GB2312"/>
              </a:rPr>
              <a:t>(s)H(s</a:t>
            </a:r>
            <a:r>
              <a:rPr lang="en-US" altLang="zh-CN" sz="2000" b="1" dirty="0" smtClean="0">
                <a:latin typeface="+mj-ea"/>
                <a:ea typeface="+mj-ea"/>
                <a:cs typeface="楷体_GB2312"/>
              </a:rPr>
              <a:t>)] </a:t>
            </a:r>
            <a:r>
              <a:rPr lang="zh-CN" altLang="en-US" sz="2000" dirty="0" smtClean="0">
                <a:latin typeface="+mn-ea"/>
                <a:ea typeface="+mn-ea"/>
                <a:cs typeface="楷体_GB2312"/>
              </a:rPr>
              <a:t>有关</a:t>
            </a:r>
            <a:r>
              <a:rPr lang="zh-CN" altLang="en-US" sz="2000" dirty="0">
                <a:latin typeface="+mn-ea"/>
                <a:ea typeface="+mn-ea"/>
                <a:cs typeface="楷体_GB2312"/>
              </a:rPr>
              <a:t>。由于系统的开环传递函数一般可以表示为：</a:t>
            </a:r>
          </a:p>
        </p:txBody>
      </p:sp>
      <p:graphicFrame>
        <p:nvGraphicFramePr>
          <p:cNvPr id="6" name="Object 9"/>
          <p:cNvGraphicFramePr>
            <a:graphicFrameLocks noChangeAspect="1"/>
          </p:cNvGraphicFramePr>
          <p:nvPr>
            <p:extLst>
              <p:ext uri="{D42A27DB-BD31-4B8C-83A1-F6EECF244321}">
                <p14:modId xmlns:p14="http://schemas.microsoft.com/office/powerpoint/2010/main" val="2892095025"/>
              </p:ext>
            </p:extLst>
          </p:nvPr>
        </p:nvGraphicFramePr>
        <p:xfrm>
          <a:off x="1674813" y="4171272"/>
          <a:ext cx="4824412" cy="1635125"/>
        </p:xfrm>
        <a:graphic>
          <a:graphicData uri="http://schemas.openxmlformats.org/presentationml/2006/ole">
            <mc:AlternateContent xmlns:mc="http://schemas.openxmlformats.org/markup-compatibility/2006">
              <mc:Choice xmlns:v="urn:schemas-microsoft-com:vml" Requires="v">
                <p:oleObj spid="_x0000_s58446" r:id="rId5" imgW="3302317" imgH="1117917" progId="Equation.3">
                  <p:embed/>
                </p:oleObj>
              </mc:Choice>
              <mc:Fallback>
                <p:oleObj r:id="rId5" imgW="3302317" imgH="1117917" progId="Equation.3">
                  <p:embed/>
                  <p:pic>
                    <p:nvPicPr>
                      <p:cNvPr id="58371"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74813" y="4171272"/>
                        <a:ext cx="4824412"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0"/>
          <p:cNvSpPr txBox="1">
            <a:spLocks noChangeArrowheads="1"/>
          </p:cNvSpPr>
          <p:nvPr/>
        </p:nvSpPr>
        <p:spPr bwMode="auto">
          <a:xfrm>
            <a:off x="528638" y="6092825"/>
            <a:ext cx="8064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其中：</a:t>
            </a:r>
            <a:r>
              <a:rPr lang="en-US" altLang="zh-CN" sz="2000" b="1" dirty="0" smtClean="0">
                <a:latin typeface="+mj-ea"/>
                <a:ea typeface="+mj-ea"/>
                <a:cs typeface="楷体_GB2312"/>
              </a:rPr>
              <a:t>K </a:t>
            </a:r>
            <a:r>
              <a:rPr lang="zh-CN" altLang="en-US" sz="2000" dirty="0" smtClean="0">
                <a:latin typeface="+mn-ea"/>
                <a:ea typeface="+mn-ea"/>
                <a:cs typeface="楷体_GB2312"/>
              </a:rPr>
              <a:t>是</a:t>
            </a:r>
            <a:r>
              <a:rPr lang="zh-CN" altLang="en-US" sz="2000" dirty="0">
                <a:latin typeface="+mn-ea"/>
                <a:ea typeface="+mn-ea"/>
                <a:cs typeface="楷体_GB2312"/>
              </a:rPr>
              <a:t>系统的开环增益；</a:t>
            </a:r>
            <a:r>
              <a:rPr lang="en-US" altLang="zh-CN" sz="2000" b="1" dirty="0" smtClean="0">
                <a:latin typeface="+mj-ea"/>
                <a:ea typeface="+mj-ea"/>
                <a:cs typeface="楷体_GB2312"/>
              </a:rPr>
              <a:t>v </a:t>
            </a:r>
            <a:r>
              <a:rPr lang="zh-CN" altLang="en-US" sz="2000" dirty="0" smtClean="0">
                <a:latin typeface="+mn-ea"/>
                <a:ea typeface="+mn-ea"/>
                <a:cs typeface="楷体_GB2312"/>
              </a:rPr>
              <a:t>是</a:t>
            </a:r>
            <a:r>
              <a:rPr lang="zh-CN" altLang="en-US" sz="2000" dirty="0">
                <a:latin typeface="+mn-ea"/>
                <a:ea typeface="+mn-ea"/>
                <a:cs typeface="楷体_GB2312"/>
              </a:rPr>
              <a:t>开环传递函数中所含积分环节的个数</a:t>
            </a:r>
          </a:p>
        </p:txBody>
      </p:sp>
      <p:graphicFrame>
        <p:nvGraphicFramePr>
          <p:cNvPr id="8" name="Object 12"/>
          <p:cNvGraphicFramePr>
            <a:graphicFrameLocks noChangeAspect="1"/>
          </p:cNvGraphicFramePr>
          <p:nvPr>
            <p:extLst>
              <p:ext uri="{D42A27DB-BD31-4B8C-83A1-F6EECF244321}">
                <p14:modId xmlns:p14="http://schemas.microsoft.com/office/powerpoint/2010/main" val="1754511219"/>
              </p:ext>
            </p:extLst>
          </p:nvPr>
        </p:nvGraphicFramePr>
        <p:xfrm>
          <a:off x="7589838" y="4531635"/>
          <a:ext cx="2597150" cy="576262"/>
        </p:xfrm>
        <a:graphic>
          <a:graphicData uri="http://schemas.openxmlformats.org/presentationml/2006/ole">
            <mc:AlternateContent xmlns:mc="http://schemas.openxmlformats.org/markup-compatibility/2006">
              <mc:Choice xmlns:v="urn:schemas-microsoft-com:vml" Requires="v">
                <p:oleObj spid="_x0000_s58447" r:id="rId7" imgW="1777546" imgH="393846" progId="Equation.3">
                  <p:embed/>
                </p:oleObj>
              </mc:Choice>
              <mc:Fallback>
                <p:oleObj r:id="rId7" imgW="1777546" imgH="393846" progId="Equation.3">
                  <p:embed/>
                  <p:pic>
                    <p:nvPicPr>
                      <p:cNvPr id="182284"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89838" y="4531635"/>
                        <a:ext cx="25971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AutoShape 13"/>
          <p:cNvSpPr>
            <a:spLocks noChangeArrowheads="1"/>
          </p:cNvSpPr>
          <p:nvPr/>
        </p:nvSpPr>
        <p:spPr bwMode="auto">
          <a:xfrm>
            <a:off x="6864350" y="4747535"/>
            <a:ext cx="360363" cy="215900"/>
          </a:xfrm>
          <a:prstGeom prst="rightArrow">
            <a:avLst>
              <a:gd name="adj1" fmla="val 50000"/>
              <a:gd name="adj2" fmla="val 4172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extLst>
      <p:ext uri="{BB962C8B-B14F-4D97-AF65-F5344CB8AC3E}">
        <p14:creationId xmlns:p14="http://schemas.microsoft.com/office/powerpoint/2010/main" val="2754758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7"/>
          <p:cNvGraphicFramePr>
            <a:graphicFrameLocks noChangeAspect="1"/>
          </p:cNvGraphicFramePr>
          <p:nvPr>
            <p:extLst>
              <p:ext uri="{D42A27DB-BD31-4B8C-83A1-F6EECF244321}">
                <p14:modId xmlns:p14="http://schemas.microsoft.com/office/powerpoint/2010/main" val="719907071"/>
              </p:ext>
            </p:extLst>
          </p:nvPr>
        </p:nvGraphicFramePr>
        <p:xfrm>
          <a:off x="4056258" y="2148008"/>
          <a:ext cx="3944546" cy="1128687"/>
        </p:xfrm>
        <a:graphic>
          <a:graphicData uri="http://schemas.openxmlformats.org/presentationml/2006/ole">
            <mc:AlternateContent xmlns:mc="http://schemas.openxmlformats.org/markup-compatibility/2006">
              <mc:Choice xmlns:v="urn:schemas-microsoft-com:vml" Requires="v">
                <p:oleObj spid="_x0000_s59446" r:id="rId3" imgW="2045017" imgH="584517" progId="Equation.3">
                  <p:embed/>
                </p:oleObj>
              </mc:Choice>
              <mc:Fallback>
                <p:oleObj r:id="rId3" imgW="2045017" imgH="584517" progId="Equation.3">
                  <p:embed/>
                  <p:pic>
                    <p:nvPicPr>
                      <p:cNvPr id="5939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6258" y="2148008"/>
                        <a:ext cx="3944546" cy="1128687"/>
                      </a:xfrm>
                      <a:prstGeom prst="rect">
                        <a:avLst/>
                      </a:prstGeom>
                      <a:noFill/>
                      <a:ln>
                        <a:noFill/>
                      </a:ln>
                    </p:spPr>
                  </p:pic>
                </p:oleObj>
              </mc:Fallback>
            </mc:AlternateContent>
          </a:graphicData>
        </a:graphic>
      </p:graphicFrame>
      <p:sp>
        <p:nvSpPr>
          <p:cNvPr id="4" name="Text Box 8"/>
          <p:cNvSpPr txBox="1">
            <a:spLocks noChangeArrowheads="1"/>
          </p:cNvSpPr>
          <p:nvPr/>
        </p:nvSpPr>
        <p:spPr bwMode="auto">
          <a:xfrm>
            <a:off x="515939" y="1106513"/>
            <a:ext cx="11160124" cy="100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647700" eaLnBrk="1" hangingPunct="1">
              <a:lnSpc>
                <a:spcPct val="130000"/>
              </a:lnSpc>
              <a:spcBef>
                <a:spcPct val="50000"/>
              </a:spcBef>
            </a:pPr>
            <a:r>
              <a:rPr lang="zh-CN" altLang="en-US" sz="2400" b="1" dirty="0">
                <a:ea typeface="楷体_GB2312"/>
                <a:cs typeface="楷体_GB2312"/>
              </a:rPr>
              <a:t>因此，系统稳态误差的大小与系统开环传递函数中所含积分环节的</a:t>
            </a:r>
            <a:r>
              <a:rPr lang="zh-CN" altLang="en-US" sz="2400" b="1" dirty="0" smtClean="0">
                <a:ea typeface="楷体_GB2312"/>
                <a:cs typeface="楷体_GB2312"/>
              </a:rPr>
              <a:t>个数 </a:t>
            </a:r>
            <a:r>
              <a:rPr lang="en-US" altLang="zh-CN" sz="2400" b="1" dirty="0" smtClean="0">
                <a:latin typeface="+mj-ea"/>
                <a:ea typeface="+mj-ea"/>
                <a:cs typeface="楷体_GB2312"/>
              </a:rPr>
              <a:t>v </a:t>
            </a:r>
            <a:r>
              <a:rPr lang="zh-CN" altLang="en-US" sz="2400" b="1" dirty="0" smtClean="0">
                <a:ea typeface="楷体_GB2312"/>
                <a:cs typeface="楷体_GB2312"/>
              </a:rPr>
              <a:t>和开环增益 </a:t>
            </a:r>
            <a:r>
              <a:rPr lang="en-US" altLang="zh-CN" sz="2400" b="1" dirty="0" smtClean="0">
                <a:latin typeface="+mj-ea"/>
                <a:ea typeface="+mj-ea"/>
                <a:cs typeface="楷体_GB2312"/>
              </a:rPr>
              <a:t>K </a:t>
            </a:r>
            <a:r>
              <a:rPr lang="zh-CN" altLang="en-US" sz="2400" b="1" dirty="0" smtClean="0">
                <a:ea typeface="楷体_GB2312"/>
                <a:cs typeface="楷体_GB2312"/>
              </a:rPr>
              <a:t>的</a:t>
            </a:r>
            <a:r>
              <a:rPr lang="zh-CN" altLang="en-US" sz="2400" b="1" dirty="0">
                <a:ea typeface="楷体_GB2312"/>
                <a:cs typeface="楷体_GB2312"/>
              </a:rPr>
              <a:t>大小有关，即有</a:t>
            </a:r>
          </a:p>
        </p:txBody>
      </p:sp>
      <p:sp>
        <p:nvSpPr>
          <p:cNvPr id="5" name="Text Box 9"/>
          <p:cNvSpPr txBox="1">
            <a:spLocks noChangeArrowheads="1"/>
          </p:cNvSpPr>
          <p:nvPr/>
        </p:nvSpPr>
        <p:spPr bwMode="auto">
          <a:xfrm>
            <a:off x="515939" y="3433450"/>
            <a:ext cx="579596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b="1" dirty="0">
                <a:solidFill>
                  <a:srgbClr val="C00000"/>
                </a:solidFill>
                <a:latin typeface="+mj-ea"/>
                <a:ea typeface="+mj-ea"/>
              </a:rPr>
              <a:t>系统的类型</a:t>
            </a:r>
            <a:r>
              <a:rPr lang="zh-CN" altLang="en-US" sz="2000" dirty="0">
                <a:latin typeface="+mn-ea"/>
                <a:ea typeface="+mn-ea"/>
                <a:cs typeface="楷体_GB2312"/>
              </a:rPr>
              <a:t>：对于闭环控制系统的开环传递函数</a:t>
            </a:r>
          </a:p>
        </p:txBody>
      </p:sp>
      <p:graphicFrame>
        <p:nvGraphicFramePr>
          <p:cNvPr id="6" name="Object 10"/>
          <p:cNvGraphicFramePr>
            <a:graphicFrameLocks noChangeAspect="1"/>
          </p:cNvGraphicFramePr>
          <p:nvPr>
            <p:extLst>
              <p:ext uri="{D42A27DB-BD31-4B8C-83A1-F6EECF244321}">
                <p14:modId xmlns:p14="http://schemas.microsoft.com/office/powerpoint/2010/main" val="1108883974"/>
              </p:ext>
            </p:extLst>
          </p:nvPr>
        </p:nvGraphicFramePr>
        <p:xfrm>
          <a:off x="3724275" y="4021138"/>
          <a:ext cx="4608513" cy="1682750"/>
        </p:xfrm>
        <a:graphic>
          <a:graphicData uri="http://schemas.openxmlformats.org/presentationml/2006/ole">
            <mc:AlternateContent xmlns:mc="http://schemas.openxmlformats.org/markup-compatibility/2006">
              <mc:Choice xmlns:v="urn:schemas-microsoft-com:vml" Requires="v">
                <p:oleObj spid="_x0000_s59447" r:id="rId5" imgW="3061017" imgH="1117917" progId="Equation.3">
                  <p:embed/>
                </p:oleObj>
              </mc:Choice>
              <mc:Fallback>
                <p:oleObj r:id="rId5" imgW="3061017" imgH="1117917" progId="Equation.3">
                  <p:embed/>
                  <p:pic>
                    <p:nvPicPr>
                      <p:cNvPr id="59395" name="Object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24275" y="4021138"/>
                        <a:ext cx="4608513" cy="168275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12"/>
          <p:cNvSpPr txBox="1">
            <a:spLocks noChangeArrowheads="1"/>
          </p:cNvSpPr>
          <p:nvPr/>
        </p:nvSpPr>
        <p:spPr bwMode="auto">
          <a:xfrm>
            <a:off x="1019175" y="5883116"/>
            <a:ext cx="10153651" cy="612934"/>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10000"/>
              </a:spcBef>
            </a:pPr>
            <a:r>
              <a:rPr lang="en-US" altLang="zh-CN" sz="2000" i="1" dirty="0">
                <a:latin typeface="+mn-ea"/>
                <a:ea typeface="+mn-ea"/>
                <a:cs typeface="Times New Roman" panose="02020603050405020304" pitchFamily="18" charset="0"/>
              </a:rPr>
              <a:t>v</a:t>
            </a:r>
            <a:r>
              <a:rPr lang="en-US" altLang="zh-CN" sz="2000" dirty="0">
                <a:latin typeface="+mn-ea"/>
                <a:ea typeface="+mn-ea"/>
                <a:cs typeface="Times New Roman" panose="02020603050405020304" pitchFamily="18" charset="0"/>
              </a:rPr>
              <a:t>=0</a:t>
            </a:r>
            <a:r>
              <a:rPr lang="zh-CN" altLang="en-US" sz="2000" dirty="0">
                <a:latin typeface="+mn-ea"/>
                <a:ea typeface="+mn-ea"/>
                <a:cs typeface="Times New Roman" panose="02020603050405020304" pitchFamily="18" charset="0"/>
              </a:rPr>
              <a:t>时的系统称为</a:t>
            </a:r>
            <a:r>
              <a:rPr lang="en-US" altLang="zh-CN" sz="2000" b="1" dirty="0">
                <a:solidFill>
                  <a:srgbClr val="C00000"/>
                </a:solidFill>
                <a:latin typeface="+mj-ea"/>
                <a:ea typeface="+mj-ea"/>
                <a:cs typeface="Times New Roman" panose="02020603050405020304" pitchFamily="18" charset="0"/>
              </a:rPr>
              <a:t>0</a:t>
            </a:r>
            <a:r>
              <a:rPr lang="zh-CN" altLang="en-US" sz="2000" b="1" dirty="0">
                <a:solidFill>
                  <a:srgbClr val="C00000"/>
                </a:solidFill>
                <a:latin typeface="+mj-ea"/>
                <a:ea typeface="+mj-ea"/>
                <a:cs typeface="Times New Roman" panose="02020603050405020304" pitchFamily="18" charset="0"/>
              </a:rPr>
              <a:t>型系统</a:t>
            </a:r>
            <a:r>
              <a:rPr lang="zh-CN" altLang="en-US" sz="2000" dirty="0" smtClean="0">
                <a:latin typeface="+mn-ea"/>
                <a:ea typeface="+mn-ea"/>
                <a:cs typeface="Times New Roman" panose="02020603050405020304" pitchFamily="18" charset="0"/>
              </a:rPr>
              <a:t>；</a:t>
            </a:r>
            <a:r>
              <a:rPr lang="en-US" altLang="zh-CN" sz="2000" i="1" dirty="0" smtClean="0">
                <a:latin typeface="+mn-ea"/>
                <a:ea typeface="+mn-ea"/>
                <a:cs typeface="Times New Roman" panose="02020603050405020304" pitchFamily="18" charset="0"/>
              </a:rPr>
              <a:t>v</a:t>
            </a:r>
            <a:r>
              <a:rPr lang="en-US" altLang="zh-CN" sz="2000" dirty="0" smtClean="0">
                <a:latin typeface="+mn-ea"/>
                <a:ea typeface="+mn-ea"/>
                <a:cs typeface="Times New Roman" panose="02020603050405020304" pitchFamily="18" charset="0"/>
              </a:rPr>
              <a:t>=1</a:t>
            </a:r>
            <a:r>
              <a:rPr lang="zh-CN" altLang="en-US" sz="2000" dirty="0">
                <a:latin typeface="+mn-ea"/>
                <a:ea typeface="+mn-ea"/>
                <a:cs typeface="Times New Roman" panose="02020603050405020304" pitchFamily="18" charset="0"/>
              </a:rPr>
              <a:t>时的系统称为</a:t>
            </a:r>
            <a:r>
              <a:rPr lang="en-US" altLang="zh-CN" sz="2000" b="1" dirty="0">
                <a:solidFill>
                  <a:srgbClr val="C00000"/>
                </a:solidFill>
                <a:latin typeface="+mj-ea"/>
                <a:ea typeface="+mj-ea"/>
                <a:cs typeface="Times New Roman" panose="02020603050405020304" pitchFamily="18" charset="0"/>
              </a:rPr>
              <a:t>I</a:t>
            </a:r>
            <a:r>
              <a:rPr lang="zh-CN" altLang="en-US" sz="2000" b="1" dirty="0">
                <a:solidFill>
                  <a:srgbClr val="C00000"/>
                </a:solidFill>
                <a:latin typeface="+mj-ea"/>
                <a:ea typeface="+mj-ea"/>
                <a:cs typeface="Times New Roman" panose="02020603050405020304" pitchFamily="18" charset="0"/>
              </a:rPr>
              <a:t>型系统</a:t>
            </a:r>
            <a:r>
              <a:rPr lang="zh-CN" altLang="en-US" sz="2000" dirty="0" smtClean="0">
                <a:latin typeface="+mn-ea"/>
                <a:ea typeface="+mn-ea"/>
                <a:cs typeface="Times New Roman" panose="02020603050405020304" pitchFamily="18" charset="0"/>
              </a:rPr>
              <a:t>；</a:t>
            </a:r>
            <a:r>
              <a:rPr lang="en-US" altLang="zh-CN" sz="2000" i="1" dirty="0" smtClean="0">
                <a:latin typeface="+mn-ea"/>
                <a:ea typeface="+mn-ea"/>
                <a:cs typeface="Times New Roman" panose="02020603050405020304" pitchFamily="18" charset="0"/>
              </a:rPr>
              <a:t>v</a:t>
            </a:r>
            <a:r>
              <a:rPr lang="en-US" altLang="zh-CN" sz="2000" dirty="0" smtClean="0">
                <a:latin typeface="+mn-ea"/>
                <a:ea typeface="+mn-ea"/>
                <a:cs typeface="Times New Roman" panose="02020603050405020304" pitchFamily="18" charset="0"/>
              </a:rPr>
              <a:t>=2</a:t>
            </a:r>
            <a:r>
              <a:rPr lang="zh-CN" altLang="en-US" sz="2000" dirty="0">
                <a:latin typeface="+mn-ea"/>
                <a:ea typeface="+mn-ea"/>
                <a:cs typeface="Times New Roman" panose="02020603050405020304" pitchFamily="18" charset="0"/>
              </a:rPr>
              <a:t>时的系统称为</a:t>
            </a:r>
            <a:r>
              <a:rPr lang="en-US" altLang="zh-CN" sz="2000" b="1" dirty="0">
                <a:solidFill>
                  <a:srgbClr val="C00000"/>
                </a:solidFill>
                <a:latin typeface="+mj-ea"/>
                <a:ea typeface="+mj-ea"/>
                <a:cs typeface="Times New Roman" panose="02020603050405020304" pitchFamily="18" charset="0"/>
              </a:rPr>
              <a:t>II</a:t>
            </a:r>
            <a:r>
              <a:rPr lang="zh-CN" altLang="en-US" sz="2000" b="1" dirty="0">
                <a:solidFill>
                  <a:srgbClr val="C00000"/>
                </a:solidFill>
                <a:latin typeface="+mj-ea"/>
                <a:ea typeface="+mj-ea"/>
                <a:cs typeface="Times New Roman" panose="02020603050405020304" pitchFamily="18" charset="0"/>
              </a:rPr>
              <a:t>型系统</a:t>
            </a:r>
            <a:r>
              <a:rPr lang="zh-CN" altLang="en-US" sz="2000" dirty="0">
                <a:latin typeface="+mn-ea"/>
                <a:ea typeface="+mn-ea"/>
                <a:cs typeface="Times New Roman" panose="02020603050405020304" pitchFamily="18" charset="0"/>
              </a:rPr>
              <a:t>；</a:t>
            </a:r>
            <a:r>
              <a:rPr lang="en-US" altLang="zh-CN" sz="2000" dirty="0" smtClean="0">
                <a:latin typeface="+mn-ea"/>
                <a:ea typeface="+mn-ea"/>
                <a:cs typeface="Times New Roman" panose="02020603050405020304" pitchFamily="18" charset="0"/>
              </a:rPr>
              <a:t>……</a:t>
            </a:r>
            <a:endParaRPr lang="en-US" altLang="zh-CN" sz="2000" dirty="0">
              <a:latin typeface="+mn-ea"/>
              <a:ea typeface="+mn-ea"/>
              <a:cs typeface="Times New Roman" panose="02020603050405020304" pitchFamily="18" charset="0"/>
            </a:endParaRPr>
          </a:p>
        </p:txBody>
      </p:sp>
      <p:sp>
        <p:nvSpPr>
          <p:cNvPr id="8" name="椭圆 7"/>
          <p:cNvSpPr/>
          <p:nvPr/>
        </p:nvSpPr>
        <p:spPr>
          <a:xfrm>
            <a:off x="4803775" y="4813300"/>
            <a:ext cx="360363" cy="43180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dirty="0">
              <a:solidFill>
                <a:srgbClr val="7030A0"/>
              </a:solidFill>
            </a:endParaRPr>
          </a:p>
        </p:txBody>
      </p:sp>
      <p:cxnSp>
        <p:nvCxnSpPr>
          <p:cNvPr id="9" name="直接箭头连接符 8"/>
          <p:cNvCxnSpPr>
            <a:stCxn id="8" idx="3"/>
          </p:cNvCxnSpPr>
          <p:nvPr/>
        </p:nvCxnSpPr>
        <p:spPr>
          <a:xfrm flipH="1">
            <a:off x="4095750" y="5181864"/>
            <a:ext cx="760799" cy="701252"/>
          </a:xfrm>
          <a:prstGeom prst="straightConnector1">
            <a:avLst/>
          </a:prstGeom>
          <a:ln w="1905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3936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 Box 50"/>
          <p:cNvSpPr txBox="1">
            <a:spLocks noChangeArrowheads="1"/>
          </p:cNvSpPr>
          <p:nvPr/>
        </p:nvSpPr>
        <p:spPr bwMode="auto">
          <a:xfrm>
            <a:off x="515939" y="1089025"/>
            <a:ext cx="406114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）基于微分方程的求解</a:t>
            </a:r>
          </a:p>
        </p:txBody>
      </p:sp>
      <p:sp>
        <p:nvSpPr>
          <p:cNvPr id="4" name="Text Box 52"/>
          <p:cNvSpPr txBox="1">
            <a:spLocks noChangeArrowheads="1"/>
          </p:cNvSpPr>
          <p:nvPr/>
        </p:nvSpPr>
        <p:spPr bwMode="auto">
          <a:xfrm>
            <a:off x="1266349" y="1611982"/>
            <a:ext cx="9659301" cy="1134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400" dirty="0" smtClean="0">
                <a:latin typeface="+mn-ea"/>
                <a:ea typeface="+mn-ea"/>
              </a:rPr>
              <a:t>微分方程</a:t>
            </a:r>
            <a:r>
              <a:rPr lang="zh-CN" altLang="zh-CN" sz="2400" dirty="0">
                <a:latin typeface="+mn-ea"/>
                <a:ea typeface="+mn-ea"/>
              </a:rPr>
              <a:t>是系统数学模型的最基本形式，求解微分方程是进行时域分析的基础</a:t>
            </a:r>
            <a:r>
              <a:rPr lang="zh-CN" altLang="zh-CN" sz="2400" dirty="0" smtClean="0">
                <a:latin typeface="+mn-ea"/>
                <a:ea typeface="+mn-ea"/>
              </a:rPr>
              <a:t>。</a:t>
            </a:r>
            <a:endParaRPr lang="zh-CN" altLang="en-US" sz="2200" dirty="0">
              <a:latin typeface="+mn-ea"/>
              <a:ea typeface="+mn-ea"/>
            </a:endParaRPr>
          </a:p>
        </p:txBody>
      </p:sp>
      <p:graphicFrame>
        <p:nvGraphicFramePr>
          <p:cNvPr id="6" name="图示 5"/>
          <p:cNvGraphicFramePr/>
          <p:nvPr>
            <p:extLst>
              <p:ext uri="{D42A27DB-BD31-4B8C-83A1-F6EECF244321}">
                <p14:modId xmlns:p14="http://schemas.microsoft.com/office/powerpoint/2010/main" val="3243065658"/>
              </p:ext>
            </p:extLst>
          </p:nvPr>
        </p:nvGraphicFramePr>
        <p:xfrm>
          <a:off x="515938" y="2892635"/>
          <a:ext cx="11160125" cy="35394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729442"/>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097770"/>
            <a:ext cx="676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）参考输入下的稳态误差</a:t>
            </a:r>
          </a:p>
        </p:txBody>
      </p:sp>
      <p:graphicFrame>
        <p:nvGraphicFramePr>
          <p:cNvPr id="4" name="Object 7"/>
          <p:cNvGraphicFramePr>
            <a:graphicFrameLocks noChangeAspect="1"/>
          </p:cNvGraphicFramePr>
          <p:nvPr>
            <p:extLst>
              <p:ext uri="{D42A27DB-BD31-4B8C-83A1-F6EECF244321}">
                <p14:modId xmlns:p14="http://schemas.microsoft.com/office/powerpoint/2010/main" val="554899092"/>
              </p:ext>
            </p:extLst>
          </p:nvPr>
        </p:nvGraphicFramePr>
        <p:xfrm>
          <a:off x="3729037" y="3417473"/>
          <a:ext cx="4860925" cy="1016000"/>
        </p:xfrm>
        <a:graphic>
          <a:graphicData uri="http://schemas.openxmlformats.org/presentationml/2006/ole">
            <mc:AlternateContent xmlns:mc="http://schemas.openxmlformats.org/markup-compatibility/2006">
              <mc:Choice xmlns:v="urn:schemas-microsoft-com:vml" Requires="v">
                <p:oleObj spid="_x0000_s60518" r:id="rId3" imgW="2794317" imgH="584517" progId="Equation.3">
                  <p:embed/>
                </p:oleObj>
              </mc:Choice>
              <mc:Fallback>
                <p:oleObj r:id="rId3" imgW="2794317" imgH="584517" progId="Equation.3">
                  <p:embed/>
                  <p:pic>
                    <p:nvPicPr>
                      <p:cNvPr id="6041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9037" y="3417473"/>
                        <a:ext cx="4860925" cy="10160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1832099025"/>
              </p:ext>
            </p:extLst>
          </p:nvPr>
        </p:nvGraphicFramePr>
        <p:xfrm>
          <a:off x="3279775" y="2114966"/>
          <a:ext cx="2398713" cy="784225"/>
        </p:xfrm>
        <a:graphic>
          <a:graphicData uri="http://schemas.openxmlformats.org/presentationml/2006/ole">
            <mc:AlternateContent xmlns:mc="http://schemas.openxmlformats.org/markup-compatibility/2006">
              <mc:Choice xmlns:v="urn:schemas-microsoft-com:vml" Requires="v">
                <p:oleObj spid="_x0000_s60519" r:id="rId5" imgW="1283017" imgH="419417" progId="Equation.3">
                  <p:embed/>
                </p:oleObj>
              </mc:Choice>
              <mc:Fallback>
                <p:oleObj r:id="rId5" imgW="1283017" imgH="419417" progId="Equation.3">
                  <p:embed/>
                  <p:pic>
                    <p:nvPicPr>
                      <p:cNvPr id="6041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9775" y="2114966"/>
                        <a:ext cx="239871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10"/>
          <p:cNvSpPr txBox="1">
            <a:spLocks noChangeArrowheads="1"/>
          </p:cNvSpPr>
          <p:nvPr/>
        </p:nvSpPr>
        <p:spPr bwMode="auto">
          <a:xfrm>
            <a:off x="1323974" y="1671638"/>
            <a:ext cx="4392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参考输入下的误差传递函数为</a:t>
            </a:r>
          </a:p>
        </p:txBody>
      </p:sp>
      <p:sp>
        <p:nvSpPr>
          <p:cNvPr id="7" name="Text Box 11"/>
          <p:cNvSpPr txBox="1">
            <a:spLocks noChangeArrowheads="1"/>
          </p:cNvSpPr>
          <p:nvPr/>
        </p:nvSpPr>
        <p:spPr bwMode="auto">
          <a:xfrm>
            <a:off x="1323974" y="3043238"/>
            <a:ext cx="4392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参考输入下的稳态误差计算为</a:t>
            </a:r>
          </a:p>
        </p:txBody>
      </p:sp>
      <p:graphicFrame>
        <p:nvGraphicFramePr>
          <p:cNvPr id="8" name="Object 12"/>
          <p:cNvGraphicFramePr>
            <a:graphicFrameLocks noChangeAspect="1"/>
          </p:cNvGraphicFramePr>
          <p:nvPr>
            <p:extLst>
              <p:ext uri="{D42A27DB-BD31-4B8C-83A1-F6EECF244321}">
                <p14:modId xmlns:p14="http://schemas.microsoft.com/office/powerpoint/2010/main" val="1890602398"/>
              </p:ext>
            </p:extLst>
          </p:nvPr>
        </p:nvGraphicFramePr>
        <p:xfrm>
          <a:off x="6159500" y="2043528"/>
          <a:ext cx="3060700" cy="927100"/>
        </p:xfrm>
        <a:graphic>
          <a:graphicData uri="http://schemas.openxmlformats.org/presentationml/2006/ole">
            <mc:AlternateContent xmlns:mc="http://schemas.openxmlformats.org/markup-compatibility/2006">
              <mc:Choice xmlns:v="urn:schemas-microsoft-com:vml" Requires="v">
                <p:oleObj spid="_x0000_s60520" r:id="rId7" imgW="2934017" imgH="889317" progId="Equation.3">
                  <p:embed/>
                </p:oleObj>
              </mc:Choice>
              <mc:Fallback>
                <p:oleObj r:id="rId7" imgW="2934017" imgH="889317" progId="Equation.3">
                  <p:embed/>
                  <p:pic>
                    <p:nvPicPr>
                      <p:cNvPr id="60420"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9500" y="2043528"/>
                        <a:ext cx="3060700" cy="9271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5"/>
          <p:cNvSpPr txBox="1">
            <a:spLocks noChangeArrowheads="1"/>
          </p:cNvSpPr>
          <p:nvPr/>
        </p:nvSpPr>
        <p:spPr bwMode="auto">
          <a:xfrm>
            <a:off x="1323974" y="4424363"/>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cs typeface="楷体_GB2312"/>
              </a:rPr>
              <a:t>参考输入为单位脉冲信号时</a:t>
            </a:r>
            <a:r>
              <a:rPr lang="zh-CN" altLang="en-US" sz="2000" dirty="0">
                <a:latin typeface="+mn-ea"/>
                <a:ea typeface="+mn-ea"/>
                <a:cs typeface="楷体_GB2312"/>
              </a:rPr>
              <a:t>，</a:t>
            </a:r>
            <a:r>
              <a:rPr lang="en-US" altLang="zh-CN" sz="2000" b="1" dirty="0">
                <a:latin typeface="+mj-ea"/>
                <a:ea typeface="+mj-ea"/>
                <a:cs typeface="楷体_GB2312"/>
              </a:rPr>
              <a:t>u(s)=1</a:t>
            </a:r>
          </a:p>
        </p:txBody>
      </p:sp>
      <p:graphicFrame>
        <p:nvGraphicFramePr>
          <p:cNvPr id="10" name="Object 16"/>
          <p:cNvGraphicFramePr>
            <a:graphicFrameLocks noChangeAspect="1"/>
          </p:cNvGraphicFramePr>
          <p:nvPr>
            <p:extLst>
              <p:ext uri="{D42A27DB-BD31-4B8C-83A1-F6EECF244321}">
                <p14:modId xmlns:p14="http://schemas.microsoft.com/office/powerpoint/2010/main" val="2132718378"/>
              </p:ext>
            </p:extLst>
          </p:nvPr>
        </p:nvGraphicFramePr>
        <p:xfrm>
          <a:off x="3876674" y="4832350"/>
          <a:ext cx="4565650" cy="1084262"/>
        </p:xfrm>
        <a:graphic>
          <a:graphicData uri="http://schemas.openxmlformats.org/presentationml/2006/ole">
            <mc:AlternateContent xmlns:mc="http://schemas.openxmlformats.org/markup-compatibility/2006">
              <mc:Choice xmlns:v="urn:schemas-microsoft-com:vml" Requires="v">
                <p:oleObj spid="_x0000_s60521" r:id="rId9" imgW="2565717" imgH="609917" progId="Equation.3">
                  <p:embed/>
                </p:oleObj>
              </mc:Choice>
              <mc:Fallback>
                <p:oleObj r:id="rId9" imgW="2565717" imgH="609917" progId="Equation.3">
                  <p:embed/>
                  <p:pic>
                    <p:nvPicPr>
                      <p:cNvPr id="55301" name="Object 1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76674" y="4832350"/>
                        <a:ext cx="4565650" cy="108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图示 11"/>
          <p:cNvGraphicFramePr/>
          <p:nvPr>
            <p:extLst>
              <p:ext uri="{D42A27DB-BD31-4B8C-83A1-F6EECF244321}">
                <p14:modId xmlns:p14="http://schemas.microsoft.com/office/powerpoint/2010/main" val="3913583976"/>
              </p:ext>
            </p:extLst>
          </p:nvPr>
        </p:nvGraphicFramePr>
        <p:xfrm>
          <a:off x="1168398" y="6005512"/>
          <a:ext cx="9677402" cy="493664"/>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extLst>
      <p:ext uri="{BB962C8B-B14F-4D97-AF65-F5344CB8AC3E}">
        <p14:creationId xmlns:p14="http://schemas.microsoft.com/office/powerpoint/2010/main" val="2659972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Graphic spid="12" grpId="0">
        <p:bldAsOne/>
      </p:bldGraphic>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8"/>
          <p:cNvSpPr txBox="1">
            <a:spLocks noChangeArrowheads="1"/>
          </p:cNvSpPr>
          <p:nvPr/>
        </p:nvSpPr>
        <p:spPr bwMode="auto">
          <a:xfrm>
            <a:off x="515938" y="1089819"/>
            <a:ext cx="5973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0070C0"/>
                </a:solidFill>
                <a:latin typeface="+mj-ea"/>
                <a:ea typeface="+mj-ea"/>
                <a:cs typeface="楷体_GB2312"/>
              </a:rPr>
              <a:t>参考输入为单位阶跃信号时</a:t>
            </a:r>
            <a:r>
              <a:rPr lang="zh-CN" altLang="en-US" sz="2400" dirty="0">
                <a:latin typeface="+mn-ea"/>
                <a:ea typeface="+mn-ea"/>
                <a:cs typeface="楷体_GB2312"/>
              </a:rPr>
              <a:t>，</a:t>
            </a:r>
            <a:r>
              <a:rPr lang="en-US" altLang="zh-CN" sz="2400" b="1" dirty="0">
                <a:latin typeface="+mj-ea"/>
                <a:ea typeface="+mj-ea"/>
                <a:cs typeface="楷体_GB2312"/>
              </a:rPr>
              <a:t>u(s)=1/s</a:t>
            </a:r>
          </a:p>
        </p:txBody>
      </p:sp>
      <p:graphicFrame>
        <p:nvGraphicFramePr>
          <p:cNvPr id="4" name="Object 9"/>
          <p:cNvGraphicFramePr>
            <a:graphicFrameLocks noChangeAspect="1"/>
          </p:cNvGraphicFramePr>
          <p:nvPr>
            <p:extLst>
              <p:ext uri="{D42A27DB-BD31-4B8C-83A1-F6EECF244321}">
                <p14:modId xmlns:p14="http://schemas.microsoft.com/office/powerpoint/2010/main" val="1698996677"/>
              </p:ext>
            </p:extLst>
          </p:nvPr>
        </p:nvGraphicFramePr>
        <p:xfrm>
          <a:off x="3388518" y="1671439"/>
          <a:ext cx="5412581" cy="1330277"/>
        </p:xfrm>
        <a:graphic>
          <a:graphicData uri="http://schemas.openxmlformats.org/presentationml/2006/ole">
            <mc:AlternateContent xmlns:mc="http://schemas.openxmlformats.org/markup-compatibility/2006">
              <mc:Choice xmlns:v="urn:schemas-microsoft-com:vml" Requires="v">
                <p:oleObj spid="_x0000_s61514" r:id="rId3" imgW="2895917" imgH="711517" progId="Equation.3">
                  <p:embed/>
                </p:oleObj>
              </mc:Choice>
              <mc:Fallback>
                <p:oleObj r:id="rId3" imgW="2895917" imgH="711517" progId="Equation.3">
                  <p:embed/>
                  <p:pic>
                    <p:nvPicPr>
                      <p:cNvPr id="61442"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8518" y="1671439"/>
                        <a:ext cx="5412581" cy="1330277"/>
                      </a:xfrm>
                      <a:prstGeom prst="rect">
                        <a:avLst/>
                      </a:prstGeom>
                      <a:noFill/>
                      <a:ln>
                        <a:noFill/>
                      </a:ln>
                    </p:spPr>
                  </p:pic>
                </p:oleObj>
              </mc:Fallback>
            </mc:AlternateContent>
          </a:graphicData>
        </a:graphic>
      </p:graphicFrame>
      <p:sp>
        <p:nvSpPr>
          <p:cNvPr id="5" name="Text Box 10"/>
          <p:cNvSpPr txBox="1">
            <a:spLocks noChangeArrowheads="1"/>
          </p:cNvSpPr>
          <p:nvPr/>
        </p:nvSpPr>
        <p:spPr bwMode="auto">
          <a:xfrm>
            <a:off x="1408111" y="4815035"/>
            <a:ext cx="496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dirty="0">
                <a:latin typeface="+mn-ea"/>
                <a:ea typeface="+mn-ea"/>
                <a:cs typeface="楷体_GB2312"/>
              </a:rPr>
              <a:t>定义系统的</a:t>
            </a:r>
            <a:r>
              <a:rPr lang="zh-CN" altLang="en-US" sz="2400" b="1" dirty="0">
                <a:solidFill>
                  <a:srgbClr val="CC0000"/>
                </a:solidFill>
                <a:latin typeface="+mj-ea"/>
                <a:ea typeface="+mj-ea"/>
                <a:cs typeface="楷体_GB2312"/>
              </a:rPr>
              <a:t>稳态</a:t>
            </a:r>
            <a:r>
              <a:rPr lang="zh-CN" altLang="en-US" sz="2400" b="1" dirty="0" smtClean="0">
                <a:solidFill>
                  <a:srgbClr val="CC0000"/>
                </a:solidFill>
                <a:latin typeface="+mj-ea"/>
                <a:ea typeface="+mj-ea"/>
                <a:cs typeface="楷体_GB2312"/>
              </a:rPr>
              <a:t>位置误差系数 </a:t>
            </a:r>
            <a:r>
              <a:rPr lang="en-US" altLang="zh-CN" sz="2400" b="1" dirty="0" err="1" smtClean="0">
                <a:solidFill>
                  <a:srgbClr val="CC0000"/>
                </a:solidFill>
                <a:latin typeface="+mj-ea"/>
                <a:ea typeface="+mj-ea"/>
                <a:cs typeface="楷体_GB2312"/>
              </a:rPr>
              <a:t>K</a:t>
            </a:r>
            <a:r>
              <a:rPr lang="en-US" altLang="zh-CN" sz="2400" b="1" baseline="-25000" dirty="0" err="1" smtClean="0">
                <a:solidFill>
                  <a:srgbClr val="CC0000"/>
                </a:solidFill>
                <a:latin typeface="+mj-ea"/>
                <a:ea typeface="+mj-ea"/>
                <a:cs typeface="楷体_GB2312"/>
              </a:rPr>
              <a:t>p</a:t>
            </a:r>
            <a:r>
              <a:rPr lang="en-US" altLang="zh-CN" sz="2400" b="1" baseline="-25000" dirty="0" smtClean="0">
                <a:solidFill>
                  <a:srgbClr val="CC0000"/>
                </a:solidFill>
                <a:latin typeface="+mj-ea"/>
                <a:ea typeface="+mj-ea"/>
                <a:cs typeface="楷体_GB2312"/>
              </a:rPr>
              <a:t> </a:t>
            </a:r>
            <a:r>
              <a:rPr lang="zh-CN" altLang="en-US" sz="2400" dirty="0" smtClean="0">
                <a:latin typeface="+mn-ea"/>
                <a:ea typeface="+mn-ea"/>
                <a:cs typeface="楷体_GB2312"/>
              </a:rPr>
              <a:t>为</a:t>
            </a:r>
            <a:endParaRPr lang="zh-CN" altLang="en-US" sz="2400" dirty="0">
              <a:latin typeface="+mn-ea"/>
              <a:ea typeface="+mn-ea"/>
              <a:cs typeface="楷体_GB2312"/>
            </a:endParaRPr>
          </a:p>
        </p:txBody>
      </p:sp>
      <p:graphicFrame>
        <p:nvGraphicFramePr>
          <p:cNvPr id="6" name="Object 11"/>
          <p:cNvGraphicFramePr>
            <a:graphicFrameLocks noChangeAspect="1"/>
          </p:cNvGraphicFramePr>
          <p:nvPr>
            <p:extLst>
              <p:ext uri="{D42A27DB-BD31-4B8C-83A1-F6EECF244321}">
                <p14:modId xmlns:p14="http://schemas.microsoft.com/office/powerpoint/2010/main" val="1954098565"/>
              </p:ext>
            </p:extLst>
          </p:nvPr>
        </p:nvGraphicFramePr>
        <p:xfrm>
          <a:off x="6489700" y="4660502"/>
          <a:ext cx="2473599" cy="770730"/>
        </p:xfrm>
        <a:graphic>
          <a:graphicData uri="http://schemas.openxmlformats.org/presentationml/2006/ole">
            <mc:AlternateContent xmlns:mc="http://schemas.openxmlformats.org/markup-compatibility/2006">
              <mc:Choice xmlns:v="urn:schemas-microsoft-com:vml" Requires="v">
                <p:oleObj spid="_x0000_s61515" r:id="rId5" imgW="1181417" imgH="368617" progId="Equation.3">
                  <p:embed/>
                </p:oleObj>
              </mc:Choice>
              <mc:Fallback>
                <p:oleObj r:id="rId5" imgW="1181417" imgH="368617" progId="Equation.3">
                  <p:embed/>
                  <p:pic>
                    <p:nvPicPr>
                      <p:cNvPr id="61443" name="Object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89700" y="4660502"/>
                        <a:ext cx="2473599" cy="770730"/>
                      </a:xfrm>
                      <a:prstGeom prst="rect">
                        <a:avLst/>
                      </a:prstGeom>
                      <a:noFill/>
                      <a:ln>
                        <a:noFill/>
                      </a:ln>
                    </p:spPr>
                  </p:pic>
                </p:oleObj>
              </mc:Fallback>
            </mc:AlternateContent>
          </a:graphicData>
        </a:graphic>
      </p:graphicFrame>
      <p:graphicFrame>
        <p:nvGraphicFramePr>
          <p:cNvPr id="7" name="Object 12"/>
          <p:cNvGraphicFramePr>
            <a:graphicFrameLocks noChangeAspect="1"/>
          </p:cNvGraphicFramePr>
          <p:nvPr>
            <p:extLst>
              <p:ext uri="{D42A27DB-BD31-4B8C-83A1-F6EECF244321}">
                <p14:modId xmlns:p14="http://schemas.microsoft.com/office/powerpoint/2010/main" val="1811840644"/>
              </p:ext>
            </p:extLst>
          </p:nvPr>
        </p:nvGraphicFramePr>
        <p:xfrm>
          <a:off x="6489700" y="5603433"/>
          <a:ext cx="1504682" cy="853288"/>
        </p:xfrm>
        <a:graphic>
          <a:graphicData uri="http://schemas.openxmlformats.org/presentationml/2006/ole">
            <mc:AlternateContent xmlns:mc="http://schemas.openxmlformats.org/markup-compatibility/2006">
              <mc:Choice xmlns:v="urn:schemas-microsoft-com:vml" Requires="v">
                <p:oleObj spid="_x0000_s61516" r:id="rId7" imgW="761986" imgH="431930" progId="Equation.3">
                  <p:embed/>
                </p:oleObj>
              </mc:Choice>
              <mc:Fallback>
                <p:oleObj r:id="rId7" imgW="761986" imgH="431930" progId="Equation.3">
                  <p:embed/>
                  <p:pic>
                    <p:nvPicPr>
                      <p:cNvPr id="61444" name="Object 1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89700" y="5603433"/>
                        <a:ext cx="1504682" cy="853288"/>
                      </a:xfrm>
                      <a:prstGeom prst="rect">
                        <a:avLst/>
                      </a:prstGeom>
                      <a:noFill/>
                      <a:ln>
                        <a:noFill/>
                      </a:ln>
                    </p:spPr>
                  </p:pic>
                </p:oleObj>
              </mc:Fallback>
            </mc:AlternateContent>
          </a:graphicData>
        </a:graphic>
      </p:graphicFrame>
      <p:sp>
        <p:nvSpPr>
          <p:cNvPr id="8" name="Text Box 13"/>
          <p:cNvSpPr txBox="1">
            <a:spLocks noChangeArrowheads="1"/>
          </p:cNvSpPr>
          <p:nvPr/>
        </p:nvSpPr>
        <p:spPr bwMode="auto">
          <a:xfrm>
            <a:off x="1408110" y="5735745"/>
            <a:ext cx="496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dirty="0" smtClean="0">
                <a:latin typeface="+mn-ea"/>
                <a:ea typeface="+mn-ea"/>
                <a:cs typeface="楷体_GB2312"/>
              </a:rPr>
              <a:t>则 </a:t>
            </a:r>
            <a:r>
              <a:rPr lang="en-US" altLang="zh-CN" sz="2400" b="1" dirty="0" smtClean="0">
                <a:latin typeface="+mj-ea"/>
                <a:ea typeface="+mj-ea"/>
                <a:cs typeface="楷体_GB2312"/>
              </a:rPr>
              <a:t>0 </a:t>
            </a:r>
            <a:r>
              <a:rPr lang="zh-CN" altLang="en-US" sz="2400" dirty="0" smtClean="0">
                <a:latin typeface="+mn-ea"/>
                <a:ea typeface="+mn-ea"/>
                <a:cs typeface="楷体_GB2312"/>
              </a:rPr>
              <a:t>型</a:t>
            </a:r>
            <a:r>
              <a:rPr lang="zh-CN" altLang="en-US" sz="2400" dirty="0">
                <a:latin typeface="+mn-ea"/>
                <a:ea typeface="+mn-ea"/>
                <a:cs typeface="楷体_GB2312"/>
              </a:rPr>
              <a:t>系统在单位阶跃输入下，有</a:t>
            </a:r>
          </a:p>
        </p:txBody>
      </p:sp>
      <p:sp>
        <p:nvSpPr>
          <p:cNvPr id="9" name="TextBox 15"/>
          <p:cNvSpPr txBox="1">
            <a:spLocks noChangeArrowheads="1"/>
          </p:cNvSpPr>
          <p:nvPr/>
        </p:nvSpPr>
        <p:spPr bwMode="auto">
          <a:xfrm>
            <a:off x="515939" y="3216275"/>
            <a:ext cx="11160124" cy="1135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914400" indent="-914400" eaLnBrk="1" hangingPunct="1">
              <a:lnSpc>
                <a:spcPct val="150000"/>
              </a:lnSpc>
            </a:pPr>
            <a:r>
              <a:rPr lang="zh-CN" altLang="en-US" sz="2400" dirty="0">
                <a:latin typeface="+mn-ea"/>
                <a:ea typeface="+mn-ea"/>
              </a:rPr>
              <a:t>表明：</a:t>
            </a:r>
            <a:r>
              <a:rPr lang="zh-CN" altLang="en-US" sz="2400" b="1" dirty="0">
                <a:solidFill>
                  <a:srgbClr val="0070C0"/>
                </a:solidFill>
                <a:latin typeface="+mj-ea"/>
                <a:ea typeface="+mj-ea"/>
              </a:rPr>
              <a:t>在系统输入为阶跃信号时</a:t>
            </a:r>
            <a:r>
              <a:rPr lang="zh-CN" altLang="en-US" sz="2400" dirty="0">
                <a:latin typeface="+mn-ea"/>
                <a:ea typeface="+mn-ea"/>
              </a:rPr>
              <a:t>，</a:t>
            </a:r>
            <a:r>
              <a:rPr lang="en-US" altLang="zh-CN" sz="2400" b="1" dirty="0" smtClean="0">
                <a:latin typeface="+mj-ea"/>
                <a:ea typeface="+mj-ea"/>
              </a:rPr>
              <a:t>0 </a:t>
            </a:r>
            <a:r>
              <a:rPr lang="zh-CN" altLang="en-US" sz="2400" dirty="0" smtClean="0">
                <a:latin typeface="+mn-ea"/>
                <a:ea typeface="+mn-ea"/>
              </a:rPr>
              <a:t>型</a:t>
            </a:r>
            <a:r>
              <a:rPr lang="zh-CN" altLang="en-US" sz="2400" dirty="0">
                <a:latin typeface="+mn-ea"/>
                <a:ea typeface="+mn-ea"/>
              </a:rPr>
              <a:t>系统存在稳态误差，其数值大小取决于</a:t>
            </a:r>
            <a:r>
              <a:rPr lang="zh-CN" altLang="en-US" sz="2400" dirty="0" smtClean="0">
                <a:latin typeface="+mn-ea"/>
                <a:ea typeface="+mn-ea"/>
              </a:rPr>
              <a:t>开环增益 </a:t>
            </a:r>
            <a:r>
              <a:rPr lang="en-US" altLang="zh-CN" sz="2400" b="1" dirty="0" smtClean="0">
                <a:latin typeface="+mj-ea"/>
                <a:ea typeface="+mj-ea"/>
              </a:rPr>
              <a:t>K </a:t>
            </a:r>
            <a:r>
              <a:rPr lang="zh-CN" altLang="en-US" sz="2400" dirty="0" smtClean="0">
                <a:latin typeface="+mn-ea"/>
                <a:ea typeface="+mn-ea"/>
              </a:rPr>
              <a:t>；</a:t>
            </a:r>
            <a:r>
              <a:rPr lang="en-US" altLang="zh-CN" sz="2400" b="1" dirty="0" smtClean="0">
                <a:latin typeface="+mj-ea"/>
                <a:ea typeface="+mj-ea"/>
              </a:rPr>
              <a:t>I </a:t>
            </a:r>
            <a:r>
              <a:rPr lang="zh-CN" altLang="en-US" sz="2400" dirty="0" smtClean="0">
                <a:latin typeface="+mn-ea"/>
                <a:ea typeface="+mn-ea"/>
              </a:rPr>
              <a:t>型</a:t>
            </a:r>
            <a:r>
              <a:rPr lang="zh-CN" altLang="en-US" sz="2400" dirty="0">
                <a:latin typeface="+mn-ea"/>
                <a:ea typeface="+mn-ea"/>
              </a:rPr>
              <a:t>及以上类型系统不存在稳态误差。</a:t>
            </a:r>
          </a:p>
        </p:txBody>
      </p:sp>
    </p:spTree>
    <p:extLst>
      <p:ext uri="{BB962C8B-B14F-4D97-AF65-F5344CB8AC3E}">
        <p14:creationId xmlns:p14="http://schemas.microsoft.com/office/powerpoint/2010/main" val="32425137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105694"/>
            <a:ext cx="6337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cs typeface="楷体_GB2312"/>
              </a:rPr>
              <a:t>参考输入为单位斜坡（速度）信号时</a:t>
            </a:r>
            <a:r>
              <a:rPr lang="zh-CN" altLang="en-US" sz="2000" dirty="0">
                <a:latin typeface="+mn-ea"/>
                <a:ea typeface="+mn-ea"/>
                <a:cs typeface="楷体_GB2312"/>
              </a:rPr>
              <a:t>，</a:t>
            </a:r>
            <a:r>
              <a:rPr lang="en-US" altLang="zh-CN" sz="2000" b="1" dirty="0">
                <a:latin typeface="+mj-ea"/>
                <a:ea typeface="+mj-ea"/>
                <a:cs typeface="楷体_GB2312"/>
              </a:rPr>
              <a:t>u(s)=1/s</a:t>
            </a:r>
            <a:r>
              <a:rPr lang="en-US" altLang="zh-CN" sz="2000" b="1" baseline="30000" dirty="0">
                <a:latin typeface="+mj-ea"/>
                <a:ea typeface="+mj-ea"/>
                <a:cs typeface="楷体_GB2312"/>
              </a:rPr>
              <a:t>2</a:t>
            </a:r>
            <a:endParaRPr lang="en-US" altLang="zh-CN" sz="2000" b="1" dirty="0">
              <a:latin typeface="+mj-ea"/>
              <a:ea typeface="+mj-ea"/>
              <a:cs typeface="楷体_GB2312"/>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478817190"/>
              </p:ext>
            </p:extLst>
          </p:nvPr>
        </p:nvGraphicFramePr>
        <p:xfrm>
          <a:off x="3684588" y="1512718"/>
          <a:ext cx="4574136" cy="1508553"/>
        </p:xfrm>
        <a:graphic>
          <a:graphicData uri="http://schemas.openxmlformats.org/presentationml/2006/ole">
            <mc:AlternateContent xmlns:mc="http://schemas.openxmlformats.org/markup-compatibility/2006">
              <mc:Choice xmlns:v="urn:schemas-microsoft-com:vml" Requires="v">
                <p:oleObj spid="_x0000_s62541" r:id="rId3" imgW="2692717" imgH="889317" progId="Equation.3">
                  <p:embed/>
                </p:oleObj>
              </mc:Choice>
              <mc:Fallback>
                <p:oleObj r:id="rId3" imgW="2692717" imgH="889317" progId="Equation.3">
                  <p:embed/>
                  <p:pic>
                    <p:nvPicPr>
                      <p:cNvPr id="62466"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4588" y="1512718"/>
                        <a:ext cx="4574136" cy="1508553"/>
                      </a:xfrm>
                      <a:prstGeom prst="rect">
                        <a:avLst/>
                      </a:prstGeom>
                      <a:noFill/>
                      <a:ln>
                        <a:noFill/>
                      </a:ln>
                    </p:spPr>
                  </p:pic>
                </p:oleObj>
              </mc:Fallback>
            </mc:AlternateContent>
          </a:graphicData>
        </a:graphic>
      </p:graphicFrame>
      <p:sp>
        <p:nvSpPr>
          <p:cNvPr id="5" name="Text Box 14"/>
          <p:cNvSpPr txBox="1">
            <a:spLocks noChangeArrowheads="1"/>
          </p:cNvSpPr>
          <p:nvPr/>
        </p:nvSpPr>
        <p:spPr bwMode="auto">
          <a:xfrm>
            <a:off x="1428750" y="5074960"/>
            <a:ext cx="496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dirty="0">
                <a:latin typeface="+mn-ea"/>
                <a:ea typeface="+mn-ea"/>
                <a:cs typeface="楷体_GB2312"/>
              </a:rPr>
              <a:t>定义系统的</a:t>
            </a:r>
            <a:r>
              <a:rPr lang="zh-CN" altLang="en-US" sz="2400" b="1" dirty="0">
                <a:solidFill>
                  <a:srgbClr val="CC0000"/>
                </a:solidFill>
                <a:latin typeface="+mj-ea"/>
                <a:ea typeface="+mj-ea"/>
                <a:cs typeface="楷体_GB2312"/>
              </a:rPr>
              <a:t>稳态</a:t>
            </a:r>
            <a:r>
              <a:rPr lang="zh-CN" altLang="en-US" sz="2400" b="1" dirty="0" smtClean="0">
                <a:solidFill>
                  <a:srgbClr val="CC0000"/>
                </a:solidFill>
                <a:latin typeface="+mj-ea"/>
                <a:ea typeface="+mj-ea"/>
                <a:cs typeface="楷体_GB2312"/>
              </a:rPr>
              <a:t>速度误差系数 </a:t>
            </a:r>
            <a:r>
              <a:rPr lang="en-US" altLang="zh-CN" sz="2400" b="1" dirty="0" err="1" smtClean="0">
                <a:solidFill>
                  <a:srgbClr val="CC0000"/>
                </a:solidFill>
                <a:latin typeface="+mj-ea"/>
                <a:ea typeface="+mj-ea"/>
                <a:cs typeface="楷体_GB2312"/>
              </a:rPr>
              <a:t>K</a:t>
            </a:r>
            <a:r>
              <a:rPr lang="en-US" altLang="zh-CN" sz="2400" b="1" baseline="-25000" dirty="0" err="1" smtClean="0">
                <a:solidFill>
                  <a:srgbClr val="CC0000"/>
                </a:solidFill>
                <a:latin typeface="+mj-ea"/>
                <a:ea typeface="+mj-ea"/>
                <a:cs typeface="楷体_GB2312"/>
              </a:rPr>
              <a:t>v</a:t>
            </a:r>
            <a:r>
              <a:rPr lang="en-US" altLang="zh-CN" sz="2400" b="1" baseline="-25000" dirty="0" smtClean="0">
                <a:solidFill>
                  <a:srgbClr val="CC0000"/>
                </a:solidFill>
                <a:latin typeface="+mj-ea"/>
                <a:ea typeface="+mj-ea"/>
                <a:cs typeface="楷体_GB2312"/>
              </a:rPr>
              <a:t> </a:t>
            </a:r>
            <a:r>
              <a:rPr lang="zh-CN" altLang="en-US" sz="2400" dirty="0" smtClean="0">
                <a:latin typeface="+mn-ea"/>
                <a:ea typeface="+mn-ea"/>
                <a:cs typeface="楷体_GB2312"/>
              </a:rPr>
              <a:t>为</a:t>
            </a:r>
            <a:endParaRPr lang="zh-CN" altLang="en-US" sz="2400" dirty="0">
              <a:latin typeface="+mn-ea"/>
              <a:ea typeface="+mn-ea"/>
              <a:cs typeface="楷体_GB2312"/>
            </a:endParaRPr>
          </a:p>
        </p:txBody>
      </p:sp>
      <p:graphicFrame>
        <p:nvGraphicFramePr>
          <p:cNvPr id="6" name="Object 15"/>
          <p:cNvGraphicFramePr>
            <a:graphicFrameLocks noChangeAspect="1"/>
          </p:cNvGraphicFramePr>
          <p:nvPr>
            <p:extLst>
              <p:ext uri="{D42A27DB-BD31-4B8C-83A1-F6EECF244321}">
                <p14:modId xmlns:p14="http://schemas.microsoft.com/office/powerpoint/2010/main" val="3455789720"/>
              </p:ext>
            </p:extLst>
          </p:nvPr>
        </p:nvGraphicFramePr>
        <p:xfrm>
          <a:off x="6545262" y="4977756"/>
          <a:ext cx="2298265" cy="686425"/>
        </p:xfrm>
        <a:graphic>
          <a:graphicData uri="http://schemas.openxmlformats.org/presentationml/2006/ole">
            <mc:AlternateContent xmlns:mc="http://schemas.openxmlformats.org/markup-compatibility/2006">
              <mc:Choice xmlns:v="urn:schemas-microsoft-com:vml" Requires="v">
                <p:oleObj spid="_x0000_s62542" r:id="rId5" imgW="1231683" imgH="368457" progId="Equation.3">
                  <p:embed/>
                </p:oleObj>
              </mc:Choice>
              <mc:Fallback>
                <p:oleObj r:id="rId5" imgW="1231683" imgH="368457" progId="Equation.3">
                  <p:embed/>
                  <p:pic>
                    <p:nvPicPr>
                      <p:cNvPr id="62467" name="Object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45262" y="4977756"/>
                        <a:ext cx="2298265" cy="686425"/>
                      </a:xfrm>
                      <a:prstGeom prst="rect">
                        <a:avLst/>
                      </a:prstGeom>
                      <a:noFill/>
                      <a:ln>
                        <a:noFill/>
                      </a:ln>
                    </p:spPr>
                  </p:pic>
                </p:oleObj>
              </mc:Fallback>
            </mc:AlternateContent>
          </a:graphicData>
        </a:graphic>
      </p:graphicFrame>
      <p:graphicFrame>
        <p:nvGraphicFramePr>
          <p:cNvPr id="7" name="Object 16"/>
          <p:cNvGraphicFramePr>
            <a:graphicFrameLocks noChangeAspect="1"/>
          </p:cNvGraphicFramePr>
          <p:nvPr>
            <p:extLst>
              <p:ext uri="{D42A27DB-BD31-4B8C-83A1-F6EECF244321}">
                <p14:modId xmlns:p14="http://schemas.microsoft.com/office/powerpoint/2010/main" val="1720381521"/>
              </p:ext>
            </p:extLst>
          </p:nvPr>
        </p:nvGraphicFramePr>
        <p:xfrm>
          <a:off x="6176962" y="5775703"/>
          <a:ext cx="1030287" cy="795808"/>
        </p:xfrm>
        <a:graphic>
          <a:graphicData uri="http://schemas.openxmlformats.org/presentationml/2006/ole">
            <mc:AlternateContent xmlns:mc="http://schemas.openxmlformats.org/markup-compatibility/2006">
              <mc:Choice xmlns:v="urn:schemas-microsoft-com:vml" Requires="v">
                <p:oleObj spid="_x0000_s62543" r:id="rId7" imgW="558875" imgH="431930" progId="Equation.3">
                  <p:embed/>
                </p:oleObj>
              </mc:Choice>
              <mc:Fallback>
                <p:oleObj r:id="rId7" imgW="558875" imgH="431930" progId="Equation.3">
                  <p:embed/>
                  <p:pic>
                    <p:nvPicPr>
                      <p:cNvPr id="62468" name="Object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6962" y="5775703"/>
                        <a:ext cx="1030287" cy="795808"/>
                      </a:xfrm>
                      <a:prstGeom prst="rect">
                        <a:avLst/>
                      </a:prstGeom>
                      <a:noFill/>
                      <a:ln>
                        <a:noFill/>
                      </a:ln>
                    </p:spPr>
                  </p:pic>
                </p:oleObj>
              </mc:Fallback>
            </mc:AlternateContent>
          </a:graphicData>
        </a:graphic>
      </p:graphicFrame>
      <p:sp>
        <p:nvSpPr>
          <p:cNvPr id="8" name="Text Box 17"/>
          <p:cNvSpPr txBox="1">
            <a:spLocks noChangeArrowheads="1"/>
          </p:cNvSpPr>
          <p:nvPr/>
        </p:nvSpPr>
        <p:spPr bwMode="auto">
          <a:xfrm>
            <a:off x="1428750" y="5892523"/>
            <a:ext cx="496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400">
                <a:latin typeface="+mn-ea"/>
                <a:ea typeface="+mn-ea"/>
                <a:cs typeface="楷体_GB2312"/>
              </a:rPr>
              <a:t>则</a:t>
            </a:r>
            <a:r>
              <a:rPr lang="en-US" altLang="zh-CN" sz="2400">
                <a:latin typeface="+mn-ea"/>
                <a:ea typeface="+mn-ea"/>
                <a:cs typeface="楷体_GB2312"/>
              </a:rPr>
              <a:t>I</a:t>
            </a:r>
            <a:r>
              <a:rPr lang="zh-CN" altLang="en-US" sz="2400">
                <a:latin typeface="+mn-ea"/>
                <a:ea typeface="+mn-ea"/>
                <a:cs typeface="楷体_GB2312"/>
              </a:rPr>
              <a:t>型系统在单位斜坡输入下，有</a:t>
            </a:r>
          </a:p>
        </p:txBody>
      </p:sp>
      <p:sp>
        <p:nvSpPr>
          <p:cNvPr id="9" name="TextBox 17"/>
          <p:cNvSpPr txBox="1">
            <a:spLocks noChangeArrowheads="1"/>
          </p:cNvSpPr>
          <p:nvPr/>
        </p:nvSpPr>
        <p:spPr bwMode="auto">
          <a:xfrm>
            <a:off x="515939" y="3240743"/>
            <a:ext cx="11160124" cy="1485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920750" indent="-920750" eaLnBrk="1" hangingPunct="1">
              <a:lnSpc>
                <a:spcPct val="130000"/>
              </a:lnSpc>
            </a:pPr>
            <a:r>
              <a:rPr lang="zh-CN" altLang="en-US" sz="2400" dirty="0">
                <a:latin typeface="+mn-ea"/>
                <a:ea typeface="+mn-ea"/>
              </a:rPr>
              <a:t>表明：</a:t>
            </a:r>
            <a:r>
              <a:rPr lang="zh-CN" altLang="en-US" sz="2400" b="1" dirty="0">
                <a:solidFill>
                  <a:srgbClr val="0070C0"/>
                </a:solidFill>
                <a:latin typeface="+mj-ea"/>
                <a:ea typeface="+mj-ea"/>
              </a:rPr>
              <a:t>在系统输入为斜波（速度）信号时</a:t>
            </a:r>
            <a:r>
              <a:rPr lang="zh-CN" altLang="en-US" sz="2400" dirty="0">
                <a:latin typeface="+mn-ea"/>
                <a:ea typeface="+mn-ea"/>
              </a:rPr>
              <a:t>，</a:t>
            </a:r>
            <a:r>
              <a:rPr lang="en-US" altLang="zh-CN" sz="2400" b="1" dirty="0" smtClean="0">
                <a:latin typeface="+mj-ea"/>
                <a:ea typeface="+mj-ea"/>
              </a:rPr>
              <a:t>0 </a:t>
            </a:r>
            <a:r>
              <a:rPr lang="zh-CN" altLang="en-US" sz="2400" dirty="0" smtClean="0">
                <a:latin typeface="+mn-ea"/>
                <a:ea typeface="+mn-ea"/>
              </a:rPr>
              <a:t>型</a:t>
            </a:r>
            <a:r>
              <a:rPr lang="zh-CN" altLang="en-US" sz="2400" dirty="0">
                <a:latin typeface="+mn-ea"/>
                <a:ea typeface="+mn-ea"/>
              </a:rPr>
              <a:t>系统的稳态误差很大，</a:t>
            </a:r>
            <a:r>
              <a:rPr lang="en-US" altLang="zh-CN" sz="2400" b="1" dirty="0" smtClean="0">
                <a:latin typeface="+mj-ea"/>
                <a:ea typeface="+mj-ea"/>
              </a:rPr>
              <a:t>I </a:t>
            </a:r>
            <a:r>
              <a:rPr lang="zh-CN" altLang="en-US" sz="2400" dirty="0" smtClean="0">
                <a:latin typeface="+mn-ea"/>
                <a:ea typeface="+mn-ea"/>
              </a:rPr>
              <a:t>型</a:t>
            </a:r>
            <a:r>
              <a:rPr lang="zh-CN" altLang="en-US" sz="2400" dirty="0">
                <a:latin typeface="+mn-ea"/>
                <a:ea typeface="+mn-ea"/>
              </a:rPr>
              <a:t>系统存在有限稳态误差，其数值大小取决于</a:t>
            </a:r>
            <a:r>
              <a:rPr lang="zh-CN" altLang="en-US" sz="2400" dirty="0" smtClean="0">
                <a:latin typeface="+mn-ea"/>
                <a:ea typeface="+mn-ea"/>
              </a:rPr>
              <a:t>开环增益 </a:t>
            </a:r>
            <a:r>
              <a:rPr lang="en-US" altLang="zh-CN" sz="2400" b="1" dirty="0" smtClean="0">
                <a:latin typeface="+mj-ea"/>
                <a:ea typeface="+mj-ea"/>
              </a:rPr>
              <a:t>K </a:t>
            </a:r>
            <a:r>
              <a:rPr lang="zh-CN" altLang="en-US" sz="2400" dirty="0" smtClean="0">
                <a:latin typeface="+mn-ea"/>
                <a:ea typeface="+mn-ea"/>
              </a:rPr>
              <a:t>；</a:t>
            </a:r>
            <a:r>
              <a:rPr lang="en-US" altLang="zh-CN" sz="2400" b="1" dirty="0" smtClean="0">
                <a:latin typeface="+mj-ea"/>
                <a:ea typeface="+mj-ea"/>
              </a:rPr>
              <a:t>II </a:t>
            </a:r>
            <a:r>
              <a:rPr lang="zh-CN" altLang="en-US" sz="2400" dirty="0" smtClean="0">
                <a:latin typeface="+mn-ea"/>
                <a:ea typeface="+mn-ea"/>
              </a:rPr>
              <a:t>型</a:t>
            </a:r>
            <a:r>
              <a:rPr lang="zh-CN" altLang="en-US" sz="2400" dirty="0">
                <a:latin typeface="+mn-ea"/>
                <a:ea typeface="+mn-ea"/>
              </a:rPr>
              <a:t>及以上类型系统不存在稳态误差。</a:t>
            </a:r>
          </a:p>
        </p:txBody>
      </p:sp>
    </p:spTree>
    <p:extLst>
      <p:ext uri="{BB962C8B-B14F-4D97-AF65-F5344CB8AC3E}">
        <p14:creationId xmlns:p14="http://schemas.microsoft.com/office/powerpoint/2010/main" val="187351651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4" name="Text Box 6"/>
          <p:cNvSpPr txBox="1">
            <a:spLocks noChangeArrowheads="1"/>
          </p:cNvSpPr>
          <p:nvPr/>
        </p:nvSpPr>
        <p:spPr bwMode="auto">
          <a:xfrm>
            <a:off x="515938" y="1084263"/>
            <a:ext cx="56880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b="1" dirty="0">
                <a:solidFill>
                  <a:srgbClr val="0070C0"/>
                </a:solidFill>
                <a:latin typeface="+mj-ea"/>
                <a:ea typeface="+mj-ea"/>
                <a:cs typeface="楷体_GB2312"/>
              </a:rPr>
              <a:t>参考输入为单位加速度信号时</a:t>
            </a:r>
            <a:r>
              <a:rPr lang="zh-CN" altLang="en-US" sz="2000" dirty="0">
                <a:latin typeface="+mn-ea"/>
                <a:ea typeface="+mn-ea"/>
                <a:cs typeface="楷体_GB2312"/>
              </a:rPr>
              <a:t>，</a:t>
            </a:r>
            <a:r>
              <a:rPr lang="en-US" altLang="zh-CN" sz="2000" b="1" dirty="0">
                <a:latin typeface="+mj-ea"/>
                <a:ea typeface="+mj-ea"/>
                <a:cs typeface="楷体_GB2312"/>
              </a:rPr>
              <a:t>u(s)=1/s</a:t>
            </a:r>
            <a:r>
              <a:rPr lang="en-US" altLang="zh-CN" sz="2000" b="1" baseline="30000" dirty="0">
                <a:latin typeface="+mj-ea"/>
                <a:ea typeface="+mj-ea"/>
                <a:cs typeface="楷体_GB2312"/>
              </a:rPr>
              <a:t>2</a:t>
            </a:r>
            <a:endParaRPr lang="en-US" altLang="zh-CN" sz="2000" b="1" dirty="0">
              <a:latin typeface="+mj-ea"/>
              <a:ea typeface="+mj-ea"/>
              <a:cs typeface="楷体_GB2312"/>
            </a:endParaRPr>
          </a:p>
        </p:txBody>
      </p:sp>
      <p:graphicFrame>
        <p:nvGraphicFramePr>
          <p:cNvPr id="5" name="Object 7"/>
          <p:cNvGraphicFramePr>
            <a:graphicFrameLocks noChangeAspect="1"/>
          </p:cNvGraphicFramePr>
          <p:nvPr>
            <p:extLst>
              <p:ext uri="{D42A27DB-BD31-4B8C-83A1-F6EECF244321}">
                <p14:modId xmlns:p14="http://schemas.microsoft.com/office/powerpoint/2010/main" val="3197015507"/>
              </p:ext>
            </p:extLst>
          </p:nvPr>
        </p:nvGraphicFramePr>
        <p:xfrm>
          <a:off x="3916363" y="1465263"/>
          <a:ext cx="4132262" cy="1327150"/>
        </p:xfrm>
        <a:graphic>
          <a:graphicData uri="http://schemas.openxmlformats.org/presentationml/2006/ole">
            <mc:AlternateContent xmlns:mc="http://schemas.openxmlformats.org/markup-compatibility/2006">
              <mc:Choice xmlns:v="urn:schemas-microsoft-com:vml" Requires="v">
                <p:oleObj spid="_x0000_s63565" r:id="rId3" imgW="2768917" imgH="889317" progId="Equation.3">
                  <p:embed/>
                </p:oleObj>
              </mc:Choice>
              <mc:Fallback>
                <p:oleObj r:id="rId3" imgW="2768917" imgH="889317" progId="Equation.3">
                  <p:embed/>
                  <p:pic>
                    <p:nvPicPr>
                      <p:cNvPr id="6349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6363" y="1465263"/>
                        <a:ext cx="4132262"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8"/>
          <p:cNvSpPr txBox="1">
            <a:spLocks noChangeArrowheads="1"/>
          </p:cNvSpPr>
          <p:nvPr/>
        </p:nvSpPr>
        <p:spPr bwMode="auto">
          <a:xfrm>
            <a:off x="1277938" y="3963988"/>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000" dirty="0">
                <a:latin typeface="+mn-ea"/>
                <a:ea typeface="+mn-ea"/>
                <a:cs typeface="楷体_GB2312"/>
              </a:rPr>
              <a:t>定义系统的</a:t>
            </a:r>
            <a:r>
              <a:rPr lang="zh-CN" altLang="en-US" sz="2000" b="1" dirty="0">
                <a:solidFill>
                  <a:srgbClr val="CC0000"/>
                </a:solidFill>
                <a:latin typeface="+mj-ea"/>
                <a:ea typeface="+mj-ea"/>
                <a:cs typeface="楷体_GB2312"/>
              </a:rPr>
              <a:t>稳态加速度误差系数</a:t>
            </a:r>
            <a:r>
              <a:rPr lang="en-US" altLang="zh-CN" sz="2000" b="1" dirty="0" err="1">
                <a:solidFill>
                  <a:srgbClr val="CC0000"/>
                </a:solidFill>
                <a:latin typeface="+mj-ea"/>
                <a:ea typeface="+mj-ea"/>
                <a:cs typeface="楷体_GB2312"/>
              </a:rPr>
              <a:t>K</a:t>
            </a:r>
            <a:r>
              <a:rPr lang="en-US" altLang="zh-CN" sz="2000" b="1" baseline="-25000" dirty="0" err="1">
                <a:solidFill>
                  <a:srgbClr val="CC0000"/>
                </a:solidFill>
                <a:latin typeface="+mj-ea"/>
                <a:ea typeface="+mj-ea"/>
                <a:cs typeface="楷体_GB2312"/>
              </a:rPr>
              <a:t>a</a:t>
            </a:r>
            <a:r>
              <a:rPr lang="zh-CN" altLang="en-US" sz="2000" dirty="0">
                <a:latin typeface="+mn-ea"/>
                <a:ea typeface="+mn-ea"/>
                <a:cs typeface="楷体_GB2312"/>
              </a:rPr>
              <a:t>为</a:t>
            </a:r>
          </a:p>
        </p:txBody>
      </p:sp>
      <p:graphicFrame>
        <p:nvGraphicFramePr>
          <p:cNvPr id="7" name="Object 9"/>
          <p:cNvGraphicFramePr>
            <a:graphicFrameLocks noChangeAspect="1"/>
          </p:cNvGraphicFramePr>
          <p:nvPr>
            <p:extLst>
              <p:ext uri="{D42A27DB-BD31-4B8C-83A1-F6EECF244321}">
                <p14:modId xmlns:p14="http://schemas.microsoft.com/office/powerpoint/2010/main" val="4180522414"/>
              </p:ext>
            </p:extLst>
          </p:nvPr>
        </p:nvGraphicFramePr>
        <p:xfrm>
          <a:off x="6079331" y="3859212"/>
          <a:ext cx="2135187" cy="606425"/>
        </p:xfrm>
        <a:graphic>
          <a:graphicData uri="http://schemas.openxmlformats.org/presentationml/2006/ole">
            <mc:AlternateContent xmlns:mc="http://schemas.openxmlformats.org/markup-compatibility/2006">
              <mc:Choice xmlns:v="urn:schemas-microsoft-com:vml" Requires="v">
                <p:oleObj spid="_x0000_s63566" r:id="rId5" imgW="1295717" imgH="368617" progId="Equation.3">
                  <p:embed/>
                </p:oleObj>
              </mc:Choice>
              <mc:Fallback>
                <p:oleObj r:id="rId5" imgW="1295717" imgH="368617" progId="Equation.3">
                  <p:embed/>
                  <p:pic>
                    <p:nvPicPr>
                      <p:cNvPr id="63491"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79331" y="3859212"/>
                        <a:ext cx="213518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0"/>
          <p:cNvGraphicFramePr>
            <a:graphicFrameLocks noChangeAspect="1"/>
          </p:cNvGraphicFramePr>
          <p:nvPr>
            <p:extLst>
              <p:ext uri="{D42A27DB-BD31-4B8C-83A1-F6EECF244321}">
                <p14:modId xmlns:p14="http://schemas.microsoft.com/office/powerpoint/2010/main" val="1441862262"/>
              </p:ext>
            </p:extLst>
          </p:nvPr>
        </p:nvGraphicFramePr>
        <p:xfrm>
          <a:off x="6089650" y="4479925"/>
          <a:ext cx="919163" cy="711200"/>
        </p:xfrm>
        <a:graphic>
          <a:graphicData uri="http://schemas.openxmlformats.org/presentationml/2006/ole">
            <mc:AlternateContent xmlns:mc="http://schemas.openxmlformats.org/markup-compatibility/2006">
              <mc:Choice xmlns:v="urn:schemas-microsoft-com:vml" Requires="v">
                <p:oleObj spid="_x0000_s63567" r:id="rId7" imgW="558875" imgH="431930" progId="Equation.3">
                  <p:embed/>
                </p:oleObj>
              </mc:Choice>
              <mc:Fallback>
                <p:oleObj r:id="rId7" imgW="558875" imgH="431930" progId="Equation.3">
                  <p:embed/>
                  <p:pic>
                    <p:nvPicPr>
                      <p:cNvPr id="63492"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9650" y="4479925"/>
                        <a:ext cx="91916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1"/>
          <p:cNvSpPr txBox="1">
            <a:spLocks noChangeArrowheads="1"/>
          </p:cNvSpPr>
          <p:nvPr/>
        </p:nvSpPr>
        <p:spPr bwMode="auto">
          <a:xfrm>
            <a:off x="1277938" y="4624388"/>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None/>
            </a:pPr>
            <a:r>
              <a:rPr lang="zh-CN" altLang="en-US" sz="2000" dirty="0" smtClean="0">
                <a:latin typeface="+mn-ea"/>
                <a:ea typeface="+mn-ea"/>
                <a:cs typeface="楷体_GB2312"/>
              </a:rPr>
              <a:t>则 </a:t>
            </a:r>
            <a:r>
              <a:rPr lang="en-US" altLang="zh-CN" sz="2000" b="1" dirty="0" smtClean="0">
                <a:latin typeface="+mj-ea"/>
                <a:ea typeface="+mj-ea"/>
                <a:cs typeface="楷体_GB2312"/>
              </a:rPr>
              <a:t>0 </a:t>
            </a:r>
            <a:r>
              <a:rPr lang="zh-CN" altLang="en-US" sz="2000" dirty="0" smtClean="0">
                <a:latin typeface="+mn-ea"/>
                <a:ea typeface="+mn-ea"/>
                <a:cs typeface="楷体_GB2312"/>
              </a:rPr>
              <a:t>型</a:t>
            </a:r>
            <a:r>
              <a:rPr lang="zh-CN" altLang="en-US" sz="2000" dirty="0">
                <a:latin typeface="+mn-ea"/>
                <a:ea typeface="+mn-ea"/>
                <a:cs typeface="楷体_GB2312"/>
              </a:rPr>
              <a:t>系统在单位加速度输入下，有</a:t>
            </a:r>
          </a:p>
        </p:txBody>
      </p:sp>
      <p:graphicFrame>
        <p:nvGraphicFramePr>
          <p:cNvPr id="12" name="图示 11"/>
          <p:cNvGraphicFramePr/>
          <p:nvPr>
            <p:extLst>
              <p:ext uri="{D42A27DB-BD31-4B8C-83A1-F6EECF244321}">
                <p14:modId xmlns:p14="http://schemas.microsoft.com/office/powerpoint/2010/main" val="3384365560"/>
              </p:ext>
            </p:extLst>
          </p:nvPr>
        </p:nvGraphicFramePr>
        <p:xfrm>
          <a:off x="515938" y="5249128"/>
          <a:ext cx="11160125" cy="130407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1" name="TextBox 10"/>
          <p:cNvSpPr txBox="1">
            <a:spLocks noChangeArrowheads="1"/>
          </p:cNvSpPr>
          <p:nvPr/>
        </p:nvSpPr>
        <p:spPr bwMode="auto">
          <a:xfrm>
            <a:off x="515938" y="2827338"/>
            <a:ext cx="11160125"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762000" indent="-762000" eaLnBrk="1" hangingPunct="1">
              <a:lnSpc>
                <a:spcPct val="150000"/>
              </a:lnSpc>
            </a:pPr>
            <a:r>
              <a:rPr lang="zh-CN" altLang="en-US" sz="2000" dirty="0">
                <a:latin typeface="+mn-ea"/>
                <a:ea typeface="+mn-ea"/>
              </a:rPr>
              <a:t>表明：</a:t>
            </a:r>
            <a:r>
              <a:rPr lang="zh-CN" altLang="en-US" sz="2000" b="1" dirty="0">
                <a:solidFill>
                  <a:srgbClr val="0070C0"/>
                </a:solidFill>
                <a:latin typeface="+mj-ea"/>
                <a:ea typeface="+mj-ea"/>
              </a:rPr>
              <a:t>在系统输入为加速度信号时</a:t>
            </a:r>
            <a:r>
              <a:rPr lang="zh-CN" altLang="en-US" sz="2000" dirty="0">
                <a:latin typeface="+mn-ea"/>
                <a:ea typeface="+mn-ea"/>
              </a:rPr>
              <a:t>，</a:t>
            </a:r>
            <a:r>
              <a:rPr lang="en-US" altLang="zh-CN" sz="2000" b="1" dirty="0" smtClean="0">
                <a:latin typeface="+mj-ea"/>
                <a:ea typeface="+mj-ea"/>
              </a:rPr>
              <a:t>0 </a:t>
            </a:r>
            <a:r>
              <a:rPr lang="zh-CN" altLang="en-US" sz="2000" dirty="0" smtClean="0">
                <a:latin typeface="+mn-ea"/>
                <a:ea typeface="+mn-ea"/>
              </a:rPr>
              <a:t>型和 </a:t>
            </a:r>
            <a:r>
              <a:rPr lang="en-US" altLang="zh-CN" sz="2000" b="1" dirty="0" smtClean="0">
                <a:latin typeface="+mj-ea"/>
                <a:ea typeface="+mj-ea"/>
              </a:rPr>
              <a:t>I </a:t>
            </a:r>
            <a:r>
              <a:rPr lang="zh-CN" altLang="en-US" sz="2000" dirty="0" smtClean="0">
                <a:latin typeface="+mn-ea"/>
                <a:ea typeface="+mn-ea"/>
              </a:rPr>
              <a:t>型</a:t>
            </a:r>
            <a:r>
              <a:rPr lang="zh-CN" altLang="en-US" sz="2000" dirty="0">
                <a:latin typeface="+mn-ea"/>
                <a:ea typeface="+mn-ea"/>
              </a:rPr>
              <a:t>系统的稳态误差很大，</a:t>
            </a:r>
            <a:r>
              <a:rPr lang="en-US" altLang="zh-CN" sz="2000" b="1" dirty="0" smtClean="0">
                <a:latin typeface="+mj-ea"/>
                <a:ea typeface="+mj-ea"/>
              </a:rPr>
              <a:t>II </a:t>
            </a:r>
            <a:r>
              <a:rPr lang="zh-CN" altLang="en-US" sz="2000" dirty="0" smtClean="0">
                <a:latin typeface="+mn-ea"/>
                <a:ea typeface="+mn-ea"/>
              </a:rPr>
              <a:t>型</a:t>
            </a:r>
            <a:r>
              <a:rPr lang="zh-CN" altLang="en-US" sz="2000" dirty="0">
                <a:latin typeface="+mn-ea"/>
                <a:ea typeface="+mn-ea"/>
              </a:rPr>
              <a:t>系统存在有限的稳态误差，其数值取决于</a:t>
            </a:r>
            <a:r>
              <a:rPr lang="zh-CN" altLang="en-US" sz="2000" dirty="0" smtClean="0">
                <a:latin typeface="+mn-ea"/>
                <a:ea typeface="+mn-ea"/>
              </a:rPr>
              <a:t>开环增益 </a:t>
            </a:r>
            <a:r>
              <a:rPr lang="en-US" altLang="zh-CN" sz="2000" b="1" dirty="0" smtClean="0">
                <a:latin typeface="+mj-ea"/>
                <a:ea typeface="+mj-ea"/>
              </a:rPr>
              <a:t>K </a:t>
            </a:r>
            <a:r>
              <a:rPr lang="zh-CN" altLang="en-US" sz="2000" dirty="0" smtClean="0">
                <a:latin typeface="+mn-ea"/>
                <a:ea typeface="+mn-ea"/>
              </a:rPr>
              <a:t>，</a:t>
            </a:r>
            <a:r>
              <a:rPr lang="en-US" altLang="zh-CN" sz="2000" b="1" dirty="0" smtClean="0">
                <a:latin typeface="+mj-ea"/>
                <a:ea typeface="+mj-ea"/>
              </a:rPr>
              <a:t>III </a:t>
            </a:r>
            <a:r>
              <a:rPr lang="zh-CN" altLang="en-US" sz="2000" dirty="0" smtClean="0">
                <a:latin typeface="+mn-ea"/>
                <a:ea typeface="+mn-ea"/>
              </a:rPr>
              <a:t>型</a:t>
            </a:r>
            <a:r>
              <a:rPr lang="zh-CN" altLang="en-US" sz="2000" dirty="0">
                <a:latin typeface="+mn-ea"/>
                <a:ea typeface="+mn-ea"/>
              </a:rPr>
              <a:t>及以上类型系统不存在稳态误差。</a:t>
            </a:r>
          </a:p>
        </p:txBody>
      </p:sp>
    </p:spTree>
    <p:extLst>
      <p:ext uri="{BB962C8B-B14F-4D97-AF65-F5344CB8AC3E}">
        <p14:creationId xmlns:p14="http://schemas.microsoft.com/office/powerpoint/2010/main" val="86836387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3990880045"/>
              </p:ext>
            </p:extLst>
          </p:nvPr>
        </p:nvGraphicFramePr>
        <p:xfrm>
          <a:off x="515943" y="3253999"/>
          <a:ext cx="11160120" cy="3235701"/>
        </p:xfrm>
        <a:graphic>
          <a:graphicData uri="http://schemas.openxmlformats.org/drawingml/2006/table">
            <a:tbl>
              <a:tblPr firstRow="1" bandRow="1">
                <a:tableStyleId>{00A15C55-8517-42AA-B614-E9B94910E393}</a:tableStyleId>
              </a:tblPr>
              <a:tblGrid>
                <a:gridCol w="1897257">
                  <a:extLst>
                    <a:ext uri="{9D8B030D-6E8A-4147-A177-3AD203B41FA5}">
                      <a16:colId xmlns:a16="http://schemas.microsoft.com/office/drawing/2014/main" val="20000"/>
                    </a:ext>
                  </a:extLst>
                </a:gridCol>
                <a:gridCol w="1411095">
                  <a:extLst>
                    <a:ext uri="{9D8B030D-6E8A-4147-A177-3AD203B41FA5}">
                      <a16:colId xmlns:a16="http://schemas.microsoft.com/office/drawing/2014/main" val="20001"/>
                    </a:ext>
                  </a:extLst>
                </a:gridCol>
                <a:gridCol w="1411095">
                  <a:extLst>
                    <a:ext uri="{9D8B030D-6E8A-4147-A177-3AD203B41FA5}">
                      <a16:colId xmlns:a16="http://schemas.microsoft.com/office/drawing/2014/main" val="20002"/>
                    </a:ext>
                  </a:extLst>
                </a:gridCol>
                <a:gridCol w="1411095">
                  <a:extLst>
                    <a:ext uri="{9D8B030D-6E8A-4147-A177-3AD203B41FA5}">
                      <a16:colId xmlns:a16="http://schemas.microsoft.com/office/drawing/2014/main" val="20003"/>
                    </a:ext>
                  </a:extLst>
                </a:gridCol>
                <a:gridCol w="1562300">
                  <a:extLst>
                    <a:ext uri="{9D8B030D-6E8A-4147-A177-3AD203B41FA5}">
                      <a16:colId xmlns:a16="http://schemas.microsoft.com/office/drawing/2014/main" val="20004"/>
                    </a:ext>
                  </a:extLst>
                </a:gridCol>
                <a:gridCol w="1562300">
                  <a:extLst>
                    <a:ext uri="{9D8B030D-6E8A-4147-A177-3AD203B41FA5}">
                      <a16:colId xmlns:a16="http://schemas.microsoft.com/office/drawing/2014/main" val="20005"/>
                    </a:ext>
                  </a:extLst>
                </a:gridCol>
                <a:gridCol w="1904978">
                  <a:extLst>
                    <a:ext uri="{9D8B030D-6E8A-4147-A177-3AD203B41FA5}">
                      <a16:colId xmlns:a16="http://schemas.microsoft.com/office/drawing/2014/main" val="20006"/>
                    </a:ext>
                  </a:extLst>
                </a:gridCol>
              </a:tblGrid>
              <a:tr h="1404000">
                <a:tc>
                  <a:txBody>
                    <a:bodyPr/>
                    <a:lstStyle/>
                    <a:p>
                      <a:pPr algn="ctr">
                        <a:lnSpc>
                          <a:spcPct val="150000"/>
                        </a:lnSpc>
                      </a:pPr>
                      <a:r>
                        <a:rPr lang="zh-CN" altLang="en-US" sz="1800" dirty="0" smtClean="0"/>
                        <a:t>系统类型</a:t>
                      </a:r>
                      <a:endParaRPr lang="en-US" altLang="zh-CN" sz="1800" dirty="0" smtClean="0"/>
                    </a:p>
                    <a:p>
                      <a:pPr algn="ctr">
                        <a:lnSpc>
                          <a:spcPct val="150000"/>
                        </a:lnSpc>
                      </a:pPr>
                      <a:r>
                        <a:rPr lang="zh-CN" altLang="en-US" sz="1400" dirty="0" smtClean="0"/>
                        <a:t>（开环传递函数中的积分环节个数</a:t>
                      </a:r>
                      <a:r>
                        <a:rPr lang="en-US" altLang="zh-CN" sz="1400" dirty="0" smtClean="0"/>
                        <a:t>v</a:t>
                      </a:r>
                      <a:r>
                        <a:rPr lang="zh-CN" altLang="en-US" sz="1400" dirty="0" smtClean="0"/>
                        <a:t>）</a:t>
                      </a:r>
                      <a:endParaRPr lang="zh-CN" altLang="en-US" sz="1400" b="1" dirty="0"/>
                    </a:p>
                  </a:txBody>
                  <a:tcPr marL="91442" marR="91442" marT="45712" marB="45712" anchor="ctr"/>
                </a:tc>
                <a:tc>
                  <a:txBody>
                    <a:bodyPr/>
                    <a:lstStyle/>
                    <a:p>
                      <a:pPr algn="ctr"/>
                      <a:r>
                        <a:rPr lang="zh-CN" altLang="en-US" sz="1800" kern="1200" dirty="0" smtClean="0"/>
                        <a:t>位置误差</a:t>
                      </a:r>
                      <a:endParaRPr lang="en-US" altLang="zh-CN" sz="1800" kern="1200" dirty="0" smtClean="0"/>
                    </a:p>
                    <a:p>
                      <a:pPr algn="ctr"/>
                      <a:r>
                        <a:rPr lang="zh-CN" altLang="en-US" sz="1800" kern="1200" dirty="0" smtClean="0"/>
                        <a:t>系数</a:t>
                      </a:r>
                      <a:r>
                        <a:rPr lang="en-US" altLang="zh-CN" sz="1800" dirty="0" smtClean="0"/>
                        <a:t>K</a:t>
                      </a:r>
                      <a:r>
                        <a:rPr lang="en-US" altLang="zh-CN" sz="1800" baseline="-25000" dirty="0" smtClean="0"/>
                        <a:t>p</a:t>
                      </a:r>
                      <a:endParaRPr lang="zh-CN" altLang="en-US" sz="1800" dirty="0"/>
                    </a:p>
                  </a:txBody>
                  <a:tcPr marL="91442" marR="91442" marT="45712" marB="45712" anchor="ctr"/>
                </a:tc>
                <a:tc>
                  <a:txBody>
                    <a:bodyPr/>
                    <a:lstStyle/>
                    <a:p>
                      <a:pPr algn="ctr"/>
                      <a:r>
                        <a:rPr lang="zh-CN" altLang="en-US" sz="1800" dirty="0" smtClean="0"/>
                        <a:t>速度误差</a:t>
                      </a:r>
                      <a:endParaRPr lang="en-US" altLang="zh-CN" sz="1800" dirty="0" smtClean="0"/>
                    </a:p>
                    <a:p>
                      <a:pPr algn="ctr"/>
                      <a:r>
                        <a:rPr lang="zh-CN" altLang="en-US" sz="1800" dirty="0" smtClean="0"/>
                        <a:t>系数</a:t>
                      </a:r>
                      <a:r>
                        <a:rPr lang="en-US" altLang="zh-CN" sz="1800" dirty="0" smtClean="0"/>
                        <a:t>K</a:t>
                      </a:r>
                      <a:r>
                        <a:rPr lang="en-US" altLang="zh-CN" sz="1800" baseline="-25000" dirty="0" smtClean="0"/>
                        <a:t>v</a:t>
                      </a:r>
                      <a:endParaRPr lang="zh-CN" altLang="en-US" sz="1800" b="1" dirty="0"/>
                    </a:p>
                  </a:txBody>
                  <a:tcPr marL="91442" marR="91442" marT="45712" marB="45712" anchor="ctr"/>
                </a:tc>
                <a:tc>
                  <a:txBody>
                    <a:bodyPr/>
                    <a:lstStyle/>
                    <a:p>
                      <a:pPr algn="ctr"/>
                      <a:r>
                        <a:rPr lang="zh-CN" altLang="en-US" sz="1800" dirty="0" smtClean="0"/>
                        <a:t>家速度误</a:t>
                      </a:r>
                      <a:endParaRPr lang="en-US" altLang="zh-CN" sz="1800" dirty="0" smtClean="0"/>
                    </a:p>
                    <a:p>
                      <a:pPr algn="ctr"/>
                      <a:r>
                        <a:rPr lang="zh-CN" altLang="en-US" sz="1800" dirty="0" smtClean="0"/>
                        <a:t>差系数</a:t>
                      </a:r>
                      <a:r>
                        <a:rPr lang="en-US" altLang="zh-CN" sz="1800" dirty="0" smtClean="0"/>
                        <a:t>K</a:t>
                      </a:r>
                      <a:r>
                        <a:rPr lang="en-US" altLang="zh-CN" sz="1800" baseline="-25000" dirty="0" smtClean="0"/>
                        <a:t>a</a:t>
                      </a:r>
                      <a:endParaRPr lang="zh-CN" altLang="en-US" sz="1800" b="1" dirty="0"/>
                    </a:p>
                  </a:txBody>
                  <a:tcPr marL="91442" marR="91442" marT="45712" marB="45712" anchor="ctr"/>
                </a:tc>
                <a:tc>
                  <a:txBody>
                    <a:bodyPr/>
                    <a:lstStyle/>
                    <a:p>
                      <a:pPr algn="ctr"/>
                      <a:r>
                        <a:rPr lang="zh-CN" altLang="en-US" sz="1800" dirty="0" smtClean="0"/>
                        <a:t>单位阶跃输入</a:t>
                      </a:r>
                      <a:endParaRPr lang="en-US" altLang="zh-CN" sz="1800" dirty="0" smtClean="0"/>
                    </a:p>
                    <a:p>
                      <a:pPr algn="ctr"/>
                      <a:r>
                        <a:rPr lang="zh-CN" altLang="en-US" sz="1800" dirty="0" smtClean="0"/>
                        <a:t>的稳态误差</a:t>
                      </a:r>
                      <a:endParaRPr lang="zh-CN" altLang="en-US" sz="1800" b="1" dirty="0"/>
                    </a:p>
                  </a:txBody>
                  <a:tcPr marL="91442" marR="91442" marT="45712" marB="45712" anchor="ctr"/>
                </a:tc>
                <a:tc>
                  <a:txBody>
                    <a:bodyPr/>
                    <a:lstStyle/>
                    <a:p>
                      <a:pPr algn="ctr"/>
                      <a:r>
                        <a:rPr lang="zh-CN" altLang="en-US" sz="1800" dirty="0" smtClean="0"/>
                        <a:t>单位速度输入</a:t>
                      </a:r>
                      <a:endParaRPr lang="en-US" altLang="zh-CN" sz="1800" dirty="0" smtClean="0"/>
                    </a:p>
                    <a:p>
                      <a:pPr algn="ctr"/>
                      <a:r>
                        <a:rPr lang="zh-CN" altLang="en-US" sz="1800" dirty="0" smtClean="0"/>
                        <a:t>的稳态误差</a:t>
                      </a:r>
                      <a:endParaRPr lang="zh-CN" altLang="en-US" sz="1800" b="1" dirty="0"/>
                    </a:p>
                  </a:txBody>
                  <a:tcPr marL="91442" marR="91442" marT="45712" marB="45712" anchor="ctr"/>
                </a:tc>
                <a:tc>
                  <a:txBody>
                    <a:bodyPr/>
                    <a:lstStyle/>
                    <a:p>
                      <a:pPr algn="ctr"/>
                      <a:r>
                        <a:rPr lang="zh-CN" altLang="en-US" sz="1800" dirty="0" smtClean="0"/>
                        <a:t>单位加速度输入</a:t>
                      </a:r>
                      <a:endParaRPr lang="en-US" altLang="zh-CN" sz="1800" dirty="0" smtClean="0"/>
                    </a:p>
                    <a:p>
                      <a:pPr algn="ctr"/>
                      <a:r>
                        <a:rPr lang="zh-CN" altLang="en-US" sz="1800" dirty="0" smtClean="0"/>
                        <a:t>的稳态误差</a:t>
                      </a:r>
                      <a:endParaRPr lang="zh-CN" altLang="en-US" sz="1800" b="1" dirty="0"/>
                    </a:p>
                  </a:txBody>
                  <a:tcPr marL="91442" marR="91442" marT="45712" marB="45712" anchor="ctr"/>
                </a:tc>
                <a:extLst>
                  <a:ext uri="{0D108BD9-81ED-4DB2-BD59-A6C34878D82A}">
                    <a16:rowId xmlns:a16="http://schemas.microsoft.com/office/drawing/2014/main" val="10000"/>
                  </a:ext>
                </a:extLst>
              </a:tr>
              <a:tr h="610567">
                <a:tc>
                  <a:txBody>
                    <a:bodyPr/>
                    <a:lstStyle/>
                    <a:p>
                      <a:pPr algn="ctr"/>
                      <a:r>
                        <a:rPr lang="en-US" altLang="zh-CN" sz="1800" dirty="0" smtClean="0"/>
                        <a:t>0</a:t>
                      </a:r>
                      <a:r>
                        <a:rPr lang="zh-CN" altLang="en-US" sz="1800" dirty="0" smtClean="0"/>
                        <a:t>型</a:t>
                      </a:r>
                      <a:endParaRPr lang="zh-CN" altLang="en-US" sz="1800" dirty="0"/>
                    </a:p>
                  </a:txBody>
                  <a:tcPr marL="91442" marR="91442" marT="45712" marB="45712" anchor="ctr"/>
                </a:tc>
                <a:tc>
                  <a:txBody>
                    <a:bodyPr/>
                    <a:lstStyle/>
                    <a:p>
                      <a:pPr algn="ctr"/>
                      <a:r>
                        <a:rPr lang="en-US" altLang="zh-CN" sz="1800" dirty="0" smtClean="0"/>
                        <a:t>K</a:t>
                      </a:r>
                      <a:endParaRPr lang="zh-CN" altLang="en-US" sz="1800" dirty="0"/>
                    </a:p>
                  </a:txBody>
                  <a:tcPr marL="91442" marR="91442" marT="45712" marB="45712" anchor="ctr"/>
                </a:tc>
                <a:tc>
                  <a:txBody>
                    <a:bodyPr/>
                    <a:lstStyle/>
                    <a:p>
                      <a:pPr algn="ctr"/>
                      <a:r>
                        <a:rPr lang="en-US" altLang="zh-CN" sz="1800" dirty="0" smtClean="0"/>
                        <a:t>0</a:t>
                      </a:r>
                      <a:endParaRPr lang="zh-CN" altLang="en-US" sz="1800" dirty="0"/>
                    </a:p>
                  </a:txBody>
                  <a:tcPr marL="91442" marR="91442" marT="45712" marB="45712" anchor="ctr"/>
                </a:tc>
                <a:tc>
                  <a:txBody>
                    <a:bodyPr/>
                    <a:lstStyle/>
                    <a:p>
                      <a:pPr algn="ctr"/>
                      <a:r>
                        <a:rPr lang="en-US" altLang="zh-CN" sz="1800" dirty="0" smtClean="0"/>
                        <a:t>0</a:t>
                      </a:r>
                      <a:endParaRPr lang="zh-CN" altLang="en-US" sz="1800" dirty="0"/>
                    </a:p>
                  </a:txBody>
                  <a:tcPr marL="91442" marR="91442" marT="45712" marB="45712" anchor="ctr"/>
                </a:tc>
                <a:tc>
                  <a:txBody>
                    <a:bodyPr/>
                    <a:lstStyle/>
                    <a:p>
                      <a:pPr algn="ctr"/>
                      <a:r>
                        <a:rPr lang="en-US" altLang="zh-CN" sz="1800" dirty="0" smtClean="0"/>
                        <a:t>1/(1+K</a:t>
                      </a:r>
                      <a:r>
                        <a:rPr lang="en-US" altLang="zh-CN" sz="1800" baseline="-25000" dirty="0" smtClean="0"/>
                        <a:t>p</a:t>
                      </a:r>
                      <a:r>
                        <a:rPr lang="en-US" altLang="zh-CN" sz="1800" baseline="0" dirty="0" smtClean="0"/>
                        <a:t>)</a:t>
                      </a:r>
                      <a:endParaRPr lang="zh-CN" altLang="en-US" sz="1800" dirty="0"/>
                    </a:p>
                  </a:txBody>
                  <a:tcPr marL="91442" marR="91442" marT="45712" marB="45712" anchor="ctr"/>
                </a:tc>
                <a:tc>
                  <a:txBody>
                    <a:bodyPr/>
                    <a:lstStyle/>
                    <a:p>
                      <a:pPr algn="ctr"/>
                      <a:r>
                        <a:rPr lang="zh-CN" altLang="en-US" sz="1800" dirty="0" smtClean="0"/>
                        <a:t>∞</a:t>
                      </a:r>
                      <a:endParaRPr lang="zh-CN" altLang="en-US" sz="1800" dirty="0"/>
                    </a:p>
                  </a:txBody>
                  <a:tcPr marL="91442" marR="91442" marT="45712" marB="45712"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a:t>
                      </a:r>
                      <a:endParaRPr lang="zh-CN" altLang="en-US" sz="1800" dirty="0"/>
                    </a:p>
                  </a:txBody>
                  <a:tcPr marL="91442" marR="91442" marT="45712" marB="45712" anchor="ctr"/>
                </a:tc>
                <a:extLst>
                  <a:ext uri="{0D108BD9-81ED-4DB2-BD59-A6C34878D82A}">
                    <a16:rowId xmlns:a16="http://schemas.microsoft.com/office/drawing/2014/main" val="10001"/>
                  </a:ext>
                </a:extLst>
              </a:tr>
              <a:tr h="610567">
                <a:tc>
                  <a:txBody>
                    <a:bodyPr/>
                    <a:lstStyle/>
                    <a:p>
                      <a:pPr algn="ctr"/>
                      <a:r>
                        <a:rPr lang="en-US" altLang="zh-CN" sz="1800" dirty="0" smtClean="0"/>
                        <a:t>I</a:t>
                      </a:r>
                      <a:r>
                        <a:rPr lang="zh-CN" altLang="en-US" sz="1800" dirty="0" smtClean="0"/>
                        <a:t>型</a:t>
                      </a:r>
                      <a:endParaRPr lang="zh-CN" altLang="en-US" sz="1800" dirty="0"/>
                    </a:p>
                  </a:txBody>
                  <a:tcPr marL="91442" marR="91442" marT="45712" marB="45712"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a:t>
                      </a:r>
                      <a:endParaRPr lang="zh-CN" altLang="en-US" sz="1800" dirty="0"/>
                    </a:p>
                  </a:txBody>
                  <a:tcPr marL="91442" marR="91442" marT="45712" marB="45712" anchor="ctr"/>
                </a:tc>
                <a:tc>
                  <a:txBody>
                    <a:bodyPr/>
                    <a:lstStyle/>
                    <a:p>
                      <a:pPr algn="ctr"/>
                      <a:r>
                        <a:rPr lang="en-US" altLang="zh-CN" sz="1800" dirty="0" smtClean="0"/>
                        <a:t>K</a:t>
                      </a:r>
                      <a:endParaRPr lang="zh-CN" altLang="en-US" sz="1800" dirty="0"/>
                    </a:p>
                  </a:txBody>
                  <a:tcPr marL="91442" marR="91442" marT="45712" marB="45712" anchor="ctr"/>
                </a:tc>
                <a:tc>
                  <a:txBody>
                    <a:bodyPr/>
                    <a:lstStyle/>
                    <a:p>
                      <a:pPr algn="ctr"/>
                      <a:r>
                        <a:rPr lang="en-US" altLang="zh-CN" sz="1800" dirty="0" smtClean="0"/>
                        <a:t>0</a:t>
                      </a:r>
                      <a:endParaRPr lang="zh-CN" altLang="en-US" sz="1800" dirty="0"/>
                    </a:p>
                  </a:txBody>
                  <a:tcPr marL="91442" marR="91442" marT="45712" marB="45712" anchor="ctr"/>
                </a:tc>
                <a:tc>
                  <a:txBody>
                    <a:bodyPr/>
                    <a:lstStyle/>
                    <a:p>
                      <a:pPr algn="ctr"/>
                      <a:r>
                        <a:rPr lang="en-US" altLang="zh-CN" sz="1800" dirty="0" smtClean="0"/>
                        <a:t>0</a:t>
                      </a:r>
                      <a:endParaRPr lang="zh-CN" altLang="en-US" sz="1800" dirty="0"/>
                    </a:p>
                  </a:txBody>
                  <a:tcPr marL="91442" marR="91442" marT="45712" marB="45712" anchor="ctr"/>
                </a:tc>
                <a:tc>
                  <a:txBody>
                    <a:bodyPr/>
                    <a:lstStyle/>
                    <a:p>
                      <a:pPr algn="ctr"/>
                      <a:r>
                        <a:rPr lang="en-US" altLang="zh-CN" sz="1800" dirty="0" smtClean="0"/>
                        <a:t>1/K</a:t>
                      </a:r>
                      <a:r>
                        <a:rPr lang="en-US" altLang="zh-CN" sz="1800" baseline="-25000" dirty="0" smtClean="0"/>
                        <a:t>v</a:t>
                      </a:r>
                      <a:endParaRPr lang="zh-CN" altLang="en-US" sz="1800" dirty="0"/>
                    </a:p>
                  </a:txBody>
                  <a:tcPr marL="91442" marR="91442" marT="45712" marB="45712"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a:t>
                      </a:r>
                      <a:endParaRPr lang="zh-CN" altLang="en-US" sz="1800" dirty="0"/>
                    </a:p>
                  </a:txBody>
                  <a:tcPr marL="91442" marR="91442" marT="45712" marB="45712" anchor="ctr"/>
                </a:tc>
                <a:extLst>
                  <a:ext uri="{0D108BD9-81ED-4DB2-BD59-A6C34878D82A}">
                    <a16:rowId xmlns:a16="http://schemas.microsoft.com/office/drawing/2014/main" val="10002"/>
                  </a:ext>
                </a:extLst>
              </a:tr>
              <a:tr h="610567">
                <a:tc>
                  <a:txBody>
                    <a:bodyPr/>
                    <a:lstStyle/>
                    <a:p>
                      <a:pPr algn="ctr"/>
                      <a:r>
                        <a:rPr lang="en-US" altLang="zh-CN" sz="1800" dirty="0" smtClean="0"/>
                        <a:t>II</a:t>
                      </a:r>
                      <a:r>
                        <a:rPr lang="zh-CN" altLang="en-US" sz="1800" dirty="0" smtClean="0"/>
                        <a:t>型</a:t>
                      </a:r>
                      <a:endParaRPr lang="zh-CN" altLang="en-US" sz="1800" dirty="0"/>
                    </a:p>
                  </a:txBody>
                  <a:tcPr marL="91442" marR="91442" marT="45712" marB="45712"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a:t>
                      </a:r>
                      <a:endParaRPr lang="zh-CN" altLang="en-US" sz="1800" dirty="0"/>
                    </a:p>
                  </a:txBody>
                  <a:tcPr marL="91442" marR="91442" marT="45712" marB="45712"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smtClean="0"/>
                        <a:t>∞</a:t>
                      </a:r>
                      <a:endParaRPr lang="zh-CN" altLang="en-US" sz="1800" dirty="0"/>
                    </a:p>
                  </a:txBody>
                  <a:tcPr marL="91442" marR="91442" marT="45712" marB="45712" anchor="ctr"/>
                </a:tc>
                <a:tc>
                  <a:txBody>
                    <a:bodyPr/>
                    <a:lstStyle/>
                    <a:p>
                      <a:pPr algn="ctr"/>
                      <a:r>
                        <a:rPr lang="en-US" altLang="zh-CN" sz="1800" dirty="0" smtClean="0"/>
                        <a:t>K</a:t>
                      </a:r>
                      <a:endParaRPr lang="zh-CN" altLang="en-US" sz="1800" dirty="0"/>
                    </a:p>
                  </a:txBody>
                  <a:tcPr marL="91442" marR="91442" marT="45712" marB="45712" anchor="ctr"/>
                </a:tc>
                <a:tc>
                  <a:txBody>
                    <a:bodyPr/>
                    <a:lstStyle/>
                    <a:p>
                      <a:pPr algn="ctr"/>
                      <a:r>
                        <a:rPr lang="en-US" altLang="zh-CN" sz="1800" dirty="0" smtClean="0"/>
                        <a:t>0</a:t>
                      </a:r>
                      <a:endParaRPr lang="zh-CN" altLang="en-US" sz="1800" dirty="0"/>
                    </a:p>
                  </a:txBody>
                  <a:tcPr marL="91442" marR="91442" marT="45712" marB="45712" anchor="ctr"/>
                </a:tc>
                <a:tc>
                  <a:txBody>
                    <a:bodyPr/>
                    <a:lstStyle/>
                    <a:p>
                      <a:pPr algn="ctr"/>
                      <a:r>
                        <a:rPr lang="en-US" altLang="zh-CN" sz="1800" dirty="0" smtClean="0"/>
                        <a:t>0</a:t>
                      </a:r>
                      <a:endParaRPr lang="zh-CN" altLang="en-US" sz="1800" dirty="0"/>
                    </a:p>
                  </a:txBody>
                  <a:tcPr marL="91442" marR="91442" marT="45712" marB="45712" anchor="ctr"/>
                </a:tc>
                <a:tc>
                  <a:txBody>
                    <a:bodyPr/>
                    <a:lstStyle/>
                    <a:p>
                      <a:pPr algn="ctr"/>
                      <a:r>
                        <a:rPr lang="en-US" altLang="zh-CN" sz="1800" dirty="0" smtClean="0"/>
                        <a:t>1/K</a:t>
                      </a:r>
                      <a:r>
                        <a:rPr lang="en-US" altLang="zh-CN" sz="1800" baseline="-25000" dirty="0" smtClean="0"/>
                        <a:t>a</a:t>
                      </a:r>
                      <a:endParaRPr lang="zh-CN" altLang="en-US" sz="1800" dirty="0"/>
                    </a:p>
                  </a:txBody>
                  <a:tcPr marL="91442" marR="91442" marT="45712" marB="45712" anchor="ctr"/>
                </a:tc>
                <a:extLst>
                  <a:ext uri="{0D108BD9-81ED-4DB2-BD59-A6C34878D82A}">
                    <a16:rowId xmlns:a16="http://schemas.microsoft.com/office/drawing/2014/main" val="10003"/>
                  </a:ext>
                </a:extLst>
              </a:tr>
            </a:tbl>
          </a:graphicData>
        </a:graphic>
      </p:graphicFrame>
      <p:sp>
        <p:nvSpPr>
          <p:cNvPr id="4" name="TextBox 9"/>
          <p:cNvSpPr txBox="1">
            <a:spLocks noChangeArrowheads="1"/>
          </p:cNvSpPr>
          <p:nvPr/>
        </p:nvSpPr>
        <p:spPr bwMode="auto">
          <a:xfrm>
            <a:off x="2238375" y="2617762"/>
            <a:ext cx="7272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latin typeface="+mn-ea"/>
                <a:ea typeface="+mn-ea"/>
              </a:rPr>
              <a:t>不同类型控制系统在各种输入信号作用下的稳态误差</a:t>
            </a:r>
          </a:p>
        </p:txBody>
      </p:sp>
      <p:graphicFrame>
        <p:nvGraphicFramePr>
          <p:cNvPr id="5" name="Object 12"/>
          <p:cNvGraphicFramePr>
            <a:graphicFrameLocks noChangeAspect="1"/>
          </p:cNvGraphicFramePr>
          <p:nvPr>
            <p:extLst>
              <p:ext uri="{D42A27DB-BD31-4B8C-83A1-F6EECF244321}">
                <p14:modId xmlns:p14="http://schemas.microsoft.com/office/powerpoint/2010/main" val="1897304157"/>
              </p:ext>
            </p:extLst>
          </p:nvPr>
        </p:nvGraphicFramePr>
        <p:xfrm>
          <a:off x="4968081" y="1095375"/>
          <a:ext cx="4278313" cy="1295400"/>
        </p:xfrm>
        <a:graphic>
          <a:graphicData uri="http://schemas.openxmlformats.org/presentationml/2006/ole">
            <mc:AlternateContent xmlns:mc="http://schemas.openxmlformats.org/markup-compatibility/2006">
              <mc:Choice xmlns:v="urn:schemas-microsoft-com:vml" Requires="v">
                <p:oleObj spid="_x0000_s64539" r:id="rId3" imgW="2934017" imgH="889317" progId="Equation.3">
                  <p:embed/>
                </p:oleObj>
              </mc:Choice>
              <mc:Fallback>
                <p:oleObj r:id="rId3" imgW="2934017" imgH="889317" progId="Equation.3">
                  <p:embed/>
                  <p:pic>
                    <p:nvPicPr>
                      <p:cNvPr id="64514" name="Object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8081" y="1095375"/>
                        <a:ext cx="4278313"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Box 12"/>
          <p:cNvSpPr txBox="1">
            <a:spLocks noChangeArrowheads="1"/>
          </p:cNvSpPr>
          <p:nvPr/>
        </p:nvSpPr>
        <p:spPr bwMode="auto">
          <a:xfrm>
            <a:off x="504031" y="1472568"/>
            <a:ext cx="44640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dirty="0">
                <a:latin typeface="+mn-ea"/>
                <a:ea typeface="+mn-ea"/>
              </a:rPr>
              <a:t>反馈控制系统的开环传递函数：</a:t>
            </a:r>
          </a:p>
        </p:txBody>
      </p:sp>
    </p:spTree>
    <p:extLst>
      <p:ext uri="{BB962C8B-B14F-4D97-AF65-F5344CB8AC3E}">
        <p14:creationId xmlns:p14="http://schemas.microsoft.com/office/powerpoint/2010/main" val="21154469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095375"/>
            <a:ext cx="676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3</a:t>
            </a:r>
            <a:r>
              <a:rPr lang="zh-CN" altLang="en-US" sz="2400" b="1" dirty="0">
                <a:solidFill>
                  <a:srgbClr val="C00000"/>
                </a:solidFill>
                <a:latin typeface="+mj-ea"/>
                <a:ea typeface="+mj-ea"/>
              </a:rPr>
              <a:t>）干扰输入下的稳态误差</a:t>
            </a:r>
          </a:p>
        </p:txBody>
      </p:sp>
      <p:graphicFrame>
        <p:nvGraphicFramePr>
          <p:cNvPr id="4" name="Object 7"/>
          <p:cNvGraphicFramePr>
            <a:graphicFrameLocks noChangeAspect="1"/>
          </p:cNvGraphicFramePr>
          <p:nvPr>
            <p:extLst>
              <p:ext uri="{D42A27DB-BD31-4B8C-83A1-F6EECF244321}">
                <p14:modId xmlns:p14="http://schemas.microsoft.com/office/powerpoint/2010/main" val="1020829872"/>
              </p:ext>
            </p:extLst>
          </p:nvPr>
        </p:nvGraphicFramePr>
        <p:xfrm>
          <a:off x="3194843" y="3832225"/>
          <a:ext cx="6759575" cy="1016000"/>
        </p:xfrm>
        <a:graphic>
          <a:graphicData uri="http://schemas.openxmlformats.org/presentationml/2006/ole">
            <mc:AlternateContent xmlns:mc="http://schemas.openxmlformats.org/markup-compatibility/2006">
              <mc:Choice xmlns:v="urn:schemas-microsoft-com:vml" Requires="v">
                <p:oleObj spid="_x0000_s65588" r:id="rId3" imgW="3886517" imgH="584517" progId="Equation.3">
                  <p:embed/>
                </p:oleObj>
              </mc:Choice>
              <mc:Fallback>
                <p:oleObj r:id="rId3" imgW="3886517" imgH="584517" progId="Equation.3">
                  <p:embed/>
                  <p:pic>
                    <p:nvPicPr>
                      <p:cNvPr id="65538"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4843" y="3832225"/>
                        <a:ext cx="67595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2864088816"/>
              </p:ext>
            </p:extLst>
          </p:nvPr>
        </p:nvGraphicFramePr>
        <p:xfrm>
          <a:off x="5006975" y="2301874"/>
          <a:ext cx="3135313" cy="808038"/>
        </p:xfrm>
        <a:graphic>
          <a:graphicData uri="http://schemas.openxmlformats.org/presentationml/2006/ole">
            <mc:AlternateContent xmlns:mc="http://schemas.openxmlformats.org/markup-compatibility/2006">
              <mc:Choice xmlns:v="urn:schemas-microsoft-com:vml" Requires="v">
                <p:oleObj spid="_x0000_s65589" r:id="rId5" imgW="1676717" imgH="432117" progId="Equation.3">
                  <p:embed/>
                </p:oleObj>
              </mc:Choice>
              <mc:Fallback>
                <p:oleObj r:id="rId5" imgW="1676717" imgH="432117" progId="Equation.3">
                  <p:embed/>
                  <p:pic>
                    <p:nvPicPr>
                      <p:cNvPr id="65539"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6975" y="2301874"/>
                        <a:ext cx="3135313"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9"/>
          <p:cNvSpPr txBox="1">
            <a:spLocks noChangeArrowheads="1"/>
          </p:cNvSpPr>
          <p:nvPr/>
        </p:nvSpPr>
        <p:spPr bwMode="auto">
          <a:xfrm>
            <a:off x="1308100" y="1773238"/>
            <a:ext cx="4392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干扰输入下的误差传递函数一般为</a:t>
            </a:r>
          </a:p>
        </p:txBody>
      </p:sp>
      <p:sp>
        <p:nvSpPr>
          <p:cNvPr id="7" name="Text Box 10"/>
          <p:cNvSpPr txBox="1">
            <a:spLocks noChangeArrowheads="1"/>
          </p:cNvSpPr>
          <p:nvPr/>
        </p:nvSpPr>
        <p:spPr bwMode="auto">
          <a:xfrm>
            <a:off x="1308100" y="3325838"/>
            <a:ext cx="43926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干扰输入下的稳态误差计算为</a:t>
            </a:r>
          </a:p>
        </p:txBody>
      </p:sp>
      <p:graphicFrame>
        <p:nvGraphicFramePr>
          <p:cNvPr id="9" name="图示 8"/>
          <p:cNvGraphicFramePr/>
          <p:nvPr>
            <p:extLst>
              <p:ext uri="{D42A27DB-BD31-4B8C-83A1-F6EECF244321}">
                <p14:modId xmlns:p14="http://schemas.microsoft.com/office/powerpoint/2010/main" val="3442410538"/>
              </p:ext>
            </p:extLst>
          </p:nvPr>
        </p:nvGraphicFramePr>
        <p:xfrm>
          <a:off x="515939" y="4708526"/>
          <a:ext cx="11160124" cy="16922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82097407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23081" y="1098551"/>
            <a:ext cx="11152981"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660400" indent="-660400" eaLnBrk="1" hangingPunct="1">
              <a:lnSpc>
                <a:spcPct val="130000"/>
              </a:lnSpc>
              <a:spcBef>
                <a:spcPct val="50000"/>
              </a:spcBef>
            </a:pPr>
            <a:r>
              <a:rPr lang="zh-CN" altLang="en-US" sz="2000" dirty="0">
                <a:latin typeface="+mn-ea"/>
                <a:ea typeface="+mn-ea"/>
              </a:rPr>
              <a:t>例</a:t>
            </a:r>
            <a:r>
              <a:rPr lang="en-US" altLang="zh-CN" sz="2000" b="1" dirty="0">
                <a:latin typeface="+mj-ea"/>
                <a:ea typeface="+mj-ea"/>
              </a:rPr>
              <a:t>9</a:t>
            </a:r>
            <a:r>
              <a:rPr lang="zh-CN" altLang="en-US" sz="2000" dirty="0">
                <a:latin typeface="+mn-ea"/>
                <a:ea typeface="+mn-ea"/>
              </a:rPr>
              <a:t>：计算下图所示系统的稳态误差？已知</a:t>
            </a:r>
            <a:r>
              <a:rPr lang="en-US" altLang="zh-CN" sz="2000" b="1" dirty="0">
                <a:latin typeface="+mj-ea"/>
                <a:ea typeface="+mj-ea"/>
              </a:rPr>
              <a:t>u(t)=4+6t, d(t)=-1(t)</a:t>
            </a:r>
            <a:r>
              <a:rPr lang="zh-CN" altLang="en-US" sz="2000" dirty="0">
                <a:latin typeface="+mn-ea"/>
                <a:ea typeface="+mn-ea"/>
              </a:rPr>
              <a:t>。若要求干扰引起的稳态误差很小，应采取什么措施？</a:t>
            </a:r>
            <a:endParaRPr lang="en-US" altLang="zh-CN" sz="2000" dirty="0">
              <a:latin typeface="+mn-ea"/>
              <a:ea typeface="+mn-ea"/>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710802981"/>
              </p:ext>
            </p:extLst>
          </p:nvPr>
        </p:nvGraphicFramePr>
        <p:xfrm>
          <a:off x="7094538" y="2315369"/>
          <a:ext cx="769937" cy="619125"/>
        </p:xfrm>
        <a:graphic>
          <a:graphicData uri="http://schemas.openxmlformats.org/presentationml/2006/ole">
            <mc:AlternateContent xmlns:mc="http://schemas.openxmlformats.org/markup-compatibility/2006">
              <mc:Choice xmlns:v="urn:schemas-microsoft-com:vml" Requires="v">
                <p:oleObj spid="_x0000_s66737" r:id="rId3" imgW="521017" imgH="419417" progId="Equation.3">
                  <p:embed/>
                </p:oleObj>
              </mc:Choice>
              <mc:Fallback>
                <p:oleObj r:id="rId3" imgW="521017" imgH="419417" progId="Equation.3">
                  <p:embed/>
                  <p:pic>
                    <p:nvPicPr>
                      <p:cNvPr id="66562"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4538" y="2315369"/>
                        <a:ext cx="769937"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8"/>
          <p:cNvGraphicFramePr>
            <a:graphicFrameLocks noChangeAspect="1"/>
          </p:cNvGraphicFramePr>
          <p:nvPr>
            <p:extLst>
              <p:ext uri="{D42A27DB-BD31-4B8C-83A1-F6EECF244321}">
                <p14:modId xmlns:p14="http://schemas.microsoft.com/office/powerpoint/2010/main" val="2675608503"/>
              </p:ext>
            </p:extLst>
          </p:nvPr>
        </p:nvGraphicFramePr>
        <p:xfrm>
          <a:off x="5035550" y="2466182"/>
          <a:ext cx="280988" cy="317500"/>
        </p:xfrm>
        <a:graphic>
          <a:graphicData uri="http://schemas.openxmlformats.org/presentationml/2006/ole">
            <mc:AlternateContent xmlns:mc="http://schemas.openxmlformats.org/markup-compatibility/2006">
              <mc:Choice xmlns:v="urn:schemas-microsoft-com:vml" Requires="v">
                <p:oleObj spid="_x0000_s66738" r:id="rId5" imgW="190652" imgH="216030" progId="Equation.3">
                  <p:embed/>
                </p:oleObj>
              </mc:Choice>
              <mc:Fallback>
                <p:oleObj r:id="rId5" imgW="190652" imgH="216030" progId="Equation.3">
                  <p:embed/>
                  <p:pic>
                    <p:nvPicPr>
                      <p:cNvPr id="66563"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35550" y="2466182"/>
                        <a:ext cx="280988"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Rectangle 9"/>
          <p:cNvSpPr>
            <a:spLocks noChangeArrowheads="1"/>
          </p:cNvSpPr>
          <p:nvPr/>
        </p:nvSpPr>
        <p:spPr bwMode="auto">
          <a:xfrm>
            <a:off x="7023100" y="2242344"/>
            <a:ext cx="935038" cy="7207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Rectangle 10"/>
          <p:cNvSpPr>
            <a:spLocks noChangeArrowheads="1"/>
          </p:cNvSpPr>
          <p:nvPr/>
        </p:nvSpPr>
        <p:spPr bwMode="auto">
          <a:xfrm>
            <a:off x="4935538" y="2386807"/>
            <a:ext cx="503237" cy="431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11"/>
          <p:cNvSpPr>
            <a:spLocks noChangeArrowheads="1"/>
          </p:cNvSpPr>
          <p:nvPr/>
        </p:nvSpPr>
        <p:spPr bwMode="auto">
          <a:xfrm>
            <a:off x="6088063" y="2458244"/>
            <a:ext cx="287337"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Line 12"/>
          <p:cNvSpPr>
            <a:spLocks noChangeShapeType="1"/>
          </p:cNvSpPr>
          <p:nvPr/>
        </p:nvSpPr>
        <p:spPr bwMode="auto">
          <a:xfrm>
            <a:off x="5438775" y="2602707"/>
            <a:ext cx="649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3"/>
          <p:cNvSpPr>
            <a:spLocks noChangeShapeType="1"/>
          </p:cNvSpPr>
          <p:nvPr/>
        </p:nvSpPr>
        <p:spPr bwMode="auto">
          <a:xfrm>
            <a:off x="6375400" y="2602707"/>
            <a:ext cx="649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Oval 14"/>
          <p:cNvSpPr>
            <a:spLocks noChangeArrowheads="1"/>
          </p:cNvSpPr>
          <p:nvPr/>
        </p:nvSpPr>
        <p:spPr bwMode="auto">
          <a:xfrm>
            <a:off x="4000500" y="2458244"/>
            <a:ext cx="287338" cy="288925"/>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Line 15"/>
          <p:cNvSpPr>
            <a:spLocks noChangeShapeType="1"/>
          </p:cNvSpPr>
          <p:nvPr/>
        </p:nvSpPr>
        <p:spPr bwMode="auto">
          <a:xfrm>
            <a:off x="3351213" y="2602707"/>
            <a:ext cx="6492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16"/>
          <p:cNvSpPr>
            <a:spLocks noChangeShapeType="1"/>
          </p:cNvSpPr>
          <p:nvPr/>
        </p:nvSpPr>
        <p:spPr bwMode="auto">
          <a:xfrm>
            <a:off x="4287838" y="2602707"/>
            <a:ext cx="6492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Line 17"/>
          <p:cNvSpPr>
            <a:spLocks noChangeShapeType="1"/>
          </p:cNvSpPr>
          <p:nvPr/>
        </p:nvSpPr>
        <p:spPr bwMode="auto">
          <a:xfrm>
            <a:off x="7959725" y="2602707"/>
            <a:ext cx="649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18"/>
          <p:cNvSpPr>
            <a:spLocks noChangeShapeType="1"/>
          </p:cNvSpPr>
          <p:nvPr/>
        </p:nvSpPr>
        <p:spPr bwMode="auto">
          <a:xfrm>
            <a:off x="6230938" y="1956594"/>
            <a:ext cx="0" cy="501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19"/>
          <p:cNvSpPr>
            <a:spLocks noChangeShapeType="1"/>
          </p:cNvSpPr>
          <p:nvPr/>
        </p:nvSpPr>
        <p:spPr bwMode="auto">
          <a:xfrm flipV="1">
            <a:off x="4143375" y="2747169"/>
            <a:ext cx="0" cy="4333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0"/>
          <p:cNvSpPr>
            <a:spLocks noChangeShapeType="1"/>
          </p:cNvSpPr>
          <p:nvPr/>
        </p:nvSpPr>
        <p:spPr bwMode="auto">
          <a:xfrm>
            <a:off x="4143375" y="3180557"/>
            <a:ext cx="40322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21"/>
          <p:cNvSpPr>
            <a:spLocks noChangeShapeType="1"/>
          </p:cNvSpPr>
          <p:nvPr/>
        </p:nvSpPr>
        <p:spPr bwMode="auto">
          <a:xfrm flipV="1">
            <a:off x="8175625" y="2602707"/>
            <a:ext cx="0" cy="577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Text Box 22"/>
          <p:cNvSpPr txBox="1">
            <a:spLocks noChangeArrowheads="1"/>
          </p:cNvSpPr>
          <p:nvPr/>
        </p:nvSpPr>
        <p:spPr bwMode="auto">
          <a:xfrm>
            <a:off x="4214813" y="2675732"/>
            <a:ext cx="2873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p>
        </p:txBody>
      </p:sp>
      <p:sp>
        <p:nvSpPr>
          <p:cNvPr id="20" name="Text Box 23"/>
          <p:cNvSpPr txBox="1">
            <a:spLocks noChangeArrowheads="1"/>
          </p:cNvSpPr>
          <p:nvPr/>
        </p:nvSpPr>
        <p:spPr bwMode="auto">
          <a:xfrm>
            <a:off x="3351213" y="2242344"/>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u(t)</a:t>
            </a:r>
          </a:p>
        </p:txBody>
      </p:sp>
      <p:sp>
        <p:nvSpPr>
          <p:cNvPr id="21" name="Text Box 24"/>
          <p:cNvSpPr txBox="1">
            <a:spLocks noChangeArrowheads="1"/>
          </p:cNvSpPr>
          <p:nvPr/>
        </p:nvSpPr>
        <p:spPr bwMode="auto">
          <a:xfrm>
            <a:off x="6230938" y="1812132"/>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d(t)</a:t>
            </a:r>
          </a:p>
        </p:txBody>
      </p:sp>
      <p:sp>
        <p:nvSpPr>
          <p:cNvPr id="22" name="Text Box 25"/>
          <p:cNvSpPr txBox="1">
            <a:spLocks noChangeArrowheads="1"/>
          </p:cNvSpPr>
          <p:nvPr/>
        </p:nvSpPr>
        <p:spPr bwMode="auto">
          <a:xfrm>
            <a:off x="8031163" y="2242344"/>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y(t)</a:t>
            </a:r>
          </a:p>
        </p:txBody>
      </p:sp>
      <p:sp>
        <p:nvSpPr>
          <p:cNvPr id="23" name="Text Box 26"/>
          <p:cNvSpPr txBox="1">
            <a:spLocks noChangeArrowheads="1"/>
          </p:cNvSpPr>
          <p:nvPr/>
        </p:nvSpPr>
        <p:spPr bwMode="auto">
          <a:xfrm>
            <a:off x="4359275" y="2242344"/>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e(t)</a:t>
            </a:r>
          </a:p>
        </p:txBody>
      </p:sp>
      <p:graphicFrame>
        <p:nvGraphicFramePr>
          <p:cNvPr id="24" name="Object 27"/>
          <p:cNvGraphicFramePr>
            <a:graphicFrameLocks noChangeAspect="1"/>
          </p:cNvGraphicFramePr>
          <p:nvPr>
            <p:extLst>
              <p:ext uri="{D42A27DB-BD31-4B8C-83A1-F6EECF244321}">
                <p14:modId xmlns:p14="http://schemas.microsoft.com/office/powerpoint/2010/main" val="3861256727"/>
              </p:ext>
            </p:extLst>
          </p:nvPr>
        </p:nvGraphicFramePr>
        <p:xfrm>
          <a:off x="1252538" y="3531394"/>
          <a:ext cx="5040312" cy="701675"/>
        </p:xfrm>
        <a:graphic>
          <a:graphicData uri="http://schemas.openxmlformats.org/presentationml/2006/ole">
            <mc:AlternateContent xmlns:mc="http://schemas.openxmlformats.org/markup-compatibility/2006">
              <mc:Choice xmlns:v="urn:schemas-microsoft-com:vml" Requires="v">
                <p:oleObj spid="_x0000_s66739" r:id="rId7" imgW="3010217" imgH="419417" progId="Equation.3">
                  <p:embed/>
                </p:oleObj>
              </mc:Choice>
              <mc:Fallback>
                <p:oleObj r:id="rId7" imgW="3010217" imgH="419417" progId="Equation.3">
                  <p:embed/>
                  <p:pic>
                    <p:nvPicPr>
                      <p:cNvPr id="188443" name="Object 2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2538" y="3531394"/>
                        <a:ext cx="5040312" cy="7016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 name="Object 30"/>
          <p:cNvGraphicFramePr>
            <a:graphicFrameLocks noChangeAspect="1"/>
          </p:cNvGraphicFramePr>
          <p:nvPr>
            <p:extLst>
              <p:ext uri="{D42A27DB-BD31-4B8C-83A1-F6EECF244321}">
                <p14:modId xmlns:p14="http://schemas.microsoft.com/office/powerpoint/2010/main" val="2765002417"/>
              </p:ext>
            </p:extLst>
          </p:nvPr>
        </p:nvGraphicFramePr>
        <p:xfrm>
          <a:off x="7479506" y="3531394"/>
          <a:ext cx="2879725" cy="714375"/>
        </p:xfrm>
        <a:graphic>
          <a:graphicData uri="http://schemas.openxmlformats.org/presentationml/2006/ole">
            <mc:AlternateContent xmlns:mc="http://schemas.openxmlformats.org/markup-compatibility/2006">
              <mc:Choice xmlns:v="urn:schemas-microsoft-com:vml" Requires="v">
                <p:oleObj spid="_x0000_s66740" r:id="rId9" imgW="1740217" imgH="432117" progId="Equation.3">
                  <p:embed/>
                </p:oleObj>
              </mc:Choice>
              <mc:Fallback>
                <p:oleObj r:id="rId9" imgW="1740217" imgH="432117" progId="Equation.3">
                  <p:embed/>
                  <p:pic>
                    <p:nvPicPr>
                      <p:cNvPr id="188446" name="Object 3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79506" y="3531394"/>
                        <a:ext cx="28797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6" name="Text Box 32"/>
          <p:cNvSpPr txBox="1">
            <a:spLocks noChangeArrowheads="1"/>
          </p:cNvSpPr>
          <p:nvPr/>
        </p:nvSpPr>
        <p:spPr bwMode="auto">
          <a:xfrm>
            <a:off x="728663" y="4860130"/>
            <a:ext cx="11525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因为</a:t>
            </a:r>
          </a:p>
        </p:txBody>
      </p:sp>
      <p:graphicFrame>
        <p:nvGraphicFramePr>
          <p:cNvPr id="27" name="Object 33"/>
          <p:cNvGraphicFramePr>
            <a:graphicFrameLocks noChangeAspect="1"/>
          </p:cNvGraphicFramePr>
          <p:nvPr>
            <p:extLst>
              <p:ext uri="{D42A27DB-BD31-4B8C-83A1-F6EECF244321}">
                <p14:modId xmlns:p14="http://schemas.microsoft.com/office/powerpoint/2010/main" val="339790490"/>
              </p:ext>
            </p:extLst>
          </p:nvPr>
        </p:nvGraphicFramePr>
        <p:xfrm>
          <a:off x="1533526" y="4733923"/>
          <a:ext cx="3783012" cy="652463"/>
        </p:xfrm>
        <a:graphic>
          <a:graphicData uri="http://schemas.openxmlformats.org/presentationml/2006/ole">
            <mc:AlternateContent xmlns:mc="http://schemas.openxmlformats.org/markup-compatibility/2006">
              <mc:Choice xmlns:v="urn:schemas-microsoft-com:vml" Requires="v">
                <p:oleObj spid="_x0000_s66741" r:id="rId11" imgW="2286317" imgH="394017" progId="Equation.3">
                  <p:embed/>
                </p:oleObj>
              </mc:Choice>
              <mc:Fallback>
                <p:oleObj r:id="rId11" imgW="2286317" imgH="394017" progId="Equation.3">
                  <p:embed/>
                  <p:pic>
                    <p:nvPicPr>
                      <p:cNvPr id="188449" name="Object 3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33526" y="4733923"/>
                        <a:ext cx="3783012"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 name="AutoShape 34"/>
          <p:cNvSpPr>
            <a:spLocks noChangeArrowheads="1"/>
          </p:cNvSpPr>
          <p:nvPr/>
        </p:nvSpPr>
        <p:spPr bwMode="auto">
          <a:xfrm>
            <a:off x="6700838" y="3747294"/>
            <a:ext cx="431800" cy="215900"/>
          </a:xfrm>
          <a:prstGeom prst="rightArrow">
            <a:avLst>
              <a:gd name="adj1" fmla="val 50000"/>
              <a:gd name="adj2" fmla="val 50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Text Box 35"/>
          <p:cNvSpPr txBox="1">
            <a:spLocks noChangeArrowheads="1"/>
          </p:cNvSpPr>
          <p:nvPr/>
        </p:nvSpPr>
        <p:spPr bwMode="auto">
          <a:xfrm>
            <a:off x="5821363" y="4860130"/>
            <a:ext cx="720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所以</a:t>
            </a:r>
          </a:p>
        </p:txBody>
      </p:sp>
      <p:graphicFrame>
        <p:nvGraphicFramePr>
          <p:cNvPr id="30" name="Object 36"/>
          <p:cNvGraphicFramePr>
            <a:graphicFrameLocks noChangeAspect="1"/>
          </p:cNvGraphicFramePr>
          <p:nvPr>
            <p:extLst>
              <p:ext uri="{D42A27DB-BD31-4B8C-83A1-F6EECF244321}">
                <p14:modId xmlns:p14="http://schemas.microsoft.com/office/powerpoint/2010/main" val="1994220822"/>
              </p:ext>
            </p:extLst>
          </p:nvPr>
        </p:nvGraphicFramePr>
        <p:xfrm>
          <a:off x="6622258" y="4518023"/>
          <a:ext cx="4787900" cy="895350"/>
        </p:xfrm>
        <a:graphic>
          <a:graphicData uri="http://schemas.openxmlformats.org/presentationml/2006/ole">
            <mc:AlternateContent xmlns:mc="http://schemas.openxmlformats.org/markup-compatibility/2006">
              <mc:Choice xmlns:v="urn:schemas-microsoft-com:vml" Requires="v">
                <p:oleObj spid="_x0000_s66742" r:id="rId13" imgW="3264217" imgH="609917" progId="Equation.3">
                  <p:embed/>
                </p:oleObj>
              </mc:Choice>
              <mc:Fallback>
                <p:oleObj r:id="rId13" imgW="3264217" imgH="609917" progId="Equation.3">
                  <p:embed/>
                  <p:pic>
                    <p:nvPicPr>
                      <p:cNvPr id="188452" name="Object 3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622258" y="4518023"/>
                        <a:ext cx="47879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1" name="Text Box 38"/>
          <p:cNvSpPr txBox="1">
            <a:spLocks noChangeArrowheads="1"/>
          </p:cNvSpPr>
          <p:nvPr/>
        </p:nvSpPr>
        <p:spPr bwMode="auto">
          <a:xfrm>
            <a:off x="2025651" y="5883275"/>
            <a:ext cx="26654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干扰引起的误差为</a:t>
            </a:r>
          </a:p>
        </p:txBody>
      </p:sp>
      <p:sp>
        <p:nvSpPr>
          <p:cNvPr id="32" name="Text Box 40"/>
          <p:cNvSpPr txBox="1">
            <a:spLocks noChangeArrowheads="1"/>
          </p:cNvSpPr>
          <p:nvPr/>
        </p:nvSpPr>
        <p:spPr bwMode="auto">
          <a:xfrm>
            <a:off x="7294563" y="5915819"/>
            <a:ext cx="31686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smtClean="0">
                <a:latin typeface="+mn-ea"/>
                <a:ea typeface="+mn-ea"/>
                <a:cs typeface="楷体_GB2312"/>
              </a:rPr>
              <a:t>增大 </a:t>
            </a:r>
            <a:r>
              <a:rPr lang="en-US" altLang="zh-CN" sz="2000" b="1" dirty="0" smtClean="0">
                <a:latin typeface="+mj-ea"/>
                <a:ea typeface="+mj-ea"/>
                <a:cs typeface="楷体_GB2312"/>
              </a:rPr>
              <a:t>K</a:t>
            </a:r>
            <a:r>
              <a:rPr lang="en-US" altLang="zh-CN" sz="2000" b="1" baseline="-25000" dirty="0" smtClean="0">
                <a:latin typeface="+mj-ea"/>
                <a:ea typeface="+mj-ea"/>
                <a:cs typeface="楷体_GB2312"/>
              </a:rPr>
              <a:t>1 </a:t>
            </a:r>
            <a:r>
              <a:rPr lang="zh-CN" altLang="en-US" sz="2000" dirty="0" smtClean="0">
                <a:latin typeface="+mn-ea"/>
                <a:ea typeface="+mn-ea"/>
                <a:cs typeface="楷体_GB2312"/>
              </a:rPr>
              <a:t>可减小 </a:t>
            </a:r>
            <a:r>
              <a:rPr lang="en-US" altLang="zh-CN" sz="2000" b="1" dirty="0" err="1" smtClean="0">
                <a:latin typeface="+mj-ea"/>
                <a:ea typeface="+mj-ea"/>
                <a:cs typeface="楷体_GB2312"/>
              </a:rPr>
              <a:t>e</a:t>
            </a:r>
            <a:r>
              <a:rPr lang="en-US" altLang="zh-CN" sz="2000" b="1" baseline="-25000" dirty="0" err="1" smtClean="0">
                <a:latin typeface="+mj-ea"/>
                <a:ea typeface="+mj-ea"/>
                <a:cs typeface="楷体_GB2312"/>
              </a:rPr>
              <a:t>ssd</a:t>
            </a:r>
            <a:r>
              <a:rPr lang="en-US" altLang="zh-CN" sz="2000" b="1" baseline="-25000" dirty="0" smtClean="0">
                <a:latin typeface="+mj-ea"/>
                <a:ea typeface="+mj-ea"/>
                <a:cs typeface="楷体_GB2312"/>
              </a:rPr>
              <a:t> </a:t>
            </a:r>
            <a:r>
              <a:rPr lang="zh-CN" altLang="en-US" sz="2000" dirty="0" smtClean="0">
                <a:latin typeface="+mn-ea"/>
                <a:ea typeface="+mn-ea"/>
                <a:cs typeface="楷体_GB2312"/>
              </a:rPr>
              <a:t>。</a:t>
            </a:r>
            <a:endParaRPr lang="zh-CN" altLang="en-US" sz="2000" dirty="0">
              <a:latin typeface="+mn-ea"/>
              <a:ea typeface="+mn-ea"/>
              <a:cs typeface="楷体_GB2312"/>
            </a:endParaRPr>
          </a:p>
        </p:txBody>
      </p:sp>
      <p:graphicFrame>
        <p:nvGraphicFramePr>
          <p:cNvPr id="33" name="Object 39"/>
          <p:cNvGraphicFramePr>
            <a:graphicFrameLocks noChangeAspect="1"/>
          </p:cNvGraphicFramePr>
          <p:nvPr>
            <p:extLst>
              <p:ext uri="{D42A27DB-BD31-4B8C-83A1-F6EECF244321}">
                <p14:modId xmlns:p14="http://schemas.microsoft.com/office/powerpoint/2010/main" val="3159560539"/>
              </p:ext>
            </p:extLst>
          </p:nvPr>
        </p:nvGraphicFramePr>
        <p:xfrm>
          <a:off x="4314825" y="5561807"/>
          <a:ext cx="2814637" cy="862012"/>
        </p:xfrm>
        <a:graphic>
          <a:graphicData uri="http://schemas.openxmlformats.org/presentationml/2006/ole">
            <mc:AlternateContent xmlns:mc="http://schemas.openxmlformats.org/markup-compatibility/2006">
              <mc:Choice xmlns:v="urn:schemas-microsoft-com:vml" Requires="v">
                <p:oleObj spid="_x0000_s66743" r:id="rId15" imgW="1994217" imgH="609917" progId="Equation.3">
                  <p:embed/>
                </p:oleObj>
              </mc:Choice>
              <mc:Fallback>
                <p:oleObj r:id="rId15" imgW="1994217" imgH="609917" progId="Equation.3">
                  <p:embed/>
                  <p:pic>
                    <p:nvPicPr>
                      <p:cNvPr id="188455" name="Object 3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14825" y="5561807"/>
                        <a:ext cx="281463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94598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par>
                                <p:cTn id="8" presetID="3" presetClass="entr" presetSubtype="10"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blinds(horizontal)">
                                      <p:cBhvr>
                                        <p:cTn id="10" dur="500"/>
                                        <p:tgtEl>
                                          <p:spTgt spid="2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blinds(horizontal)">
                                      <p:cBhvr>
                                        <p:cTn id="13" dur="500"/>
                                        <p:tgtEl>
                                          <p:spTgt spid="2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blinds(horizontal)">
                                      <p:cBhvr>
                                        <p:cTn id="18" dur="500"/>
                                        <p:tgtEl>
                                          <p:spTgt spid="26"/>
                                        </p:tgtEl>
                                      </p:cBhvr>
                                    </p:animEffect>
                                  </p:childTnLst>
                                </p:cTn>
                              </p:par>
                              <p:par>
                                <p:cTn id="19" presetID="3" presetClass="entr" presetSubtype="10" fill="hold"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blinds(horizontal)">
                                      <p:cBhvr>
                                        <p:cTn id="21" dur="500"/>
                                        <p:tgtEl>
                                          <p:spTgt spid="27"/>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linds(horizontal)">
                                      <p:cBhvr>
                                        <p:cTn id="24" dur="500"/>
                                        <p:tgtEl>
                                          <p:spTgt spid="29"/>
                                        </p:tgtEl>
                                      </p:cBhvr>
                                    </p:animEffect>
                                  </p:childTnLst>
                                </p:cTn>
                              </p:par>
                              <p:par>
                                <p:cTn id="25" presetID="3" presetClass="entr" presetSubtype="10"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blinds(horizontal)">
                                      <p:cBhvr>
                                        <p:cTn id="27" dur="500"/>
                                        <p:tgtEl>
                                          <p:spTgt spid="3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blinds(horizontal)">
                                      <p:cBhvr>
                                        <p:cTn id="30" dur="500"/>
                                        <p:tgtEl>
                                          <p:spTgt spid="3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blinds(horizontal)">
                                      <p:cBhvr>
                                        <p:cTn id="33" dur="500"/>
                                        <p:tgtEl>
                                          <p:spTgt spid="32"/>
                                        </p:tgtEl>
                                      </p:cBhvr>
                                    </p:animEffect>
                                  </p:childTnLst>
                                </p:cTn>
                              </p:par>
                              <p:par>
                                <p:cTn id="34" presetID="3" presetClass="entr" presetSubtype="10"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blinds(horizontal)">
                                      <p:cBhvr>
                                        <p:cTn id="3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8" grpId="0" animBg="1"/>
      <p:bldP spid="29" grpId="0"/>
      <p:bldP spid="31" grpId="0"/>
      <p:bldP spid="32"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pic>
        <p:nvPicPr>
          <p:cNvPr id="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0424" y="2587625"/>
            <a:ext cx="32416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7"/>
          <p:cNvSpPr txBox="1">
            <a:spLocks noChangeArrowheads="1"/>
          </p:cNvSpPr>
          <p:nvPr/>
        </p:nvSpPr>
        <p:spPr bwMode="auto">
          <a:xfrm>
            <a:off x="515938" y="1146175"/>
            <a:ext cx="11160125"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825500" indent="-825500" eaLnBrk="1" hangingPunct="1">
              <a:lnSpc>
                <a:spcPct val="130000"/>
              </a:lnSpc>
              <a:spcBef>
                <a:spcPct val="50000"/>
              </a:spcBef>
            </a:pPr>
            <a:r>
              <a:rPr lang="zh-CN" altLang="en-US" sz="2000" dirty="0">
                <a:latin typeface="+mn-ea"/>
                <a:ea typeface="+mn-ea"/>
              </a:rPr>
              <a:t>例</a:t>
            </a:r>
            <a:r>
              <a:rPr lang="en-US" altLang="zh-CN" sz="2000" b="1" dirty="0">
                <a:latin typeface="+mj-ea"/>
                <a:ea typeface="+mj-ea"/>
              </a:rPr>
              <a:t>10</a:t>
            </a:r>
            <a:r>
              <a:rPr lang="zh-CN" altLang="en-US" sz="2000" dirty="0">
                <a:latin typeface="+mn-ea"/>
                <a:ea typeface="+mn-ea"/>
              </a:rPr>
              <a:t>：下图中，</a:t>
            </a:r>
            <a:r>
              <a:rPr lang="zh-CN" altLang="en-US" sz="2000" dirty="0" smtClean="0">
                <a:latin typeface="+mn-ea"/>
                <a:ea typeface="+mn-ea"/>
              </a:rPr>
              <a:t>输入信号 </a:t>
            </a:r>
            <a:r>
              <a:rPr lang="en-US" altLang="zh-CN" sz="2000" b="1" dirty="0" smtClean="0">
                <a:latin typeface="+mj-ea"/>
                <a:ea typeface="+mj-ea"/>
              </a:rPr>
              <a:t>r(t) </a:t>
            </a:r>
            <a:r>
              <a:rPr lang="zh-CN" altLang="en-US" sz="2000" dirty="0" smtClean="0">
                <a:latin typeface="+mn-ea"/>
                <a:ea typeface="+mn-ea"/>
              </a:rPr>
              <a:t>和</a:t>
            </a:r>
            <a:r>
              <a:rPr lang="zh-CN" altLang="en-US" sz="2000" dirty="0">
                <a:latin typeface="+mn-ea"/>
                <a:ea typeface="+mn-ea"/>
              </a:rPr>
              <a:t>扰动</a:t>
            </a:r>
            <a:r>
              <a:rPr lang="zh-CN" altLang="en-US" sz="2000" dirty="0" smtClean="0">
                <a:latin typeface="+mn-ea"/>
                <a:ea typeface="+mn-ea"/>
              </a:rPr>
              <a:t>信号 </a:t>
            </a:r>
            <a:r>
              <a:rPr lang="en-US" altLang="zh-CN" sz="2000" b="1" dirty="0" smtClean="0">
                <a:latin typeface="+mj-ea"/>
                <a:ea typeface="+mj-ea"/>
              </a:rPr>
              <a:t>d(t) </a:t>
            </a:r>
            <a:r>
              <a:rPr lang="zh-CN" altLang="en-US" sz="2000" dirty="0" smtClean="0">
                <a:latin typeface="+mn-ea"/>
                <a:ea typeface="+mn-ea"/>
              </a:rPr>
              <a:t>都是</a:t>
            </a:r>
            <a:r>
              <a:rPr lang="zh-CN" altLang="en-US" sz="2000" dirty="0">
                <a:latin typeface="+mn-ea"/>
                <a:ea typeface="+mn-ea"/>
              </a:rPr>
              <a:t>单位斜坡信号。为消除系统在输出端的稳态误差，使斜坡输入信号通过比例</a:t>
            </a:r>
            <a:r>
              <a:rPr lang="en-US" altLang="zh-CN" sz="2000" dirty="0">
                <a:latin typeface="+mn-ea"/>
                <a:ea typeface="+mn-ea"/>
              </a:rPr>
              <a:t>-</a:t>
            </a:r>
            <a:r>
              <a:rPr lang="zh-CN" altLang="en-US" sz="2000" dirty="0">
                <a:latin typeface="+mn-ea"/>
                <a:ea typeface="+mn-ea"/>
              </a:rPr>
              <a:t>微分环节后再进入系统。试计算：</a:t>
            </a:r>
            <a:r>
              <a:rPr lang="zh-CN" altLang="en-US" sz="2000" b="1" dirty="0">
                <a:latin typeface="+mj-ea"/>
                <a:ea typeface="+mj-ea"/>
              </a:rPr>
              <a:t>（</a:t>
            </a:r>
            <a:r>
              <a:rPr lang="en-US" altLang="zh-CN" sz="2000" b="1" dirty="0">
                <a:latin typeface="+mj-ea"/>
                <a:ea typeface="+mj-ea"/>
              </a:rPr>
              <a:t>1</a:t>
            </a:r>
            <a:r>
              <a:rPr lang="zh-CN" altLang="en-US" sz="2000" b="1" dirty="0">
                <a:latin typeface="+mj-ea"/>
                <a:ea typeface="+mj-ea"/>
              </a:rPr>
              <a:t>）</a:t>
            </a:r>
            <a:r>
              <a:rPr lang="en-US" altLang="zh-CN" sz="2000" b="1" dirty="0" err="1" smtClean="0">
                <a:latin typeface="+mj-ea"/>
                <a:ea typeface="+mj-ea"/>
              </a:rPr>
              <a:t>K</a:t>
            </a:r>
            <a:r>
              <a:rPr lang="en-US" altLang="zh-CN" sz="2000" b="1" baseline="-25000" dirty="0" err="1" smtClean="0">
                <a:latin typeface="+mj-ea"/>
                <a:ea typeface="+mj-ea"/>
              </a:rPr>
              <a:t>d</a:t>
            </a:r>
            <a:r>
              <a:rPr lang="en-US" altLang="zh-CN" sz="2000" b="1" dirty="0" smtClean="0">
                <a:latin typeface="+mj-ea"/>
                <a:ea typeface="+mj-ea"/>
              </a:rPr>
              <a:t>=0 </a:t>
            </a:r>
            <a:r>
              <a:rPr lang="zh-CN" altLang="en-US" sz="2000" dirty="0" smtClean="0">
                <a:latin typeface="+mn-ea"/>
                <a:ea typeface="+mn-ea"/>
              </a:rPr>
              <a:t>时</a:t>
            </a:r>
            <a:r>
              <a:rPr lang="zh-CN" altLang="en-US" sz="2000" dirty="0">
                <a:latin typeface="+mn-ea"/>
                <a:ea typeface="+mn-ea"/>
              </a:rPr>
              <a:t>系统的稳态误差；</a:t>
            </a:r>
            <a:r>
              <a:rPr lang="zh-CN" altLang="en-US" sz="2000" b="1" dirty="0">
                <a:latin typeface="+mj-ea"/>
                <a:ea typeface="+mj-ea"/>
              </a:rPr>
              <a:t>（</a:t>
            </a:r>
            <a:r>
              <a:rPr lang="en-US" altLang="zh-CN" sz="2000" b="1" dirty="0">
                <a:latin typeface="+mj-ea"/>
                <a:ea typeface="+mj-ea"/>
              </a:rPr>
              <a:t>2</a:t>
            </a:r>
            <a:r>
              <a:rPr lang="zh-CN" altLang="en-US" sz="2000" b="1" dirty="0">
                <a:latin typeface="+mj-ea"/>
                <a:ea typeface="+mj-ea"/>
              </a:rPr>
              <a:t>）</a:t>
            </a:r>
            <a:r>
              <a:rPr lang="zh-CN" altLang="en-US" sz="2000" dirty="0">
                <a:latin typeface="+mn-ea"/>
                <a:ea typeface="+mn-ea"/>
              </a:rPr>
              <a:t>为使系统对斜坡输入响应的稳态误差为零，</a:t>
            </a:r>
            <a:r>
              <a:rPr lang="en-US" altLang="zh-CN" sz="2000" b="1" dirty="0" err="1" smtClean="0">
                <a:latin typeface="+mj-ea"/>
                <a:ea typeface="+mj-ea"/>
              </a:rPr>
              <a:t>K</a:t>
            </a:r>
            <a:r>
              <a:rPr lang="en-US" altLang="zh-CN" sz="2000" b="1" baseline="-25000" dirty="0" err="1" smtClean="0">
                <a:latin typeface="+mj-ea"/>
                <a:ea typeface="+mj-ea"/>
              </a:rPr>
              <a:t>d</a:t>
            </a:r>
            <a:r>
              <a:rPr lang="en-US" altLang="zh-CN" sz="2000" b="1" baseline="-25000" dirty="0" smtClean="0">
                <a:latin typeface="+mj-ea"/>
                <a:ea typeface="+mj-ea"/>
              </a:rPr>
              <a:t> </a:t>
            </a:r>
            <a:r>
              <a:rPr lang="zh-CN" altLang="en-US" sz="2000" dirty="0" smtClean="0">
                <a:latin typeface="+mn-ea"/>
                <a:ea typeface="+mn-ea"/>
              </a:rPr>
              <a:t>值</a:t>
            </a:r>
            <a:r>
              <a:rPr lang="zh-CN" altLang="en-US" sz="2000" dirty="0">
                <a:latin typeface="+mn-ea"/>
                <a:ea typeface="+mn-ea"/>
              </a:rPr>
              <a:t>应为多少？</a:t>
            </a:r>
            <a:r>
              <a:rPr lang="zh-CN" altLang="en-US" dirty="0">
                <a:latin typeface="+mn-ea"/>
                <a:ea typeface="+mn-ea"/>
              </a:rPr>
              <a:t> </a:t>
            </a:r>
            <a:endParaRPr lang="en-US" altLang="zh-CN" sz="2000" dirty="0">
              <a:latin typeface="+mn-ea"/>
              <a:ea typeface="+mn-ea"/>
            </a:endParaRPr>
          </a:p>
        </p:txBody>
      </p:sp>
      <p:graphicFrame>
        <p:nvGraphicFramePr>
          <p:cNvPr id="6" name="Object 8"/>
          <p:cNvGraphicFramePr>
            <a:graphicFrameLocks noChangeAspect="1"/>
          </p:cNvGraphicFramePr>
          <p:nvPr>
            <p:extLst>
              <p:ext uri="{D42A27DB-BD31-4B8C-83A1-F6EECF244321}">
                <p14:modId xmlns:p14="http://schemas.microsoft.com/office/powerpoint/2010/main" val="1780463516"/>
              </p:ext>
            </p:extLst>
          </p:nvPr>
        </p:nvGraphicFramePr>
        <p:xfrm>
          <a:off x="1644649" y="4835525"/>
          <a:ext cx="4032250" cy="561975"/>
        </p:xfrm>
        <a:graphic>
          <a:graphicData uri="http://schemas.openxmlformats.org/presentationml/2006/ole">
            <mc:AlternateContent xmlns:mc="http://schemas.openxmlformats.org/markup-compatibility/2006">
              <mc:Choice xmlns:v="urn:schemas-microsoft-com:vml" Requires="v">
                <p:oleObj spid="_x0000_s67761" r:id="rId4" imgW="3124517" imgH="432117" progId="Equation.3">
                  <p:embed/>
                </p:oleObj>
              </mc:Choice>
              <mc:Fallback>
                <p:oleObj r:id="rId4" imgW="3124517" imgH="432117" progId="Equation.3">
                  <p:embed/>
                  <p:pic>
                    <p:nvPicPr>
                      <p:cNvPr id="67586"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4649" y="4835525"/>
                        <a:ext cx="403225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0"/>
          <p:cNvGraphicFramePr>
            <a:graphicFrameLocks noChangeAspect="1"/>
          </p:cNvGraphicFramePr>
          <p:nvPr>
            <p:extLst>
              <p:ext uri="{D42A27DB-BD31-4B8C-83A1-F6EECF244321}">
                <p14:modId xmlns:p14="http://schemas.microsoft.com/office/powerpoint/2010/main" val="2689629166"/>
              </p:ext>
            </p:extLst>
          </p:nvPr>
        </p:nvGraphicFramePr>
        <p:xfrm>
          <a:off x="1644649" y="4114800"/>
          <a:ext cx="3960812" cy="558800"/>
        </p:xfrm>
        <a:graphic>
          <a:graphicData uri="http://schemas.openxmlformats.org/presentationml/2006/ole">
            <mc:AlternateContent xmlns:mc="http://schemas.openxmlformats.org/markup-compatibility/2006">
              <mc:Choice xmlns:v="urn:schemas-microsoft-com:vml" Requires="v">
                <p:oleObj spid="_x0000_s67762" r:id="rId6" imgW="3086417" imgH="432117" progId="Equation.3">
                  <p:embed/>
                </p:oleObj>
              </mc:Choice>
              <mc:Fallback>
                <p:oleObj r:id="rId6" imgW="3086417" imgH="432117" progId="Equation.3">
                  <p:embed/>
                  <p:pic>
                    <p:nvPicPr>
                      <p:cNvPr id="67587" name="Object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4649" y="4114800"/>
                        <a:ext cx="396081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AutoShape 11"/>
          <p:cNvSpPr>
            <a:spLocks noChangeArrowheads="1"/>
          </p:cNvSpPr>
          <p:nvPr/>
        </p:nvSpPr>
        <p:spPr bwMode="auto">
          <a:xfrm>
            <a:off x="3516311" y="4619625"/>
            <a:ext cx="217488" cy="215900"/>
          </a:xfrm>
          <a:prstGeom prst="downArrow">
            <a:avLst>
              <a:gd name="adj1" fmla="val 50000"/>
              <a:gd name="adj2" fmla="val 2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9" name="Object 13"/>
          <p:cNvGraphicFramePr>
            <a:graphicFrameLocks noChangeAspect="1"/>
          </p:cNvGraphicFramePr>
          <p:nvPr>
            <p:extLst>
              <p:ext uri="{D42A27DB-BD31-4B8C-83A1-F6EECF244321}">
                <p14:modId xmlns:p14="http://schemas.microsoft.com/office/powerpoint/2010/main" val="3471540846"/>
              </p:ext>
            </p:extLst>
          </p:nvPr>
        </p:nvGraphicFramePr>
        <p:xfrm>
          <a:off x="6994524" y="3170238"/>
          <a:ext cx="1484312" cy="579437"/>
        </p:xfrm>
        <a:graphic>
          <a:graphicData uri="http://schemas.openxmlformats.org/presentationml/2006/ole">
            <mc:AlternateContent xmlns:mc="http://schemas.openxmlformats.org/markup-compatibility/2006">
              <mc:Choice xmlns:v="urn:schemas-microsoft-com:vml" Requires="v">
                <p:oleObj spid="_x0000_s67763" r:id="rId8" imgW="1016317" imgH="394017" progId="Equation.3">
                  <p:embed/>
                </p:oleObj>
              </mc:Choice>
              <mc:Fallback>
                <p:oleObj r:id="rId8" imgW="1016317" imgH="394017" progId="Equation.3">
                  <p:embed/>
                  <p:pic>
                    <p:nvPicPr>
                      <p:cNvPr id="67588"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94524" y="3170238"/>
                        <a:ext cx="1484312"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14"/>
          <p:cNvGraphicFramePr>
            <a:graphicFrameLocks noChangeAspect="1"/>
          </p:cNvGraphicFramePr>
          <p:nvPr>
            <p:extLst>
              <p:ext uri="{D42A27DB-BD31-4B8C-83A1-F6EECF244321}">
                <p14:modId xmlns:p14="http://schemas.microsoft.com/office/powerpoint/2010/main" val="35704932"/>
              </p:ext>
            </p:extLst>
          </p:nvPr>
        </p:nvGraphicFramePr>
        <p:xfrm>
          <a:off x="1644649" y="5605463"/>
          <a:ext cx="4557712" cy="858837"/>
        </p:xfrm>
        <a:graphic>
          <a:graphicData uri="http://schemas.openxmlformats.org/presentationml/2006/ole">
            <mc:AlternateContent xmlns:mc="http://schemas.openxmlformats.org/markup-compatibility/2006">
              <mc:Choice xmlns:v="urn:schemas-microsoft-com:vml" Requires="v">
                <p:oleObj spid="_x0000_s67764" r:id="rId10" imgW="3530917" imgH="660717" progId="Equation.3">
                  <p:embed/>
                </p:oleObj>
              </mc:Choice>
              <mc:Fallback>
                <p:oleObj r:id="rId10" imgW="3530917" imgH="660717" progId="Equation.3">
                  <p:embed/>
                  <p:pic>
                    <p:nvPicPr>
                      <p:cNvPr id="67589"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44649" y="5605463"/>
                        <a:ext cx="4557712" cy="85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 Box 15"/>
          <p:cNvSpPr txBox="1">
            <a:spLocks noChangeArrowheads="1"/>
          </p:cNvSpPr>
          <p:nvPr/>
        </p:nvSpPr>
        <p:spPr bwMode="auto">
          <a:xfrm>
            <a:off x="6929436" y="2805113"/>
            <a:ext cx="1871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dirty="0">
                <a:latin typeface="+mn-ea"/>
                <a:ea typeface="+mn-ea"/>
              </a:rPr>
              <a:t>输入信号为</a:t>
            </a:r>
          </a:p>
        </p:txBody>
      </p:sp>
      <p:sp>
        <p:nvSpPr>
          <p:cNvPr id="12" name="AutoShape 16"/>
          <p:cNvSpPr>
            <a:spLocks noChangeArrowheads="1"/>
          </p:cNvSpPr>
          <p:nvPr/>
        </p:nvSpPr>
        <p:spPr bwMode="auto">
          <a:xfrm>
            <a:off x="3516311" y="5340350"/>
            <a:ext cx="217488" cy="215900"/>
          </a:xfrm>
          <a:prstGeom prst="downArrow">
            <a:avLst>
              <a:gd name="adj1" fmla="val 50000"/>
              <a:gd name="adj2" fmla="val 2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3" name="Object 17"/>
          <p:cNvGraphicFramePr>
            <a:graphicFrameLocks noChangeAspect="1"/>
          </p:cNvGraphicFramePr>
          <p:nvPr>
            <p:extLst>
              <p:ext uri="{D42A27DB-BD31-4B8C-83A1-F6EECF244321}">
                <p14:modId xmlns:p14="http://schemas.microsoft.com/office/powerpoint/2010/main" val="3356182171"/>
              </p:ext>
            </p:extLst>
          </p:nvPr>
        </p:nvGraphicFramePr>
        <p:xfrm>
          <a:off x="7105649" y="4171950"/>
          <a:ext cx="3049587" cy="733425"/>
        </p:xfrm>
        <a:graphic>
          <a:graphicData uri="http://schemas.openxmlformats.org/presentationml/2006/ole">
            <mc:AlternateContent xmlns:mc="http://schemas.openxmlformats.org/markup-compatibility/2006">
              <mc:Choice xmlns:v="urn:schemas-microsoft-com:vml" Requires="v">
                <p:oleObj spid="_x0000_s67765" r:id="rId12" imgW="1651317" imgH="394017" progId="Equation.3">
                  <p:embed/>
                </p:oleObj>
              </mc:Choice>
              <mc:Fallback>
                <p:oleObj r:id="rId12" imgW="1651317" imgH="394017" progId="Equation.3">
                  <p:embed/>
                  <p:pic>
                    <p:nvPicPr>
                      <p:cNvPr id="67590" name="Object 1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105649" y="4171950"/>
                        <a:ext cx="3049587"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4" name="Object 18"/>
          <p:cNvGraphicFramePr>
            <a:graphicFrameLocks noChangeAspect="1"/>
          </p:cNvGraphicFramePr>
          <p:nvPr>
            <p:extLst>
              <p:ext uri="{D42A27DB-BD31-4B8C-83A1-F6EECF244321}">
                <p14:modId xmlns:p14="http://schemas.microsoft.com/office/powerpoint/2010/main" val="921256484"/>
              </p:ext>
            </p:extLst>
          </p:nvPr>
        </p:nvGraphicFramePr>
        <p:xfrm>
          <a:off x="7148511" y="5037138"/>
          <a:ext cx="3427413" cy="582612"/>
        </p:xfrm>
        <a:graphic>
          <a:graphicData uri="http://schemas.openxmlformats.org/presentationml/2006/ole">
            <mc:AlternateContent xmlns:mc="http://schemas.openxmlformats.org/markup-compatibility/2006">
              <mc:Choice xmlns:v="urn:schemas-microsoft-com:vml" Requires="v">
                <p:oleObj spid="_x0000_s67766" r:id="rId14" imgW="2337117" imgH="394017" progId="Equation.3">
                  <p:embed/>
                </p:oleObj>
              </mc:Choice>
              <mc:Fallback>
                <p:oleObj r:id="rId14" imgW="2337117" imgH="394017" progId="Equation.3">
                  <p:embed/>
                  <p:pic>
                    <p:nvPicPr>
                      <p:cNvPr id="67591" name="Object 1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48511" y="5037138"/>
                        <a:ext cx="342741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 name="Object 19"/>
          <p:cNvGraphicFramePr>
            <a:graphicFrameLocks noChangeAspect="1"/>
          </p:cNvGraphicFramePr>
          <p:nvPr>
            <p:extLst>
              <p:ext uri="{D42A27DB-BD31-4B8C-83A1-F6EECF244321}">
                <p14:modId xmlns:p14="http://schemas.microsoft.com/office/powerpoint/2010/main" val="1250885061"/>
              </p:ext>
            </p:extLst>
          </p:nvPr>
        </p:nvGraphicFramePr>
        <p:xfrm>
          <a:off x="8301036" y="5829300"/>
          <a:ext cx="1284288" cy="657225"/>
        </p:xfrm>
        <a:graphic>
          <a:graphicData uri="http://schemas.openxmlformats.org/presentationml/2006/ole">
            <mc:AlternateContent xmlns:mc="http://schemas.openxmlformats.org/markup-compatibility/2006">
              <mc:Choice xmlns:v="urn:schemas-microsoft-com:vml" Requires="v">
                <p:oleObj spid="_x0000_s67767" r:id="rId16" imgW="774681" imgH="393846" progId="Equations">
                  <p:embed/>
                </p:oleObj>
              </mc:Choice>
              <mc:Fallback>
                <p:oleObj r:id="rId16" imgW="774681" imgH="393846" progId="Equations">
                  <p:embed/>
                  <p:pic>
                    <p:nvPicPr>
                      <p:cNvPr id="67592" name="Object 19"/>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8301036" y="5829300"/>
                        <a:ext cx="1284288"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 name="AutoShape 16"/>
          <p:cNvSpPr>
            <a:spLocks noChangeArrowheads="1"/>
          </p:cNvSpPr>
          <p:nvPr/>
        </p:nvSpPr>
        <p:spPr bwMode="auto">
          <a:xfrm>
            <a:off x="8732836" y="5611813"/>
            <a:ext cx="217488" cy="215900"/>
          </a:xfrm>
          <a:prstGeom prst="downArrow">
            <a:avLst>
              <a:gd name="adj1" fmla="val 50000"/>
              <a:gd name="adj2" fmla="val 2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TextBox 17"/>
          <p:cNvSpPr txBox="1">
            <a:spLocks noChangeArrowheads="1"/>
          </p:cNvSpPr>
          <p:nvPr/>
        </p:nvSpPr>
        <p:spPr bwMode="auto">
          <a:xfrm>
            <a:off x="6537324" y="4387850"/>
            <a:ext cx="5762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latin typeface="+mj-ea"/>
                <a:ea typeface="+mj-ea"/>
              </a:rPr>
              <a:t>(1)</a:t>
            </a:r>
            <a:endParaRPr lang="zh-CN" altLang="en-US" b="1">
              <a:latin typeface="+mj-ea"/>
              <a:ea typeface="+mj-ea"/>
            </a:endParaRPr>
          </a:p>
        </p:txBody>
      </p:sp>
      <p:sp>
        <p:nvSpPr>
          <p:cNvPr id="18" name="TextBox 18"/>
          <p:cNvSpPr txBox="1">
            <a:spLocks noChangeArrowheads="1"/>
          </p:cNvSpPr>
          <p:nvPr/>
        </p:nvSpPr>
        <p:spPr bwMode="auto">
          <a:xfrm>
            <a:off x="6537324" y="5180013"/>
            <a:ext cx="5762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latin typeface="+mj-ea"/>
                <a:ea typeface="+mj-ea"/>
              </a:rPr>
              <a:t>(2)</a:t>
            </a:r>
            <a:endParaRPr lang="zh-CN" altLang="en-US" b="1" dirty="0">
              <a:latin typeface="+mj-ea"/>
              <a:ea typeface="+mj-ea"/>
            </a:endParaRPr>
          </a:p>
        </p:txBody>
      </p:sp>
    </p:spTree>
    <p:extLst>
      <p:ext uri="{BB962C8B-B14F-4D97-AF65-F5344CB8AC3E}">
        <p14:creationId xmlns:p14="http://schemas.microsoft.com/office/powerpoint/2010/main" val="153448240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sp>
        <p:nvSpPr>
          <p:cNvPr id="3" name="Text Box 6"/>
          <p:cNvSpPr txBox="1">
            <a:spLocks noChangeArrowheads="1"/>
          </p:cNvSpPr>
          <p:nvPr/>
        </p:nvSpPr>
        <p:spPr bwMode="auto">
          <a:xfrm>
            <a:off x="515938" y="1089025"/>
            <a:ext cx="676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4</a:t>
            </a:r>
            <a:r>
              <a:rPr lang="zh-CN" altLang="en-US" sz="2400" b="1" dirty="0">
                <a:solidFill>
                  <a:srgbClr val="C00000"/>
                </a:solidFill>
                <a:latin typeface="+mj-ea"/>
                <a:ea typeface="+mj-ea"/>
              </a:rPr>
              <a:t>）提高系统稳态精度的方法</a:t>
            </a:r>
          </a:p>
        </p:txBody>
      </p:sp>
      <p:sp>
        <p:nvSpPr>
          <p:cNvPr id="4" name="Text Box 7"/>
          <p:cNvSpPr txBox="1">
            <a:spLocks noChangeArrowheads="1"/>
          </p:cNvSpPr>
          <p:nvPr/>
        </p:nvSpPr>
        <p:spPr bwMode="auto">
          <a:xfrm>
            <a:off x="1320800" y="1700213"/>
            <a:ext cx="10355262"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14350" eaLnBrk="1" hangingPunct="1">
              <a:lnSpc>
                <a:spcPct val="135000"/>
              </a:lnSpc>
              <a:spcBef>
                <a:spcPct val="50000"/>
              </a:spcBef>
            </a:pPr>
            <a:r>
              <a:rPr lang="zh-CN" altLang="en-US" sz="2000" dirty="0" smtClean="0">
                <a:latin typeface="+mn-ea"/>
                <a:ea typeface="+mn-ea"/>
              </a:rPr>
              <a:t>增加</a:t>
            </a:r>
            <a:r>
              <a:rPr lang="zh-CN" altLang="en-US" sz="2000" dirty="0">
                <a:latin typeface="+mn-ea"/>
                <a:ea typeface="+mn-ea"/>
              </a:rPr>
              <a:t>系统的开环增益和系统类型，可以减小或消除系统稳态误差，但是易于影响系统的动态性能。引入前馈控制来减小或消除稳态误差也是常用的方法。</a:t>
            </a:r>
          </a:p>
          <a:p>
            <a:pPr indent="514350" eaLnBrk="1" hangingPunct="1">
              <a:lnSpc>
                <a:spcPct val="135000"/>
              </a:lnSpc>
              <a:spcBef>
                <a:spcPct val="50000"/>
              </a:spcBef>
            </a:pPr>
            <a:r>
              <a:rPr lang="zh-CN" altLang="en-US" sz="2000" b="1" dirty="0" smtClean="0">
                <a:solidFill>
                  <a:srgbClr val="C00000"/>
                </a:solidFill>
                <a:latin typeface="+mj-ea"/>
                <a:ea typeface="+mj-ea"/>
              </a:rPr>
              <a:t>前馈控制</a:t>
            </a:r>
            <a:r>
              <a:rPr lang="zh-CN" altLang="en-US" sz="2000" dirty="0">
                <a:latin typeface="+mn-ea"/>
                <a:ea typeface="+mn-ea"/>
              </a:rPr>
              <a:t>就是在系统中引入适当的前向通路控制环节</a:t>
            </a:r>
          </a:p>
        </p:txBody>
      </p:sp>
      <p:sp>
        <p:nvSpPr>
          <p:cNvPr id="5" name="Text Box 38"/>
          <p:cNvSpPr txBox="1">
            <a:spLocks noChangeArrowheads="1"/>
          </p:cNvSpPr>
          <p:nvPr/>
        </p:nvSpPr>
        <p:spPr bwMode="auto">
          <a:xfrm>
            <a:off x="1652588" y="5230813"/>
            <a:ext cx="47513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err="1">
                <a:latin typeface="+mj-ea"/>
                <a:ea typeface="+mj-ea"/>
                <a:cs typeface="Times New Roman" panose="02020603050405020304" pitchFamily="18" charset="0"/>
              </a:rPr>
              <a:t>G</a:t>
            </a:r>
            <a:r>
              <a:rPr lang="en-US" altLang="zh-CN" b="1" baseline="-25000" dirty="0" err="1">
                <a:latin typeface="+mj-ea"/>
                <a:ea typeface="+mj-ea"/>
                <a:cs typeface="Times New Roman" panose="02020603050405020304" pitchFamily="18" charset="0"/>
              </a:rPr>
              <a:t>u</a:t>
            </a:r>
            <a:r>
              <a:rPr lang="en-US" altLang="zh-CN" b="1" dirty="0">
                <a:latin typeface="+mj-ea"/>
                <a:ea typeface="+mj-ea"/>
                <a:cs typeface="Times New Roman" panose="02020603050405020304" pitchFamily="18" charset="0"/>
              </a:rPr>
              <a:t>(s)</a:t>
            </a:r>
            <a:r>
              <a:rPr lang="zh-CN" altLang="en-US" b="1" dirty="0">
                <a:latin typeface="+mj-ea"/>
                <a:ea typeface="+mj-ea"/>
                <a:cs typeface="Times New Roman" panose="02020603050405020304" pitchFamily="18" charset="0"/>
              </a:rPr>
              <a:t>：</a:t>
            </a:r>
            <a:r>
              <a:rPr lang="zh-CN" altLang="en-US" dirty="0">
                <a:latin typeface="+mn-ea"/>
                <a:ea typeface="+mn-ea"/>
                <a:cs typeface="Times New Roman" panose="02020603050405020304" pitchFamily="18" charset="0"/>
              </a:rPr>
              <a:t>对参考输入进行补偿的前馈控制器</a:t>
            </a:r>
          </a:p>
        </p:txBody>
      </p:sp>
      <p:sp>
        <p:nvSpPr>
          <p:cNvPr id="6" name="Text Box 39"/>
          <p:cNvSpPr txBox="1">
            <a:spLocks noChangeArrowheads="1"/>
          </p:cNvSpPr>
          <p:nvPr/>
        </p:nvSpPr>
        <p:spPr bwMode="auto">
          <a:xfrm>
            <a:off x="6246813" y="5230813"/>
            <a:ext cx="44656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err="1">
                <a:latin typeface="+mj-ea"/>
                <a:ea typeface="+mj-ea"/>
                <a:cs typeface="Times New Roman" panose="02020603050405020304" pitchFamily="18" charset="0"/>
              </a:rPr>
              <a:t>G</a:t>
            </a:r>
            <a:r>
              <a:rPr lang="en-US" altLang="zh-CN" b="1" baseline="-25000" dirty="0" err="1">
                <a:latin typeface="+mj-ea"/>
                <a:ea typeface="+mj-ea"/>
                <a:cs typeface="Times New Roman" panose="02020603050405020304" pitchFamily="18" charset="0"/>
              </a:rPr>
              <a:t>d</a:t>
            </a:r>
            <a:r>
              <a:rPr lang="en-US" altLang="zh-CN" b="1" dirty="0">
                <a:latin typeface="+mj-ea"/>
                <a:ea typeface="+mj-ea"/>
                <a:cs typeface="Times New Roman" panose="02020603050405020304" pitchFamily="18" charset="0"/>
              </a:rPr>
              <a:t>(s)</a:t>
            </a:r>
            <a:r>
              <a:rPr lang="zh-CN" altLang="en-US" b="1" dirty="0">
                <a:latin typeface="+mj-ea"/>
                <a:ea typeface="+mj-ea"/>
                <a:cs typeface="Times New Roman" panose="02020603050405020304" pitchFamily="18" charset="0"/>
              </a:rPr>
              <a:t>：</a:t>
            </a:r>
            <a:r>
              <a:rPr lang="zh-CN" altLang="en-US" dirty="0">
                <a:latin typeface="+mn-ea"/>
                <a:ea typeface="+mn-ea"/>
                <a:cs typeface="Times New Roman" panose="02020603050405020304" pitchFamily="18" charset="0"/>
              </a:rPr>
              <a:t>对干扰输</a:t>
            </a:r>
            <a:r>
              <a:rPr lang="zh-CN" altLang="en-US" dirty="0">
                <a:latin typeface="+mn-ea"/>
                <a:ea typeface="+mn-ea"/>
                <a:cs typeface="楷体_GB2312"/>
              </a:rPr>
              <a:t>入进行补偿的前馈控制器</a:t>
            </a:r>
          </a:p>
        </p:txBody>
      </p:sp>
      <p:graphicFrame>
        <p:nvGraphicFramePr>
          <p:cNvPr id="7" name="Object 41"/>
          <p:cNvGraphicFramePr>
            <a:graphicFrameLocks noChangeAspect="1"/>
          </p:cNvGraphicFramePr>
          <p:nvPr>
            <p:extLst>
              <p:ext uri="{D42A27DB-BD31-4B8C-83A1-F6EECF244321}">
                <p14:modId xmlns:p14="http://schemas.microsoft.com/office/powerpoint/2010/main" val="816178123"/>
              </p:ext>
            </p:extLst>
          </p:nvPr>
        </p:nvGraphicFramePr>
        <p:xfrm>
          <a:off x="3275635" y="5807075"/>
          <a:ext cx="5616575" cy="682625"/>
        </p:xfrm>
        <a:graphic>
          <a:graphicData uri="http://schemas.openxmlformats.org/presentationml/2006/ole">
            <mc:AlternateContent xmlns:mc="http://schemas.openxmlformats.org/markup-compatibility/2006">
              <mc:Choice xmlns:v="urn:schemas-microsoft-com:vml" Requires="v">
                <p:oleObj spid="_x0000_s68633" r:id="rId3" imgW="3556317" imgH="432117" progId="Equation.3">
                  <p:embed/>
                </p:oleObj>
              </mc:Choice>
              <mc:Fallback>
                <p:oleObj r:id="rId3" imgW="3556317" imgH="432117" progId="Equation.3">
                  <p:embed/>
                  <p:pic>
                    <p:nvPicPr>
                      <p:cNvPr id="68610" name="Object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635" y="5807075"/>
                        <a:ext cx="5616575" cy="6826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8" name="Picture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60675" y="3495675"/>
            <a:ext cx="6446496" cy="152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223752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3.4 </a:t>
            </a:r>
            <a:r>
              <a:rPr lang="zh-CN" altLang="en-US" dirty="0"/>
              <a:t>系统的时域性能</a:t>
            </a:r>
            <a:r>
              <a:rPr lang="zh-CN" altLang="en-US" dirty="0" smtClean="0"/>
              <a:t>分析</a:t>
            </a:r>
            <a:endParaRPr lang="zh-CN" altLang="en-US" dirty="0"/>
          </a:p>
        </p:txBody>
      </p:sp>
      <p:graphicFrame>
        <p:nvGraphicFramePr>
          <p:cNvPr id="3" name="Object 6"/>
          <p:cNvGraphicFramePr>
            <a:graphicFrameLocks noChangeAspect="1"/>
          </p:cNvGraphicFramePr>
          <p:nvPr>
            <p:extLst>
              <p:ext uri="{D42A27DB-BD31-4B8C-83A1-F6EECF244321}">
                <p14:modId xmlns:p14="http://schemas.microsoft.com/office/powerpoint/2010/main" val="1567018823"/>
              </p:ext>
            </p:extLst>
          </p:nvPr>
        </p:nvGraphicFramePr>
        <p:xfrm>
          <a:off x="2894648" y="1249363"/>
          <a:ext cx="6099175" cy="720725"/>
        </p:xfrm>
        <a:graphic>
          <a:graphicData uri="http://schemas.openxmlformats.org/presentationml/2006/ole">
            <mc:AlternateContent xmlns:mc="http://schemas.openxmlformats.org/markup-compatibility/2006">
              <mc:Choice xmlns:v="urn:schemas-microsoft-com:vml" Requires="v">
                <p:oleObj spid="_x0000_s69744" r:id="rId4" imgW="3657917" imgH="432117" progId="Equation.3">
                  <p:embed/>
                </p:oleObj>
              </mc:Choice>
              <mc:Fallback>
                <p:oleObj r:id="rId4" imgW="3657917" imgH="432117" progId="Equation.3">
                  <p:embed/>
                  <p:pic>
                    <p:nvPicPr>
                      <p:cNvPr id="69634"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4648" y="1249363"/>
                        <a:ext cx="6099175" cy="7207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8"/>
          <p:cNvGraphicFramePr>
            <a:graphicFrameLocks noChangeAspect="1"/>
          </p:cNvGraphicFramePr>
          <p:nvPr>
            <p:extLst>
              <p:ext uri="{D42A27DB-BD31-4B8C-83A1-F6EECF244321}">
                <p14:modId xmlns:p14="http://schemas.microsoft.com/office/powerpoint/2010/main" val="3272861932"/>
              </p:ext>
            </p:extLst>
          </p:nvPr>
        </p:nvGraphicFramePr>
        <p:xfrm>
          <a:off x="2894648" y="2185988"/>
          <a:ext cx="2562225" cy="720725"/>
        </p:xfrm>
        <a:graphic>
          <a:graphicData uri="http://schemas.openxmlformats.org/presentationml/2006/ole">
            <mc:AlternateContent xmlns:mc="http://schemas.openxmlformats.org/markup-compatibility/2006">
              <mc:Choice xmlns:v="urn:schemas-microsoft-com:vml" Requires="v">
                <p:oleObj spid="_x0000_s69745" r:id="rId6" imgW="1537017" imgH="432117" progId="Equation.3">
                  <p:embed/>
                </p:oleObj>
              </mc:Choice>
              <mc:Fallback>
                <p:oleObj r:id="rId6" imgW="1537017" imgH="432117" progId="Equation.3">
                  <p:embed/>
                  <p:pic>
                    <p:nvPicPr>
                      <p:cNvPr id="69635"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94648" y="2185988"/>
                        <a:ext cx="256222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9"/>
          <p:cNvGraphicFramePr>
            <a:graphicFrameLocks noChangeAspect="1"/>
          </p:cNvGraphicFramePr>
          <p:nvPr>
            <p:extLst>
              <p:ext uri="{D42A27DB-BD31-4B8C-83A1-F6EECF244321}">
                <p14:modId xmlns:p14="http://schemas.microsoft.com/office/powerpoint/2010/main" val="1295377274"/>
              </p:ext>
            </p:extLst>
          </p:nvPr>
        </p:nvGraphicFramePr>
        <p:xfrm>
          <a:off x="6207760" y="2185988"/>
          <a:ext cx="2986088" cy="720725"/>
        </p:xfrm>
        <a:graphic>
          <a:graphicData uri="http://schemas.openxmlformats.org/presentationml/2006/ole">
            <mc:AlternateContent xmlns:mc="http://schemas.openxmlformats.org/markup-compatibility/2006">
              <mc:Choice xmlns:v="urn:schemas-microsoft-com:vml" Requires="v">
                <p:oleObj spid="_x0000_s69746" r:id="rId8" imgW="1791017" imgH="432117" progId="Equation.3">
                  <p:embed/>
                </p:oleObj>
              </mc:Choice>
              <mc:Fallback>
                <p:oleObj r:id="rId8" imgW="1791017" imgH="432117" progId="Equation.3">
                  <p:embed/>
                  <p:pic>
                    <p:nvPicPr>
                      <p:cNvPr id="69636"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07760" y="2185988"/>
                        <a:ext cx="2986088"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10"/>
          <p:cNvSpPr txBox="1">
            <a:spLocks noChangeArrowheads="1"/>
          </p:cNvSpPr>
          <p:nvPr/>
        </p:nvSpPr>
        <p:spPr bwMode="auto">
          <a:xfrm>
            <a:off x="528321" y="3265500"/>
            <a:ext cx="4968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可见：</a:t>
            </a:r>
            <a:r>
              <a:rPr lang="zh-CN" altLang="en-US" sz="2000" dirty="0" smtClean="0">
                <a:latin typeface="+mn-ea"/>
                <a:ea typeface="+mn-ea"/>
              </a:rPr>
              <a:t>要 </a:t>
            </a:r>
            <a:r>
              <a:rPr lang="en-US" altLang="zh-CN" sz="2000" b="1" dirty="0" err="1" smtClean="0">
                <a:latin typeface="+mj-ea"/>
                <a:ea typeface="+mj-ea"/>
              </a:rPr>
              <a:t>e</a:t>
            </a:r>
            <a:r>
              <a:rPr lang="en-US" altLang="zh-CN" sz="2000" b="1" baseline="-25000" dirty="0" err="1" smtClean="0">
                <a:latin typeface="+mj-ea"/>
                <a:ea typeface="+mj-ea"/>
              </a:rPr>
              <a:t>ss</a:t>
            </a:r>
            <a:r>
              <a:rPr lang="en-US" altLang="zh-CN" sz="2000" b="1" dirty="0" smtClean="0">
                <a:latin typeface="+mj-ea"/>
                <a:ea typeface="+mj-ea"/>
              </a:rPr>
              <a:t>=0</a:t>
            </a:r>
            <a:r>
              <a:rPr lang="zh-CN" altLang="en-US" sz="2000" dirty="0">
                <a:latin typeface="+mn-ea"/>
                <a:ea typeface="+mn-ea"/>
              </a:rPr>
              <a:t>，</a:t>
            </a:r>
            <a:r>
              <a:rPr lang="zh-CN" altLang="en-US" sz="2000" dirty="0" smtClean="0">
                <a:latin typeface="+mn-ea"/>
                <a:ea typeface="+mn-ea"/>
              </a:rPr>
              <a:t>须 </a:t>
            </a:r>
            <a:r>
              <a:rPr lang="en-US" altLang="zh-CN" sz="2000" b="1" dirty="0" err="1" smtClean="0">
                <a:latin typeface="+mj-ea"/>
                <a:ea typeface="+mj-ea"/>
              </a:rPr>
              <a:t>e</a:t>
            </a:r>
            <a:r>
              <a:rPr lang="en-US" altLang="zh-CN" sz="2000" b="1" baseline="-25000" dirty="0" err="1" smtClean="0">
                <a:latin typeface="+mj-ea"/>
                <a:ea typeface="+mj-ea"/>
              </a:rPr>
              <a:t>u</a:t>
            </a:r>
            <a:r>
              <a:rPr lang="en-US" altLang="zh-CN" sz="2000" b="1" dirty="0" smtClean="0">
                <a:latin typeface="+mj-ea"/>
                <a:ea typeface="+mj-ea"/>
              </a:rPr>
              <a:t>=0 </a:t>
            </a:r>
            <a:r>
              <a:rPr lang="zh-CN" altLang="en-US" sz="2000" dirty="0" smtClean="0">
                <a:latin typeface="+mn-ea"/>
                <a:ea typeface="+mn-ea"/>
              </a:rPr>
              <a:t>和 </a:t>
            </a:r>
            <a:r>
              <a:rPr lang="en-US" altLang="zh-CN" sz="2000" b="1" dirty="0" err="1" smtClean="0">
                <a:latin typeface="+mj-ea"/>
                <a:ea typeface="+mj-ea"/>
              </a:rPr>
              <a:t>e</a:t>
            </a:r>
            <a:r>
              <a:rPr lang="en-US" altLang="zh-CN" sz="2000" b="1" baseline="-25000" dirty="0" err="1" smtClean="0">
                <a:latin typeface="+mj-ea"/>
                <a:ea typeface="+mj-ea"/>
              </a:rPr>
              <a:t>d</a:t>
            </a:r>
            <a:r>
              <a:rPr lang="en-US" altLang="zh-CN" sz="2000" b="1" dirty="0" smtClean="0">
                <a:latin typeface="+mj-ea"/>
                <a:ea typeface="+mj-ea"/>
              </a:rPr>
              <a:t>=0 </a:t>
            </a:r>
            <a:r>
              <a:rPr lang="zh-CN" altLang="en-US" sz="2000" dirty="0" smtClean="0">
                <a:latin typeface="+mn-ea"/>
                <a:ea typeface="+mn-ea"/>
              </a:rPr>
              <a:t>，</a:t>
            </a:r>
            <a:r>
              <a:rPr lang="zh-CN" altLang="en-US" sz="2000" dirty="0">
                <a:latin typeface="+mn-ea"/>
                <a:ea typeface="+mn-ea"/>
              </a:rPr>
              <a:t>即</a:t>
            </a:r>
          </a:p>
        </p:txBody>
      </p:sp>
      <p:graphicFrame>
        <p:nvGraphicFramePr>
          <p:cNvPr id="7" name="Object 11"/>
          <p:cNvGraphicFramePr>
            <a:graphicFrameLocks noChangeAspect="1"/>
          </p:cNvGraphicFramePr>
          <p:nvPr>
            <p:extLst>
              <p:ext uri="{D42A27DB-BD31-4B8C-83A1-F6EECF244321}">
                <p14:modId xmlns:p14="http://schemas.microsoft.com/office/powerpoint/2010/main" val="1918966238"/>
              </p:ext>
            </p:extLst>
          </p:nvPr>
        </p:nvGraphicFramePr>
        <p:xfrm>
          <a:off x="2894648" y="4002113"/>
          <a:ext cx="5314950" cy="720725"/>
        </p:xfrm>
        <a:graphic>
          <a:graphicData uri="http://schemas.openxmlformats.org/presentationml/2006/ole">
            <mc:AlternateContent xmlns:mc="http://schemas.openxmlformats.org/markup-compatibility/2006">
              <mc:Choice xmlns:v="urn:schemas-microsoft-com:vml" Requires="v">
                <p:oleObj spid="_x0000_s69747" r:id="rId10" imgW="3188017" imgH="432117" progId="Equation.3">
                  <p:embed/>
                </p:oleObj>
              </mc:Choice>
              <mc:Fallback>
                <p:oleObj r:id="rId10" imgW="3188017" imgH="432117" progId="Equation.3">
                  <p:embed/>
                  <p:pic>
                    <p:nvPicPr>
                      <p:cNvPr id="191499" name="Object 1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94648" y="4002113"/>
                        <a:ext cx="531495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2"/>
          <p:cNvGraphicFramePr>
            <a:graphicFrameLocks noChangeAspect="1"/>
          </p:cNvGraphicFramePr>
          <p:nvPr>
            <p:extLst>
              <p:ext uri="{D42A27DB-BD31-4B8C-83A1-F6EECF244321}">
                <p14:modId xmlns:p14="http://schemas.microsoft.com/office/powerpoint/2010/main" val="2625000174"/>
              </p:ext>
            </p:extLst>
          </p:nvPr>
        </p:nvGraphicFramePr>
        <p:xfrm>
          <a:off x="2894648" y="4865713"/>
          <a:ext cx="5675312" cy="720725"/>
        </p:xfrm>
        <a:graphic>
          <a:graphicData uri="http://schemas.openxmlformats.org/presentationml/2006/ole">
            <mc:AlternateContent xmlns:mc="http://schemas.openxmlformats.org/markup-compatibility/2006">
              <mc:Choice xmlns:v="urn:schemas-microsoft-com:vml" Requires="v">
                <p:oleObj spid="_x0000_s69748" r:id="rId12" imgW="3403917" imgH="432117" progId="Equation.3">
                  <p:embed/>
                </p:oleObj>
              </mc:Choice>
              <mc:Fallback>
                <p:oleObj r:id="rId12" imgW="3403917" imgH="432117" progId="Equation.3">
                  <p:embed/>
                  <p:pic>
                    <p:nvPicPr>
                      <p:cNvPr id="19150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94648" y="4865713"/>
                        <a:ext cx="567531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 Box 13"/>
          <p:cNvSpPr txBox="1">
            <a:spLocks noChangeArrowheads="1"/>
          </p:cNvSpPr>
          <p:nvPr/>
        </p:nvSpPr>
        <p:spPr bwMode="auto">
          <a:xfrm>
            <a:off x="528321" y="6040438"/>
            <a:ext cx="7632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rPr>
              <a:t>说明只要</a:t>
            </a:r>
            <a:r>
              <a:rPr lang="zh-CN" altLang="en-US" sz="2000" dirty="0" smtClean="0">
                <a:latin typeface="+mn-ea"/>
                <a:ea typeface="+mn-ea"/>
              </a:rPr>
              <a:t>按 </a:t>
            </a:r>
            <a:r>
              <a:rPr lang="en-US" altLang="zh-CN" sz="2000" b="1" dirty="0" err="1" smtClean="0">
                <a:latin typeface="+mj-ea"/>
                <a:ea typeface="+mj-ea"/>
              </a:rPr>
              <a:t>G</a:t>
            </a:r>
            <a:r>
              <a:rPr lang="en-US" altLang="zh-CN" sz="2000" b="1" baseline="-25000" dirty="0" err="1" smtClean="0">
                <a:latin typeface="+mj-ea"/>
                <a:ea typeface="+mj-ea"/>
              </a:rPr>
              <a:t>u</a:t>
            </a:r>
            <a:r>
              <a:rPr lang="en-US" altLang="zh-CN" sz="2000" b="1" baseline="-25000" dirty="0" smtClean="0">
                <a:latin typeface="+mj-ea"/>
                <a:ea typeface="+mj-ea"/>
              </a:rPr>
              <a:t> </a:t>
            </a:r>
            <a:r>
              <a:rPr lang="zh-CN" altLang="en-US" sz="2000" dirty="0" smtClean="0">
                <a:latin typeface="+mn-ea"/>
                <a:ea typeface="+mn-ea"/>
              </a:rPr>
              <a:t>和 </a:t>
            </a:r>
            <a:r>
              <a:rPr lang="en-US" altLang="zh-CN" sz="2000" b="1" dirty="0" err="1" smtClean="0">
                <a:latin typeface="+mj-ea"/>
                <a:ea typeface="+mj-ea"/>
              </a:rPr>
              <a:t>G</a:t>
            </a:r>
            <a:r>
              <a:rPr lang="en-US" altLang="zh-CN" sz="2000" b="1" baseline="-25000" dirty="0" err="1" smtClean="0">
                <a:latin typeface="+mj-ea"/>
                <a:ea typeface="+mj-ea"/>
              </a:rPr>
              <a:t>d</a:t>
            </a:r>
            <a:r>
              <a:rPr lang="en-US" altLang="zh-CN" sz="2000" b="1" baseline="-25000" dirty="0" smtClean="0">
                <a:latin typeface="+mj-ea"/>
                <a:ea typeface="+mj-ea"/>
              </a:rPr>
              <a:t> </a:t>
            </a:r>
            <a:r>
              <a:rPr lang="zh-CN" altLang="en-US" sz="2000" dirty="0" smtClean="0">
                <a:latin typeface="+mn-ea"/>
                <a:ea typeface="+mn-ea"/>
              </a:rPr>
              <a:t>设计</a:t>
            </a:r>
            <a:r>
              <a:rPr lang="zh-CN" altLang="en-US" sz="2000" dirty="0">
                <a:latin typeface="+mn-ea"/>
                <a:ea typeface="+mn-ea"/>
              </a:rPr>
              <a:t>前馈控制器，就可消除相应的稳态误差</a:t>
            </a:r>
            <a:endParaRPr lang="zh-CN" altLang="en-US" sz="2000" baseline="-25000" dirty="0">
              <a:latin typeface="+mn-ea"/>
              <a:ea typeface="+mn-ea"/>
            </a:endParaRPr>
          </a:p>
        </p:txBody>
      </p:sp>
      <p:grpSp>
        <p:nvGrpSpPr>
          <p:cNvPr id="10" name="组合 9"/>
          <p:cNvGrpSpPr/>
          <p:nvPr/>
        </p:nvGrpSpPr>
        <p:grpSpPr>
          <a:xfrm>
            <a:off x="9316525" y="4865713"/>
            <a:ext cx="1897320" cy="1992287"/>
            <a:chOff x="3847370" y="1582274"/>
            <a:chExt cx="4007326" cy="4207907"/>
          </a:xfrm>
        </p:grpSpPr>
        <p:sp>
          <p:nvSpPr>
            <p:cNvPr id="11" name="íṡ1iḓê">
              <a:extLst>
                <a:ext uri="{FF2B5EF4-FFF2-40B4-BE49-F238E27FC236}">
                  <a16:creationId xmlns:a16="http://schemas.microsoft.com/office/drawing/2014/main" id="{A8F90422-4001-4561-AFD2-77DDEA7D8781}"/>
                </a:ext>
              </a:extLst>
            </p:cNvPr>
            <p:cNvSpPr/>
            <p:nvPr/>
          </p:nvSpPr>
          <p:spPr bwMode="auto">
            <a:xfrm>
              <a:off x="5912914" y="3302138"/>
              <a:ext cx="1941782" cy="1382720"/>
            </a:xfrm>
            <a:custGeom>
              <a:avLst/>
              <a:gdLst>
                <a:gd name="T0" fmla="*/ 326 w 382"/>
                <a:gd name="T1" fmla="*/ 263 h 272"/>
                <a:gd name="T2" fmla="*/ 0 w 382"/>
                <a:gd name="T3" fmla="*/ 56 h 272"/>
                <a:gd name="T4" fmla="*/ 36 w 382"/>
                <a:gd name="T5" fmla="*/ 0 h 272"/>
                <a:gd name="T6" fmla="*/ 362 w 382"/>
                <a:gd name="T7" fmla="*/ 207 h 272"/>
                <a:gd name="T8" fmla="*/ 372 w 382"/>
                <a:gd name="T9" fmla="*/ 252 h 272"/>
                <a:gd name="T10" fmla="*/ 326 w 382"/>
                <a:gd name="T11" fmla="*/ 263 h 272"/>
              </a:gdLst>
              <a:ahLst/>
              <a:cxnLst>
                <a:cxn ang="0">
                  <a:pos x="T0" y="T1"/>
                </a:cxn>
                <a:cxn ang="0">
                  <a:pos x="T2" y="T3"/>
                </a:cxn>
                <a:cxn ang="0">
                  <a:pos x="T4" y="T5"/>
                </a:cxn>
                <a:cxn ang="0">
                  <a:pos x="T6" y="T7"/>
                </a:cxn>
                <a:cxn ang="0">
                  <a:pos x="T8" y="T9"/>
                </a:cxn>
                <a:cxn ang="0">
                  <a:pos x="T10" y="T11"/>
                </a:cxn>
              </a:cxnLst>
              <a:rect l="0" t="0" r="r" b="b"/>
              <a:pathLst>
                <a:path w="382" h="272">
                  <a:moveTo>
                    <a:pt x="326" y="263"/>
                  </a:moveTo>
                  <a:cubicBezTo>
                    <a:pt x="0" y="56"/>
                    <a:pt x="0" y="56"/>
                    <a:pt x="0" y="56"/>
                  </a:cubicBezTo>
                  <a:cubicBezTo>
                    <a:pt x="36" y="0"/>
                    <a:pt x="36" y="0"/>
                    <a:pt x="36" y="0"/>
                  </a:cubicBezTo>
                  <a:cubicBezTo>
                    <a:pt x="362" y="207"/>
                    <a:pt x="362" y="207"/>
                    <a:pt x="362" y="207"/>
                  </a:cubicBezTo>
                  <a:cubicBezTo>
                    <a:pt x="377" y="216"/>
                    <a:pt x="382" y="237"/>
                    <a:pt x="372" y="252"/>
                  </a:cubicBezTo>
                  <a:cubicBezTo>
                    <a:pt x="362" y="268"/>
                    <a:pt x="342" y="272"/>
                    <a:pt x="326" y="263"/>
                  </a:cubicBezTo>
                  <a:close/>
                </a:path>
              </a:pathLst>
            </a:custGeom>
            <a:solidFill>
              <a:srgbClr val="F29E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iŝ1iḓè">
              <a:extLst>
                <a:ext uri="{FF2B5EF4-FFF2-40B4-BE49-F238E27FC236}">
                  <a16:creationId xmlns:a16="http://schemas.microsoft.com/office/drawing/2014/main" id="{B6DB4956-35CD-4BC7-9895-FD3C4444A387}"/>
                </a:ext>
              </a:extLst>
            </p:cNvPr>
            <p:cNvSpPr/>
            <p:nvPr/>
          </p:nvSpPr>
          <p:spPr bwMode="auto">
            <a:xfrm>
              <a:off x="5904379" y="3282934"/>
              <a:ext cx="477977" cy="492915"/>
            </a:xfrm>
            <a:custGeom>
              <a:avLst/>
              <a:gdLst>
                <a:gd name="T0" fmla="*/ 52 w 94"/>
                <a:gd name="T1" fmla="*/ 97 h 97"/>
                <a:gd name="T2" fmla="*/ 0 w 94"/>
                <a:gd name="T3" fmla="*/ 64 h 97"/>
                <a:gd name="T4" fmla="*/ 41 w 94"/>
                <a:gd name="T5" fmla="*/ 0 h 97"/>
                <a:gd name="T6" fmla="*/ 92 w 94"/>
                <a:gd name="T7" fmla="*/ 33 h 97"/>
                <a:gd name="T8" fmla="*/ 94 w 94"/>
                <a:gd name="T9" fmla="*/ 40 h 97"/>
                <a:gd name="T10" fmla="*/ 59 w 94"/>
                <a:gd name="T11" fmla="*/ 96 h 97"/>
                <a:gd name="T12" fmla="*/ 52 w 94"/>
                <a:gd name="T13" fmla="*/ 97 h 97"/>
              </a:gdLst>
              <a:ahLst/>
              <a:cxnLst>
                <a:cxn ang="0">
                  <a:pos x="T0" y="T1"/>
                </a:cxn>
                <a:cxn ang="0">
                  <a:pos x="T2" y="T3"/>
                </a:cxn>
                <a:cxn ang="0">
                  <a:pos x="T4" y="T5"/>
                </a:cxn>
                <a:cxn ang="0">
                  <a:pos x="T6" y="T7"/>
                </a:cxn>
                <a:cxn ang="0">
                  <a:pos x="T8" y="T9"/>
                </a:cxn>
                <a:cxn ang="0">
                  <a:pos x="T10" y="T11"/>
                </a:cxn>
                <a:cxn ang="0">
                  <a:pos x="T12" y="T13"/>
                </a:cxn>
              </a:cxnLst>
              <a:rect l="0" t="0" r="r" b="b"/>
              <a:pathLst>
                <a:path w="94" h="97">
                  <a:moveTo>
                    <a:pt x="52" y="97"/>
                  </a:moveTo>
                  <a:cubicBezTo>
                    <a:pt x="0" y="64"/>
                    <a:pt x="0" y="64"/>
                    <a:pt x="0" y="64"/>
                  </a:cubicBezTo>
                  <a:cubicBezTo>
                    <a:pt x="41" y="0"/>
                    <a:pt x="41" y="0"/>
                    <a:pt x="41" y="0"/>
                  </a:cubicBezTo>
                  <a:cubicBezTo>
                    <a:pt x="92" y="33"/>
                    <a:pt x="92" y="33"/>
                    <a:pt x="92" y="33"/>
                  </a:cubicBezTo>
                  <a:cubicBezTo>
                    <a:pt x="93" y="36"/>
                    <a:pt x="93" y="37"/>
                    <a:pt x="94" y="40"/>
                  </a:cubicBezTo>
                  <a:cubicBezTo>
                    <a:pt x="59" y="96"/>
                    <a:pt x="59" y="96"/>
                    <a:pt x="59" y="96"/>
                  </a:cubicBezTo>
                  <a:cubicBezTo>
                    <a:pt x="56" y="96"/>
                    <a:pt x="54" y="96"/>
                    <a:pt x="52" y="97"/>
                  </a:cubicBezTo>
                  <a:close/>
                </a:path>
              </a:pathLst>
            </a:custGeom>
            <a:solidFill>
              <a:srgbClr val="AC425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iŝḻîďè">
              <a:extLst>
                <a:ext uri="{FF2B5EF4-FFF2-40B4-BE49-F238E27FC236}">
                  <a16:creationId xmlns:a16="http://schemas.microsoft.com/office/drawing/2014/main" id="{C4AE8F68-FA30-4550-A278-6C264C95A561}"/>
                </a:ext>
              </a:extLst>
            </p:cNvPr>
            <p:cNvSpPr/>
            <p:nvPr/>
          </p:nvSpPr>
          <p:spPr bwMode="auto">
            <a:xfrm>
              <a:off x="3866575" y="1582274"/>
              <a:ext cx="2490176" cy="2488042"/>
            </a:xfrm>
            <a:custGeom>
              <a:avLst/>
              <a:gdLst>
                <a:gd name="T0" fmla="*/ 294 w 490"/>
                <a:gd name="T1" fmla="*/ 27 h 490"/>
                <a:gd name="T2" fmla="*/ 28 w 490"/>
                <a:gd name="T3" fmla="*/ 195 h 490"/>
                <a:gd name="T4" fmla="*/ 196 w 490"/>
                <a:gd name="T5" fmla="*/ 462 h 490"/>
                <a:gd name="T6" fmla="*/ 463 w 490"/>
                <a:gd name="T7" fmla="*/ 294 h 490"/>
                <a:gd name="T8" fmla="*/ 294 w 490"/>
                <a:gd name="T9" fmla="*/ 27 h 490"/>
                <a:gd name="T10" fmla="*/ 205 w 490"/>
                <a:gd name="T11" fmla="*/ 422 h 490"/>
                <a:gd name="T12" fmla="*/ 67 w 490"/>
                <a:gd name="T13" fmla="*/ 204 h 490"/>
                <a:gd name="T14" fmla="*/ 285 w 490"/>
                <a:gd name="T15" fmla="*/ 67 h 490"/>
                <a:gd name="T16" fmla="*/ 423 w 490"/>
                <a:gd name="T17" fmla="*/ 285 h 490"/>
                <a:gd name="T18" fmla="*/ 205 w 490"/>
                <a:gd name="T19" fmla="*/ 42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490">
                  <a:moveTo>
                    <a:pt x="294" y="27"/>
                  </a:moveTo>
                  <a:cubicBezTo>
                    <a:pt x="174" y="0"/>
                    <a:pt x="55" y="75"/>
                    <a:pt x="28" y="195"/>
                  </a:cubicBezTo>
                  <a:cubicBezTo>
                    <a:pt x="0" y="316"/>
                    <a:pt x="76" y="435"/>
                    <a:pt x="196" y="462"/>
                  </a:cubicBezTo>
                  <a:cubicBezTo>
                    <a:pt x="316" y="490"/>
                    <a:pt x="436" y="414"/>
                    <a:pt x="463" y="294"/>
                  </a:cubicBezTo>
                  <a:cubicBezTo>
                    <a:pt x="490" y="174"/>
                    <a:pt x="415" y="54"/>
                    <a:pt x="294" y="27"/>
                  </a:cubicBezTo>
                  <a:moveTo>
                    <a:pt x="205" y="422"/>
                  </a:moveTo>
                  <a:cubicBezTo>
                    <a:pt x="107" y="400"/>
                    <a:pt x="45" y="303"/>
                    <a:pt x="67" y="204"/>
                  </a:cubicBezTo>
                  <a:cubicBezTo>
                    <a:pt x="90" y="106"/>
                    <a:pt x="187" y="45"/>
                    <a:pt x="285" y="67"/>
                  </a:cubicBezTo>
                  <a:cubicBezTo>
                    <a:pt x="384" y="89"/>
                    <a:pt x="445" y="187"/>
                    <a:pt x="423" y="285"/>
                  </a:cubicBezTo>
                  <a:cubicBezTo>
                    <a:pt x="401" y="383"/>
                    <a:pt x="303" y="445"/>
                    <a:pt x="205" y="422"/>
                  </a:cubicBezTo>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íṧļiḍè">
              <a:extLst>
                <a:ext uri="{FF2B5EF4-FFF2-40B4-BE49-F238E27FC236}">
                  <a16:creationId xmlns:a16="http://schemas.microsoft.com/office/drawing/2014/main" id="{DE0F1753-0577-43CC-A3F2-B4F20278A7FB}"/>
                </a:ext>
              </a:extLst>
            </p:cNvPr>
            <p:cNvSpPr/>
            <p:nvPr/>
          </p:nvSpPr>
          <p:spPr bwMode="auto">
            <a:xfrm>
              <a:off x="4094894" y="1895947"/>
              <a:ext cx="2031403" cy="1854296"/>
            </a:xfrm>
            <a:custGeom>
              <a:avLst/>
              <a:gdLst>
                <a:gd name="T0" fmla="*/ 344 w 400"/>
                <a:gd name="T1" fmla="*/ 220 h 365"/>
                <a:gd name="T2" fmla="*/ 345 w 400"/>
                <a:gd name="T3" fmla="*/ 220 h 365"/>
                <a:gd name="T4" fmla="*/ 345 w 400"/>
                <a:gd name="T5" fmla="*/ 220 h 365"/>
                <a:gd name="T6" fmla="*/ 346 w 400"/>
                <a:gd name="T7" fmla="*/ 220 h 365"/>
                <a:gd name="T8" fmla="*/ 346 w 400"/>
                <a:gd name="T9" fmla="*/ 220 h 365"/>
                <a:gd name="T10" fmla="*/ 346 w 400"/>
                <a:gd name="T11" fmla="*/ 220 h 365"/>
                <a:gd name="T12" fmla="*/ 342 w 400"/>
                <a:gd name="T13" fmla="*/ 234 h 365"/>
                <a:gd name="T14" fmla="*/ 331 w 400"/>
                <a:gd name="T15" fmla="*/ 261 h 365"/>
                <a:gd name="T16" fmla="*/ 314 w 400"/>
                <a:gd name="T17" fmla="*/ 286 h 365"/>
                <a:gd name="T18" fmla="*/ 292 w 400"/>
                <a:gd name="T19" fmla="*/ 306 h 365"/>
                <a:gd name="T20" fmla="*/ 267 w 400"/>
                <a:gd name="T21" fmla="*/ 322 h 365"/>
                <a:gd name="T22" fmla="*/ 239 w 400"/>
                <a:gd name="T23" fmla="*/ 333 h 365"/>
                <a:gd name="T24" fmla="*/ 210 w 400"/>
                <a:gd name="T25" fmla="*/ 338 h 365"/>
                <a:gd name="T26" fmla="*/ 181 w 400"/>
                <a:gd name="T27" fmla="*/ 336 h 365"/>
                <a:gd name="T28" fmla="*/ 166 w 400"/>
                <a:gd name="T29" fmla="*/ 334 h 365"/>
                <a:gd name="T30" fmla="*/ 166 w 400"/>
                <a:gd name="T31" fmla="*/ 333 h 365"/>
                <a:gd name="T32" fmla="*/ 166 w 400"/>
                <a:gd name="T33" fmla="*/ 333 h 365"/>
                <a:gd name="T34" fmla="*/ 166 w 400"/>
                <a:gd name="T35" fmla="*/ 333 h 365"/>
                <a:gd name="T36" fmla="*/ 166 w 400"/>
                <a:gd name="T37" fmla="*/ 332 h 365"/>
                <a:gd name="T38" fmla="*/ 167 w 400"/>
                <a:gd name="T39" fmla="*/ 332 h 365"/>
                <a:gd name="T40" fmla="*/ 182 w 400"/>
                <a:gd name="T41" fmla="*/ 329 h 365"/>
                <a:gd name="T42" fmla="*/ 209 w 400"/>
                <a:gd name="T43" fmla="*/ 324 h 365"/>
                <a:gd name="T44" fmla="*/ 228 w 400"/>
                <a:gd name="T45" fmla="*/ 317 h 365"/>
                <a:gd name="T46" fmla="*/ 247 w 400"/>
                <a:gd name="T47" fmla="*/ 310 h 365"/>
                <a:gd name="T48" fmla="*/ 269 w 400"/>
                <a:gd name="T49" fmla="*/ 298 h 365"/>
                <a:gd name="T50" fmla="*/ 290 w 400"/>
                <a:gd name="T51" fmla="*/ 283 h 365"/>
                <a:gd name="T52" fmla="*/ 310 w 400"/>
                <a:gd name="T53" fmla="*/ 265 h 365"/>
                <a:gd name="T54" fmla="*/ 327 w 400"/>
                <a:gd name="T55" fmla="*/ 244 h 365"/>
                <a:gd name="T56" fmla="*/ 338 w 400"/>
                <a:gd name="T57" fmla="*/ 229 h 365"/>
                <a:gd name="T58" fmla="*/ 200 w 400"/>
                <a:gd name="T59" fmla="*/ 0 h 365"/>
                <a:gd name="T60" fmla="*/ 160 w 400"/>
                <a:gd name="T61" fmla="*/ 360 h 365"/>
                <a:gd name="T62" fmla="*/ 378 w 400"/>
                <a:gd name="T63" fmla="*/ 223 h 365"/>
                <a:gd name="T64" fmla="*/ 240 w 400"/>
                <a:gd name="T65" fmla="*/ 5 h 365"/>
                <a:gd name="T66" fmla="*/ 200 w 400"/>
                <a:gd name="T67" fmla="*/ 0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0" h="365">
                  <a:moveTo>
                    <a:pt x="344" y="220"/>
                  </a:moveTo>
                  <a:cubicBezTo>
                    <a:pt x="344" y="220"/>
                    <a:pt x="344" y="220"/>
                    <a:pt x="344" y="220"/>
                  </a:cubicBezTo>
                  <a:cubicBezTo>
                    <a:pt x="345" y="220"/>
                    <a:pt x="345" y="220"/>
                    <a:pt x="345" y="220"/>
                  </a:cubicBezTo>
                  <a:cubicBezTo>
                    <a:pt x="345" y="220"/>
                    <a:pt x="345" y="220"/>
                    <a:pt x="345" y="220"/>
                  </a:cubicBezTo>
                  <a:cubicBezTo>
                    <a:pt x="345" y="220"/>
                    <a:pt x="345" y="220"/>
                    <a:pt x="345" y="220"/>
                  </a:cubicBezTo>
                  <a:cubicBezTo>
                    <a:pt x="345" y="220"/>
                    <a:pt x="345" y="220"/>
                    <a:pt x="345" y="220"/>
                  </a:cubicBezTo>
                  <a:cubicBezTo>
                    <a:pt x="345" y="220"/>
                    <a:pt x="345" y="220"/>
                    <a:pt x="345" y="220"/>
                  </a:cubicBezTo>
                  <a:cubicBezTo>
                    <a:pt x="346" y="220"/>
                    <a:pt x="346" y="220"/>
                    <a:pt x="346" y="220"/>
                  </a:cubicBezTo>
                  <a:cubicBezTo>
                    <a:pt x="346" y="220"/>
                    <a:pt x="346" y="220"/>
                    <a:pt x="346" y="220"/>
                  </a:cubicBezTo>
                  <a:cubicBezTo>
                    <a:pt x="346" y="220"/>
                    <a:pt x="346" y="220"/>
                    <a:pt x="346" y="220"/>
                  </a:cubicBezTo>
                  <a:cubicBezTo>
                    <a:pt x="346" y="220"/>
                    <a:pt x="346" y="220"/>
                    <a:pt x="346" y="220"/>
                  </a:cubicBezTo>
                  <a:cubicBezTo>
                    <a:pt x="346" y="220"/>
                    <a:pt x="346" y="220"/>
                    <a:pt x="346" y="220"/>
                  </a:cubicBezTo>
                  <a:cubicBezTo>
                    <a:pt x="346" y="220"/>
                    <a:pt x="346" y="220"/>
                    <a:pt x="346" y="220"/>
                  </a:cubicBezTo>
                  <a:cubicBezTo>
                    <a:pt x="344" y="230"/>
                    <a:pt x="342" y="234"/>
                    <a:pt x="342" y="234"/>
                  </a:cubicBezTo>
                  <a:cubicBezTo>
                    <a:pt x="341" y="239"/>
                    <a:pt x="339" y="244"/>
                    <a:pt x="337" y="248"/>
                  </a:cubicBezTo>
                  <a:cubicBezTo>
                    <a:pt x="335" y="253"/>
                    <a:pt x="333" y="257"/>
                    <a:pt x="331" y="261"/>
                  </a:cubicBezTo>
                  <a:cubicBezTo>
                    <a:pt x="328" y="266"/>
                    <a:pt x="325" y="270"/>
                    <a:pt x="323" y="274"/>
                  </a:cubicBezTo>
                  <a:cubicBezTo>
                    <a:pt x="320" y="278"/>
                    <a:pt x="317" y="282"/>
                    <a:pt x="314" y="286"/>
                  </a:cubicBezTo>
                  <a:cubicBezTo>
                    <a:pt x="310" y="289"/>
                    <a:pt x="307" y="293"/>
                    <a:pt x="304" y="297"/>
                  </a:cubicBezTo>
                  <a:cubicBezTo>
                    <a:pt x="300" y="300"/>
                    <a:pt x="296" y="303"/>
                    <a:pt x="292" y="306"/>
                  </a:cubicBezTo>
                  <a:cubicBezTo>
                    <a:pt x="288" y="309"/>
                    <a:pt x="284" y="312"/>
                    <a:pt x="280" y="315"/>
                  </a:cubicBezTo>
                  <a:cubicBezTo>
                    <a:pt x="276" y="317"/>
                    <a:pt x="272" y="320"/>
                    <a:pt x="267" y="322"/>
                  </a:cubicBezTo>
                  <a:cubicBezTo>
                    <a:pt x="263" y="324"/>
                    <a:pt x="258" y="326"/>
                    <a:pt x="254" y="328"/>
                  </a:cubicBezTo>
                  <a:cubicBezTo>
                    <a:pt x="249" y="330"/>
                    <a:pt x="244" y="331"/>
                    <a:pt x="239" y="333"/>
                  </a:cubicBezTo>
                  <a:cubicBezTo>
                    <a:pt x="235" y="334"/>
                    <a:pt x="230" y="335"/>
                    <a:pt x="225" y="336"/>
                  </a:cubicBezTo>
                  <a:cubicBezTo>
                    <a:pt x="220" y="336"/>
                    <a:pt x="215" y="337"/>
                    <a:pt x="210" y="338"/>
                  </a:cubicBezTo>
                  <a:cubicBezTo>
                    <a:pt x="206" y="338"/>
                    <a:pt x="201" y="338"/>
                    <a:pt x="196" y="338"/>
                  </a:cubicBezTo>
                  <a:cubicBezTo>
                    <a:pt x="191" y="337"/>
                    <a:pt x="186" y="337"/>
                    <a:pt x="181" y="336"/>
                  </a:cubicBezTo>
                  <a:cubicBezTo>
                    <a:pt x="181" y="336"/>
                    <a:pt x="176" y="336"/>
                    <a:pt x="166" y="334"/>
                  </a:cubicBezTo>
                  <a:cubicBezTo>
                    <a:pt x="166" y="334"/>
                    <a:pt x="166" y="334"/>
                    <a:pt x="166" y="334"/>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3"/>
                    <a:pt x="166" y="333"/>
                    <a:pt x="166" y="333"/>
                  </a:cubicBezTo>
                  <a:cubicBezTo>
                    <a:pt x="166" y="332"/>
                    <a:pt x="166" y="332"/>
                    <a:pt x="166" y="332"/>
                  </a:cubicBezTo>
                  <a:cubicBezTo>
                    <a:pt x="166" y="332"/>
                    <a:pt x="166" y="332"/>
                    <a:pt x="166" y="332"/>
                  </a:cubicBezTo>
                  <a:cubicBezTo>
                    <a:pt x="167" y="332"/>
                    <a:pt x="167" y="332"/>
                    <a:pt x="167" y="332"/>
                  </a:cubicBezTo>
                  <a:cubicBezTo>
                    <a:pt x="172" y="331"/>
                    <a:pt x="175" y="330"/>
                    <a:pt x="178" y="330"/>
                  </a:cubicBezTo>
                  <a:cubicBezTo>
                    <a:pt x="180" y="330"/>
                    <a:pt x="182" y="329"/>
                    <a:pt x="182" y="329"/>
                  </a:cubicBezTo>
                  <a:cubicBezTo>
                    <a:pt x="187" y="328"/>
                    <a:pt x="192" y="328"/>
                    <a:pt x="197" y="327"/>
                  </a:cubicBezTo>
                  <a:cubicBezTo>
                    <a:pt x="201" y="326"/>
                    <a:pt x="205" y="325"/>
                    <a:pt x="209" y="324"/>
                  </a:cubicBezTo>
                  <a:cubicBezTo>
                    <a:pt x="214" y="322"/>
                    <a:pt x="218" y="321"/>
                    <a:pt x="222" y="320"/>
                  </a:cubicBezTo>
                  <a:cubicBezTo>
                    <a:pt x="224" y="319"/>
                    <a:pt x="226" y="318"/>
                    <a:pt x="228" y="317"/>
                  </a:cubicBezTo>
                  <a:cubicBezTo>
                    <a:pt x="230" y="317"/>
                    <a:pt x="233" y="316"/>
                    <a:pt x="235" y="315"/>
                  </a:cubicBezTo>
                  <a:cubicBezTo>
                    <a:pt x="239" y="314"/>
                    <a:pt x="243" y="312"/>
                    <a:pt x="247" y="310"/>
                  </a:cubicBezTo>
                  <a:cubicBezTo>
                    <a:pt x="250" y="308"/>
                    <a:pt x="254" y="306"/>
                    <a:pt x="258" y="304"/>
                  </a:cubicBezTo>
                  <a:cubicBezTo>
                    <a:pt x="262" y="302"/>
                    <a:pt x="266" y="300"/>
                    <a:pt x="269" y="298"/>
                  </a:cubicBezTo>
                  <a:cubicBezTo>
                    <a:pt x="273" y="295"/>
                    <a:pt x="276" y="293"/>
                    <a:pt x="280" y="291"/>
                  </a:cubicBezTo>
                  <a:cubicBezTo>
                    <a:pt x="283" y="288"/>
                    <a:pt x="287" y="285"/>
                    <a:pt x="290" y="283"/>
                  </a:cubicBezTo>
                  <a:cubicBezTo>
                    <a:pt x="293" y="280"/>
                    <a:pt x="297" y="277"/>
                    <a:pt x="300" y="274"/>
                  </a:cubicBezTo>
                  <a:cubicBezTo>
                    <a:pt x="303" y="271"/>
                    <a:pt x="306" y="268"/>
                    <a:pt x="310" y="265"/>
                  </a:cubicBezTo>
                  <a:cubicBezTo>
                    <a:pt x="312" y="261"/>
                    <a:pt x="316" y="258"/>
                    <a:pt x="319" y="255"/>
                  </a:cubicBezTo>
                  <a:cubicBezTo>
                    <a:pt x="321" y="251"/>
                    <a:pt x="324" y="247"/>
                    <a:pt x="327" y="244"/>
                  </a:cubicBezTo>
                  <a:cubicBezTo>
                    <a:pt x="330" y="240"/>
                    <a:pt x="333" y="236"/>
                    <a:pt x="336" y="232"/>
                  </a:cubicBezTo>
                  <a:cubicBezTo>
                    <a:pt x="336" y="232"/>
                    <a:pt x="336" y="231"/>
                    <a:pt x="338" y="229"/>
                  </a:cubicBezTo>
                  <a:cubicBezTo>
                    <a:pt x="339" y="227"/>
                    <a:pt x="341" y="224"/>
                    <a:pt x="344" y="220"/>
                  </a:cubicBezTo>
                  <a:moveTo>
                    <a:pt x="200" y="0"/>
                  </a:moveTo>
                  <a:cubicBezTo>
                    <a:pt x="117" y="0"/>
                    <a:pt x="42" y="58"/>
                    <a:pt x="22" y="142"/>
                  </a:cubicBezTo>
                  <a:cubicBezTo>
                    <a:pt x="0" y="241"/>
                    <a:pt x="62" y="338"/>
                    <a:pt x="160" y="360"/>
                  </a:cubicBezTo>
                  <a:cubicBezTo>
                    <a:pt x="174" y="364"/>
                    <a:pt x="187" y="365"/>
                    <a:pt x="200" y="365"/>
                  </a:cubicBezTo>
                  <a:cubicBezTo>
                    <a:pt x="284" y="365"/>
                    <a:pt x="359" y="308"/>
                    <a:pt x="378" y="223"/>
                  </a:cubicBezTo>
                  <a:cubicBezTo>
                    <a:pt x="400" y="125"/>
                    <a:pt x="339" y="27"/>
                    <a:pt x="240" y="5"/>
                  </a:cubicBezTo>
                  <a:cubicBezTo>
                    <a:pt x="240" y="5"/>
                    <a:pt x="240" y="5"/>
                    <a:pt x="240" y="5"/>
                  </a:cubicBezTo>
                  <a:cubicBezTo>
                    <a:pt x="240" y="5"/>
                    <a:pt x="240" y="5"/>
                    <a:pt x="240" y="5"/>
                  </a:cubicBezTo>
                  <a:cubicBezTo>
                    <a:pt x="227" y="2"/>
                    <a:pt x="213" y="0"/>
                    <a:pt x="200" y="0"/>
                  </a:cubicBezTo>
                </a:path>
              </a:pathLst>
            </a:custGeom>
            <a:solidFill>
              <a:srgbClr val="B8D4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ïṥ1ïďe">
              <a:extLst>
                <a:ext uri="{FF2B5EF4-FFF2-40B4-BE49-F238E27FC236}">
                  <a16:creationId xmlns:a16="http://schemas.microsoft.com/office/drawing/2014/main" id="{67334F2A-ACCD-4EC5-93C2-BC3DF5F7ECB9}"/>
                </a:ext>
              </a:extLst>
            </p:cNvPr>
            <p:cNvSpPr/>
            <p:nvPr/>
          </p:nvSpPr>
          <p:spPr bwMode="auto">
            <a:xfrm>
              <a:off x="4069288" y="1895947"/>
              <a:ext cx="2078347" cy="1894838"/>
            </a:xfrm>
            <a:custGeom>
              <a:avLst/>
              <a:gdLst>
                <a:gd name="T0" fmla="*/ 204 w 409"/>
                <a:gd name="T1" fmla="*/ 0 h 373"/>
                <a:gd name="T2" fmla="*/ 22 w 409"/>
                <a:gd name="T3" fmla="*/ 146 h 373"/>
                <a:gd name="T4" fmla="*/ 163 w 409"/>
                <a:gd name="T5" fmla="*/ 369 h 373"/>
                <a:gd name="T6" fmla="*/ 204 w 409"/>
                <a:gd name="T7" fmla="*/ 373 h 373"/>
                <a:gd name="T8" fmla="*/ 386 w 409"/>
                <a:gd name="T9" fmla="*/ 228 h 373"/>
                <a:gd name="T10" fmla="*/ 245 w 409"/>
                <a:gd name="T11" fmla="*/ 5 h 373"/>
                <a:gd name="T12" fmla="*/ 245 w 409"/>
                <a:gd name="T13" fmla="*/ 5 h 373"/>
                <a:gd name="T14" fmla="*/ 245 w 409"/>
                <a:gd name="T15" fmla="*/ 5 h 373"/>
                <a:gd name="T16" fmla="*/ 383 w 409"/>
                <a:gd name="T17" fmla="*/ 223 h 373"/>
                <a:gd name="T18" fmla="*/ 205 w 409"/>
                <a:gd name="T19" fmla="*/ 365 h 373"/>
                <a:gd name="T20" fmla="*/ 165 w 409"/>
                <a:gd name="T21" fmla="*/ 360 h 373"/>
                <a:gd name="T22" fmla="*/ 27 w 409"/>
                <a:gd name="T23" fmla="*/ 142 h 373"/>
                <a:gd name="T24" fmla="*/ 205 w 409"/>
                <a:gd name="T25" fmla="*/ 0 h 373"/>
                <a:gd name="T26" fmla="*/ 245 w 409"/>
                <a:gd name="T27" fmla="*/ 5 h 373"/>
                <a:gd name="T28" fmla="*/ 204 w 409"/>
                <a:gd name="T29"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9" h="373">
                  <a:moveTo>
                    <a:pt x="204" y="0"/>
                  </a:moveTo>
                  <a:cubicBezTo>
                    <a:pt x="119" y="0"/>
                    <a:pt x="42" y="59"/>
                    <a:pt x="22" y="146"/>
                  </a:cubicBezTo>
                  <a:cubicBezTo>
                    <a:pt x="0" y="246"/>
                    <a:pt x="63" y="346"/>
                    <a:pt x="163" y="369"/>
                  </a:cubicBezTo>
                  <a:cubicBezTo>
                    <a:pt x="177" y="372"/>
                    <a:pt x="191" y="373"/>
                    <a:pt x="204" y="373"/>
                  </a:cubicBezTo>
                  <a:cubicBezTo>
                    <a:pt x="290" y="373"/>
                    <a:pt x="367" y="315"/>
                    <a:pt x="386" y="228"/>
                  </a:cubicBezTo>
                  <a:cubicBezTo>
                    <a:pt x="409" y="127"/>
                    <a:pt x="346" y="28"/>
                    <a:pt x="245" y="5"/>
                  </a:cubicBezTo>
                  <a:cubicBezTo>
                    <a:pt x="245" y="5"/>
                    <a:pt x="245" y="5"/>
                    <a:pt x="245" y="5"/>
                  </a:cubicBezTo>
                  <a:cubicBezTo>
                    <a:pt x="245" y="5"/>
                    <a:pt x="245" y="5"/>
                    <a:pt x="245" y="5"/>
                  </a:cubicBezTo>
                  <a:cubicBezTo>
                    <a:pt x="344" y="27"/>
                    <a:pt x="405" y="125"/>
                    <a:pt x="383" y="223"/>
                  </a:cubicBezTo>
                  <a:cubicBezTo>
                    <a:pt x="364" y="308"/>
                    <a:pt x="289" y="365"/>
                    <a:pt x="205" y="365"/>
                  </a:cubicBezTo>
                  <a:cubicBezTo>
                    <a:pt x="192" y="365"/>
                    <a:pt x="179" y="364"/>
                    <a:pt x="165" y="360"/>
                  </a:cubicBezTo>
                  <a:cubicBezTo>
                    <a:pt x="67" y="338"/>
                    <a:pt x="5" y="241"/>
                    <a:pt x="27" y="142"/>
                  </a:cubicBezTo>
                  <a:cubicBezTo>
                    <a:pt x="47" y="58"/>
                    <a:pt x="122" y="0"/>
                    <a:pt x="205" y="0"/>
                  </a:cubicBezTo>
                  <a:cubicBezTo>
                    <a:pt x="218" y="0"/>
                    <a:pt x="232" y="2"/>
                    <a:pt x="245" y="5"/>
                  </a:cubicBezTo>
                  <a:cubicBezTo>
                    <a:pt x="231" y="2"/>
                    <a:pt x="218" y="0"/>
                    <a:pt x="204" y="0"/>
                  </a:cubicBezTo>
                </a:path>
              </a:pathLst>
            </a:custGeom>
            <a:solidFill>
              <a:srgbClr val="1F59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iSľïḍê">
              <a:extLst>
                <a:ext uri="{FF2B5EF4-FFF2-40B4-BE49-F238E27FC236}">
                  <a16:creationId xmlns:a16="http://schemas.microsoft.com/office/drawing/2014/main" id="{AC93838F-D227-423A-9B62-919D15CD621F}"/>
                </a:ext>
              </a:extLst>
            </p:cNvPr>
            <p:cNvSpPr/>
            <p:nvPr/>
          </p:nvSpPr>
          <p:spPr bwMode="auto">
            <a:xfrm>
              <a:off x="3847370" y="1682565"/>
              <a:ext cx="2488042" cy="2483774"/>
            </a:xfrm>
            <a:custGeom>
              <a:avLst/>
              <a:gdLst>
                <a:gd name="T0" fmla="*/ 294 w 490"/>
                <a:gd name="T1" fmla="*/ 27 h 489"/>
                <a:gd name="T2" fmla="*/ 27 w 490"/>
                <a:gd name="T3" fmla="*/ 195 h 489"/>
                <a:gd name="T4" fmla="*/ 196 w 490"/>
                <a:gd name="T5" fmla="*/ 462 h 489"/>
                <a:gd name="T6" fmla="*/ 462 w 490"/>
                <a:gd name="T7" fmla="*/ 294 h 489"/>
                <a:gd name="T8" fmla="*/ 294 w 490"/>
                <a:gd name="T9" fmla="*/ 27 h 489"/>
                <a:gd name="T10" fmla="*/ 205 w 490"/>
                <a:gd name="T11" fmla="*/ 422 h 489"/>
                <a:gd name="T12" fmla="*/ 67 w 490"/>
                <a:gd name="T13" fmla="*/ 204 h 489"/>
                <a:gd name="T14" fmla="*/ 285 w 490"/>
                <a:gd name="T15" fmla="*/ 67 h 489"/>
                <a:gd name="T16" fmla="*/ 423 w 490"/>
                <a:gd name="T17" fmla="*/ 285 h 489"/>
                <a:gd name="T18" fmla="*/ 205 w 490"/>
                <a:gd name="T19" fmla="*/ 422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0" h="489">
                  <a:moveTo>
                    <a:pt x="294" y="27"/>
                  </a:moveTo>
                  <a:cubicBezTo>
                    <a:pt x="174" y="0"/>
                    <a:pt x="54" y="75"/>
                    <a:pt x="27" y="195"/>
                  </a:cubicBezTo>
                  <a:cubicBezTo>
                    <a:pt x="0" y="316"/>
                    <a:pt x="75" y="435"/>
                    <a:pt x="196" y="462"/>
                  </a:cubicBezTo>
                  <a:cubicBezTo>
                    <a:pt x="316" y="489"/>
                    <a:pt x="435" y="414"/>
                    <a:pt x="462" y="294"/>
                  </a:cubicBezTo>
                  <a:cubicBezTo>
                    <a:pt x="490" y="174"/>
                    <a:pt x="414" y="54"/>
                    <a:pt x="294" y="27"/>
                  </a:cubicBezTo>
                  <a:close/>
                  <a:moveTo>
                    <a:pt x="205" y="422"/>
                  </a:moveTo>
                  <a:cubicBezTo>
                    <a:pt x="106" y="400"/>
                    <a:pt x="45" y="303"/>
                    <a:pt x="67" y="204"/>
                  </a:cubicBezTo>
                  <a:cubicBezTo>
                    <a:pt x="89" y="106"/>
                    <a:pt x="187" y="45"/>
                    <a:pt x="285" y="67"/>
                  </a:cubicBezTo>
                  <a:cubicBezTo>
                    <a:pt x="383" y="89"/>
                    <a:pt x="445" y="187"/>
                    <a:pt x="423" y="285"/>
                  </a:cubicBezTo>
                  <a:cubicBezTo>
                    <a:pt x="400" y="383"/>
                    <a:pt x="303" y="445"/>
                    <a:pt x="205" y="422"/>
                  </a:cubicBezTo>
                  <a:close/>
                </a:path>
              </a:pathLst>
            </a:custGeom>
            <a:solidFill>
              <a:srgbClr val="115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ïṣḻîḋé">
              <a:extLst>
                <a:ext uri="{FF2B5EF4-FFF2-40B4-BE49-F238E27FC236}">
                  <a16:creationId xmlns:a16="http://schemas.microsoft.com/office/drawing/2014/main" id="{8068B37A-F3B5-42B5-9369-B6C62E37E3F1}"/>
                </a:ext>
              </a:extLst>
            </p:cNvPr>
            <p:cNvSpPr/>
            <p:nvPr/>
          </p:nvSpPr>
          <p:spPr bwMode="auto">
            <a:xfrm>
              <a:off x="3847370" y="1789256"/>
              <a:ext cx="2488042" cy="2270391"/>
            </a:xfrm>
            <a:custGeom>
              <a:avLst/>
              <a:gdLst>
                <a:gd name="T0" fmla="*/ 245 w 490"/>
                <a:gd name="T1" fmla="*/ 0 h 447"/>
                <a:gd name="T2" fmla="*/ 245 w 490"/>
                <a:gd name="T3" fmla="*/ 5 h 447"/>
                <a:gd name="T4" fmla="*/ 293 w 490"/>
                <a:gd name="T5" fmla="*/ 11 h 447"/>
                <a:gd name="T6" fmla="*/ 429 w 490"/>
                <a:gd name="T7" fmla="*/ 107 h 447"/>
                <a:gd name="T8" fmla="*/ 457 w 490"/>
                <a:gd name="T9" fmla="*/ 272 h 447"/>
                <a:gd name="T10" fmla="*/ 380 w 490"/>
                <a:gd name="T11" fmla="*/ 395 h 447"/>
                <a:gd name="T12" fmla="*/ 245 w 490"/>
                <a:gd name="T13" fmla="*/ 442 h 447"/>
                <a:gd name="T14" fmla="*/ 197 w 490"/>
                <a:gd name="T15" fmla="*/ 436 h 447"/>
                <a:gd name="T16" fmla="*/ 60 w 490"/>
                <a:gd name="T17" fmla="*/ 340 h 447"/>
                <a:gd name="T18" fmla="*/ 32 w 490"/>
                <a:gd name="T19" fmla="*/ 175 h 447"/>
                <a:gd name="T20" fmla="*/ 109 w 490"/>
                <a:gd name="T21" fmla="*/ 52 h 447"/>
                <a:gd name="T22" fmla="*/ 245 w 490"/>
                <a:gd name="T23" fmla="*/ 5 h 447"/>
                <a:gd name="T24" fmla="*/ 245 w 490"/>
                <a:gd name="T25" fmla="*/ 0 h 447"/>
                <a:gd name="T26" fmla="*/ 245 w 490"/>
                <a:gd name="T27" fmla="*/ 0 h 447"/>
                <a:gd name="T28" fmla="*/ 27 w 490"/>
                <a:gd name="T29" fmla="*/ 174 h 447"/>
                <a:gd name="T30" fmla="*/ 196 w 490"/>
                <a:gd name="T31" fmla="*/ 441 h 447"/>
                <a:gd name="T32" fmla="*/ 245 w 490"/>
                <a:gd name="T33" fmla="*/ 447 h 447"/>
                <a:gd name="T34" fmla="*/ 462 w 490"/>
                <a:gd name="T35" fmla="*/ 273 h 447"/>
                <a:gd name="T36" fmla="*/ 294 w 490"/>
                <a:gd name="T37" fmla="*/ 6 h 447"/>
                <a:gd name="T38" fmla="*/ 245 w 490"/>
                <a:gd name="T39" fmla="*/ 0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0" h="447">
                  <a:moveTo>
                    <a:pt x="245" y="0"/>
                  </a:moveTo>
                  <a:cubicBezTo>
                    <a:pt x="245" y="5"/>
                    <a:pt x="245" y="5"/>
                    <a:pt x="245" y="5"/>
                  </a:cubicBezTo>
                  <a:cubicBezTo>
                    <a:pt x="261" y="5"/>
                    <a:pt x="277" y="7"/>
                    <a:pt x="293" y="11"/>
                  </a:cubicBezTo>
                  <a:cubicBezTo>
                    <a:pt x="350" y="24"/>
                    <a:pt x="398" y="58"/>
                    <a:pt x="429" y="107"/>
                  </a:cubicBezTo>
                  <a:cubicBezTo>
                    <a:pt x="460" y="156"/>
                    <a:pt x="470" y="215"/>
                    <a:pt x="457" y="272"/>
                  </a:cubicBezTo>
                  <a:cubicBezTo>
                    <a:pt x="446" y="320"/>
                    <a:pt x="419" y="364"/>
                    <a:pt x="380" y="395"/>
                  </a:cubicBezTo>
                  <a:cubicBezTo>
                    <a:pt x="342" y="425"/>
                    <a:pt x="294" y="442"/>
                    <a:pt x="245" y="442"/>
                  </a:cubicBezTo>
                  <a:cubicBezTo>
                    <a:pt x="229" y="442"/>
                    <a:pt x="213" y="440"/>
                    <a:pt x="197" y="436"/>
                  </a:cubicBezTo>
                  <a:cubicBezTo>
                    <a:pt x="140" y="423"/>
                    <a:pt x="91" y="389"/>
                    <a:pt x="60" y="340"/>
                  </a:cubicBezTo>
                  <a:cubicBezTo>
                    <a:pt x="29" y="291"/>
                    <a:pt x="19" y="232"/>
                    <a:pt x="32" y="175"/>
                  </a:cubicBezTo>
                  <a:cubicBezTo>
                    <a:pt x="43" y="127"/>
                    <a:pt x="70" y="83"/>
                    <a:pt x="109" y="52"/>
                  </a:cubicBezTo>
                  <a:cubicBezTo>
                    <a:pt x="148" y="22"/>
                    <a:pt x="196" y="5"/>
                    <a:pt x="245" y="5"/>
                  </a:cubicBezTo>
                  <a:cubicBezTo>
                    <a:pt x="245" y="0"/>
                    <a:pt x="245" y="0"/>
                    <a:pt x="245" y="0"/>
                  </a:cubicBezTo>
                  <a:moveTo>
                    <a:pt x="245" y="0"/>
                  </a:moveTo>
                  <a:cubicBezTo>
                    <a:pt x="143" y="0"/>
                    <a:pt x="50" y="71"/>
                    <a:pt x="27" y="174"/>
                  </a:cubicBezTo>
                  <a:cubicBezTo>
                    <a:pt x="0" y="295"/>
                    <a:pt x="75" y="414"/>
                    <a:pt x="196" y="441"/>
                  </a:cubicBezTo>
                  <a:cubicBezTo>
                    <a:pt x="212" y="445"/>
                    <a:pt x="229" y="447"/>
                    <a:pt x="245" y="447"/>
                  </a:cubicBezTo>
                  <a:cubicBezTo>
                    <a:pt x="347" y="447"/>
                    <a:pt x="439" y="376"/>
                    <a:pt x="462" y="273"/>
                  </a:cubicBezTo>
                  <a:cubicBezTo>
                    <a:pt x="490" y="153"/>
                    <a:pt x="414" y="33"/>
                    <a:pt x="294" y="6"/>
                  </a:cubicBezTo>
                  <a:cubicBezTo>
                    <a:pt x="277" y="2"/>
                    <a:pt x="261" y="0"/>
                    <a:pt x="245" y="0"/>
                  </a:cubicBezTo>
                  <a:close/>
                </a:path>
              </a:pathLst>
            </a:custGeom>
            <a:solidFill>
              <a:srgbClr val="B9D5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ïṩľïḋê">
              <a:extLst>
                <a:ext uri="{FF2B5EF4-FFF2-40B4-BE49-F238E27FC236}">
                  <a16:creationId xmlns:a16="http://schemas.microsoft.com/office/drawing/2014/main" id="{F4549F62-91EB-425C-8277-73A97A5BFBAD}"/>
                </a:ext>
              </a:extLst>
            </p:cNvPr>
            <p:cNvSpPr/>
            <p:nvPr/>
          </p:nvSpPr>
          <p:spPr bwMode="auto">
            <a:xfrm>
              <a:off x="7240154" y="5628009"/>
              <a:ext cx="290200" cy="162171"/>
            </a:xfrm>
            <a:custGeom>
              <a:avLst/>
              <a:gdLst>
                <a:gd name="T0" fmla="*/ 3 w 57"/>
                <a:gd name="T1" fmla="*/ 21 h 32"/>
                <a:gd name="T2" fmla="*/ 3 w 57"/>
                <a:gd name="T3" fmla="*/ 32 h 32"/>
                <a:gd name="T4" fmla="*/ 55 w 57"/>
                <a:gd name="T5" fmla="*/ 32 h 32"/>
                <a:gd name="T6" fmla="*/ 55 w 57"/>
                <a:gd name="T7" fmla="*/ 25 h 32"/>
                <a:gd name="T8" fmla="*/ 45 w 57"/>
                <a:gd name="T9" fmla="*/ 12 h 32"/>
                <a:gd name="T10" fmla="*/ 39 w 57"/>
                <a:gd name="T11" fmla="*/ 0 h 32"/>
                <a:gd name="T12" fmla="*/ 3 w 57"/>
                <a:gd name="T13" fmla="*/ 21 h 32"/>
              </a:gdLst>
              <a:ahLst/>
              <a:cxnLst>
                <a:cxn ang="0">
                  <a:pos x="T0" y="T1"/>
                </a:cxn>
                <a:cxn ang="0">
                  <a:pos x="T2" y="T3"/>
                </a:cxn>
                <a:cxn ang="0">
                  <a:pos x="T4" y="T5"/>
                </a:cxn>
                <a:cxn ang="0">
                  <a:pos x="T6" y="T7"/>
                </a:cxn>
                <a:cxn ang="0">
                  <a:pos x="T8" y="T9"/>
                </a:cxn>
                <a:cxn ang="0">
                  <a:pos x="T10" y="T11"/>
                </a:cxn>
                <a:cxn ang="0">
                  <a:pos x="T12" y="T13"/>
                </a:cxn>
              </a:cxnLst>
              <a:rect l="0" t="0" r="r" b="b"/>
              <a:pathLst>
                <a:path w="57" h="32">
                  <a:moveTo>
                    <a:pt x="3" y="21"/>
                  </a:moveTo>
                  <a:cubicBezTo>
                    <a:pt x="3" y="21"/>
                    <a:pt x="0" y="25"/>
                    <a:pt x="3" y="32"/>
                  </a:cubicBezTo>
                  <a:cubicBezTo>
                    <a:pt x="55" y="32"/>
                    <a:pt x="55" y="32"/>
                    <a:pt x="55" y="32"/>
                  </a:cubicBezTo>
                  <a:cubicBezTo>
                    <a:pt x="55" y="32"/>
                    <a:pt x="57" y="27"/>
                    <a:pt x="55" y="25"/>
                  </a:cubicBezTo>
                  <a:cubicBezTo>
                    <a:pt x="55" y="25"/>
                    <a:pt x="53" y="13"/>
                    <a:pt x="45" y="12"/>
                  </a:cubicBezTo>
                  <a:cubicBezTo>
                    <a:pt x="38" y="11"/>
                    <a:pt x="39" y="0"/>
                    <a:pt x="39" y="0"/>
                  </a:cubicBezTo>
                  <a:lnTo>
                    <a:pt x="3" y="21"/>
                  </a:lnTo>
                  <a:close/>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ïṡḷíḓé">
              <a:extLst>
                <a:ext uri="{FF2B5EF4-FFF2-40B4-BE49-F238E27FC236}">
                  <a16:creationId xmlns:a16="http://schemas.microsoft.com/office/drawing/2014/main" id="{47F9E7AC-10D6-4D05-8C6B-C16B28A838CB}"/>
                </a:ext>
              </a:extLst>
            </p:cNvPr>
            <p:cNvSpPr/>
            <p:nvPr/>
          </p:nvSpPr>
          <p:spPr bwMode="auto">
            <a:xfrm>
              <a:off x="7045976" y="3963624"/>
              <a:ext cx="422498" cy="1818020"/>
            </a:xfrm>
            <a:custGeom>
              <a:avLst/>
              <a:gdLst>
                <a:gd name="T0" fmla="*/ 70 w 83"/>
                <a:gd name="T1" fmla="*/ 0 h 358"/>
                <a:gd name="T2" fmla="*/ 83 w 83"/>
                <a:gd name="T3" fmla="*/ 74 h 358"/>
                <a:gd name="T4" fmla="*/ 80 w 83"/>
                <a:gd name="T5" fmla="*/ 226 h 358"/>
                <a:gd name="T6" fmla="*/ 75 w 83"/>
                <a:gd name="T7" fmla="*/ 340 h 358"/>
                <a:gd name="T8" fmla="*/ 37 w 83"/>
                <a:gd name="T9" fmla="*/ 352 h 358"/>
                <a:gd name="T10" fmla="*/ 24 w 83"/>
                <a:gd name="T11" fmla="*/ 217 h 358"/>
                <a:gd name="T12" fmla="*/ 0 w 83"/>
                <a:gd name="T13" fmla="*/ 80 h 358"/>
                <a:gd name="T14" fmla="*/ 0 w 83"/>
                <a:gd name="T15" fmla="*/ 15 h 358"/>
                <a:gd name="T16" fmla="*/ 70 w 83"/>
                <a:gd name="T17"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358">
                  <a:moveTo>
                    <a:pt x="70" y="0"/>
                  </a:moveTo>
                  <a:cubicBezTo>
                    <a:pt x="70" y="0"/>
                    <a:pt x="82" y="34"/>
                    <a:pt x="83" y="74"/>
                  </a:cubicBezTo>
                  <a:cubicBezTo>
                    <a:pt x="83" y="111"/>
                    <a:pt x="80" y="226"/>
                    <a:pt x="80" y="226"/>
                  </a:cubicBezTo>
                  <a:cubicBezTo>
                    <a:pt x="80" y="226"/>
                    <a:pt x="81" y="314"/>
                    <a:pt x="75" y="340"/>
                  </a:cubicBezTo>
                  <a:cubicBezTo>
                    <a:pt x="73" y="350"/>
                    <a:pt x="51" y="358"/>
                    <a:pt x="37" y="352"/>
                  </a:cubicBezTo>
                  <a:cubicBezTo>
                    <a:pt x="24" y="318"/>
                    <a:pt x="24" y="217"/>
                    <a:pt x="24" y="217"/>
                  </a:cubicBezTo>
                  <a:cubicBezTo>
                    <a:pt x="0" y="80"/>
                    <a:pt x="0" y="80"/>
                    <a:pt x="0" y="80"/>
                  </a:cubicBezTo>
                  <a:cubicBezTo>
                    <a:pt x="0" y="15"/>
                    <a:pt x="0" y="15"/>
                    <a:pt x="0" y="15"/>
                  </a:cubicBezTo>
                  <a:lnTo>
                    <a:pt x="70" y="0"/>
                  </a:lnTo>
                  <a:close/>
                </a:path>
              </a:pathLst>
            </a:custGeom>
            <a:solidFill>
              <a:srgbClr val="115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ïśḻîḋè">
              <a:extLst>
                <a:ext uri="{FF2B5EF4-FFF2-40B4-BE49-F238E27FC236}">
                  <a16:creationId xmlns:a16="http://schemas.microsoft.com/office/drawing/2014/main" id="{B81BF1CC-7A26-4691-8C31-089EC099E8F4}"/>
                </a:ext>
              </a:extLst>
            </p:cNvPr>
            <p:cNvSpPr/>
            <p:nvPr/>
          </p:nvSpPr>
          <p:spPr bwMode="auto">
            <a:xfrm>
              <a:off x="7045976" y="4324242"/>
              <a:ext cx="142967" cy="460907"/>
            </a:xfrm>
            <a:custGeom>
              <a:avLst/>
              <a:gdLst>
                <a:gd name="T0" fmla="*/ 28 w 28"/>
                <a:gd name="T1" fmla="*/ 0 h 91"/>
                <a:gd name="T2" fmla="*/ 14 w 28"/>
                <a:gd name="T3" fmla="*/ 89 h 91"/>
                <a:gd name="T4" fmla="*/ 0 w 28"/>
                <a:gd name="T5" fmla="*/ 9 h 91"/>
                <a:gd name="T6" fmla="*/ 28 w 28"/>
                <a:gd name="T7" fmla="*/ 0 h 91"/>
              </a:gdLst>
              <a:ahLst/>
              <a:cxnLst>
                <a:cxn ang="0">
                  <a:pos x="T0" y="T1"/>
                </a:cxn>
                <a:cxn ang="0">
                  <a:pos x="T2" y="T3"/>
                </a:cxn>
                <a:cxn ang="0">
                  <a:pos x="T4" y="T5"/>
                </a:cxn>
                <a:cxn ang="0">
                  <a:pos x="T6" y="T7"/>
                </a:cxn>
              </a:cxnLst>
              <a:rect l="0" t="0" r="r" b="b"/>
              <a:pathLst>
                <a:path w="28" h="91">
                  <a:moveTo>
                    <a:pt x="28" y="0"/>
                  </a:moveTo>
                  <a:cubicBezTo>
                    <a:pt x="28" y="0"/>
                    <a:pt x="14" y="91"/>
                    <a:pt x="14" y="89"/>
                  </a:cubicBezTo>
                  <a:cubicBezTo>
                    <a:pt x="14" y="86"/>
                    <a:pt x="0" y="9"/>
                    <a:pt x="0" y="9"/>
                  </a:cubicBezTo>
                  <a:lnTo>
                    <a:pt x="28" y="0"/>
                  </a:lnTo>
                  <a:close/>
                </a:path>
              </a:pathLst>
            </a:custGeom>
            <a:solidFill>
              <a:srgbClr val="0051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ï$ḷïḋé">
              <a:extLst>
                <a:ext uri="{FF2B5EF4-FFF2-40B4-BE49-F238E27FC236}">
                  <a16:creationId xmlns:a16="http://schemas.microsoft.com/office/drawing/2014/main" id="{F367A5E8-4E59-42A4-9663-9F79F3862392}"/>
                </a:ext>
              </a:extLst>
            </p:cNvPr>
            <p:cNvSpPr/>
            <p:nvPr/>
          </p:nvSpPr>
          <p:spPr bwMode="auto">
            <a:xfrm>
              <a:off x="6331144" y="5583199"/>
              <a:ext cx="460907" cy="206982"/>
            </a:xfrm>
            <a:custGeom>
              <a:avLst/>
              <a:gdLst>
                <a:gd name="T0" fmla="*/ 46 w 91"/>
                <a:gd name="T1" fmla="*/ 0 h 41"/>
                <a:gd name="T2" fmla="*/ 42 w 91"/>
                <a:gd name="T3" fmla="*/ 4 h 41"/>
                <a:gd name="T4" fmla="*/ 33 w 91"/>
                <a:gd name="T5" fmla="*/ 14 h 41"/>
                <a:gd name="T6" fmla="*/ 10 w 91"/>
                <a:gd name="T7" fmla="*/ 21 h 41"/>
                <a:gd name="T8" fmla="*/ 4 w 91"/>
                <a:gd name="T9" fmla="*/ 32 h 41"/>
                <a:gd name="T10" fmla="*/ 4 w 91"/>
                <a:gd name="T11" fmla="*/ 41 h 41"/>
                <a:gd name="T12" fmla="*/ 89 w 91"/>
                <a:gd name="T13" fmla="*/ 41 h 41"/>
                <a:gd name="T14" fmla="*/ 89 w 91"/>
                <a:gd name="T15" fmla="*/ 33 h 41"/>
                <a:gd name="T16" fmla="*/ 46 w 91"/>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46" y="0"/>
                  </a:moveTo>
                  <a:cubicBezTo>
                    <a:pt x="42" y="4"/>
                    <a:pt x="42" y="4"/>
                    <a:pt x="42" y="4"/>
                  </a:cubicBezTo>
                  <a:cubicBezTo>
                    <a:pt x="42" y="4"/>
                    <a:pt x="34" y="13"/>
                    <a:pt x="33" y="14"/>
                  </a:cubicBezTo>
                  <a:cubicBezTo>
                    <a:pt x="32" y="16"/>
                    <a:pt x="16" y="17"/>
                    <a:pt x="10" y="21"/>
                  </a:cubicBezTo>
                  <a:cubicBezTo>
                    <a:pt x="7" y="23"/>
                    <a:pt x="4" y="26"/>
                    <a:pt x="4" y="32"/>
                  </a:cubicBezTo>
                  <a:cubicBezTo>
                    <a:pt x="4" y="32"/>
                    <a:pt x="0" y="32"/>
                    <a:pt x="4" y="41"/>
                  </a:cubicBezTo>
                  <a:cubicBezTo>
                    <a:pt x="89" y="41"/>
                    <a:pt x="89" y="41"/>
                    <a:pt x="89" y="41"/>
                  </a:cubicBezTo>
                  <a:cubicBezTo>
                    <a:pt x="89" y="41"/>
                    <a:pt x="91" y="36"/>
                    <a:pt x="89" y="33"/>
                  </a:cubicBezTo>
                  <a:lnTo>
                    <a:pt x="46" y="0"/>
                  </a:lnTo>
                  <a:close/>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ïṩliḓè">
              <a:extLst>
                <a:ext uri="{FF2B5EF4-FFF2-40B4-BE49-F238E27FC236}">
                  <a16:creationId xmlns:a16="http://schemas.microsoft.com/office/drawing/2014/main" id="{929ED0F6-F3D3-46E5-B55B-4AA057098926}"/>
                </a:ext>
              </a:extLst>
            </p:cNvPr>
            <p:cNvSpPr/>
            <p:nvPr/>
          </p:nvSpPr>
          <p:spPr bwMode="auto">
            <a:xfrm>
              <a:off x="6553062" y="3997765"/>
              <a:ext cx="691360" cy="1751872"/>
            </a:xfrm>
            <a:custGeom>
              <a:avLst/>
              <a:gdLst>
                <a:gd name="T0" fmla="*/ 129 w 136"/>
                <a:gd name="T1" fmla="*/ 8 h 345"/>
                <a:gd name="T2" fmla="*/ 125 w 136"/>
                <a:gd name="T3" fmla="*/ 64 h 345"/>
                <a:gd name="T4" fmla="*/ 97 w 136"/>
                <a:gd name="T5" fmla="*/ 115 h 345"/>
                <a:gd name="T6" fmla="*/ 45 w 136"/>
                <a:gd name="T7" fmla="*/ 345 h 345"/>
                <a:gd name="T8" fmla="*/ 15 w 136"/>
                <a:gd name="T9" fmla="*/ 338 h 345"/>
                <a:gd name="T10" fmla="*/ 2 w 136"/>
                <a:gd name="T11" fmla="*/ 312 h 345"/>
                <a:gd name="T12" fmla="*/ 9 w 136"/>
                <a:gd name="T13" fmla="*/ 177 h 345"/>
                <a:gd name="T14" fmla="*/ 41 w 136"/>
                <a:gd name="T15" fmla="*/ 0 h 345"/>
                <a:gd name="T16" fmla="*/ 129 w 136"/>
                <a:gd name="T17" fmla="*/ 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345">
                  <a:moveTo>
                    <a:pt x="129" y="8"/>
                  </a:moveTo>
                  <a:cubicBezTo>
                    <a:pt x="129" y="8"/>
                    <a:pt x="136" y="40"/>
                    <a:pt x="125" y="64"/>
                  </a:cubicBezTo>
                  <a:cubicBezTo>
                    <a:pt x="114" y="87"/>
                    <a:pt x="108" y="90"/>
                    <a:pt x="97" y="115"/>
                  </a:cubicBezTo>
                  <a:cubicBezTo>
                    <a:pt x="82" y="150"/>
                    <a:pt x="45" y="326"/>
                    <a:pt x="45" y="345"/>
                  </a:cubicBezTo>
                  <a:cubicBezTo>
                    <a:pt x="45" y="345"/>
                    <a:pt x="25" y="345"/>
                    <a:pt x="15" y="338"/>
                  </a:cubicBezTo>
                  <a:cubicBezTo>
                    <a:pt x="0" y="326"/>
                    <a:pt x="2" y="312"/>
                    <a:pt x="2" y="312"/>
                  </a:cubicBezTo>
                  <a:cubicBezTo>
                    <a:pt x="9" y="177"/>
                    <a:pt x="9" y="177"/>
                    <a:pt x="9" y="177"/>
                  </a:cubicBezTo>
                  <a:cubicBezTo>
                    <a:pt x="41" y="0"/>
                    <a:pt x="41" y="0"/>
                    <a:pt x="41" y="0"/>
                  </a:cubicBezTo>
                  <a:lnTo>
                    <a:pt x="129" y="8"/>
                  </a:lnTo>
                  <a:close/>
                </a:path>
              </a:pathLst>
            </a:custGeom>
            <a:solidFill>
              <a:srgbClr val="115B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íṧļide">
              <a:extLst>
                <a:ext uri="{FF2B5EF4-FFF2-40B4-BE49-F238E27FC236}">
                  <a16:creationId xmlns:a16="http://schemas.microsoft.com/office/drawing/2014/main" id="{2342EF37-34BE-4800-B50A-14C8512B9300}"/>
                </a:ext>
              </a:extLst>
            </p:cNvPr>
            <p:cNvSpPr/>
            <p:nvPr/>
          </p:nvSpPr>
          <p:spPr bwMode="auto">
            <a:xfrm>
              <a:off x="7383121" y="2947923"/>
              <a:ext cx="369153" cy="1049843"/>
            </a:xfrm>
            <a:custGeom>
              <a:avLst/>
              <a:gdLst>
                <a:gd name="T0" fmla="*/ 22 w 73"/>
                <a:gd name="T1" fmla="*/ 0 h 207"/>
                <a:gd name="T2" fmla="*/ 22 w 73"/>
                <a:gd name="T3" fmla="*/ 0 h 207"/>
                <a:gd name="T4" fmla="*/ 51 w 73"/>
                <a:gd name="T5" fmla="*/ 24 h 207"/>
                <a:gd name="T6" fmla="*/ 73 w 73"/>
                <a:gd name="T7" fmla="*/ 143 h 207"/>
                <a:gd name="T8" fmla="*/ 15 w 73"/>
                <a:gd name="T9" fmla="*/ 207 h 207"/>
                <a:gd name="T10" fmla="*/ 0 w 73"/>
                <a:gd name="T11" fmla="*/ 166 h 207"/>
                <a:gd name="T12" fmla="*/ 23 w 73"/>
                <a:gd name="T13" fmla="*/ 132 h 207"/>
                <a:gd name="T14" fmla="*/ 0 w 73"/>
                <a:gd name="T15" fmla="*/ 76 h 207"/>
                <a:gd name="T16" fmla="*/ 22 w 73"/>
                <a:gd name="T1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207">
                  <a:moveTo>
                    <a:pt x="22" y="0"/>
                  </a:moveTo>
                  <a:cubicBezTo>
                    <a:pt x="22" y="0"/>
                    <a:pt x="22" y="0"/>
                    <a:pt x="22" y="0"/>
                  </a:cubicBezTo>
                  <a:cubicBezTo>
                    <a:pt x="36" y="0"/>
                    <a:pt x="48" y="10"/>
                    <a:pt x="51" y="24"/>
                  </a:cubicBezTo>
                  <a:cubicBezTo>
                    <a:pt x="59" y="61"/>
                    <a:pt x="73" y="133"/>
                    <a:pt x="73" y="143"/>
                  </a:cubicBezTo>
                  <a:cubicBezTo>
                    <a:pt x="73" y="158"/>
                    <a:pt x="15" y="207"/>
                    <a:pt x="15" y="207"/>
                  </a:cubicBezTo>
                  <a:cubicBezTo>
                    <a:pt x="0" y="166"/>
                    <a:pt x="0" y="166"/>
                    <a:pt x="0" y="166"/>
                  </a:cubicBezTo>
                  <a:cubicBezTo>
                    <a:pt x="0" y="166"/>
                    <a:pt x="22" y="135"/>
                    <a:pt x="23" y="132"/>
                  </a:cubicBezTo>
                  <a:cubicBezTo>
                    <a:pt x="0" y="76"/>
                    <a:pt x="0" y="76"/>
                    <a:pt x="0" y="76"/>
                  </a:cubicBezTo>
                  <a:lnTo>
                    <a:pt x="22" y="0"/>
                  </a:lnTo>
                  <a:close/>
                </a:path>
              </a:pathLst>
            </a:custGeom>
            <a:solidFill>
              <a:srgbClr val="4D93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işliďé">
              <a:extLst>
                <a:ext uri="{FF2B5EF4-FFF2-40B4-BE49-F238E27FC236}">
                  <a16:creationId xmlns:a16="http://schemas.microsoft.com/office/drawing/2014/main" id="{CD34057D-ACF4-40A4-85BB-98BF1F35901D}"/>
                </a:ext>
              </a:extLst>
            </p:cNvPr>
            <p:cNvSpPr/>
            <p:nvPr/>
          </p:nvSpPr>
          <p:spPr bwMode="auto">
            <a:xfrm>
              <a:off x="7383121" y="3319209"/>
              <a:ext cx="162171" cy="298736"/>
            </a:xfrm>
            <a:custGeom>
              <a:avLst/>
              <a:gdLst>
                <a:gd name="T0" fmla="*/ 19 w 32"/>
                <a:gd name="T1" fmla="*/ 0 h 59"/>
                <a:gd name="T2" fmla="*/ 32 w 32"/>
                <a:gd name="T3" fmla="*/ 39 h 59"/>
                <a:gd name="T4" fmla="*/ 23 w 32"/>
                <a:gd name="T5" fmla="*/ 59 h 59"/>
                <a:gd name="T6" fmla="*/ 0 w 32"/>
                <a:gd name="T7" fmla="*/ 3 h 59"/>
                <a:gd name="T8" fmla="*/ 19 w 32"/>
                <a:gd name="T9" fmla="*/ 0 h 59"/>
              </a:gdLst>
              <a:ahLst/>
              <a:cxnLst>
                <a:cxn ang="0">
                  <a:pos x="T0" y="T1"/>
                </a:cxn>
                <a:cxn ang="0">
                  <a:pos x="T2" y="T3"/>
                </a:cxn>
                <a:cxn ang="0">
                  <a:pos x="T4" y="T5"/>
                </a:cxn>
                <a:cxn ang="0">
                  <a:pos x="T6" y="T7"/>
                </a:cxn>
                <a:cxn ang="0">
                  <a:pos x="T8" y="T9"/>
                </a:cxn>
              </a:cxnLst>
              <a:rect l="0" t="0" r="r" b="b"/>
              <a:pathLst>
                <a:path w="32" h="59">
                  <a:moveTo>
                    <a:pt x="19" y="0"/>
                  </a:moveTo>
                  <a:cubicBezTo>
                    <a:pt x="19" y="0"/>
                    <a:pt x="32" y="36"/>
                    <a:pt x="32" y="39"/>
                  </a:cubicBezTo>
                  <a:cubicBezTo>
                    <a:pt x="32" y="45"/>
                    <a:pt x="23" y="59"/>
                    <a:pt x="23" y="59"/>
                  </a:cubicBezTo>
                  <a:cubicBezTo>
                    <a:pt x="0" y="3"/>
                    <a:pt x="0" y="3"/>
                    <a:pt x="0" y="3"/>
                  </a:cubicBezTo>
                  <a:lnTo>
                    <a:pt x="19" y="0"/>
                  </a:lnTo>
                  <a:close/>
                </a:path>
              </a:pathLst>
            </a:custGeom>
            <a:solidFill>
              <a:srgbClr val="2E7B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íṣlïďe">
              <a:extLst>
                <a:ext uri="{FF2B5EF4-FFF2-40B4-BE49-F238E27FC236}">
                  <a16:creationId xmlns:a16="http://schemas.microsoft.com/office/drawing/2014/main" id="{EFBABB4B-9CAE-4AA6-85BF-0E4CBA412706}"/>
                </a:ext>
              </a:extLst>
            </p:cNvPr>
            <p:cNvSpPr/>
            <p:nvPr/>
          </p:nvSpPr>
          <p:spPr bwMode="auto">
            <a:xfrm>
              <a:off x="7383121" y="3688361"/>
              <a:ext cx="147235" cy="309405"/>
            </a:xfrm>
            <a:custGeom>
              <a:avLst/>
              <a:gdLst>
                <a:gd name="T0" fmla="*/ 14 w 29"/>
                <a:gd name="T1" fmla="*/ 0 h 61"/>
                <a:gd name="T2" fmla="*/ 29 w 29"/>
                <a:gd name="T3" fmla="*/ 48 h 61"/>
                <a:gd name="T4" fmla="*/ 15 w 29"/>
                <a:gd name="T5" fmla="*/ 61 h 61"/>
                <a:gd name="T6" fmla="*/ 0 w 29"/>
                <a:gd name="T7" fmla="*/ 20 h 61"/>
                <a:gd name="T8" fmla="*/ 14 w 29"/>
                <a:gd name="T9" fmla="*/ 0 h 61"/>
              </a:gdLst>
              <a:ahLst/>
              <a:cxnLst>
                <a:cxn ang="0">
                  <a:pos x="T0" y="T1"/>
                </a:cxn>
                <a:cxn ang="0">
                  <a:pos x="T2" y="T3"/>
                </a:cxn>
                <a:cxn ang="0">
                  <a:pos x="T4" y="T5"/>
                </a:cxn>
                <a:cxn ang="0">
                  <a:pos x="T6" y="T7"/>
                </a:cxn>
                <a:cxn ang="0">
                  <a:pos x="T8" y="T9"/>
                </a:cxn>
              </a:cxnLst>
              <a:rect l="0" t="0" r="r" b="b"/>
              <a:pathLst>
                <a:path w="29" h="61">
                  <a:moveTo>
                    <a:pt x="14" y="0"/>
                  </a:moveTo>
                  <a:cubicBezTo>
                    <a:pt x="13" y="2"/>
                    <a:pt x="24" y="53"/>
                    <a:pt x="29" y="48"/>
                  </a:cubicBezTo>
                  <a:cubicBezTo>
                    <a:pt x="15" y="61"/>
                    <a:pt x="15" y="61"/>
                    <a:pt x="15" y="61"/>
                  </a:cubicBezTo>
                  <a:cubicBezTo>
                    <a:pt x="0" y="20"/>
                    <a:pt x="0" y="20"/>
                    <a:pt x="0" y="20"/>
                  </a:cubicBezTo>
                  <a:lnTo>
                    <a:pt x="14" y="0"/>
                  </a:lnTo>
                  <a:close/>
                </a:path>
              </a:pathLst>
            </a:custGeom>
            <a:solidFill>
              <a:srgbClr val="2E7B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ï$lîḑe">
              <a:extLst>
                <a:ext uri="{FF2B5EF4-FFF2-40B4-BE49-F238E27FC236}">
                  <a16:creationId xmlns:a16="http://schemas.microsoft.com/office/drawing/2014/main" id="{C35E550B-B08A-48B8-B14F-446EA8F556B6}"/>
                </a:ext>
              </a:extLst>
            </p:cNvPr>
            <p:cNvSpPr/>
            <p:nvPr/>
          </p:nvSpPr>
          <p:spPr bwMode="auto">
            <a:xfrm>
              <a:off x="6188178" y="3673424"/>
              <a:ext cx="177108" cy="249658"/>
            </a:xfrm>
            <a:custGeom>
              <a:avLst/>
              <a:gdLst>
                <a:gd name="T0" fmla="*/ 25 w 35"/>
                <a:gd name="T1" fmla="*/ 17 h 49"/>
                <a:gd name="T2" fmla="*/ 15 w 35"/>
                <a:gd name="T3" fmla="*/ 10 h 49"/>
                <a:gd name="T4" fmla="*/ 10 w 35"/>
                <a:gd name="T5" fmla="*/ 3 h 49"/>
                <a:gd name="T6" fmla="*/ 2 w 35"/>
                <a:gd name="T7" fmla="*/ 2 h 49"/>
                <a:gd name="T8" fmla="*/ 1 w 35"/>
                <a:gd name="T9" fmla="*/ 8 h 49"/>
                <a:gd name="T10" fmla="*/ 9 w 35"/>
                <a:gd name="T11" fmla="*/ 22 h 49"/>
                <a:gd name="T12" fmla="*/ 4 w 35"/>
                <a:gd name="T13" fmla="*/ 19 h 49"/>
                <a:gd name="T14" fmla="*/ 4 w 35"/>
                <a:gd name="T15" fmla="*/ 29 h 49"/>
                <a:gd name="T16" fmla="*/ 7 w 35"/>
                <a:gd name="T17" fmla="*/ 35 h 49"/>
                <a:gd name="T18" fmla="*/ 12 w 35"/>
                <a:gd name="T19" fmla="*/ 39 h 49"/>
                <a:gd name="T20" fmla="*/ 35 w 35"/>
                <a:gd name="T21" fmla="*/ 45 h 49"/>
                <a:gd name="T22" fmla="*/ 25 w 35"/>
                <a:gd name="T23" fmla="*/ 1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9">
                  <a:moveTo>
                    <a:pt x="25" y="17"/>
                  </a:moveTo>
                  <a:cubicBezTo>
                    <a:pt x="23" y="12"/>
                    <a:pt x="15" y="10"/>
                    <a:pt x="15" y="10"/>
                  </a:cubicBezTo>
                  <a:cubicBezTo>
                    <a:pt x="10" y="3"/>
                    <a:pt x="10" y="3"/>
                    <a:pt x="10" y="3"/>
                  </a:cubicBezTo>
                  <a:cubicBezTo>
                    <a:pt x="8" y="0"/>
                    <a:pt x="5" y="0"/>
                    <a:pt x="2" y="2"/>
                  </a:cubicBezTo>
                  <a:cubicBezTo>
                    <a:pt x="1" y="3"/>
                    <a:pt x="0" y="6"/>
                    <a:pt x="1" y="8"/>
                  </a:cubicBezTo>
                  <a:cubicBezTo>
                    <a:pt x="9" y="22"/>
                    <a:pt x="9" y="22"/>
                    <a:pt x="9" y="22"/>
                  </a:cubicBezTo>
                  <a:cubicBezTo>
                    <a:pt x="4" y="19"/>
                    <a:pt x="4" y="19"/>
                    <a:pt x="4" y="19"/>
                  </a:cubicBezTo>
                  <a:cubicBezTo>
                    <a:pt x="4" y="29"/>
                    <a:pt x="4" y="29"/>
                    <a:pt x="4" y="29"/>
                  </a:cubicBezTo>
                  <a:cubicBezTo>
                    <a:pt x="4" y="31"/>
                    <a:pt x="5" y="34"/>
                    <a:pt x="7" y="35"/>
                  </a:cubicBezTo>
                  <a:cubicBezTo>
                    <a:pt x="9" y="36"/>
                    <a:pt x="11" y="38"/>
                    <a:pt x="12" y="39"/>
                  </a:cubicBezTo>
                  <a:cubicBezTo>
                    <a:pt x="14" y="42"/>
                    <a:pt x="25" y="49"/>
                    <a:pt x="35" y="45"/>
                  </a:cubicBezTo>
                  <a:lnTo>
                    <a:pt x="25" y="17"/>
                  </a:ln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ï$lîďé">
              <a:extLst>
                <a:ext uri="{FF2B5EF4-FFF2-40B4-BE49-F238E27FC236}">
                  <a16:creationId xmlns:a16="http://schemas.microsoft.com/office/drawing/2014/main" id="{20A29D9E-2506-4959-8A09-3F4B04C37684}"/>
                </a:ext>
              </a:extLst>
            </p:cNvPr>
            <p:cNvSpPr/>
            <p:nvPr/>
          </p:nvSpPr>
          <p:spPr bwMode="auto">
            <a:xfrm>
              <a:off x="6849664" y="2495552"/>
              <a:ext cx="288067" cy="364885"/>
            </a:xfrm>
            <a:custGeom>
              <a:avLst/>
              <a:gdLst>
                <a:gd name="T0" fmla="*/ 16 w 57"/>
                <a:gd name="T1" fmla="*/ 10 h 72"/>
                <a:gd name="T2" fmla="*/ 27 w 57"/>
                <a:gd name="T3" fmla="*/ 71 h 72"/>
                <a:gd name="T4" fmla="*/ 16 w 57"/>
                <a:gd name="T5" fmla="*/ 10 h 72"/>
              </a:gdLst>
              <a:ahLst/>
              <a:cxnLst>
                <a:cxn ang="0">
                  <a:pos x="T0" y="T1"/>
                </a:cxn>
                <a:cxn ang="0">
                  <a:pos x="T2" y="T3"/>
                </a:cxn>
                <a:cxn ang="0">
                  <a:pos x="T4" y="T5"/>
                </a:cxn>
              </a:cxnLst>
              <a:rect l="0" t="0" r="r" b="b"/>
              <a:pathLst>
                <a:path w="57" h="72">
                  <a:moveTo>
                    <a:pt x="16" y="10"/>
                  </a:moveTo>
                  <a:cubicBezTo>
                    <a:pt x="4" y="20"/>
                    <a:pt x="0" y="72"/>
                    <a:pt x="27" y="71"/>
                  </a:cubicBezTo>
                  <a:cubicBezTo>
                    <a:pt x="57" y="71"/>
                    <a:pt x="30" y="0"/>
                    <a:pt x="16" y="10"/>
                  </a:cubicBez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îṧļíďe">
              <a:extLst>
                <a:ext uri="{FF2B5EF4-FFF2-40B4-BE49-F238E27FC236}">
                  <a16:creationId xmlns:a16="http://schemas.microsoft.com/office/drawing/2014/main" id="{B8E8225F-4B6B-4C4D-B654-8163E2CA1D48}"/>
                </a:ext>
              </a:extLst>
            </p:cNvPr>
            <p:cNvSpPr/>
            <p:nvPr/>
          </p:nvSpPr>
          <p:spPr bwMode="auto">
            <a:xfrm>
              <a:off x="6924348" y="2664125"/>
              <a:ext cx="142967" cy="192044"/>
            </a:xfrm>
            <a:custGeom>
              <a:avLst/>
              <a:gdLst>
                <a:gd name="T0" fmla="*/ 22 w 28"/>
                <a:gd name="T1" fmla="*/ 0 h 38"/>
                <a:gd name="T2" fmla="*/ 6 w 28"/>
                <a:gd name="T3" fmla="*/ 13 h 38"/>
                <a:gd name="T4" fmla="*/ 0 w 28"/>
                <a:gd name="T5" fmla="*/ 33 h 38"/>
                <a:gd name="T6" fmla="*/ 12 w 28"/>
                <a:gd name="T7" fmla="*/ 38 h 38"/>
                <a:gd name="T8" fmla="*/ 22 w 28"/>
                <a:gd name="T9" fmla="*/ 0 h 38"/>
              </a:gdLst>
              <a:ahLst/>
              <a:cxnLst>
                <a:cxn ang="0">
                  <a:pos x="T0" y="T1"/>
                </a:cxn>
                <a:cxn ang="0">
                  <a:pos x="T2" y="T3"/>
                </a:cxn>
                <a:cxn ang="0">
                  <a:pos x="T4" y="T5"/>
                </a:cxn>
                <a:cxn ang="0">
                  <a:pos x="T6" y="T7"/>
                </a:cxn>
                <a:cxn ang="0">
                  <a:pos x="T8" y="T9"/>
                </a:cxn>
              </a:cxnLst>
              <a:rect l="0" t="0" r="r" b="b"/>
              <a:pathLst>
                <a:path w="28" h="38">
                  <a:moveTo>
                    <a:pt x="22" y="0"/>
                  </a:moveTo>
                  <a:cubicBezTo>
                    <a:pt x="6" y="13"/>
                    <a:pt x="6" y="13"/>
                    <a:pt x="6" y="13"/>
                  </a:cubicBezTo>
                  <a:cubicBezTo>
                    <a:pt x="6" y="20"/>
                    <a:pt x="5" y="31"/>
                    <a:pt x="0" y="33"/>
                  </a:cubicBezTo>
                  <a:cubicBezTo>
                    <a:pt x="3" y="37"/>
                    <a:pt x="7" y="38"/>
                    <a:pt x="12" y="38"/>
                  </a:cubicBezTo>
                  <a:cubicBezTo>
                    <a:pt x="28" y="38"/>
                    <a:pt x="28" y="18"/>
                    <a:pt x="22" y="0"/>
                  </a:cubicBezTo>
                  <a:close/>
                </a:path>
              </a:pathLst>
            </a:custGeom>
            <a:solidFill>
              <a:srgbClr val="8A3D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ïṧ1ïḑè">
              <a:extLst>
                <a:ext uri="{FF2B5EF4-FFF2-40B4-BE49-F238E27FC236}">
                  <a16:creationId xmlns:a16="http://schemas.microsoft.com/office/drawing/2014/main" id="{27AF2468-13E5-4B3D-802D-C678D783325C}"/>
                </a:ext>
              </a:extLst>
            </p:cNvPr>
            <p:cNvSpPr/>
            <p:nvPr/>
          </p:nvSpPr>
          <p:spPr bwMode="auto">
            <a:xfrm>
              <a:off x="6971292" y="2627849"/>
              <a:ext cx="258194" cy="320074"/>
            </a:xfrm>
            <a:custGeom>
              <a:avLst/>
              <a:gdLst>
                <a:gd name="T0" fmla="*/ 5 w 51"/>
                <a:gd name="T1" fmla="*/ 20 h 63"/>
                <a:gd name="T2" fmla="*/ 0 w 51"/>
                <a:gd name="T3" fmla="*/ 63 h 63"/>
                <a:gd name="T4" fmla="*/ 50 w 51"/>
                <a:gd name="T5" fmla="*/ 63 h 63"/>
                <a:gd name="T6" fmla="*/ 51 w 51"/>
                <a:gd name="T7" fmla="*/ 18 h 63"/>
                <a:gd name="T8" fmla="*/ 2 w 51"/>
                <a:gd name="T9" fmla="*/ 0 h 63"/>
                <a:gd name="T10" fmla="*/ 5 w 51"/>
                <a:gd name="T11" fmla="*/ 20 h 63"/>
              </a:gdLst>
              <a:ahLst/>
              <a:cxnLst>
                <a:cxn ang="0">
                  <a:pos x="T0" y="T1"/>
                </a:cxn>
                <a:cxn ang="0">
                  <a:pos x="T2" y="T3"/>
                </a:cxn>
                <a:cxn ang="0">
                  <a:pos x="T4" y="T5"/>
                </a:cxn>
                <a:cxn ang="0">
                  <a:pos x="T6" y="T7"/>
                </a:cxn>
                <a:cxn ang="0">
                  <a:pos x="T8" y="T9"/>
                </a:cxn>
                <a:cxn ang="0">
                  <a:pos x="T10" y="T11"/>
                </a:cxn>
              </a:cxnLst>
              <a:rect l="0" t="0" r="r" b="b"/>
              <a:pathLst>
                <a:path w="51" h="63">
                  <a:moveTo>
                    <a:pt x="5" y="20"/>
                  </a:moveTo>
                  <a:cubicBezTo>
                    <a:pt x="5" y="20"/>
                    <a:pt x="0" y="63"/>
                    <a:pt x="0" y="63"/>
                  </a:cubicBezTo>
                  <a:cubicBezTo>
                    <a:pt x="50" y="63"/>
                    <a:pt x="50" y="63"/>
                    <a:pt x="50" y="63"/>
                  </a:cubicBezTo>
                  <a:cubicBezTo>
                    <a:pt x="51" y="18"/>
                    <a:pt x="51" y="18"/>
                    <a:pt x="51" y="18"/>
                  </a:cubicBezTo>
                  <a:cubicBezTo>
                    <a:pt x="2" y="0"/>
                    <a:pt x="2" y="0"/>
                    <a:pt x="2" y="0"/>
                  </a:cubicBezTo>
                  <a:lnTo>
                    <a:pt x="5" y="20"/>
                  </a:ln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ïŝliḍé">
              <a:extLst>
                <a:ext uri="{FF2B5EF4-FFF2-40B4-BE49-F238E27FC236}">
                  <a16:creationId xmlns:a16="http://schemas.microsoft.com/office/drawing/2014/main" id="{8802C70A-35D4-4C20-9B47-6CFA12EA99CC}"/>
                </a:ext>
              </a:extLst>
            </p:cNvPr>
            <p:cNvSpPr/>
            <p:nvPr/>
          </p:nvSpPr>
          <p:spPr bwMode="auto">
            <a:xfrm>
              <a:off x="6894474" y="2384593"/>
              <a:ext cx="426765" cy="460907"/>
            </a:xfrm>
            <a:custGeom>
              <a:avLst/>
              <a:gdLst>
                <a:gd name="T0" fmla="*/ 10 w 84"/>
                <a:gd name="T1" fmla="*/ 53 h 91"/>
                <a:gd name="T2" fmla="*/ 9 w 84"/>
                <a:gd name="T3" fmla="*/ 59 h 91"/>
                <a:gd name="T4" fmla="*/ 4 w 84"/>
                <a:gd name="T5" fmla="*/ 61 h 91"/>
                <a:gd name="T6" fmla="*/ 6 w 84"/>
                <a:gd name="T7" fmla="*/ 49 h 91"/>
                <a:gd name="T8" fmla="*/ 5 w 84"/>
                <a:gd name="T9" fmla="*/ 34 h 91"/>
                <a:gd name="T10" fmla="*/ 11 w 84"/>
                <a:gd name="T11" fmla="*/ 20 h 91"/>
                <a:gd name="T12" fmla="*/ 23 w 84"/>
                <a:gd name="T13" fmla="*/ 9 h 91"/>
                <a:gd name="T14" fmla="*/ 40 w 84"/>
                <a:gd name="T15" fmla="*/ 2 h 91"/>
                <a:gd name="T16" fmla="*/ 59 w 84"/>
                <a:gd name="T17" fmla="*/ 12 h 91"/>
                <a:gd name="T18" fmla="*/ 71 w 84"/>
                <a:gd name="T19" fmla="*/ 32 h 91"/>
                <a:gd name="T20" fmla="*/ 76 w 84"/>
                <a:gd name="T21" fmla="*/ 55 h 91"/>
                <a:gd name="T22" fmla="*/ 66 w 84"/>
                <a:gd name="T23" fmla="*/ 85 h 91"/>
                <a:gd name="T24" fmla="*/ 51 w 84"/>
                <a:gd name="T25" fmla="*/ 84 h 91"/>
                <a:gd name="T26" fmla="*/ 31 w 84"/>
                <a:gd name="T27" fmla="*/ 87 h 91"/>
                <a:gd name="T28" fmla="*/ 20 w 84"/>
                <a:gd name="T29" fmla="*/ 61 h 91"/>
                <a:gd name="T30" fmla="*/ 12 w 84"/>
                <a:gd name="T31" fmla="*/ 49 h 91"/>
                <a:gd name="T32" fmla="*/ 10 w 84"/>
                <a:gd name="T33" fmla="*/ 5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10" y="53"/>
                  </a:moveTo>
                  <a:cubicBezTo>
                    <a:pt x="10" y="55"/>
                    <a:pt x="10" y="58"/>
                    <a:pt x="9" y="59"/>
                  </a:cubicBezTo>
                  <a:cubicBezTo>
                    <a:pt x="7" y="60"/>
                    <a:pt x="4" y="61"/>
                    <a:pt x="4" y="61"/>
                  </a:cubicBezTo>
                  <a:cubicBezTo>
                    <a:pt x="4" y="61"/>
                    <a:pt x="2" y="57"/>
                    <a:pt x="6" y="49"/>
                  </a:cubicBezTo>
                  <a:cubicBezTo>
                    <a:pt x="9" y="42"/>
                    <a:pt x="4" y="41"/>
                    <a:pt x="5" y="34"/>
                  </a:cubicBezTo>
                  <a:cubicBezTo>
                    <a:pt x="0" y="27"/>
                    <a:pt x="5" y="20"/>
                    <a:pt x="11" y="20"/>
                  </a:cubicBezTo>
                  <a:cubicBezTo>
                    <a:pt x="11" y="20"/>
                    <a:pt x="12" y="8"/>
                    <a:pt x="23" y="9"/>
                  </a:cubicBezTo>
                  <a:cubicBezTo>
                    <a:pt x="23" y="9"/>
                    <a:pt x="28" y="0"/>
                    <a:pt x="40" y="2"/>
                  </a:cubicBezTo>
                  <a:cubicBezTo>
                    <a:pt x="51" y="4"/>
                    <a:pt x="49" y="8"/>
                    <a:pt x="59" y="12"/>
                  </a:cubicBezTo>
                  <a:cubicBezTo>
                    <a:pt x="69" y="15"/>
                    <a:pt x="77" y="23"/>
                    <a:pt x="71" y="32"/>
                  </a:cubicBezTo>
                  <a:cubicBezTo>
                    <a:pt x="71" y="32"/>
                    <a:pt x="84" y="38"/>
                    <a:pt x="76" y="55"/>
                  </a:cubicBezTo>
                  <a:cubicBezTo>
                    <a:pt x="68" y="72"/>
                    <a:pt x="71" y="80"/>
                    <a:pt x="66" y="85"/>
                  </a:cubicBezTo>
                  <a:cubicBezTo>
                    <a:pt x="58" y="91"/>
                    <a:pt x="56" y="82"/>
                    <a:pt x="51" y="84"/>
                  </a:cubicBezTo>
                  <a:cubicBezTo>
                    <a:pt x="47" y="86"/>
                    <a:pt x="44" y="91"/>
                    <a:pt x="31" y="87"/>
                  </a:cubicBezTo>
                  <a:cubicBezTo>
                    <a:pt x="17" y="83"/>
                    <a:pt x="18" y="70"/>
                    <a:pt x="20" y="61"/>
                  </a:cubicBezTo>
                  <a:cubicBezTo>
                    <a:pt x="23" y="52"/>
                    <a:pt x="16" y="46"/>
                    <a:pt x="12" y="49"/>
                  </a:cubicBezTo>
                  <a:cubicBezTo>
                    <a:pt x="9" y="51"/>
                    <a:pt x="10" y="53"/>
                    <a:pt x="10" y="53"/>
                  </a:cubicBezTo>
                  <a:close/>
                </a:path>
              </a:pathLst>
            </a:custGeom>
            <a:solidFill>
              <a:srgbClr val="0027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íşļiḋé">
              <a:extLst>
                <a:ext uri="{FF2B5EF4-FFF2-40B4-BE49-F238E27FC236}">
                  <a16:creationId xmlns:a16="http://schemas.microsoft.com/office/drawing/2014/main" id="{66375119-67BC-4B16-A0BB-2A4AF8E39160}"/>
                </a:ext>
              </a:extLst>
            </p:cNvPr>
            <p:cNvSpPr/>
            <p:nvPr/>
          </p:nvSpPr>
          <p:spPr bwMode="auto">
            <a:xfrm>
              <a:off x="6956356" y="2627849"/>
              <a:ext cx="49079" cy="132297"/>
            </a:xfrm>
            <a:custGeom>
              <a:avLst/>
              <a:gdLst>
                <a:gd name="T0" fmla="*/ 1 w 10"/>
                <a:gd name="T1" fmla="*/ 26 h 26"/>
                <a:gd name="T2" fmla="*/ 1 w 10"/>
                <a:gd name="T3" fmla="*/ 0 h 26"/>
                <a:gd name="T4" fmla="*/ 0 w 10"/>
                <a:gd name="T5" fmla="*/ 20 h 26"/>
                <a:gd name="T6" fmla="*/ 1 w 10"/>
                <a:gd name="T7" fmla="*/ 26 h 26"/>
              </a:gdLst>
              <a:ahLst/>
              <a:cxnLst>
                <a:cxn ang="0">
                  <a:pos x="T0" y="T1"/>
                </a:cxn>
                <a:cxn ang="0">
                  <a:pos x="T2" y="T3"/>
                </a:cxn>
                <a:cxn ang="0">
                  <a:pos x="T4" y="T5"/>
                </a:cxn>
                <a:cxn ang="0">
                  <a:pos x="T6" y="T7"/>
                </a:cxn>
              </a:cxnLst>
              <a:rect l="0" t="0" r="r" b="b"/>
              <a:pathLst>
                <a:path w="10" h="26">
                  <a:moveTo>
                    <a:pt x="1" y="26"/>
                  </a:moveTo>
                  <a:cubicBezTo>
                    <a:pt x="8" y="23"/>
                    <a:pt x="10" y="1"/>
                    <a:pt x="1" y="0"/>
                  </a:cubicBezTo>
                  <a:cubicBezTo>
                    <a:pt x="0" y="20"/>
                    <a:pt x="0" y="20"/>
                    <a:pt x="0" y="20"/>
                  </a:cubicBezTo>
                  <a:lnTo>
                    <a:pt x="1" y="26"/>
                  </a:lnTo>
                  <a:close/>
                </a:path>
              </a:pathLst>
            </a:custGeom>
            <a:solidFill>
              <a:srgbClr val="8A3D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iŝ1îḋê">
              <a:extLst>
                <a:ext uri="{FF2B5EF4-FFF2-40B4-BE49-F238E27FC236}">
                  <a16:creationId xmlns:a16="http://schemas.microsoft.com/office/drawing/2014/main" id="{66A6A491-A063-47CC-9917-4B61C3C8598C}"/>
                </a:ext>
              </a:extLst>
            </p:cNvPr>
            <p:cNvSpPr/>
            <p:nvPr/>
          </p:nvSpPr>
          <p:spPr bwMode="auto">
            <a:xfrm>
              <a:off x="6939285" y="2617180"/>
              <a:ext cx="46944" cy="113093"/>
            </a:xfrm>
            <a:custGeom>
              <a:avLst/>
              <a:gdLst>
                <a:gd name="T0" fmla="*/ 2 w 9"/>
                <a:gd name="T1" fmla="*/ 22 h 22"/>
                <a:gd name="T2" fmla="*/ 1 w 9"/>
                <a:gd name="T3" fmla="*/ 7 h 22"/>
                <a:gd name="T4" fmla="*/ 9 w 9"/>
                <a:gd name="T5" fmla="*/ 11 h 22"/>
                <a:gd name="T6" fmla="*/ 2 w 9"/>
                <a:gd name="T7" fmla="*/ 22 h 22"/>
              </a:gdLst>
              <a:ahLst/>
              <a:cxnLst>
                <a:cxn ang="0">
                  <a:pos x="T0" y="T1"/>
                </a:cxn>
                <a:cxn ang="0">
                  <a:pos x="T2" y="T3"/>
                </a:cxn>
                <a:cxn ang="0">
                  <a:pos x="T4" y="T5"/>
                </a:cxn>
                <a:cxn ang="0">
                  <a:pos x="T6" y="T7"/>
                </a:cxn>
              </a:cxnLst>
              <a:rect l="0" t="0" r="r" b="b"/>
              <a:pathLst>
                <a:path w="9" h="22">
                  <a:moveTo>
                    <a:pt x="2" y="22"/>
                  </a:moveTo>
                  <a:cubicBezTo>
                    <a:pt x="2" y="22"/>
                    <a:pt x="2" y="14"/>
                    <a:pt x="1" y="7"/>
                  </a:cubicBezTo>
                  <a:cubicBezTo>
                    <a:pt x="0" y="0"/>
                    <a:pt x="8" y="0"/>
                    <a:pt x="9" y="11"/>
                  </a:cubicBezTo>
                  <a:cubicBezTo>
                    <a:pt x="9" y="18"/>
                    <a:pt x="7" y="22"/>
                    <a:pt x="2" y="22"/>
                  </a:cubicBezTo>
                  <a:close/>
                </a:path>
              </a:pathLst>
            </a:custGeom>
            <a:solidFill>
              <a:srgbClr val="B751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îṡ1îḑe">
              <a:extLst>
                <a:ext uri="{FF2B5EF4-FFF2-40B4-BE49-F238E27FC236}">
                  <a16:creationId xmlns:a16="http://schemas.microsoft.com/office/drawing/2014/main" id="{A354D749-3DFA-4AC8-9E27-85C5826BBC74}"/>
                </a:ext>
              </a:extLst>
            </p:cNvPr>
            <p:cNvSpPr/>
            <p:nvPr/>
          </p:nvSpPr>
          <p:spPr bwMode="auto">
            <a:xfrm>
              <a:off x="6710965" y="2947923"/>
              <a:ext cx="900475" cy="1090386"/>
            </a:xfrm>
            <a:custGeom>
              <a:avLst/>
              <a:gdLst>
                <a:gd name="T0" fmla="*/ 11 w 177"/>
                <a:gd name="T1" fmla="*/ 0 h 215"/>
                <a:gd name="T2" fmla="*/ 154 w 177"/>
                <a:gd name="T3" fmla="*/ 0 h 215"/>
                <a:gd name="T4" fmla="*/ 140 w 177"/>
                <a:gd name="T5" fmla="*/ 149 h 215"/>
                <a:gd name="T6" fmla="*/ 150 w 177"/>
                <a:gd name="T7" fmla="*/ 193 h 215"/>
                <a:gd name="T8" fmla="*/ 132 w 177"/>
                <a:gd name="T9" fmla="*/ 215 h 215"/>
                <a:gd name="T10" fmla="*/ 18 w 177"/>
                <a:gd name="T11" fmla="*/ 215 h 215"/>
                <a:gd name="T12" fmla="*/ 0 w 177"/>
                <a:gd name="T13" fmla="*/ 196 h 215"/>
                <a:gd name="T14" fmla="*/ 11 w 177"/>
                <a:gd name="T15" fmla="*/ 0 h 2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215">
                  <a:moveTo>
                    <a:pt x="11" y="0"/>
                  </a:moveTo>
                  <a:cubicBezTo>
                    <a:pt x="154" y="0"/>
                    <a:pt x="154" y="0"/>
                    <a:pt x="154" y="0"/>
                  </a:cubicBezTo>
                  <a:cubicBezTo>
                    <a:pt x="154" y="0"/>
                    <a:pt x="177" y="56"/>
                    <a:pt x="140" y="149"/>
                  </a:cubicBezTo>
                  <a:cubicBezTo>
                    <a:pt x="150" y="193"/>
                    <a:pt x="150" y="193"/>
                    <a:pt x="150" y="193"/>
                  </a:cubicBezTo>
                  <a:cubicBezTo>
                    <a:pt x="152" y="204"/>
                    <a:pt x="144" y="215"/>
                    <a:pt x="132" y="215"/>
                  </a:cubicBezTo>
                  <a:cubicBezTo>
                    <a:pt x="18" y="215"/>
                    <a:pt x="18" y="215"/>
                    <a:pt x="18" y="215"/>
                  </a:cubicBezTo>
                  <a:cubicBezTo>
                    <a:pt x="8" y="215"/>
                    <a:pt x="0" y="206"/>
                    <a:pt x="0" y="196"/>
                  </a:cubicBezTo>
                  <a:lnTo>
                    <a:pt x="11" y="0"/>
                  </a:lnTo>
                  <a:close/>
                </a:path>
              </a:pathLst>
            </a:custGeom>
            <a:solidFill>
              <a:srgbClr val="4D93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işļiďe">
              <a:extLst>
                <a:ext uri="{FF2B5EF4-FFF2-40B4-BE49-F238E27FC236}">
                  <a16:creationId xmlns:a16="http://schemas.microsoft.com/office/drawing/2014/main" id="{7AF43EA5-6C88-48AC-B049-61330866B08C}"/>
                </a:ext>
              </a:extLst>
            </p:cNvPr>
            <p:cNvSpPr/>
            <p:nvPr/>
          </p:nvSpPr>
          <p:spPr bwMode="auto">
            <a:xfrm>
              <a:off x="6710965" y="3393893"/>
              <a:ext cx="260327" cy="644416"/>
            </a:xfrm>
            <a:custGeom>
              <a:avLst/>
              <a:gdLst>
                <a:gd name="T0" fmla="*/ 24 w 51"/>
                <a:gd name="T1" fmla="*/ 99 h 127"/>
                <a:gd name="T2" fmla="*/ 24 w 51"/>
                <a:gd name="T3" fmla="*/ 0 h 127"/>
                <a:gd name="T4" fmla="*/ 6 w 51"/>
                <a:gd name="T5" fmla="*/ 0 h 127"/>
                <a:gd name="T6" fmla="*/ 0 w 51"/>
                <a:gd name="T7" fmla="*/ 108 h 127"/>
                <a:gd name="T8" fmla="*/ 18 w 51"/>
                <a:gd name="T9" fmla="*/ 127 h 127"/>
                <a:gd name="T10" fmla="*/ 51 w 51"/>
                <a:gd name="T11" fmla="*/ 127 h 127"/>
                <a:gd name="T12" fmla="*/ 24 w 51"/>
                <a:gd name="T13" fmla="*/ 99 h 127"/>
              </a:gdLst>
              <a:ahLst/>
              <a:cxnLst>
                <a:cxn ang="0">
                  <a:pos x="T0" y="T1"/>
                </a:cxn>
                <a:cxn ang="0">
                  <a:pos x="T2" y="T3"/>
                </a:cxn>
                <a:cxn ang="0">
                  <a:pos x="T4" y="T5"/>
                </a:cxn>
                <a:cxn ang="0">
                  <a:pos x="T6" y="T7"/>
                </a:cxn>
                <a:cxn ang="0">
                  <a:pos x="T8" y="T9"/>
                </a:cxn>
                <a:cxn ang="0">
                  <a:pos x="T10" y="T11"/>
                </a:cxn>
                <a:cxn ang="0">
                  <a:pos x="T12" y="T13"/>
                </a:cxn>
              </a:cxnLst>
              <a:rect l="0" t="0" r="r" b="b"/>
              <a:pathLst>
                <a:path w="51" h="127">
                  <a:moveTo>
                    <a:pt x="24" y="99"/>
                  </a:moveTo>
                  <a:cubicBezTo>
                    <a:pt x="24" y="0"/>
                    <a:pt x="24" y="0"/>
                    <a:pt x="24" y="0"/>
                  </a:cubicBezTo>
                  <a:cubicBezTo>
                    <a:pt x="6" y="0"/>
                    <a:pt x="6" y="0"/>
                    <a:pt x="6" y="0"/>
                  </a:cubicBezTo>
                  <a:cubicBezTo>
                    <a:pt x="0" y="108"/>
                    <a:pt x="0" y="108"/>
                    <a:pt x="0" y="108"/>
                  </a:cubicBezTo>
                  <a:cubicBezTo>
                    <a:pt x="0" y="118"/>
                    <a:pt x="8" y="127"/>
                    <a:pt x="18" y="127"/>
                  </a:cubicBezTo>
                  <a:cubicBezTo>
                    <a:pt x="51" y="127"/>
                    <a:pt x="51" y="127"/>
                    <a:pt x="51" y="127"/>
                  </a:cubicBezTo>
                  <a:cubicBezTo>
                    <a:pt x="36" y="127"/>
                    <a:pt x="24" y="114"/>
                    <a:pt x="24" y="99"/>
                  </a:cubicBezTo>
                  <a:close/>
                </a:path>
              </a:pathLst>
            </a:custGeom>
            <a:solidFill>
              <a:srgbClr val="2E7B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iSļïḓê">
              <a:extLst>
                <a:ext uri="{FF2B5EF4-FFF2-40B4-BE49-F238E27FC236}">
                  <a16:creationId xmlns:a16="http://schemas.microsoft.com/office/drawing/2014/main" id="{46D6E14F-E248-4990-BC2D-9D2622A865BB}"/>
                </a:ext>
              </a:extLst>
            </p:cNvPr>
            <p:cNvSpPr/>
            <p:nvPr/>
          </p:nvSpPr>
          <p:spPr bwMode="auto">
            <a:xfrm>
              <a:off x="6279932" y="2947923"/>
              <a:ext cx="644416" cy="990095"/>
            </a:xfrm>
            <a:custGeom>
              <a:avLst/>
              <a:gdLst>
                <a:gd name="T0" fmla="*/ 96 w 127"/>
                <a:gd name="T1" fmla="*/ 0 h 195"/>
                <a:gd name="T2" fmla="*/ 96 w 127"/>
                <a:gd name="T3" fmla="*/ 0 h 195"/>
                <a:gd name="T4" fmla="*/ 69 w 127"/>
                <a:gd name="T5" fmla="*/ 24 h 195"/>
                <a:gd name="T6" fmla="*/ 52 w 127"/>
                <a:gd name="T7" fmla="*/ 125 h 195"/>
                <a:gd name="T8" fmla="*/ 7 w 127"/>
                <a:gd name="T9" fmla="*/ 160 h 195"/>
                <a:gd name="T10" fmla="*/ 10 w 127"/>
                <a:gd name="T11" fmla="*/ 181 h 195"/>
                <a:gd name="T12" fmla="*/ 45 w 127"/>
                <a:gd name="T13" fmla="*/ 189 h 195"/>
                <a:gd name="T14" fmla="*/ 85 w 127"/>
                <a:gd name="T15" fmla="*/ 160 h 195"/>
                <a:gd name="T16" fmla="*/ 109 w 127"/>
                <a:gd name="T17" fmla="*/ 88 h 195"/>
                <a:gd name="T18" fmla="*/ 96 w 127"/>
                <a:gd name="T19"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95">
                  <a:moveTo>
                    <a:pt x="96" y="0"/>
                  </a:moveTo>
                  <a:cubicBezTo>
                    <a:pt x="96" y="0"/>
                    <a:pt x="96" y="0"/>
                    <a:pt x="96" y="0"/>
                  </a:cubicBezTo>
                  <a:cubicBezTo>
                    <a:pt x="82" y="0"/>
                    <a:pt x="71" y="10"/>
                    <a:pt x="69" y="24"/>
                  </a:cubicBezTo>
                  <a:cubicBezTo>
                    <a:pt x="52" y="125"/>
                    <a:pt x="52" y="125"/>
                    <a:pt x="52" y="125"/>
                  </a:cubicBezTo>
                  <a:cubicBezTo>
                    <a:pt x="7" y="160"/>
                    <a:pt x="7" y="160"/>
                    <a:pt x="7" y="160"/>
                  </a:cubicBezTo>
                  <a:cubicBezTo>
                    <a:pt x="7" y="160"/>
                    <a:pt x="0" y="170"/>
                    <a:pt x="10" y="181"/>
                  </a:cubicBezTo>
                  <a:cubicBezTo>
                    <a:pt x="18" y="192"/>
                    <a:pt x="33" y="195"/>
                    <a:pt x="45" y="189"/>
                  </a:cubicBezTo>
                  <a:cubicBezTo>
                    <a:pt x="58" y="183"/>
                    <a:pt x="75" y="172"/>
                    <a:pt x="85" y="160"/>
                  </a:cubicBezTo>
                  <a:cubicBezTo>
                    <a:pt x="95" y="147"/>
                    <a:pt x="109" y="88"/>
                    <a:pt x="109" y="88"/>
                  </a:cubicBezTo>
                  <a:cubicBezTo>
                    <a:pt x="109" y="88"/>
                    <a:pt x="127" y="0"/>
                    <a:pt x="96" y="0"/>
                  </a:cubicBezTo>
                  <a:close/>
                </a:path>
              </a:pathLst>
            </a:custGeom>
            <a:solidFill>
              <a:srgbClr val="4D93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custDataLst>
      <p:tags r:id="rId2"/>
    </p:custDataLst>
    <p:extLst>
      <p:ext uri="{BB962C8B-B14F-4D97-AF65-F5344CB8AC3E}">
        <p14:creationId xmlns:p14="http://schemas.microsoft.com/office/powerpoint/2010/main" val="1324717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圆角矩形 2"/>
          <p:cNvSpPr/>
          <p:nvPr/>
        </p:nvSpPr>
        <p:spPr>
          <a:xfrm>
            <a:off x="1061720" y="5605443"/>
            <a:ext cx="10038080" cy="887412"/>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Box 4"/>
          <p:cNvSpPr txBox="1">
            <a:spLocks noChangeArrowheads="1"/>
          </p:cNvSpPr>
          <p:nvPr/>
        </p:nvSpPr>
        <p:spPr bwMode="auto">
          <a:xfrm>
            <a:off x="515937" y="1094215"/>
            <a:ext cx="111601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dirty="0">
                <a:latin typeface="+mn-ea"/>
                <a:ea typeface="+mn-ea"/>
              </a:rPr>
              <a:t>例</a:t>
            </a:r>
            <a:r>
              <a:rPr lang="en-US" altLang="zh-CN" b="1" dirty="0">
                <a:latin typeface="+mj-ea"/>
                <a:ea typeface="+mj-ea"/>
              </a:rPr>
              <a:t>1</a:t>
            </a:r>
            <a:r>
              <a:rPr lang="zh-CN" altLang="zh-CN" dirty="0">
                <a:latin typeface="+mn-ea"/>
                <a:ea typeface="+mn-ea"/>
              </a:rPr>
              <a:t>：已知系统的微分方程为</a:t>
            </a:r>
            <a:r>
              <a:rPr lang="en-US" altLang="zh-CN" dirty="0">
                <a:latin typeface="+mn-ea"/>
                <a:ea typeface="+mn-ea"/>
              </a:rPr>
              <a:t> </a:t>
            </a:r>
            <a:r>
              <a:rPr lang="zh-CN" altLang="en-US" dirty="0" smtClean="0">
                <a:latin typeface="+mn-ea"/>
                <a:ea typeface="+mn-ea"/>
              </a:rPr>
              <a:t>（ </a:t>
            </a:r>
            <a:r>
              <a:rPr lang="en-US" altLang="zh-CN" b="1" dirty="0" smtClean="0">
                <a:latin typeface="+mj-ea"/>
                <a:ea typeface="+mj-ea"/>
              </a:rPr>
              <a:t>y(t) </a:t>
            </a:r>
            <a:r>
              <a:rPr lang="zh-CN" altLang="zh-CN" dirty="0" smtClean="0">
                <a:latin typeface="+mn-ea"/>
                <a:ea typeface="+mn-ea"/>
              </a:rPr>
              <a:t>和</a:t>
            </a:r>
            <a:r>
              <a:rPr lang="en-US" altLang="zh-CN" dirty="0" smtClean="0">
                <a:latin typeface="+mn-ea"/>
                <a:ea typeface="+mn-ea"/>
              </a:rPr>
              <a:t> </a:t>
            </a:r>
            <a:r>
              <a:rPr lang="en-US" altLang="zh-CN" b="1" dirty="0" smtClean="0">
                <a:latin typeface="+mj-ea"/>
                <a:ea typeface="+mj-ea"/>
              </a:rPr>
              <a:t>u(t) </a:t>
            </a:r>
            <a:r>
              <a:rPr lang="zh-CN" altLang="zh-CN" dirty="0" smtClean="0">
                <a:latin typeface="+mn-ea"/>
                <a:ea typeface="+mn-ea"/>
              </a:rPr>
              <a:t>分别</a:t>
            </a:r>
            <a:r>
              <a:rPr lang="zh-CN" altLang="zh-CN" dirty="0">
                <a:latin typeface="+mn-ea"/>
                <a:ea typeface="+mn-ea"/>
              </a:rPr>
              <a:t>为系统的输出和输入</a:t>
            </a:r>
            <a:r>
              <a:rPr lang="zh-CN" altLang="en-US" dirty="0">
                <a:latin typeface="+mn-ea"/>
                <a:ea typeface="+mn-ea"/>
              </a:rPr>
              <a:t>）</a:t>
            </a:r>
            <a:endParaRPr lang="en-US" altLang="zh-CN" dirty="0">
              <a:latin typeface="+mn-ea"/>
              <a:ea typeface="+mn-ea"/>
            </a:endParaRPr>
          </a:p>
        </p:txBody>
      </p:sp>
      <p:graphicFrame>
        <p:nvGraphicFramePr>
          <p:cNvPr id="5" name="Object 1"/>
          <p:cNvGraphicFramePr>
            <a:graphicFrameLocks noChangeAspect="1"/>
          </p:cNvGraphicFramePr>
          <p:nvPr>
            <p:extLst>
              <p:ext uri="{D42A27DB-BD31-4B8C-83A1-F6EECF244321}">
                <p14:modId xmlns:p14="http://schemas.microsoft.com/office/powerpoint/2010/main" val="1661905144"/>
              </p:ext>
            </p:extLst>
          </p:nvPr>
        </p:nvGraphicFramePr>
        <p:xfrm>
          <a:off x="4615418" y="1554376"/>
          <a:ext cx="3697287" cy="649287"/>
        </p:xfrm>
        <a:graphic>
          <a:graphicData uri="http://schemas.openxmlformats.org/presentationml/2006/ole">
            <mc:AlternateContent xmlns:mc="http://schemas.openxmlformats.org/markup-compatibility/2006">
              <mc:Choice xmlns:v="urn:schemas-microsoft-com:vml" Requires="v">
                <p:oleObj spid="_x0000_s3591" r:id="rId3" imgW="2388954" imgH="419599" progId="Equation.3">
                  <p:embed/>
                </p:oleObj>
              </mc:Choice>
              <mc:Fallback>
                <p:oleObj r:id="rId3" imgW="2388954" imgH="419599" progId="Equation.3">
                  <p:embed/>
                  <p:pic>
                    <p:nvPicPr>
                      <p:cNvPr id="3074"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5418" y="1554376"/>
                        <a:ext cx="3697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Box 7"/>
          <p:cNvSpPr txBox="1">
            <a:spLocks noChangeArrowheads="1"/>
          </p:cNvSpPr>
          <p:nvPr/>
        </p:nvSpPr>
        <p:spPr bwMode="auto">
          <a:xfrm>
            <a:off x="515938" y="2258400"/>
            <a:ext cx="11160126" cy="72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66725" eaLnBrk="1" hangingPunct="1">
              <a:lnSpc>
                <a:spcPct val="120000"/>
              </a:lnSpc>
            </a:pPr>
            <a:r>
              <a:rPr lang="zh-CN" altLang="zh-CN" dirty="0" smtClean="0">
                <a:latin typeface="+mn-ea"/>
                <a:ea typeface="+mn-ea"/>
              </a:rPr>
              <a:t>若</a:t>
            </a:r>
            <a:r>
              <a:rPr lang="en-US" altLang="zh-CN" dirty="0" smtClean="0">
                <a:latin typeface="+mn-ea"/>
                <a:ea typeface="+mn-ea"/>
              </a:rPr>
              <a:t> </a:t>
            </a:r>
            <a:r>
              <a:rPr lang="en-US" altLang="zh-CN" b="1" dirty="0" smtClean="0">
                <a:latin typeface="+mj-ea"/>
                <a:ea typeface="+mj-ea"/>
              </a:rPr>
              <a:t>t&gt;0 </a:t>
            </a:r>
            <a:r>
              <a:rPr lang="zh-CN" altLang="zh-CN" dirty="0" smtClean="0">
                <a:latin typeface="+mn-ea"/>
                <a:ea typeface="+mn-ea"/>
              </a:rPr>
              <a:t>时</a:t>
            </a:r>
            <a:r>
              <a:rPr lang="zh-CN" altLang="zh-CN" dirty="0">
                <a:latin typeface="+mn-ea"/>
                <a:ea typeface="+mn-ea"/>
              </a:rPr>
              <a:t>的系统输入信号分别为</a:t>
            </a:r>
            <a:r>
              <a:rPr lang="zh-CN" altLang="en-US" dirty="0">
                <a:latin typeface="+mn-ea"/>
                <a:ea typeface="+mn-ea"/>
              </a:rPr>
              <a:t>：</a:t>
            </a:r>
            <a:r>
              <a:rPr lang="en-US" altLang="zh-CN" b="1" dirty="0">
                <a:latin typeface="+mj-ea"/>
                <a:ea typeface="+mj-ea"/>
              </a:rPr>
              <a:t>(1) u(t)=1</a:t>
            </a:r>
            <a:r>
              <a:rPr lang="zh-CN" altLang="en-US" b="1" dirty="0">
                <a:latin typeface="+mj-ea"/>
                <a:ea typeface="+mj-ea"/>
              </a:rPr>
              <a:t>，</a:t>
            </a:r>
            <a:r>
              <a:rPr lang="en-US" altLang="zh-CN" b="1" dirty="0">
                <a:latin typeface="+mj-ea"/>
                <a:ea typeface="+mj-ea"/>
              </a:rPr>
              <a:t>(2</a:t>
            </a:r>
            <a:r>
              <a:rPr lang="en-US" altLang="zh-CN" b="1" dirty="0" smtClean="0">
                <a:latin typeface="+mj-ea"/>
                <a:ea typeface="+mj-ea"/>
              </a:rPr>
              <a:t>) u(t</a:t>
            </a:r>
            <a:r>
              <a:rPr lang="en-US" altLang="zh-CN" b="1" dirty="0">
                <a:latin typeface="+mj-ea"/>
                <a:ea typeface="+mj-ea"/>
              </a:rPr>
              <a:t>)=</a:t>
            </a:r>
            <a:r>
              <a:rPr lang="en-US" altLang="zh-CN" b="1" dirty="0" smtClean="0">
                <a:latin typeface="+mj-ea"/>
                <a:ea typeface="+mj-ea"/>
              </a:rPr>
              <a:t>t </a:t>
            </a:r>
            <a:r>
              <a:rPr lang="zh-CN" altLang="en-US" b="1" dirty="0">
                <a:latin typeface="+mj-ea"/>
              </a:rPr>
              <a:t>，</a:t>
            </a:r>
            <a:r>
              <a:rPr lang="zh-CN" altLang="zh-CN" dirty="0" smtClean="0">
                <a:latin typeface="+mn-ea"/>
                <a:ea typeface="+mn-ea"/>
              </a:rPr>
              <a:t>初始条件</a:t>
            </a:r>
            <a:r>
              <a:rPr lang="zh-CN" altLang="en-US" dirty="0" smtClean="0">
                <a:latin typeface="+mn-ea"/>
                <a:ea typeface="+mn-ea"/>
              </a:rPr>
              <a:t>为 </a:t>
            </a:r>
            <a:r>
              <a:rPr lang="en-US" altLang="zh-CN" b="1" dirty="0" smtClean="0">
                <a:latin typeface="+mj-ea"/>
                <a:ea typeface="+mj-ea"/>
              </a:rPr>
              <a:t>y(0</a:t>
            </a:r>
            <a:r>
              <a:rPr lang="en-US" altLang="zh-CN" b="1" dirty="0">
                <a:latin typeface="+mj-ea"/>
                <a:ea typeface="+mj-ea"/>
              </a:rPr>
              <a:t>)=1</a:t>
            </a:r>
            <a:r>
              <a:rPr lang="zh-CN" altLang="zh-CN" b="1" dirty="0">
                <a:latin typeface="+mj-ea"/>
                <a:ea typeface="+mj-ea"/>
              </a:rPr>
              <a:t>、</a:t>
            </a:r>
            <a:r>
              <a:rPr lang="en-US" altLang="zh-CN" b="1" dirty="0">
                <a:latin typeface="+mj-ea"/>
                <a:ea typeface="+mj-ea"/>
              </a:rPr>
              <a:t>y</a:t>
            </a:r>
            <a:r>
              <a:rPr lang="en-US" altLang="zh-CN" b="1" baseline="30000" dirty="0">
                <a:latin typeface="+mj-ea"/>
                <a:ea typeface="+mj-ea"/>
              </a:rPr>
              <a:t>(1)</a:t>
            </a:r>
            <a:r>
              <a:rPr lang="en-US" altLang="zh-CN" b="1" dirty="0">
                <a:latin typeface="+mj-ea"/>
                <a:ea typeface="+mj-ea"/>
              </a:rPr>
              <a:t>(0)=0 </a:t>
            </a:r>
            <a:r>
              <a:rPr lang="zh-CN" altLang="zh-CN" dirty="0">
                <a:latin typeface="+mn-ea"/>
                <a:ea typeface="+mn-ea"/>
              </a:rPr>
              <a:t>。试计算系统在两种输入信号作用下的输出。</a:t>
            </a:r>
            <a:endParaRPr lang="zh-CN" altLang="en-US" dirty="0">
              <a:latin typeface="+mn-ea"/>
              <a:ea typeface="+mn-ea"/>
            </a:endParaRPr>
          </a:p>
        </p:txBody>
      </p:sp>
      <p:graphicFrame>
        <p:nvGraphicFramePr>
          <p:cNvPr id="7" name="Object 3"/>
          <p:cNvGraphicFramePr>
            <a:graphicFrameLocks noChangeAspect="1"/>
          </p:cNvGraphicFramePr>
          <p:nvPr>
            <p:extLst>
              <p:ext uri="{D42A27DB-BD31-4B8C-83A1-F6EECF244321}">
                <p14:modId xmlns:p14="http://schemas.microsoft.com/office/powerpoint/2010/main" val="2446858167"/>
              </p:ext>
            </p:extLst>
          </p:nvPr>
        </p:nvGraphicFramePr>
        <p:xfrm>
          <a:off x="8650844" y="3790638"/>
          <a:ext cx="1609725" cy="431800"/>
        </p:xfrm>
        <a:graphic>
          <a:graphicData uri="http://schemas.openxmlformats.org/presentationml/2006/ole">
            <mc:AlternateContent xmlns:mc="http://schemas.openxmlformats.org/markup-compatibility/2006">
              <mc:Choice xmlns:v="urn:schemas-microsoft-com:vml" Requires="v">
                <p:oleObj spid="_x0000_s3592" r:id="rId5" imgW="977793" imgH="266901" progId="Equation.3">
                  <p:embed/>
                </p:oleObj>
              </mc:Choice>
              <mc:Fallback>
                <p:oleObj r:id="rId5" imgW="977793" imgH="266901" progId="Equation.3">
                  <p:embed/>
                  <p:pic>
                    <p:nvPicPr>
                      <p:cNvPr id="3075"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50844" y="3790638"/>
                        <a:ext cx="1609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Box 11"/>
          <p:cNvSpPr txBox="1">
            <a:spLocks noChangeArrowheads="1"/>
          </p:cNvSpPr>
          <p:nvPr/>
        </p:nvSpPr>
        <p:spPr bwMode="auto">
          <a:xfrm>
            <a:off x="498951" y="3078128"/>
            <a:ext cx="8135937" cy="508000"/>
          </a:xfrm>
          <a:prstGeom prst="rect">
            <a:avLst/>
          </a:prstGeom>
          <a:noFill/>
          <a:ln w="9525">
            <a:noFill/>
            <a:miter lim="800000"/>
          </a:ln>
        </p:spPr>
        <p:txBody>
          <a:bodyPr>
            <a:spAutoFit/>
          </a:bodyPr>
          <a:lstStyle/>
          <a:p>
            <a:pPr>
              <a:lnSpc>
                <a:spcPct val="150000"/>
              </a:lnSpc>
              <a:buFontTx/>
              <a:buNone/>
              <a:defRPr/>
            </a:pPr>
            <a:r>
              <a:rPr lang="zh-CN" altLang="zh-CN" b="1" dirty="0">
                <a:solidFill>
                  <a:srgbClr val="C00000"/>
                </a:solidFill>
                <a:latin typeface="+mj-ea"/>
                <a:ea typeface="+mj-ea"/>
              </a:rPr>
              <a:t>解：</a:t>
            </a:r>
            <a:r>
              <a:rPr lang="zh-CN" altLang="zh-CN" b="1" dirty="0">
                <a:solidFill>
                  <a:schemeClr val="accent4"/>
                </a:solidFill>
                <a:latin typeface="+mj-ea"/>
                <a:ea typeface="+mj-ea"/>
              </a:rPr>
              <a:t>首先</a:t>
            </a:r>
            <a:r>
              <a:rPr lang="zh-CN" altLang="zh-CN" dirty="0">
                <a:latin typeface="+mn-ea"/>
              </a:rPr>
              <a:t>，</a:t>
            </a:r>
            <a:r>
              <a:rPr lang="zh-CN" altLang="en-US" dirty="0">
                <a:latin typeface="+mn-ea"/>
              </a:rPr>
              <a:t>计算</a:t>
            </a:r>
            <a:r>
              <a:rPr lang="zh-CN" altLang="zh-CN" dirty="0">
                <a:latin typeface="+mn-ea"/>
              </a:rPr>
              <a:t>微分方程的</a:t>
            </a:r>
            <a:r>
              <a:rPr lang="zh-CN" altLang="en-US" b="1" dirty="0">
                <a:solidFill>
                  <a:srgbClr val="0070C0"/>
                </a:solidFill>
                <a:latin typeface="+mj-ea"/>
                <a:ea typeface="+mj-ea"/>
              </a:rPr>
              <a:t>通</a:t>
            </a:r>
            <a:r>
              <a:rPr lang="zh-CN" altLang="zh-CN" b="1" dirty="0">
                <a:solidFill>
                  <a:srgbClr val="0070C0"/>
                </a:solidFill>
                <a:latin typeface="+mj-ea"/>
                <a:ea typeface="+mj-ea"/>
              </a:rPr>
              <a:t>解</a:t>
            </a:r>
            <a:r>
              <a:rPr lang="zh-CN" altLang="en-US" b="1" dirty="0">
                <a:solidFill>
                  <a:srgbClr val="0070C0"/>
                </a:solidFill>
                <a:latin typeface="+mj-ea"/>
                <a:ea typeface="+mj-ea"/>
              </a:rPr>
              <a:t>（输入为零时的解）</a:t>
            </a:r>
            <a:r>
              <a:rPr lang="zh-CN" altLang="zh-CN" dirty="0">
                <a:latin typeface="+mn-ea"/>
              </a:rPr>
              <a:t>。</a:t>
            </a:r>
            <a:r>
              <a:rPr lang="zh-CN" altLang="en-US" dirty="0">
                <a:latin typeface="+mn-ea"/>
              </a:rPr>
              <a:t>考虑</a:t>
            </a:r>
            <a:r>
              <a:rPr lang="zh-CN" altLang="zh-CN" dirty="0">
                <a:latin typeface="+mn-ea"/>
              </a:rPr>
              <a:t>齐次微分方程</a:t>
            </a:r>
            <a:endParaRPr lang="zh-CN" altLang="en-US" dirty="0">
              <a:latin typeface="+mn-ea"/>
            </a:endParaRPr>
          </a:p>
        </p:txBody>
      </p:sp>
      <p:graphicFrame>
        <p:nvGraphicFramePr>
          <p:cNvPr id="9" name="Object 4"/>
          <p:cNvGraphicFramePr>
            <a:graphicFrameLocks noChangeAspect="1"/>
          </p:cNvGraphicFramePr>
          <p:nvPr>
            <p:extLst>
              <p:ext uri="{D42A27DB-BD31-4B8C-83A1-F6EECF244321}">
                <p14:modId xmlns:p14="http://schemas.microsoft.com/office/powerpoint/2010/main" val="984505700"/>
              </p:ext>
            </p:extLst>
          </p:nvPr>
        </p:nvGraphicFramePr>
        <p:xfrm>
          <a:off x="1862694" y="3686254"/>
          <a:ext cx="2632075" cy="647700"/>
        </p:xfrm>
        <a:graphic>
          <a:graphicData uri="http://schemas.openxmlformats.org/presentationml/2006/ole">
            <mc:AlternateContent xmlns:mc="http://schemas.openxmlformats.org/markup-compatibility/2006">
              <mc:Choice xmlns:v="urn:schemas-microsoft-com:vml" Requires="v">
                <p:oleObj spid="_x0000_s3593" r:id="rId7" imgW="1702117" imgH="419417" progId="Equation.3">
                  <p:embed/>
                </p:oleObj>
              </mc:Choice>
              <mc:Fallback>
                <p:oleObj r:id="rId7" imgW="1702117" imgH="419417" progId="Equation.3">
                  <p:embed/>
                  <p:pic>
                    <p:nvPicPr>
                      <p:cNvPr id="3076"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62694" y="3686254"/>
                        <a:ext cx="26320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右箭头 9"/>
          <p:cNvSpPr/>
          <p:nvPr/>
        </p:nvSpPr>
        <p:spPr>
          <a:xfrm>
            <a:off x="4599544" y="3941626"/>
            <a:ext cx="1079500" cy="14287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1" name="TextBox 14"/>
          <p:cNvSpPr txBox="1">
            <a:spLocks noChangeArrowheads="1"/>
          </p:cNvSpPr>
          <p:nvPr/>
        </p:nvSpPr>
        <p:spPr bwMode="auto">
          <a:xfrm>
            <a:off x="4526519" y="3644764"/>
            <a:ext cx="1225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特征方程</a:t>
            </a:r>
          </a:p>
        </p:txBody>
      </p:sp>
      <p:graphicFrame>
        <p:nvGraphicFramePr>
          <p:cNvPr id="12" name="Object 7"/>
          <p:cNvGraphicFramePr>
            <a:graphicFrameLocks noChangeAspect="1"/>
          </p:cNvGraphicFramePr>
          <p:nvPr>
            <p:extLst>
              <p:ext uri="{D42A27DB-BD31-4B8C-83A1-F6EECF244321}">
                <p14:modId xmlns:p14="http://schemas.microsoft.com/office/powerpoint/2010/main" val="2939153090"/>
              </p:ext>
            </p:extLst>
          </p:nvPr>
        </p:nvGraphicFramePr>
        <p:xfrm>
          <a:off x="5752069" y="3797164"/>
          <a:ext cx="1727200" cy="363537"/>
        </p:xfrm>
        <a:graphic>
          <a:graphicData uri="http://schemas.openxmlformats.org/presentationml/2006/ole">
            <mc:AlternateContent xmlns:mc="http://schemas.openxmlformats.org/markup-compatibility/2006">
              <mc:Choice xmlns:v="urn:schemas-microsoft-com:vml" Requires="v">
                <p:oleObj spid="_x0000_s3594" r:id="rId9" imgW="965517" imgH="203517" progId="Equation.3">
                  <p:embed/>
                </p:oleObj>
              </mc:Choice>
              <mc:Fallback>
                <p:oleObj r:id="rId9" imgW="965517" imgH="203517" progId="Equation.3">
                  <p:embed/>
                  <p:pic>
                    <p:nvPicPr>
                      <p:cNvPr id="3077"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52069" y="3797164"/>
                        <a:ext cx="1727200"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右箭头 12"/>
          <p:cNvSpPr/>
          <p:nvPr/>
        </p:nvSpPr>
        <p:spPr>
          <a:xfrm>
            <a:off x="7552294" y="3941626"/>
            <a:ext cx="935038" cy="14287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14" name="TextBox 17"/>
          <p:cNvSpPr txBox="1">
            <a:spLocks noChangeArrowheads="1"/>
          </p:cNvSpPr>
          <p:nvPr/>
        </p:nvSpPr>
        <p:spPr bwMode="auto">
          <a:xfrm>
            <a:off x="7552294" y="3644764"/>
            <a:ext cx="10080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mn-ea"/>
                <a:ea typeface="+mn-ea"/>
              </a:rPr>
              <a:t>特征解</a:t>
            </a:r>
          </a:p>
        </p:txBody>
      </p:sp>
      <p:graphicFrame>
        <p:nvGraphicFramePr>
          <p:cNvPr id="15" name="Object 10"/>
          <p:cNvGraphicFramePr>
            <a:graphicFrameLocks noChangeAspect="1"/>
          </p:cNvGraphicFramePr>
          <p:nvPr>
            <p:extLst>
              <p:ext uri="{D42A27DB-BD31-4B8C-83A1-F6EECF244321}">
                <p14:modId xmlns:p14="http://schemas.microsoft.com/office/powerpoint/2010/main" val="349223402"/>
              </p:ext>
            </p:extLst>
          </p:nvPr>
        </p:nvGraphicFramePr>
        <p:xfrm>
          <a:off x="2139633" y="4414330"/>
          <a:ext cx="3889375" cy="431800"/>
        </p:xfrm>
        <a:graphic>
          <a:graphicData uri="http://schemas.openxmlformats.org/presentationml/2006/ole">
            <mc:AlternateContent xmlns:mc="http://schemas.openxmlformats.org/markup-compatibility/2006">
              <mc:Choice xmlns:v="urn:schemas-microsoft-com:vml" Requires="v">
                <p:oleObj spid="_x0000_s3595" r:id="rId11" imgW="2311717" imgH="254317" progId="Equation.3">
                  <p:embed/>
                </p:oleObj>
              </mc:Choice>
              <mc:Fallback>
                <p:oleObj r:id="rId11" imgW="2311717" imgH="254317" progId="Equation.3">
                  <p:embed/>
                  <p:pic>
                    <p:nvPicPr>
                      <p:cNvPr id="3078"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39633" y="4414330"/>
                        <a:ext cx="38893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 name="TextBox 22"/>
          <p:cNvSpPr txBox="1">
            <a:spLocks noChangeArrowheads="1"/>
          </p:cNvSpPr>
          <p:nvPr/>
        </p:nvSpPr>
        <p:spPr bwMode="auto">
          <a:xfrm>
            <a:off x="949881" y="4441908"/>
            <a:ext cx="1079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则解为</a:t>
            </a:r>
          </a:p>
        </p:txBody>
      </p:sp>
      <p:sp>
        <p:nvSpPr>
          <p:cNvPr id="17" name="TextBox 23"/>
          <p:cNvSpPr txBox="1">
            <a:spLocks noChangeArrowheads="1"/>
          </p:cNvSpPr>
          <p:nvPr/>
        </p:nvSpPr>
        <p:spPr bwMode="auto">
          <a:xfrm>
            <a:off x="949881" y="4999315"/>
            <a:ext cx="39608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dirty="0">
                <a:latin typeface="+mn-ea"/>
                <a:ea typeface="+mn-ea"/>
              </a:rPr>
              <a:t>由初始条件得             </a:t>
            </a:r>
            <a:r>
              <a:rPr lang="en-US" altLang="zh-CN" dirty="0">
                <a:latin typeface="+mn-ea"/>
                <a:ea typeface="+mn-ea"/>
              </a:rPr>
              <a:t>,</a:t>
            </a:r>
            <a:endParaRPr lang="zh-CN" altLang="en-US" dirty="0">
              <a:latin typeface="+mn-ea"/>
              <a:ea typeface="+mn-ea"/>
            </a:endParaRPr>
          </a:p>
        </p:txBody>
      </p:sp>
      <p:sp>
        <p:nvSpPr>
          <p:cNvPr id="18" name="TextBox 24"/>
          <p:cNvSpPr txBox="1">
            <a:spLocks noChangeArrowheads="1"/>
          </p:cNvSpPr>
          <p:nvPr/>
        </p:nvSpPr>
        <p:spPr bwMode="auto">
          <a:xfrm>
            <a:off x="1990566" y="5575578"/>
            <a:ext cx="519255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特征方程的根为实根</a:t>
            </a:r>
            <a:r>
              <a:rPr lang="el-GR" altLang="zh-CN" b="1" i="1" dirty="0">
                <a:latin typeface="+mj-ea"/>
                <a:ea typeface="+mj-ea"/>
                <a:cs typeface="Times New Roman" panose="02020603050405020304" pitchFamily="18" charset="0"/>
              </a:rPr>
              <a:t>α</a:t>
            </a:r>
            <a:r>
              <a:rPr lang="en-US" altLang="zh-CN" b="1" i="1" baseline="-25000" dirty="0">
                <a:latin typeface="+mj-ea"/>
                <a:ea typeface="+mj-ea"/>
                <a:cs typeface="Times New Roman" panose="02020603050405020304" pitchFamily="18" charset="0"/>
              </a:rPr>
              <a:t>1</a:t>
            </a:r>
            <a:r>
              <a:rPr lang="zh-CN" altLang="en-US" b="1" i="1" dirty="0">
                <a:latin typeface="+mj-ea"/>
                <a:ea typeface="+mj-ea"/>
                <a:cs typeface="Times New Roman" panose="02020603050405020304" pitchFamily="18" charset="0"/>
              </a:rPr>
              <a:t>、</a:t>
            </a:r>
            <a:r>
              <a:rPr lang="el-GR" altLang="zh-CN" b="1" i="1" dirty="0">
                <a:latin typeface="+mj-ea"/>
                <a:ea typeface="+mj-ea"/>
                <a:cs typeface="Times New Roman" panose="02020603050405020304" pitchFamily="18" charset="0"/>
              </a:rPr>
              <a:t>α</a:t>
            </a:r>
            <a:r>
              <a:rPr lang="en-US" altLang="zh-CN" b="1" i="1" baseline="-25000" dirty="0" smtClean="0">
                <a:latin typeface="+mj-ea"/>
                <a:ea typeface="+mj-ea"/>
                <a:cs typeface="Times New Roman" panose="02020603050405020304" pitchFamily="18" charset="0"/>
              </a:rPr>
              <a:t>2 </a:t>
            </a:r>
            <a:r>
              <a:rPr lang="zh-CN" altLang="en-US" dirty="0" smtClean="0">
                <a:latin typeface="+mn-ea"/>
                <a:ea typeface="+mn-ea"/>
              </a:rPr>
              <a:t>时</a:t>
            </a:r>
            <a:r>
              <a:rPr lang="zh-CN" altLang="en-US" dirty="0">
                <a:latin typeface="+mn-ea"/>
                <a:ea typeface="+mn-ea"/>
              </a:rPr>
              <a:t>，通解为：</a:t>
            </a:r>
            <a:endParaRPr lang="en-US" altLang="zh-CN" dirty="0">
              <a:latin typeface="+mn-ea"/>
              <a:ea typeface="+mn-ea"/>
            </a:endParaRPr>
          </a:p>
          <a:p>
            <a:pPr eaLnBrk="1" hangingPunct="1">
              <a:lnSpc>
                <a:spcPct val="150000"/>
              </a:lnSpc>
            </a:pPr>
            <a:r>
              <a:rPr lang="zh-CN" altLang="en-US" dirty="0">
                <a:latin typeface="+mn-ea"/>
                <a:ea typeface="+mn-ea"/>
              </a:rPr>
              <a:t>特征方程的根为复根</a:t>
            </a:r>
            <a:r>
              <a:rPr lang="el-GR" altLang="zh-CN" b="1" i="1" dirty="0">
                <a:latin typeface="+mj-ea"/>
                <a:ea typeface="+mj-ea"/>
              </a:rPr>
              <a:t>α</a:t>
            </a:r>
            <a:r>
              <a:rPr lang="en-US" altLang="zh-CN" b="1" i="1" baseline="-25000" dirty="0" smtClean="0">
                <a:latin typeface="+mj-ea"/>
                <a:ea typeface="+mj-ea"/>
              </a:rPr>
              <a:t>1,2</a:t>
            </a:r>
            <a:r>
              <a:rPr lang="en-US" altLang="zh-CN" b="1" i="1" dirty="0" smtClean="0">
                <a:latin typeface="+mj-ea"/>
                <a:ea typeface="+mj-ea"/>
              </a:rPr>
              <a:t>=</a:t>
            </a:r>
            <a:r>
              <a:rPr lang="en-US" altLang="zh-CN" b="1" i="1" dirty="0" err="1" smtClean="0">
                <a:latin typeface="+mj-ea"/>
                <a:ea typeface="+mj-ea"/>
              </a:rPr>
              <a:t>a±bj</a:t>
            </a:r>
            <a:r>
              <a:rPr lang="en-US" altLang="zh-CN" b="1" i="1" dirty="0" smtClean="0">
                <a:latin typeface="+mj-ea"/>
                <a:ea typeface="+mj-ea"/>
              </a:rPr>
              <a:t> </a:t>
            </a:r>
            <a:r>
              <a:rPr lang="zh-CN" altLang="en-US" dirty="0" smtClean="0">
                <a:latin typeface="+mn-ea"/>
                <a:ea typeface="+mn-ea"/>
              </a:rPr>
              <a:t>时</a:t>
            </a:r>
            <a:r>
              <a:rPr lang="zh-CN" altLang="en-US" dirty="0">
                <a:latin typeface="+mn-ea"/>
                <a:ea typeface="+mn-ea"/>
              </a:rPr>
              <a:t>，通解为：</a:t>
            </a:r>
          </a:p>
        </p:txBody>
      </p:sp>
      <p:graphicFrame>
        <p:nvGraphicFramePr>
          <p:cNvPr id="19" name="Object 24"/>
          <p:cNvGraphicFramePr>
            <a:graphicFrameLocks noChangeAspect="1"/>
          </p:cNvGraphicFramePr>
          <p:nvPr>
            <p:extLst>
              <p:ext uri="{D42A27DB-BD31-4B8C-83A1-F6EECF244321}">
                <p14:modId xmlns:p14="http://schemas.microsoft.com/office/powerpoint/2010/main" val="2461678087"/>
              </p:ext>
            </p:extLst>
          </p:nvPr>
        </p:nvGraphicFramePr>
        <p:xfrm>
          <a:off x="6454696" y="5646718"/>
          <a:ext cx="2173287" cy="390525"/>
        </p:xfrm>
        <a:graphic>
          <a:graphicData uri="http://schemas.openxmlformats.org/presentationml/2006/ole">
            <mc:AlternateContent xmlns:mc="http://schemas.openxmlformats.org/markup-compatibility/2006">
              <mc:Choice xmlns:v="urn:schemas-microsoft-com:vml" Requires="v">
                <p:oleObj spid="_x0000_s3596" r:id="rId13" imgW="1320544" imgH="241512" progId="Equation.3">
                  <p:embed/>
                </p:oleObj>
              </mc:Choice>
              <mc:Fallback>
                <p:oleObj r:id="rId13" imgW="1320544" imgH="241512" progId="Equation.3">
                  <p:embed/>
                  <p:pic>
                    <p:nvPicPr>
                      <p:cNvPr id="3079" name="Object 2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54696" y="5646718"/>
                        <a:ext cx="2173287"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0" name="Object 13"/>
          <p:cNvGraphicFramePr>
            <a:graphicFrameLocks noChangeAspect="1"/>
          </p:cNvGraphicFramePr>
          <p:nvPr>
            <p:extLst>
              <p:ext uri="{D42A27DB-BD31-4B8C-83A1-F6EECF244321}">
                <p14:modId xmlns:p14="http://schemas.microsoft.com/office/powerpoint/2010/main" val="3990674636"/>
              </p:ext>
            </p:extLst>
          </p:nvPr>
        </p:nvGraphicFramePr>
        <p:xfrm>
          <a:off x="6891258" y="6030893"/>
          <a:ext cx="3176588" cy="390525"/>
        </p:xfrm>
        <a:graphic>
          <a:graphicData uri="http://schemas.openxmlformats.org/presentationml/2006/ole">
            <mc:AlternateContent xmlns:mc="http://schemas.openxmlformats.org/markup-compatibility/2006">
              <mc:Choice xmlns:v="urn:schemas-microsoft-com:vml" Requires="v">
                <p:oleObj spid="_x0000_s3597" r:id="rId15" imgW="1930717" imgH="241617" progId="Equation.3">
                  <p:embed/>
                </p:oleObj>
              </mc:Choice>
              <mc:Fallback>
                <p:oleObj r:id="rId15" imgW="1930717" imgH="241617" progId="Equation.3">
                  <p:embed/>
                  <p:pic>
                    <p:nvPicPr>
                      <p:cNvPr id="3080" name="Object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91258" y="6030893"/>
                        <a:ext cx="3176588"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1" name="Object 14"/>
          <p:cNvGraphicFramePr>
            <a:graphicFrameLocks noChangeAspect="1"/>
          </p:cNvGraphicFramePr>
          <p:nvPr>
            <p:extLst>
              <p:ext uri="{D42A27DB-BD31-4B8C-83A1-F6EECF244321}">
                <p14:modId xmlns:p14="http://schemas.microsoft.com/office/powerpoint/2010/main" val="900010056"/>
              </p:ext>
            </p:extLst>
          </p:nvPr>
        </p:nvGraphicFramePr>
        <p:xfrm>
          <a:off x="3453686" y="4977090"/>
          <a:ext cx="1182688" cy="414338"/>
        </p:xfrm>
        <a:graphic>
          <a:graphicData uri="http://schemas.openxmlformats.org/presentationml/2006/ole">
            <mc:AlternateContent xmlns:mc="http://schemas.openxmlformats.org/markup-compatibility/2006">
              <mc:Choice xmlns:v="urn:schemas-microsoft-com:vml" Requires="v">
                <p:oleObj spid="_x0000_s3598" r:id="rId17" imgW="685819" imgH="241512" progId="Equation.3">
                  <p:embed/>
                </p:oleObj>
              </mc:Choice>
              <mc:Fallback>
                <p:oleObj r:id="rId17" imgW="685819" imgH="241512" progId="Equation.3">
                  <p:embed/>
                  <p:pic>
                    <p:nvPicPr>
                      <p:cNvPr id="3081" name="Object 1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453686" y="4977090"/>
                        <a:ext cx="118268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28"/>
          <p:cNvGraphicFramePr>
            <a:graphicFrameLocks noChangeAspect="1"/>
          </p:cNvGraphicFramePr>
          <p:nvPr>
            <p:extLst>
              <p:ext uri="{D42A27DB-BD31-4B8C-83A1-F6EECF244321}">
                <p14:modId xmlns:p14="http://schemas.microsoft.com/office/powerpoint/2010/main" val="1967189615"/>
              </p:ext>
            </p:extLst>
          </p:nvPr>
        </p:nvGraphicFramePr>
        <p:xfrm>
          <a:off x="2590086" y="5021540"/>
          <a:ext cx="679450" cy="369888"/>
        </p:xfrm>
        <a:graphic>
          <a:graphicData uri="http://schemas.openxmlformats.org/presentationml/2006/ole">
            <mc:AlternateContent xmlns:mc="http://schemas.openxmlformats.org/markup-compatibility/2006">
              <mc:Choice xmlns:v="urn:schemas-microsoft-com:vml" Requires="v">
                <p:oleObj spid="_x0000_s3599" r:id="rId19" imgW="393676" imgH="216030" progId="Equation.3">
                  <p:embed/>
                </p:oleObj>
              </mc:Choice>
              <mc:Fallback>
                <p:oleObj r:id="rId19" imgW="393676" imgH="216030" progId="Equation.3">
                  <p:embed/>
                  <p:pic>
                    <p:nvPicPr>
                      <p:cNvPr id="3082" name="Object 2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590086" y="5021540"/>
                        <a:ext cx="679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右箭头 22"/>
          <p:cNvSpPr/>
          <p:nvPr/>
        </p:nvSpPr>
        <p:spPr>
          <a:xfrm>
            <a:off x="4964669" y="5121553"/>
            <a:ext cx="360362" cy="14287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24" name="Object 11"/>
          <p:cNvGraphicFramePr>
            <a:graphicFrameLocks noChangeAspect="1"/>
          </p:cNvGraphicFramePr>
          <p:nvPr>
            <p:extLst>
              <p:ext uri="{D42A27DB-BD31-4B8C-83A1-F6EECF244321}">
                <p14:modId xmlns:p14="http://schemas.microsoft.com/office/powerpoint/2010/main" val="3263219986"/>
              </p:ext>
            </p:extLst>
          </p:nvPr>
        </p:nvGraphicFramePr>
        <p:xfrm>
          <a:off x="5581571" y="4837390"/>
          <a:ext cx="3700463" cy="712788"/>
        </p:xfrm>
        <a:graphic>
          <a:graphicData uri="http://schemas.openxmlformats.org/presentationml/2006/ole">
            <mc:AlternateContent xmlns:mc="http://schemas.openxmlformats.org/markup-compatibility/2006">
              <mc:Choice xmlns:v="urn:schemas-microsoft-com:vml" Requires="v">
                <p:oleObj spid="_x0000_s3600" r:id="rId21" imgW="2197417" imgH="419417" progId="Equation.3">
                  <p:embed/>
                </p:oleObj>
              </mc:Choice>
              <mc:Fallback>
                <p:oleObj r:id="rId21" imgW="2197417" imgH="419417" progId="Equation.3">
                  <p:embed/>
                  <p:pic>
                    <p:nvPicPr>
                      <p:cNvPr id="3083" name="Object 1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581571" y="4837390"/>
                        <a:ext cx="3700463"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 name="Object 31"/>
          <p:cNvGraphicFramePr>
            <a:graphicFrameLocks noChangeAspect="1"/>
          </p:cNvGraphicFramePr>
          <p:nvPr>
            <p:extLst>
              <p:ext uri="{D42A27DB-BD31-4B8C-83A1-F6EECF244321}">
                <p14:modId xmlns:p14="http://schemas.microsoft.com/office/powerpoint/2010/main" val="2589929418"/>
              </p:ext>
            </p:extLst>
          </p:nvPr>
        </p:nvGraphicFramePr>
        <p:xfrm>
          <a:off x="4814492" y="4095296"/>
          <a:ext cx="636587" cy="273050"/>
        </p:xfrm>
        <a:graphic>
          <a:graphicData uri="http://schemas.openxmlformats.org/presentationml/2006/ole">
            <mc:AlternateContent xmlns:mc="http://schemas.openxmlformats.org/markup-compatibility/2006">
              <mc:Choice xmlns:v="urn:schemas-microsoft-com:vml" Requires="v">
                <p:oleObj spid="_x0000_s3601" r:id="rId23" imgW="355609" imgH="152585" progId="Equations">
                  <p:embed/>
                </p:oleObj>
              </mc:Choice>
              <mc:Fallback>
                <p:oleObj r:id="rId23" imgW="355609" imgH="152585" progId="Equations">
                  <p:embed/>
                  <p:pic>
                    <p:nvPicPr>
                      <p:cNvPr id="3084" name="Object 31"/>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814492" y="4095296"/>
                        <a:ext cx="63658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80858883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42"/>
          <p:cNvSpPr txBox="1">
            <a:spLocks noChangeArrowheads="1"/>
          </p:cNvSpPr>
          <p:nvPr/>
        </p:nvSpPr>
        <p:spPr bwMode="auto">
          <a:xfrm>
            <a:off x="515938" y="1300162"/>
            <a:ext cx="676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1</a:t>
            </a:r>
            <a:r>
              <a:rPr lang="zh-CN" altLang="en-US" sz="2400" b="1" dirty="0">
                <a:solidFill>
                  <a:srgbClr val="C00000"/>
                </a:solidFill>
                <a:latin typeface="+mj-ea"/>
                <a:ea typeface="+mj-ea"/>
              </a:rPr>
              <a:t>）系统的稳定性概念</a:t>
            </a:r>
          </a:p>
        </p:txBody>
      </p:sp>
      <p:sp>
        <p:nvSpPr>
          <p:cNvPr id="4" name="Text Box 43"/>
          <p:cNvSpPr txBox="1">
            <a:spLocks noChangeArrowheads="1"/>
          </p:cNvSpPr>
          <p:nvPr/>
        </p:nvSpPr>
        <p:spPr bwMode="auto">
          <a:xfrm>
            <a:off x="515938" y="1915317"/>
            <a:ext cx="11160125"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016000" indent="-1016000" eaLnBrk="1" hangingPunct="1">
              <a:lnSpc>
                <a:spcPct val="150000"/>
              </a:lnSpc>
              <a:spcBef>
                <a:spcPct val="50000"/>
              </a:spcBef>
            </a:pPr>
            <a:r>
              <a:rPr lang="zh-CN" altLang="en-US" sz="2000" b="1" dirty="0">
                <a:solidFill>
                  <a:srgbClr val="0070C0"/>
                </a:solidFill>
                <a:latin typeface="+mj-ea"/>
                <a:ea typeface="+mj-ea"/>
              </a:rPr>
              <a:t>稳定性：</a:t>
            </a:r>
            <a:r>
              <a:rPr lang="zh-CN" altLang="en-US" sz="2000" dirty="0">
                <a:latin typeface="+mn-ea"/>
                <a:ea typeface="+mn-ea"/>
              </a:rPr>
              <a:t>如果线性定常系统的运动在外界作用下偏离平衡状态，当外界作用消除后，该系统的运动能回到原来的平衡状态，这时系统是稳定的。</a:t>
            </a:r>
          </a:p>
          <a:p>
            <a:pPr indent="558800" eaLnBrk="1" hangingPunct="1">
              <a:lnSpc>
                <a:spcPct val="150000"/>
              </a:lnSpc>
              <a:spcBef>
                <a:spcPct val="50000"/>
              </a:spcBef>
            </a:pPr>
            <a:r>
              <a:rPr lang="zh-CN" altLang="en-US" sz="2000" dirty="0">
                <a:latin typeface="+mn-ea"/>
                <a:ea typeface="+mn-ea"/>
                <a:cs typeface="楷体_GB2312"/>
              </a:rPr>
              <a:t>稳定性实质上是指系统（在没有外界输入下的）自身运动的有界性或收敛性，即表示系统自身运动的一种恢复能力。</a:t>
            </a:r>
          </a:p>
        </p:txBody>
      </p:sp>
      <p:sp>
        <p:nvSpPr>
          <p:cNvPr id="5" name="Arc 44"/>
          <p:cNvSpPr>
            <a:spLocks noChangeArrowheads="1"/>
          </p:cNvSpPr>
          <p:nvPr/>
        </p:nvSpPr>
        <p:spPr bwMode="auto">
          <a:xfrm flipV="1">
            <a:off x="2997201" y="4056063"/>
            <a:ext cx="2144712" cy="1368425"/>
          </a:xfrm>
          <a:custGeom>
            <a:avLst/>
            <a:gdLst>
              <a:gd name="T0" fmla="*/ 0 w 37831"/>
              <a:gd name="T1" fmla="*/ 2147483647 h 21600"/>
              <a:gd name="T2" fmla="*/ 2147483647 w 37831"/>
              <a:gd name="T3" fmla="*/ 0 h 21600"/>
              <a:gd name="T4" fmla="*/ 2147483647 w 37831"/>
              <a:gd name="T5" fmla="*/ 2147483647 h 21600"/>
              <a:gd name="T6" fmla="*/ 0 w 37831"/>
              <a:gd name="T7" fmla="*/ 2147483647 h 21600"/>
              <a:gd name="T8" fmla="*/ 2147483647 w 37831"/>
              <a:gd name="T9" fmla="*/ 0 h 21600"/>
              <a:gd name="T10" fmla="*/ 2147483647 w 37831"/>
              <a:gd name="T11" fmla="*/ 2147483647 h 21600"/>
              <a:gd name="T12" fmla="*/ 2147483647 w 37831"/>
              <a:gd name="T13" fmla="*/ 2147483647 h 21600"/>
              <a:gd name="T14" fmla="*/ 0 w 37831"/>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0 w 37831"/>
              <a:gd name="T25" fmla="*/ 0 h 21600"/>
              <a:gd name="T26" fmla="*/ 37831 w 37831"/>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831" h="21600" fill="none">
                <a:moveTo>
                  <a:pt x="0" y="10650"/>
                </a:moveTo>
                <a:cubicBezTo>
                  <a:pt x="3880" y="4051"/>
                  <a:pt x="10964" y="-1"/>
                  <a:pt x="18619" y="0"/>
                </a:cubicBezTo>
                <a:cubicBezTo>
                  <a:pt x="26715" y="0"/>
                  <a:pt x="34131" y="4527"/>
                  <a:pt x="37831" y="11728"/>
                </a:cubicBezTo>
              </a:path>
              <a:path w="37831" h="21600" stroke="0">
                <a:moveTo>
                  <a:pt x="0" y="10650"/>
                </a:moveTo>
                <a:cubicBezTo>
                  <a:pt x="3880" y="4051"/>
                  <a:pt x="10964" y="-1"/>
                  <a:pt x="18619" y="0"/>
                </a:cubicBezTo>
                <a:cubicBezTo>
                  <a:pt x="26715" y="0"/>
                  <a:pt x="34131" y="4527"/>
                  <a:pt x="37831" y="11728"/>
                </a:cubicBezTo>
                <a:lnTo>
                  <a:pt x="18619" y="21600"/>
                </a:lnTo>
                <a:lnTo>
                  <a:pt x="0" y="1065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Arc 45"/>
          <p:cNvSpPr>
            <a:spLocks noChangeArrowheads="1"/>
          </p:cNvSpPr>
          <p:nvPr/>
        </p:nvSpPr>
        <p:spPr bwMode="auto">
          <a:xfrm>
            <a:off x="6921500" y="4748213"/>
            <a:ext cx="2144713" cy="1368425"/>
          </a:xfrm>
          <a:custGeom>
            <a:avLst/>
            <a:gdLst>
              <a:gd name="T0" fmla="*/ 0 w 37831"/>
              <a:gd name="T1" fmla="*/ 2147483647 h 21600"/>
              <a:gd name="T2" fmla="*/ 2147483647 w 37831"/>
              <a:gd name="T3" fmla="*/ 0 h 21600"/>
              <a:gd name="T4" fmla="*/ 2147483647 w 37831"/>
              <a:gd name="T5" fmla="*/ 2147483647 h 21600"/>
              <a:gd name="T6" fmla="*/ 0 w 37831"/>
              <a:gd name="T7" fmla="*/ 2147483647 h 21600"/>
              <a:gd name="T8" fmla="*/ 2147483647 w 37831"/>
              <a:gd name="T9" fmla="*/ 0 h 21600"/>
              <a:gd name="T10" fmla="*/ 2147483647 w 37831"/>
              <a:gd name="T11" fmla="*/ 2147483647 h 21600"/>
              <a:gd name="T12" fmla="*/ 2147483647 w 37831"/>
              <a:gd name="T13" fmla="*/ 2147483647 h 21600"/>
              <a:gd name="T14" fmla="*/ 0 w 37831"/>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0 w 37831"/>
              <a:gd name="T25" fmla="*/ 0 h 21600"/>
              <a:gd name="T26" fmla="*/ 37831 w 37831"/>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831" h="21600" fill="none">
                <a:moveTo>
                  <a:pt x="0" y="10650"/>
                </a:moveTo>
                <a:cubicBezTo>
                  <a:pt x="3880" y="4051"/>
                  <a:pt x="10964" y="-1"/>
                  <a:pt x="18619" y="0"/>
                </a:cubicBezTo>
                <a:cubicBezTo>
                  <a:pt x="26715" y="0"/>
                  <a:pt x="34131" y="4527"/>
                  <a:pt x="37831" y="11728"/>
                </a:cubicBezTo>
              </a:path>
              <a:path w="37831" h="21600" stroke="0">
                <a:moveTo>
                  <a:pt x="0" y="10650"/>
                </a:moveTo>
                <a:cubicBezTo>
                  <a:pt x="3880" y="4051"/>
                  <a:pt x="10964" y="-1"/>
                  <a:pt x="18619" y="0"/>
                </a:cubicBezTo>
                <a:cubicBezTo>
                  <a:pt x="26715" y="0"/>
                  <a:pt x="34131" y="4527"/>
                  <a:pt x="37831" y="11728"/>
                </a:cubicBezTo>
                <a:lnTo>
                  <a:pt x="18619" y="21600"/>
                </a:lnTo>
                <a:lnTo>
                  <a:pt x="0" y="10650"/>
                </a:lnTo>
                <a:close/>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46"/>
          <p:cNvSpPr>
            <a:spLocks noChangeArrowheads="1"/>
          </p:cNvSpPr>
          <p:nvPr/>
        </p:nvSpPr>
        <p:spPr bwMode="auto">
          <a:xfrm>
            <a:off x="3213101" y="4848225"/>
            <a:ext cx="287337"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47"/>
          <p:cNvSpPr>
            <a:spLocks noChangeArrowheads="1"/>
          </p:cNvSpPr>
          <p:nvPr/>
        </p:nvSpPr>
        <p:spPr bwMode="auto">
          <a:xfrm>
            <a:off x="3933826" y="5135563"/>
            <a:ext cx="287337"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48"/>
          <p:cNvSpPr>
            <a:spLocks noChangeArrowheads="1"/>
          </p:cNvSpPr>
          <p:nvPr/>
        </p:nvSpPr>
        <p:spPr bwMode="auto">
          <a:xfrm>
            <a:off x="7785100" y="4459288"/>
            <a:ext cx="287338"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Oval 49"/>
          <p:cNvSpPr>
            <a:spLocks noChangeArrowheads="1"/>
          </p:cNvSpPr>
          <p:nvPr/>
        </p:nvSpPr>
        <p:spPr bwMode="auto">
          <a:xfrm>
            <a:off x="8434388" y="4605338"/>
            <a:ext cx="287337" cy="287337"/>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Line 50"/>
          <p:cNvSpPr>
            <a:spLocks noChangeShapeType="1"/>
          </p:cNvSpPr>
          <p:nvPr/>
        </p:nvSpPr>
        <p:spPr bwMode="auto">
          <a:xfrm>
            <a:off x="3573463" y="5108575"/>
            <a:ext cx="288925" cy="144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51"/>
          <p:cNvSpPr>
            <a:spLocks noChangeShapeType="1"/>
          </p:cNvSpPr>
          <p:nvPr/>
        </p:nvSpPr>
        <p:spPr bwMode="auto">
          <a:xfrm>
            <a:off x="8721725" y="4891088"/>
            <a:ext cx="215900" cy="215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52"/>
          <p:cNvSpPr>
            <a:spLocks noChangeShapeType="1"/>
          </p:cNvSpPr>
          <p:nvPr/>
        </p:nvSpPr>
        <p:spPr bwMode="auto">
          <a:xfrm>
            <a:off x="4078288" y="4416425"/>
            <a:ext cx="0" cy="1295400"/>
          </a:xfrm>
          <a:prstGeom prst="line">
            <a:avLst/>
          </a:prstGeom>
          <a:noFill/>
          <a:ln w="9525">
            <a:solidFill>
              <a:schemeClr val="tx1"/>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53"/>
          <p:cNvSpPr>
            <a:spLocks noChangeShapeType="1"/>
          </p:cNvSpPr>
          <p:nvPr/>
        </p:nvSpPr>
        <p:spPr bwMode="auto">
          <a:xfrm>
            <a:off x="7929563" y="4314825"/>
            <a:ext cx="0" cy="1295400"/>
          </a:xfrm>
          <a:prstGeom prst="line">
            <a:avLst/>
          </a:prstGeom>
          <a:noFill/>
          <a:ln w="9525">
            <a:solidFill>
              <a:schemeClr val="tx1"/>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Text Box 54"/>
          <p:cNvSpPr txBox="1">
            <a:spLocks noChangeArrowheads="1"/>
          </p:cNvSpPr>
          <p:nvPr/>
        </p:nvSpPr>
        <p:spPr bwMode="auto">
          <a:xfrm>
            <a:off x="3502026" y="5900738"/>
            <a:ext cx="1295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稳定系统</a:t>
            </a:r>
          </a:p>
        </p:txBody>
      </p:sp>
      <p:sp>
        <p:nvSpPr>
          <p:cNvPr id="16" name="Text Box 55"/>
          <p:cNvSpPr txBox="1">
            <a:spLocks noChangeArrowheads="1"/>
          </p:cNvSpPr>
          <p:nvPr/>
        </p:nvSpPr>
        <p:spPr bwMode="auto">
          <a:xfrm>
            <a:off x="7353300" y="5900738"/>
            <a:ext cx="14398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不稳定系统</a:t>
            </a:r>
          </a:p>
        </p:txBody>
      </p:sp>
      <p:sp>
        <p:nvSpPr>
          <p:cNvPr id="17" name="TextBox 18"/>
          <p:cNvSpPr txBox="1">
            <a:spLocks noChangeArrowheads="1"/>
          </p:cNvSpPr>
          <p:nvPr/>
        </p:nvSpPr>
        <p:spPr bwMode="auto">
          <a:xfrm>
            <a:off x="5194300" y="5037138"/>
            <a:ext cx="14398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mn-ea"/>
                <a:ea typeface="+mn-ea"/>
              </a:rPr>
              <a:t>平衡位置</a:t>
            </a:r>
            <a:r>
              <a:rPr lang="en-US" altLang="zh-CN">
                <a:latin typeface="+mn-ea"/>
                <a:ea typeface="+mn-ea"/>
              </a:rPr>
              <a:t>x</a:t>
            </a:r>
            <a:r>
              <a:rPr lang="en-US" altLang="zh-CN" baseline="-25000">
                <a:latin typeface="+mn-ea"/>
                <a:ea typeface="+mn-ea"/>
              </a:rPr>
              <a:t>e</a:t>
            </a:r>
            <a:r>
              <a:rPr lang="zh-CN" altLang="en-US">
                <a:latin typeface="+mn-ea"/>
                <a:ea typeface="+mn-ea"/>
              </a:rPr>
              <a:t>（平衡状态）</a:t>
            </a:r>
          </a:p>
        </p:txBody>
      </p:sp>
      <p:cxnSp>
        <p:nvCxnSpPr>
          <p:cNvPr id="18" name="直接连接符 17"/>
          <p:cNvCxnSpPr/>
          <p:nvPr/>
        </p:nvCxnSpPr>
        <p:spPr>
          <a:xfrm flipV="1">
            <a:off x="6634163" y="4676775"/>
            <a:ext cx="1079500" cy="431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4294188" y="5253038"/>
            <a:ext cx="720725" cy="10636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661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par>
                                <p:cTn id="26" presetID="3" presetClass="entr" presetSubtype="1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par>
                                <p:cTn id="29" presetID="3" presetClass="entr" presetSubtype="1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500"/>
                                        <p:tgtEl>
                                          <p:spTgt spid="16"/>
                                        </p:tgtEl>
                                      </p:cBhvr>
                                    </p:animEffect>
                                  </p:childTnLst>
                                </p:cTn>
                              </p:par>
                            </p:childTnLst>
                          </p:cTn>
                        </p:par>
                        <p:par>
                          <p:cTn id="41" fill="hold">
                            <p:stCondLst>
                              <p:cond delay="500"/>
                            </p:stCondLst>
                            <p:childTnLst>
                              <p:par>
                                <p:cTn id="42" presetID="3" presetClass="entr" presetSubtype="1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blinds(horizontal)">
                                      <p:cBhvr>
                                        <p:cTn id="44" dur="500"/>
                                        <p:tgtEl>
                                          <p:spTgt spid="19"/>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linds(horizontal)">
                                      <p:cBhvr>
                                        <p:cTn id="47" dur="500"/>
                                        <p:tgtEl>
                                          <p:spTgt spid="17"/>
                                        </p:tgtEl>
                                      </p:cBhvr>
                                    </p:animEffect>
                                  </p:childTnLst>
                                </p:cTn>
                              </p:par>
                              <p:par>
                                <p:cTn id="48" presetID="3" presetClass="entr" presetSubtype="10"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blinds(horizontal)">
                                      <p:cBhvr>
                                        <p:cTn id="5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5" grpId="0"/>
      <p:bldP spid="16"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圆角矩形 2"/>
          <p:cNvSpPr/>
          <p:nvPr/>
        </p:nvSpPr>
        <p:spPr>
          <a:xfrm>
            <a:off x="816769" y="5410200"/>
            <a:ext cx="10558462" cy="1079500"/>
          </a:xfrm>
          <a:prstGeom prst="roundRect">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sp>
        <p:nvSpPr>
          <p:cNvPr id="4" name="Text Box 4"/>
          <p:cNvSpPr txBox="1">
            <a:spLocks noChangeArrowheads="1"/>
          </p:cNvSpPr>
          <p:nvPr/>
        </p:nvSpPr>
        <p:spPr bwMode="auto">
          <a:xfrm>
            <a:off x="515938" y="1089025"/>
            <a:ext cx="11160125" cy="406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smtClean="0">
                <a:latin typeface="+mn-ea"/>
                <a:ea typeface="+mn-ea"/>
              </a:rPr>
              <a:t>系统</a:t>
            </a:r>
            <a:r>
              <a:rPr lang="zh-CN" altLang="en-US" sz="2000" dirty="0">
                <a:latin typeface="+mn-ea"/>
                <a:ea typeface="+mn-ea"/>
              </a:rPr>
              <a:t>的稳定性是针对</a:t>
            </a:r>
            <a:r>
              <a:rPr lang="zh-CN" altLang="en-US" sz="2000" dirty="0" smtClean="0">
                <a:latin typeface="+mn-ea"/>
                <a:ea typeface="+mn-ea"/>
              </a:rPr>
              <a:t>平衡状态</a:t>
            </a:r>
            <a:r>
              <a:rPr lang="en-US" altLang="zh-CN" sz="2000" b="1" dirty="0" err="1" smtClean="0">
                <a:latin typeface="+mj-ea"/>
                <a:ea typeface="+mj-ea"/>
              </a:rPr>
              <a:t>X</a:t>
            </a:r>
            <a:r>
              <a:rPr lang="en-US" altLang="zh-CN" sz="2000" b="1" baseline="-25000" dirty="0" err="1" smtClean="0">
                <a:latin typeface="+mj-ea"/>
                <a:ea typeface="+mj-ea"/>
              </a:rPr>
              <a:t>e</a:t>
            </a:r>
            <a:r>
              <a:rPr lang="zh-CN" altLang="en-US" sz="2000" dirty="0" smtClean="0">
                <a:latin typeface="+mn-ea"/>
                <a:ea typeface="+mn-ea"/>
              </a:rPr>
              <a:t>而言</a:t>
            </a:r>
            <a:r>
              <a:rPr lang="zh-CN" altLang="en-US" sz="2000" dirty="0">
                <a:latin typeface="+mn-ea"/>
                <a:ea typeface="+mn-ea"/>
              </a:rPr>
              <a:t>的，或者说稳定性是指系统状态在平衡状态</a:t>
            </a:r>
            <a:r>
              <a:rPr lang="en-US" altLang="zh-CN" sz="2000" b="1" dirty="0" err="1">
                <a:latin typeface="+mj-ea"/>
                <a:ea typeface="+mj-ea"/>
              </a:rPr>
              <a:t>X</a:t>
            </a:r>
            <a:r>
              <a:rPr lang="en-US" altLang="zh-CN" sz="2000" b="1" baseline="-25000" dirty="0" err="1">
                <a:latin typeface="+mj-ea"/>
                <a:ea typeface="+mj-ea"/>
              </a:rPr>
              <a:t>e</a:t>
            </a:r>
            <a:r>
              <a:rPr lang="zh-CN" altLang="en-US" sz="2000" dirty="0">
                <a:latin typeface="+mn-ea"/>
                <a:ea typeface="+mn-ea"/>
              </a:rPr>
              <a:t>领域内的运动收敛性。</a:t>
            </a:r>
            <a:r>
              <a:rPr lang="zh-CN" altLang="en-US" sz="2000" b="1" dirty="0">
                <a:solidFill>
                  <a:srgbClr val="0070C0"/>
                </a:solidFill>
                <a:latin typeface="+mj-ea"/>
                <a:ea typeface="+mj-ea"/>
              </a:rPr>
              <a:t>若系统状态在平衡状态</a:t>
            </a:r>
            <a:r>
              <a:rPr lang="en-US" altLang="zh-CN" sz="2000" b="1" dirty="0" err="1">
                <a:solidFill>
                  <a:srgbClr val="0070C0"/>
                </a:solidFill>
                <a:latin typeface="+mj-ea"/>
                <a:ea typeface="+mj-ea"/>
              </a:rPr>
              <a:t>X</a:t>
            </a:r>
            <a:r>
              <a:rPr lang="en-US" altLang="zh-CN" sz="2000" b="1" baseline="-25000" dirty="0" err="1">
                <a:solidFill>
                  <a:srgbClr val="0070C0"/>
                </a:solidFill>
                <a:latin typeface="+mj-ea"/>
                <a:ea typeface="+mj-ea"/>
              </a:rPr>
              <a:t>e</a:t>
            </a:r>
            <a:r>
              <a:rPr lang="zh-CN" altLang="en-US" sz="2000" b="1" dirty="0">
                <a:solidFill>
                  <a:srgbClr val="0070C0"/>
                </a:solidFill>
                <a:latin typeface="+mj-ea"/>
                <a:ea typeface="+mj-ea"/>
              </a:rPr>
              <a:t>领域内的运动收敛或有界，则称系统的该平衡状态</a:t>
            </a:r>
            <a:r>
              <a:rPr lang="en-US" altLang="zh-CN" sz="2000" b="1" dirty="0" err="1">
                <a:solidFill>
                  <a:srgbClr val="0070C0"/>
                </a:solidFill>
                <a:latin typeface="+mj-ea"/>
                <a:ea typeface="+mj-ea"/>
              </a:rPr>
              <a:t>X</a:t>
            </a:r>
            <a:r>
              <a:rPr lang="en-US" altLang="zh-CN" sz="2000" b="1" baseline="-25000" dirty="0" err="1">
                <a:solidFill>
                  <a:srgbClr val="0070C0"/>
                </a:solidFill>
                <a:latin typeface="+mj-ea"/>
                <a:ea typeface="+mj-ea"/>
              </a:rPr>
              <a:t>e</a:t>
            </a:r>
            <a:r>
              <a:rPr lang="zh-CN" altLang="en-US" sz="2000" b="1" dirty="0">
                <a:solidFill>
                  <a:srgbClr val="0070C0"/>
                </a:solidFill>
                <a:latin typeface="+mj-ea"/>
                <a:ea typeface="+mj-ea"/>
              </a:rPr>
              <a:t>是稳定的</a:t>
            </a:r>
            <a:r>
              <a:rPr lang="zh-CN" altLang="en-US" sz="2000" dirty="0">
                <a:latin typeface="+mn-ea"/>
                <a:ea typeface="+mn-ea"/>
              </a:rPr>
              <a:t>。</a:t>
            </a:r>
          </a:p>
          <a:p>
            <a:pPr marL="1784350" indent="-1784350" eaLnBrk="1" hangingPunct="1">
              <a:lnSpc>
                <a:spcPct val="130000"/>
              </a:lnSpc>
              <a:spcBef>
                <a:spcPct val="50000"/>
              </a:spcBef>
            </a:pPr>
            <a:r>
              <a:rPr lang="zh-CN" altLang="en-US" sz="2000" b="1" dirty="0">
                <a:solidFill>
                  <a:srgbClr val="C00000"/>
                </a:solidFill>
                <a:latin typeface="+mj-ea"/>
                <a:ea typeface="+mj-ea"/>
              </a:rPr>
              <a:t>稳定性定义</a:t>
            </a:r>
            <a:r>
              <a:rPr lang="en-US" altLang="zh-CN" sz="2000" dirty="0">
                <a:latin typeface="+mn-ea"/>
                <a:ea typeface="+mn-ea"/>
              </a:rPr>
              <a:t>——</a:t>
            </a:r>
            <a:r>
              <a:rPr lang="zh-CN" altLang="en-US" sz="2000" dirty="0" smtClean="0">
                <a:latin typeface="+mn-ea"/>
                <a:ea typeface="+mn-ea"/>
              </a:rPr>
              <a:t>设 </a:t>
            </a:r>
            <a:r>
              <a:rPr lang="en-US" altLang="zh-CN" sz="2000" b="1" dirty="0" smtClean="0">
                <a:latin typeface="+mj-ea"/>
                <a:ea typeface="+mj-ea"/>
              </a:rPr>
              <a:t>X(t</a:t>
            </a:r>
            <a:r>
              <a:rPr lang="en-US" altLang="zh-CN" sz="2000" b="1" baseline="-25000" dirty="0" smtClean="0">
                <a:latin typeface="+mj-ea"/>
                <a:ea typeface="+mj-ea"/>
              </a:rPr>
              <a:t>0</a:t>
            </a:r>
            <a:r>
              <a:rPr lang="en-US" altLang="zh-CN" sz="2000" b="1" dirty="0" smtClean="0">
                <a:latin typeface="+mj-ea"/>
                <a:ea typeface="+mj-ea"/>
              </a:rPr>
              <a:t>) </a:t>
            </a:r>
            <a:r>
              <a:rPr lang="zh-CN" altLang="en-US" sz="2000" dirty="0" smtClean="0">
                <a:latin typeface="+mn-ea"/>
                <a:ea typeface="+mn-ea"/>
              </a:rPr>
              <a:t>是</a:t>
            </a:r>
            <a:r>
              <a:rPr lang="zh-CN" altLang="en-US" sz="2000" dirty="0">
                <a:latin typeface="+mn-ea"/>
                <a:ea typeface="+mn-ea"/>
              </a:rPr>
              <a:t>系统的初始状态，</a:t>
            </a:r>
            <a:r>
              <a:rPr lang="en-US" altLang="zh-CN" sz="2000" b="1" dirty="0" err="1" smtClean="0">
                <a:latin typeface="+mj-ea"/>
                <a:ea typeface="+mj-ea"/>
              </a:rPr>
              <a:t>X</a:t>
            </a:r>
            <a:r>
              <a:rPr lang="en-US" altLang="zh-CN" sz="2000" b="1" baseline="-25000" dirty="0" err="1" smtClean="0">
                <a:latin typeface="+mj-ea"/>
                <a:ea typeface="+mj-ea"/>
              </a:rPr>
              <a:t>e</a:t>
            </a:r>
            <a:r>
              <a:rPr lang="en-US" altLang="zh-CN" sz="2000" b="1" baseline="-25000" dirty="0" smtClean="0">
                <a:latin typeface="+mj-ea"/>
                <a:ea typeface="+mj-ea"/>
              </a:rPr>
              <a:t> </a:t>
            </a:r>
            <a:r>
              <a:rPr lang="zh-CN" altLang="en-US" sz="2000" dirty="0" smtClean="0">
                <a:latin typeface="+mn-ea"/>
                <a:ea typeface="+mn-ea"/>
              </a:rPr>
              <a:t>是</a:t>
            </a:r>
            <a:r>
              <a:rPr lang="zh-CN" altLang="en-US" sz="2000" dirty="0">
                <a:latin typeface="+mn-ea"/>
                <a:ea typeface="+mn-ea"/>
              </a:rPr>
              <a:t>系统的平衡状态。对于任意给定</a:t>
            </a:r>
            <a:r>
              <a:rPr lang="zh-CN" altLang="en-US" sz="2000" dirty="0" smtClean="0">
                <a:latin typeface="+mn-ea"/>
                <a:ea typeface="+mn-ea"/>
              </a:rPr>
              <a:t>的 </a:t>
            </a:r>
            <a:r>
              <a:rPr lang="en-US" altLang="zh-CN" sz="2000" b="1" dirty="0" smtClean="0">
                <a:latin typeface="+mj-ea"/>
                <a:ea typeface="+mj-ea"/>
                <a:cs typeface="Times New Roman" panose="02020603050405020304" pitchFamily="18" charset="0"/>
              </a:rPr>
              <a:t>ε&gt;0 </a:t>
            </a:r>
            <a:r>
              <a:rPr lang="zh-CN" altLang="en-US" sz="2000" dirty="0" smtClean="0">
                <a:latin typeface="+mn-ea"/>
                <a:ea typeface="+mn-ea"/>
              </a:rPr>
              <a:t>，</a:t>
            </a:r>
            <a:r>
              <a:rPr lang="zh-CN" altLang="en-US" sz="2000" dirty="0">
                <a:latin typeface="+mn-ea"/>
                <a:ea typeface="+mn-ea"/>
              </a:rPr>
              <a:t>对应</a:t>
            </a:r>
            <a:r>
              <a:rPr lang="zh-CN" altLang="en-US" sz="2000" dirty="0" smtClean="0">
                <a:latin typeface="+mn-ea"/>
                <a:ea typeface="+mn-ea"/>
              </a:rPr>
              <a:t>存在 </a:t>
            </a:r>
            <a:r>
              <a:rPr lang="en-US" altLang="zh-CN" sz="2000" b="1" dirty="0" smtClean="0">
                <a:latin typeface="+mj-ea"/>
                <a:ea typeface="+mj-ea"/>
                <a:cs typeface="Times New Roman" panose="02020603050405020304" pitchFamily="18" charset="0"/>
              </a:rPr>
              <a:t>δ</a:t>
            </a:r>
            <a:r>
              <a:rPr lang="en-US" altLang="zh-CN" sz="2000" b="1" dirty="0" smtClean="0">
                <a:latin typeface="+mj-ea"/>
                <a:ea typeface="+mj-ea"/>
              </a:rPr>
              <a:t>&gt;0 </a:t>
            </a:r>
            <a:r>
              <a:rPr lang="zh-CN" altLang="en-US" sz="2000" dirty="0" smtClean="0">
                <a:latin typeface="+mn-ea"/>
                <a:ea typeface="+mn-ea"/>
              </a:rPr>
              <a:t>使</a:t>
            </a:r>
            <a:endParaRPr lang="zh-CN" altLang="en-US" sz="2000" dirty="0">
              <a:latin typeface="+mn-ea"/>
              <a:ea typeface="+mn-ea"/>
            </a:endParaRPr>
          </a:p>
          <a:p>
            <a:pPr algn="ctr" eaLnBrk="1" hangingPunct="1">
              <a:lnSpc>
                <a:spcPct val="130000"/>
              </a:lnSpc>
              <a:spcBef>
                <a:spcPct val="50000"/>
              </a:spcBef>
            </a:pPr>
            <a:r>
              <a:rPr lang="en-US" altLang="zh-CN" sz="2000" b="1" dirty="0">
                <a:latin typeface="+mj-ea"/>
                <a:ea typeface="+mj-ea"/>
                <a:cs typeface="Times New Roman" panose="02020603050405020304" pitchFamily="18" charset="0"/>
              </a:rPr>
              <a:t>||X(t</a:t>
            </a:r>
            <a:r>
              <a:rPr lang="en-US" altLang="zh-CN" sz="2000" b="1" baseline="-25000" dirty="0">
                <a:latin typeface="+mj-ea"/>
                <a:ea typeface="+mj-ea"/>
                <a:cs typeface="Times New Roman" panose="02020603050405020304" pitchFamily="18" charset="0"/>
              </a:rPr>
              <a:t>0</a:t>
            </a:r>
            <a:r>
              <a:rPr lang="en-US" altLang="zh-CN" sz="2000" b="1" dirty="0">
                <a:latin typeface="+mj-ea"/>
                <a:ea typeface="+mj-ea"/>
                <a:cs typeface="Times New Roman" panose="02020603050405020304" pitchFamily="18" charset="0"/>
              </a:rPr>
              <a:t>)-</a:t>
            </a:r>
            <a:r>
              <a:rPr lang="en-US" altLang="zh-CN" sz="2000" b="1" dirty="0" err="1">
                <a:latin typeface="+mj-ea"/>
                <a:ea typeface="+mj-ea"/>
                <a:cs typeface="Times New Roman" panose="02020603050405020304" pitchFamily="18" charset="0"/>
              </a:rPr>
              <a:t>X</a:t>
            </a:r>
            <a:r>
              <a:rPr lang="en-US" altLang="zh-CN" sz="2000" b="1" baseline="-25000" dirty="0" err="1">
                <a:latin typeface="+mj-ea"/>
                <a:ea typeface="+mj-ea"/>
                <a:cs typeface="Times New Roman" panose="02020603050405020304" pitchFamily="18" charset="0"/>
              </a:rPr>
              <a:t>e</a:t>
            </a:r>
            <a:r>
              <a:rPr lang="en-US" altLang="zh-CN" sz="2000" b="1" dirty="0">
                <a:latin typeface="+mj-ea"/>
                <a:ea typeface="+mj-ea"/>
                <a:cs typeface="Times New Roman" panose="02020603050405020304" pitchFamily="18" charset="0"/>
              </a:rPr>
              <a:t>|| ≤ δ</a:t>
            </a:r>
          </a:p>
          <a:p>
            <a:pPr indent="1790700" eaLnBrk="1" hangingPunct="1">
              <a:lnSpc>
                <a:spcPct val="130000"/>
              </a:lnSpc>
              <a:spcBef>
                <a:spcPct val="50000"/>
              </a:spcBef>
            </a:pPr>
            <a:r>
              <a:rPr lang="zh-CN" altLang="en-US" sz="2000" dirty="0">
                <a:latin typeface="+mn-ea"/>
                <a:ea typeface="+mn-ea"/>
              </a:rPr>
              <a:t>时，系统</a:t>
            </a:r>
            <a:r>
              <a:rPr lang="zh-CN" altLang="en-US" sz="2000" dirty="0" smtClean="0">
                <a:latin typeface="+mn-ea"/>
                <a:ea typeface="+mn-ea"/>
              </a:rPr>
              <a:t>在 </a:t>
            </a:r>
            <a:r>
              <a:rPr lang="en-US" altLang="zh-CN" sz="2000" b="1" dirty="0" smtClean="0">
                <a:latin typeface="+mj-ea"/>
                <a:ea typeface="+mj-ea"/>
              </a:rPr>
              <a:t>t→∞ </a:t>
            </a:r>
            <a:r>
              <a:rPr lang="zh-CN" altLang="en-US" sz="2000" dirty="0" smtClean="0">
                <a:latin typeface="+mn-ea"/>
                <a:ea typeface="+mn-ea"/>
              </a:rPr>
              <a:t>的</a:t>
            </a:r>
            <a:r>
              <a:rPr lang="zh-CN" altLang="en-US" sz="2000" dirty="0">
                <a:latin typeface="+mn-ea"/>
                <a:ea typeface="+mn-ea"/>
              </a:rPr>
              <a:t>过程中，其运动</a:t>
            </a:r>
            <a:r>
              <a:rPr lang="zh-CN" altLang="en-US" sz="2000" dirty="0" smtClean="0">
                <a:latin typeface="+mn-ea"/>
                <a:ea typeface="+mn-ea"/>
              </a:rPr>
              <a:t>状态 </a:t>
            </a:r>
            <a:r>
              <a:rPr lang="en-US" altLang="zh-CN" sz="2000" b="1" dirty="0" smtClean="0">
                <a:latin typeface="+mj-ea"/>
                <a:ea typeface="+mj-ea"/>
              </a:rPr>
              <a:t>X(t) </a:t>
            </a:r>
            <a:r>
              <a:rPr lang="zh-CN" altLang="en-US" sz="2000" dirty="0" smtClean="0">
                <a:latin typeface="+mn-ea"/>
                <a:ea typeface="+mn-ea"/>
              </a:rPr>
              <a:t>满足</a:t>
            </a:r>
            <a:endParaRPr lang="zh-CN" altLang="en-US" sz="2000" dirty="0">
              <a:latin typeface="+mn-ea"/>
              <a:ea typeface="+mn-ea"/>
            </a:endParaRPr>
          </a:p>
          <a:p>
            <a:pPr algn="ctr" eaLnBrk="1" hangingPunct="1">
              <a:lnSpc>
                <a:spcPct val="130000"/>
              </a:lnSpc>
              <a:spcBef>
                <a:spcPct val="50000"/>
              </a:spcBef>
            </a:pPr>
            <a:r>
              <a:rPr lang="en-US" altLang="zh-CN" sz="2000" b="1" dirty="0">
                <a:latin typeface="+mj-ea"/>
                <a:ea typeface="+mj-ea"/>
                <a:cs typeface="Times New Roman" panose="02020603050405020304" pitchFamily="18" charset="0"/>
              </a:rPr>
              <a:t>||X(t)-</a:t>
            </a:r>
            <a:r>
              <a:rPr lang="en-US" altLang="zh-CN" sz="2000" b="1" dirty="0" err="1">
                <a:latin typeface="+mj-ea"/>
                <a:ea typeface="+mj-ea"/>
                <a:cs typeface="Times New Roman" panose="02020603050405020304" pitchFamily="18" charset="0"/>
              </a:rPr>
              <a:t>X</a:t>
            </a:r>
            <a:r>
              <a:rPr lang="en-US" altLang="zh-CN" sz="2000" b="1" baseline="-25000" dirty="0" err="1">
                <a:latin typeface="+mj-ea"/>
                <a:ea typeface="+mj-ea"/>
                <a:cs typeface="Times New Roman" panose="02020603050405020304" pitchFamily="18" charset="0"/>
              </a:rPr>
              <a:t>e</a:t>
            </a:r>
            <a:r>
              <a:rPr lang="en-US" altLang="zh-CN" sz="2000" b="1" dirty="0">
                <a:latin typeface="+mj-ea"/>
                <a:ea typeface="+mj-ea"/>
                <a:cs typeface="Times New Roman" panose="02020603050405020304" pitchFamily="18" charset="0"/>
              </a:rPr>
              <a:t>|| </a:t>
            </a:r>
            <a:r>
              <a:rPr lang="en-US" altLang="zh-CN" sz="2000" b="1" dirty="0">
                <a:latin typeface="+mj-ea"/>
                <a:ea typeface="+mj-ea"/>
              </a:rPr>
              <a:t>≤</a:t>
            </a:r>
            <a:r>
              <a:rPr lang="en-US" altLang="zh-CN" sz="2000" b="1" dirty="0">
                <a:latin typeface="+mj-ea"/>
                <a:ea typeface="+mj-ea"/>
                <a:cs typeface="Times New Roman" panose="02020603050405020304" pitchFamily="18" charset="0"/>
              </a:rPr>
              <a:t>  ε</a:t>
            </a:r>
          </a:p>
          <a:p>
            <a:pPr indent="1790700" eaLnBrk="1" hangingPunct="1">
              <a:lnSpc>
                <a:spcPct val="130000"/>
              </a:lnSpc>
              <a:spcBef>
                <a:spcPct val="50000"/>
              </a:spcBef>
            </a:pPr>
            <a:r>
              <a:rPr lang="zh-CN" altLang="en-US" sz="2000" dirty="0">
                <a:latin typeface="+mn-ea"/>
                <a:ea typeface="+mn-ea"/>
              </a:rPr>
              <a:t>则称系统的</a:t>
            </a:r>
            <a:r>
              <a:rPr lang="zh-CN" altLang="en-US" sz="2000" dirty="0" smtClean="0">
                <a:latin typeface="+mn-ea"/>
                <a:ea typeface="+mn-ea"/>
              </a:rPr>
              <a:t>平衡状态 </a:t>
            </a:r>
            <a:r>
              <a:rPr lang="en-US" altLang="zh-CN" sz="2000" b="1" dirty="0" err="1" smtClean="0">
                <a:latin typeface="+mj-ea"/>
                <a:ea typeface="+mj-ea"/>
              </a:rPr>
              <a:t>X</a:t>
            </a:r>
            <a:r>
              <a:rPr lang="en-US" altLang="zh-CN" sz="2000" b="1" baseline="-25000" dirty="0" err="1" smtClean="0">
                <a:latin typeface="+mj-ea"/>
                <a:ea typeface="+mj-ea"/>
              </a:rPr>
              <a:t>e</a:t>
            </a:r>
            <a:r>
              <a:rPr lang="en-US" altLang="zh-CN" sz="2000" b="1" baseline="-25000" dirty="0" smtClean="0">
                <a:latin typeface="+mj-ea"/>
                <a:ea typeface="+mj-ea"/>
              </a:rPr>
              <a:t> </a:t>
            </a:r>
            <a:r>
              <a:rPr lang="zh-CN" altLang="en-US" sz="2000" dirty="0" smtClean="0">
                <a:latin typeface="+mn-ea"/>
                <a:ea typeface="+mn-ea"/>
              </a:rPr>
              <a:t>是</a:t>
            </a:r>
            <a:r>
              <a:rPr lang="zh-CN" altLang="en-US" sz="2000" dirty="0">
                <a:latin typeface="+mn-ea"/>
                <a:ea typeface="+mn-ea"/>
              </a:rPr>
              <a:t>稳定的</a:t>
            </a:r>
            <a:r>
              <a:rPr lang="zh-CN" altLang="en-US" sz="2000" dirty="0" smtClean="0">
                <a:latin typeface="+mn-ea"/>
                <a:ea typeface="+mn-ea"/>
              </a:rPr>
              <a:t>（ </a:t>
            </a:r>
            <a:r>
              <a:rPr lang="en-US" altLang="zh-CN" sz="2000" b="1" dirty="0" err="1" smtClean="0">
                <a:latin typeface="+mj-ea"/>
                <a:ea typeface="+mj-ea"/>
              </a:rPr>
              <a:t>Lvapunov</a:t>
            </a:r>
            <a:r>
              <a:rPr lang="en-US" altLang="zh-CN" sz="2000" b="1" dirty="0" smtClean="0">
                <a:latin typeface="+mj-ea"/>
                <a:ea typeface="+mj-ea"/>
              </a:rPr>
              <a:t> </a:t>
            </a:r>
            <a:r>
              <a:rPr lang="zh-CN" altLang="en-US" sz="2000" dirty="0" smtClean="0">
                <a:latin typeface="+mn-ea"/>
                <a:ea typeface="+mn-ea"/>
              </a:rPr>
              <a:t>意义</a:t>
            </a:r>
            <a:r>
              <a:rPr lang="zh-CN" altLang="en-US" sz="2000" dirty="0">
                <a:latin typeface="+mn-ea"/>
                <a:ea typeface="+mn-ea"/>
              </a:rPr>
              <a:t>下的稳定性）。</a:t>
            </a:r>
          </a:p>
        </p:txBody>
      </p:sp>
      <p:sp>
        <p:nvSpPr>
          <p:cNvPr id="5" name="TextBox 4"/>
          <p:cNvSpPr txBox="1">
            <a:spLocks noChangeArrowheads="1"/>
          </p:cNvSpPr>
          <p:nvPr/>
        </p:nvSpPr>
        <p:spPr bwMode="auto">
          <a:xfrm>
            <a:off x="1593849" y="5480012"/>
            <a:ext cx="8115301" cy="874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685800" indent="-685800" eaLnBrk="1" hangingPunct="1">
              <a:lnSpc>
                <a:spcPct val="150000"/>
              </a:lnSpc>
            </a:pPr>
            <a:r>
              <a:rPr lang="zh-CN" altLang="en-US" b="1" dirty="0">
                <a:solidFill>
                  <a:srgbClr val="C00000"/>
                </a:solidFill>
                <a:latin typeface="+mj-ea"/>
                <a:ea typeface="+mj-ea"/>
              </a:rPr>
              <a:t>定义：</a:t>
            </a:r>
            <a:r>
              <a:rPr lang="zh-CN" altLang="en-US" dirty="0">
                <a:latin typeface="+mn-ea"/>
                <a:ea typeface="+mn-ea"/>
              </a:rPr>
              <a:t>设系统的状态方程为                     ，若</a:t>
            </a:r>
            <a:r>
              <a:rPr lang="zh-CN" altLang="en-US" dirty="0" smtClean="0">
                <a:latin typeface="+mn-ea"/>
                <a:ea typeface="+mn-ea"/>
              </a:rPr>
              <a:t>存在 </a:t>
            </a:r>
            <a:r>
              <a:rPr lang="en-US" altLang="zh-CN" b="1" dirty="0" err="1" smtClean="0">
                <a:latin typeface="+mj-ea"/>
                <a:ea typeface="+mj-ea"/>
              </a:rPr>
              <a:t>X</a:t>
            </a:r>
            <a:r>
              <a:rPr lang="en-US" altLang="zh-CN" b="1" baseline="-25000" dirty="0" err="1" smtClean="0">
                <a:latin typeface="+mj-ea"/>
                <a:ea typeface="+mj-ea"/>
              </a:rPr>
              <a:t>e</a:t>
            </a:r>
            <a:r>
              <a:rPr lang="en-US" altLang="zh-CN" b="1" baseline="-25000" dirty="0" smtClean="0">
                <a:latin typeface="+mj-ea"/>
                <a:ea typeface="+mj-ea"/>
              </a:rPr>
              <a:t> </a:t>
            </a:r>
            <a:r>
              <a:rPr lang="zh-CN" altLang="en-US" dirty="0" smtClean="0">
                <a:latin typeface="+mn-ea"/>
                <a:ea typeface="+mn-ea"/>
              </a:rPr>
              <a:t>，</a:t>
            </a:r>
            <a:r>
              <a:rPr lang="zh-CN" altLang="en-US" dirty="0">
                <a:latin typeface="+mn-ea"/>
                <a:ea typeface="+mn-ea"/>
              </a:rPr>
              <a:t>使得                     </a:t>
            </a:r>
            <a:r>
              <a:rPr lang="zh-CN" altLang="en-US" dirty="0" smtClean="0">
                <a:latin typeface="+mn-ea"/>
                <a:ea typeface="+mn-ea"/>
              </a:rPr>
              <a:t>，则称 </a:t>
            </a:r>
            <a:r>
              <a:rPr lang="en-US" altLang="zh-CN" b="1" dirty="0" err="1" smtClean="0">
                <a:latin typeface="+mj-ea"/>
                <a:ea typeface="+mj-ea"/>
              </a:rPr>
              <a:t>X</a:t>
            </a:r>
            <a:r>
              <a:rPr lang="en-US" altLang="zh-CN" b="1" baseline="-25000" dirty="0" err="1" smtClean="0">
                <a:latin typeface="+mj-ea"/>
                <a:ea typeface="+mj-ea"/>
              </a:rPr>
              <a:t>e</a:t>
            </a:r>
            <a:r>
              <a:rPr lang="en-US" altLang="zh-CN" b="1" baseline="-25000" dirty="0" smtClean="0">
                <a:latin typeface="+mj-ea"/>
                <a:ea typeface="+mj-ea"/>
              </a:rPr>
              <a:t> </a:t>
            </a:r>
            <a:r>
              <a:rPr lang="zh-CN" altLang="en-US" dirty="0" smtClean="0">
                <a:latin typeface="+mn-ea"/>
                <a:ea typeface="+mn-ea"/>
              </a:rPr>
              <a:t>是</a:t>
            </a:r>
            <a:r>
              <a:rPr lang="zh-CN" altLang="en-US" dirty="0">
                <a:latin typeface="+mn-ea"/>
                <a:ea typeface="+mn-ea"/>
              </a:rPr>
              <a:t>系统的</a:t>
            </a:r>
            <a:r>
              <a:rPr lang="zh-CN" altLang="en-US" b="1" dirty="0">
                <a:solidFill>
                  <a:srgbClr val="0070C0"/>
                </a:solidFill>
                <a:latin typeface="+mj-ea"/>
                <a:ea typeface="+mj-ea"/>
              </a:rPr>
              <a:t>平衡状态</a:t>
            </a:r>
            <a:r>
              <a:rPr lang="zh-CN" altLang="en-US" dirty="0">
                <a:latin typeface="+mn-ea"/>
                <a:ea typeface="+mn-ea"/>
              </a:rPr>
              <a:t>。</a:t>
            </a:r>
          </a:p>
        </p:txBody>
      </p:sp>
      <p:graphicFrame>
        <p:nvGraphicFramePr>
          <p:cNvPr id="6" name="Object 5"/>
          <p:cNvGraphicFramePr>
            <a:graphicFrameLocks noChangeAspect="1"/>
          </p:cNvGraphicFramePr>
          <p:nvPr>
            <p:extLst>
              <p:ext uri="{D42A27DB-BD31-4B8C-83A1-F6EECF244321}">
                <p14:modId xmlns:p14="http://schemas.microsoft.com/office/powerpoint/2010/main" val="2176713274"/>
              </p:ext>
            </p:extLst>
          </p:nvPr>
        </p:nvGraphicFramePr>
        <p:xfrm>
          <a:off x="4522786" y="5448300"/>
          <a:ext cx="1323975" cy="520700"/>
        </p:xfrm>
        <a:graphic>
          <a:graphicData uri="http://schemas.openxmlformats.org/presentationml/2006/ole">
            <mc:AlternateContent xmlns:mc="http://schemas.openxmlformats.org/markup-compatibility/2006">
              <mc:Choice xmlns:v="urn:schemas-microsoft-com:vml" Requires="v">
                <p:oleObj spid="_x0000_s70704" r:id="rId3" imgW="774681" imgH="304985" progId="Equation.3">
                  <p:embed/>
                </p:oleObj>
              </mc:Choice>
              <mc:Fallback>
                <p:oleObj r:id="rId3" imgW="774681" imgH="304985" progId="Equation.3">
                  <p:embed/>
                  <p:pic>
                    <p:nvPicPr>
                      <p:cNvPr id="70658"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2786" y="5448300"/>
                        <a:ext cx="13239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3"/>
          <p:cNvGraphicFramePr>
            <a:graphicFrameLocks noChangeAspect="1"/>
          </p:cNvGraphicFramePr>
          <p:nvPr>
            <p:extLst>
              <p:ext uri="{D42A27DB-BD31-4B8C-83A1-F6EECF244321}">
                <p14:modId xmlns:p14="http://schemas.microsoft.com/office/powerpoint/2010/main" val="2744181420"/>
              </p:ext>
            </p:extLst>
          </p:nvPr>
        </p:nvGraphicFramePr>
        <p:xfrm>
          <a:off x="8047036" y="5578475"/>
          <a:ext cx="1323975" cy="390525"/>
        </p:xfrm>
        <a:graphic>
          <a:graphicData uri="http://schemas.openxmlformats.org/presentationml/2006/ole">
            <mc:AlternateContent xmlns:mc="http://schemas.openxmlformats.org/markup-compatibility/2006">
              <mc:Choice xmlns:v="urn:schemas-microsoft-com:vml" Requires="v">
                <p:oleObj spid="_x0000_s70705" r:id="rId5" imgW="774681" imgH="228818" progId="Equation.3">
                  <p:embed/>
                </p:oleObj>
              </mc:Choice>
              <mc:Fallback>
                <p:oleObj r:id="rId5" imgW="774681" imgH="228818" progId="Equation.3">
                  <p:embed/>
                  <p:pic>
                    <p:nvPicPr>
                      <p:cNvPr id="7065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7036" y="5578475"/>
                        <a:ext cx="1323975"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9548380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Line 6"/>
          <p:cNvSpPr>
            <a:spLocks noChangeShapeType="1"/>
          </p:cNvSpPr>
          <p:nvPr/>
        </p:nvSpPr>
        <p:spPr bwMode="auto">
          <a:xfrm>
            <a:off x="2105770" y="3119638"/>
            <a:ext cx="3240088"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 name="Line 7"/>
          <p:cNvSpPr>
            <a:spLocks noChangeShapeType="1"/>
          </p:cNvSpPr>
          <p:nvPr/>
        </p:nvSpPr>
        <p:spPr bwMode="auto">
          <a:xfrm flipV="1">
            <a:off x="3690095" y="1752800"/>
            <a:ext cx="0" cy="266382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 name="Oval 8"/>
          <p:cNvSpPr>
            <a:spLocks noChangeArrowheads="1"/>
          </p:cNvSpPr>
          <p:nvPr/>
        </p:nvSpPr>
        <p:spPr bwMode="auto">
          <a:xfrm>
            <a:off x="2537570" y="2040138"/>
            <a:ext cx="2305050" cy="2160587"/>
          </a:xfrm>
          <a:prstGeom prst="ellipse">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 name="Oval 9"/>
          <p:cNvSpPr>
            <a:spLocks noChangeArrowheads="1"/>
          </p:cNvSpPr>
          <p:nvPr/>
        </p:nvSpPr>
        <p:spPr bwMode="auto">
          <a:xfrm>
            <a:off x="3113833" y="2544963"/>
            <a:ext cx="1152525" cy="1150937"/>
          </a:xfrm>
          <a:prstGeom prst="ellipse">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Freeform 10"/>
          <p:cNvSpPr>
            <a:spLocks noChangeArrowheads="1"/>
          </p:cNvSpPr>
          <p:nvPr/>
        </p:nvSpPr>
        <p:spPr bwMode="auto">
          <a:xfrm>
            <a:off x="3005883" y="2268738"/>
            <a:ext cx="1355725" cy="1751012"/>
          </a:xfrm>
          <a:custGeom>
            <a:avLst/>
            <a:gdLst>
              <a:gd name="T0" fmla="*/ 2147483647 w 854"/>
              <a:gd name="T1" fmla="*/ 2147483647 h 1103"/>
              <a:gd name="T2" fmla="*/ 2147483647 w 854"/>
              <a:gd name="T3" fmla="*/ 2147483647 h 1103"/>
              <a:gd name="T4" fmla="*/ 2147483647 w 854"/>
              <a:gd name="T5" fmla="*/ 2147483647 h 1103"/>
              <a:gd name="T6" fmla="*/ 2147483647 w 854"/>
              <a:gd name="T7" fmla="*/ 2147483647 h 1103"/>
              <a:gd name="T8" fmla="*/ 2147483647 w 854"/>
              <a:gd name="T9" fmla="*/ 2147483647 h 1103"/>
              <a:gd name="T10" fmla="*/ 2147483647 w 854"/>
              <a:gd name="T11" fmla="*/ 2147483647 h 1103"/>
              <a:gd name="T12" fmla="*/ 2147483647 w 854"/>
              <a:gd name="T13" fmla="*/ 2147483647 h 1103"/>
              <a:gd name="T14" fmla="*/ 2147483647 w 854"/>
              <a:gd name="T15" fmla="*/ 2147483647 h 1103"/>
              <a:gd name="T16" fmla="*/ 2147483647 w 854"/>
              <a:gd name="T17" fmla="*/ 2147483647 h 1103"/>
              <a:gd name="T18" fmla="*/ 2147483647 w 854"/>
              <a:gd name="T19" fmla="*/ 2147483647 h 110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4"/>
              <a:gd name="T31" fmla="*/ 0 h 1103"/>
              <a:gd name="T32" fmla="*/ 854 w 854"/>
              <a:gd name="T33" fmla="*/ 1103 h 110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4" h="1103">
                <a:moveTo>
                  <a:pt x="249" y="400"/>
                </a:moveTo>
                <a:cubicBezTo>
                  <a:pt x="336" y="339"/>
                  <a:pt x="424" y="279"/>
                  <a:pt x="522" y="264"/>
                </a:cubicBezTo>
                <a:cubicBezTo>
                  <a:pt x="620" y="249"/>
                  <a:pt x="824" y="250"/>
                  <a:pt x="839" y="310"/>
                </a:cubicBezTo>
                <a:cubicBezTo>
                  <a:pt x="854" y="370"/>
                  <a:pt x="657" y="506"/>
                  <a:pt x="612" y="627"/>
                </a:cubicBezTo>
                <a:cubicBezTo>
                  <a:pt x="567" y="748"/>
                  <a:pt x="628" y="967"/>
                  <a:pt x="567" y="1035"/>
                </a:cubicBezTo>
                <a:cubicBezTo>
                  <a:pt x="506" y="1103"/>
                  <a:pt x="317" y="1103"/>
                  <a:pt x="249" y="1035"/>
                </a:cubicBezTo>
                <a:cubicBezTo>
                  <a:pt x="181" y="967"/>
                  <a:pt x="197" y="756"/>
                  <a:pt x="159" y="627"/>
                </a:cubicBezTo>
                <a:cubicBezTo>
                  <a:pt x="121" y="498"/>
                  <a:pt x="0" y="362"/>
                  <a:pt x="23" y="264"/>
                </a:cubicBezTo>
                <a:cubicBezTo>
                  <a:pt x="46" y="166"/>
                  <a:pt x="197" y="76"/>
                  <a:pt x="295" y="38"/>
                </a:cubicBezTo>
                <a:cubicBezTo>
                  <a:pt x="393" y="0"/>
                  <a:pt x="502" y="19"/>
                  <a:pt x="612" y="38"/>
                </a:cubicBezTo>
              </a:path>
            </a:pathLst>
          </a:custGeom>
          <a:noFill/>
          <a:ln w="9525">
            <a:solidFill>
              <a:srgbClr val="FC0439"/>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Text Box 11"/>
          <p:cNvSpPr txBox="1">
            <a:spLocks noChangeArrowheads="1"/>
          </p:cNvSpPr>
          <p:nvPr/>
        </p:nvSpPr>
        <p:spPr bwMode="auto">
          <a:xfrm>
            <a:off x="3042395" y="2616400"/>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x</a:t>
            </a:r>
            <a:r>
              <a:rPr lang="en-US" altLang="zh-CN" baseline="-25000"/>
              <a:t>0</a:t>
            </a:r>
            <a:endParaRPr lang="en-US" altLang="zh-CN"/>
          </a:p>
        </p:txBody>
      </p:sp>
      <p:sp>
        <p:nvSpPr>
          <p:cNvPr id="9" name="Text Box 12"/>
          <p:cNvSpPr txBox="1">
            <a:spLocks noChangeArrowheads="1"/>
          </p:cNvSpPr>
          <p:nvPr/>
        </p:nvSpPr>
        <p:spPr bwMode="auto">
          <a:xfrm>
            <a:off x="3905995" y="2184600"/>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x</a:t>
            </a:r>
            <a:r>
              <a:rPr lang="en-US" altLang="zh-CN" baseline="-25000"/>
              <a:t>t</a:t>
            </a:r>
            <a:endParaRPr lang="en-US" altLang="zh-CN"/>
          </a:p>
        </p:txBody>
      </p:sp>
      <p:sp>
        <p:nvSpPr>
          <p:cNvPr id="10" name="Line 13"/>
          <p:cNvSpPr>
            <a:spLocks noChangeShapeType="1"/>
          </p:cNvSpPr>
          <p:nvPr/>
        </p:nvSpPr>
        <p:spPr bwMode="auto">
          <a:xfrm>
            <a:off x="3690095" y="3119638"/>
            <a:ext cx="503238" cy="28892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14"/>
          <p:cNvSpPr>
            <a:spLocks noChangeShapeType="1"/>
          </p:cNvSpPr>
          <p:nvPr/>
        </p:nvSpPr>
        <p:spPr bwMode="auto">
          <a:xfrm>
            <a:off x="4193333" y="3408563"/>
            <a:ext cx="720725" cy="4318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15"/>
          <p:cNvSpPr>
            <a:spLocks noChangeShapeType="1"/>
          </p:cNvSpPr>
          <p:nvPr/>
        </p:nvSpPr>
        <p:spPr bwMode="auto">
          <a:xfrm>
            <a:off x="4914058" y="3840363"/>
            <a:ext cx="503237"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16"/>
          <p:cNvSpPr>
            <a:spLocks noChangeShapeType="1"/>
          </p:cNvSpPr>
          <p:nvPr/>
        </p:nvSpPr>
        <p:spPr bwMode="auto">
          <a:xfrm>
            <a:off x="3690095" y="3119638"/>
            <a:ext cx="576263" cy="93662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Line 17"/>
          <p:cNvSpPr>
            <a:spLocks noChangeShapeType="1"/>
          </p:cNvSpPr>
          <p:nvPr/>
        </p:nvSpPr>
        <p:spPr bwMode="auto">
          <a:xfrm>
            <a:off x="4266358" y="4056263"/>
            <a:ext cx="215900" cy="288925"/>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8"/>
          <p:cNvSpPr>
            <a:spLocks noChangeShapeType="1"/>
          </p:cNvSpPr>
          <p:nvPr/>
        </p:nvSpPr>
        <p:spPr bwMode="auto">
          <a:xfrm>
            <a:off x="4482258" y="4345188"/>
            <a:ext cx="576262"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Text Box 19"/>
          <p:cNvSpPr txBox="1">
            <a:spLocks noChangeArrowheads="1"/>
          </p:cNvSpPr>
          <p:nvPr/>
        </p:nvSpPr>
        <p:spPr bwMode="auto">
          <a:xfrm>
            <a:off x="4914058" y="3408563"/>
            <a:ext cx="50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Times New Roman" panose="02020603050405020304" pitchFamily="18" charset="0"/>
              </a:rPr>
              <a:t>δ</a:t>
            </a:r>
          </a:p>
        </p:txBody>
      </p:sp>
      <p:sp>
        <p:nvSpPr>
          <p:cNvPr id="17" name="Text Box 20"/>
          <p:cNvSpPr txBox="1">
            <a:spLocks noChangeArrowheads="1"/>
          </p:cNvSpPr>
          <p:nvPr/>
        </p:nvSpPr>
        <p:spPr bwMode="auto">
          <a:xfrm>
            <a:off x="4482258" y="3911800"/>
            <a:ext cx="50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Times New Roman" panose="02020603050405020304" pitchFamily="18" charset="0"/>
              </a:rPr>
              <a:t>ε</a:t>
            </a:r>
          </a:p>
        </p:txBody>
      </p:sp>
      <p:sp>
        <p:nvSpPr>
          <p:cNvPr id="18" name="Text Box 21"/>
          <p:cNvSpPr txBox="1">
            <a:spLocks noChangeArrowheads="1"/>
          </p:cNvSpPr>
          <p:nvPr/>
        </p:nvSpPr>
        <p:spPr bwMode="auto">
          <a:xfrm>
            <a:off x="3329733" y="2976763"/>
            <a:ext cx="576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x</a:t>
            </a:r>
            <a:r>
              <a:rPr lang="en-US" altLang="zh-CN" baseline="-25000"/>
              <a:t>e</a:t>
            </a:r>
            <a:endParaRPr lang="en-US" altLang="zh-CN"/>
          </a:p>
        </p:txBody>
      </p:sp>
      <p:sp>
        <p:nvSpPr>
          <p:cNvPr id="19" name="Line 10"/>
          <p:cNvSpPr>
            <a:spLocks noChangeShapeType="1"/>
          </p:cNvSpPr>
          <p:nvPr/>
        </p:nvSpPr>
        <p:spPr bwMode="auto">
          <a:xfrm flipV="1">
            <a:off x="8208666" y="1751213"/>
            <a:ext cx="0" cy="266382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 name="Oval 11"/>
          <p:cNvSpPr>
            <a:spLocks noChangeArrowheads="1"/>
          </p:cNvSpPr>
          <p:nvPr/>
        </p:nvSpPr>
        <p:spPr bwMode="auto">
          <a:xfrm>
            <a:off x="7056141" y="2038550"/>
            <a:ext cx="2305050" cy="2160588"/>
          </a:xfrm>
          <a:prstGeom prst="ellipse">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Oval 12"/>
          <p:cNvSpPr>
            <a:spLocks noChangeArrowheads="1"/>
          </p:cNvSpPr>
          <p:nvPr/>
        </p:nvSpPr>
        <p:spPr bwMode="auto">
          <a:xfrm>
            <a:off x="7632404" y="2543375"/>
            <a:ext cx="1152525" cy="1150938"/>
          </a:xfrm>
          <a:prstGeom prst="ellipse">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Text Box 14"/>
          <p:cNvSpPr txBox="1">
            <a:spLocks noChangeArrowheads="1"/>
          </p:cNvSpPr>
          <p:nvPr/>
        </p:nvSpPr>
        <p:spPr bwMode="auto">
          <a:xfrm>
            <a:off x="7560966" y="2614813"/>
            <a:ext cx="5762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x</a:t>
            </a:r>
            <a:r>
              <a:rPr lang="en-US" altLang="zh-CN" baseline="-25000"/>
              <a:t>0</a:t>
            </a:r>
            <a:endParaRPr lang="en-US" altLang="zh-CN"/>
          </a:p>
        </p:txBody>
      </p:sp>
      <p:sp>
        <p:nvSpPr>
          <p:cNvPr id="23" name="Text Box 15"/>
          <p:cNvSpPr txBox="1">
            <a:spLocks noChangeArrowheads="1"/>
          </p:cNvSpPr>
          <p:nvPr/>
        </p:nvSpPr>
        <p:spPr bwMode="auto">
          <a:xfrm>
            <a:off x="8711904" y="2327475"/>
            <a:ext cx="576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x</a:t>
            </a:r>
            <a:r>
              <a:rPr lang="en-US" altLang="zh-CN" baseline="-25000"/>
              <a:t>t</a:t>
            </a:r>
            <a:endParaRPr lang="en-US" altLang="zh-CN"/>
          </a:p>
        </p:txBody>
      </p:sp>
      <p:sp>
        <p:nvSpPr>
          <p:cNvPr id="24" name="Line 16"/>
          <p:cNvSpPr>
            <a:spLocks noChangeShapeType="1"/>
          </p:cNvSpPr>
          <p:nvPr/>
        </p:nvSpPr>
        <p:spPr bwMode="auto">
          <a:xfrm>
            <a:off x="8208666" y="3118050"/>
            <a:ext cx="503238" cy="28892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Line 17"/>
          <p:cNvSpPr>
            <a:spLocks noChangeShapeType="1"/>
          </p:cNvSpPr>
          <p:nvPr/>
        </p:nvSpPr>
        <p:spPr bwMode="auto">
          <a:xfrm>
            <a:off x="8711904" y="3406975"/>
            <a:ext cx="720725" cy="43180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18"/>
          <p:cNvSpPr>
            <a:spLocks noChangeShapeType="1"/>
          </p:cNvSpPr>
          <p:nvPr/>
        </p:nvSpPr>
        <p:spPr bwMode="auto">
          <a:xfrm>
            <a:off x="9432629" y="3838775"/>
            <a:ext cx="503237"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19"/>
          <p:cNvSpPr>
            <a:spLocks noChangeShapeType="1"/>
          </p:cNvSpPr>
          <p:nvPr/>
        </p:nvSpPr>
        <p:spPr bwMode="auto">
          <a:xfrm>
            <a:off x="8208666" y="3118050"/>
            <a:ext cx="576263" cy="936625"/>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 name="Line 20"/>
          <p:cNvSpPr>
            <a:spLocks noChangeShapeType="1"/>
          </p:cNvSpPr>
          <p:nvPr/>
        </p:nvSpPr>
        <p:spPr bwMode="auto">
          <a:xfrm>
            <a:off x="8784929" y="4054675"/>
            <a:ext cx="215900" cy="288925"/>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Line 21"/>
          <p:cNvSpPr>
            <a:spLocks noChangeShapeType="1"/>
          </p:cNvSpPr>
          <p:nvPr/>
        </p:nvSpPr>
        <p:spPr bwMode="auto">
          <a:xfrm>
            <a:off x="9000829" y="4343600"/>
            <a:ext cx="576262"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 name="Text Box 22"/>
          <p:cNvSpPr txBox="1">
            <a:spLocks noChangeArrowheads="1"/>
          </p:cNvSpPr>
          <p:nvPr/>
        </p:nvSpPr>
        <p:spPr bwMode="auto">
          <a:xfrm>
            <a:off x="9432629" y="3406975"/>
            <a:ext cx="50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Times New Roman" panose="02020603050405020304" pitchFamily="18" charset="0"/>
              </a:rPr>
              <a:t>δ</a:t>
            </a:r>
          </a:p>
        </p:txBody>
      </p:sp>
      <p:sp>
        <p:nvSpPr>
          <p:cNvPr id="31" name="Text Box 23"/>
          <p:cNvSpPr txBox="1">
            <a:spLocks noChangeArrowheads="1"/>
          </p:cNvSpPr>
          <p:nvPr/>
        </p:nvSpPr>
        <p:spPr bwMode="auto">
          <a:xfrm>
            <a:off x="9000829" y="3910213"/>
            <a:ext cx="504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cs typeface="Times New Roman" panose="02020603050405020304" pitchFamily="18" charset="0"/>
              </a:rPr>
              <a:t>ε</a:t>
            </a:r>
          </a:p>
        </p:txBody>
      </p:sp>
      <p:sp>
        <p:nvSpPr>
          <p:cNvPr id="32" name="Text Box 24"/>
          <p:cNvSpPr txBox="1">
            <a:spLocks noChangeArrowheads="1"/>
          </p:cNvSpPr>
          <p:nvPr/>
        </p:nvSpPr>
        <p:spPr bwMode="auto">
          <a:xfrm>
            <a:off x="7848304" y="2975175"/>
            <a:ext cx="5762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x</a:t>
            </a:r>
            <a:r>
              <a:rPr lang="en-US" altLang="zh-CN" baseline="-25000"/>
              <a:t>e</a:t>
            </a:r>
            <a:endParaRPr lang="en-US" altLang="zh-CN"/>
          </a:p>
        </p:txBody>
      </p:sp>
      <p:sp>
        <p:nvSpPr>
          <p:cNvPr id="33" name="Freeform 27"/>
          <p:cNvSpPr>
            <a:spLocks noChangeArrowheads="1"/>
          </p:cNvSpPr>
          <p:nvPr/>
        </p:nvSpPr>
        <p:spPr bwMode="auto">
          <a:xfrm>
            <a:off x="7152979" y="2290963"/>
            <a:ext cx="1955800" cy="1657350"/>
          </a:xfrm>
          <a:custGeom>
            <a:avLst/>
            <a:gdLst>
              <a:gd name="T0" fmla="*/ 2147483647 w 1232"/>
              <a:gd name="T1" fmla="*/ 2147483647 h 1044"/>
              <a:gd name="T2" fmla="*/ 2147483647 w 1232"/>
              <a:gd name="T3" fmla="*/ 2147483647 h 1044"/>
              <a:gd name="T4" fmla="*/ 2147483647 w 1232"/>
              <a:gd name="T5" fmla="*/ 2147483647 h 1044"/>
              <a:gd name="T6" fmla="*/ 2147483647 w 1232"/>
              <a:gd name="T7" fmla="*/ 2147483647 h 1044"/>
              <a:gd name="T8" fmla="*/ 2147483647 w 1232"/>
              <a:gd name="T9" fmla="*/ 2147483647 h 1044"/>
              <a:gd name="T10" fmla="*/ 2147483647 w 1232"/>
              <a:gd name="T11" fmla="*/ 2147483647 h 1044"/>
              <a:gd name="T12" fmla="*/ 2147483647 w 1232"/>
              <a:gd name="T13" fmla="*/ 2147483647 h 1044"/>
              <a:gd name="T14" fmla="*/ 2147483647 w 1232"/>
              <a:gd name="T15" fmla="*/ 2147483647 h 1044"/>
              <a:gd name="T16" fmla="*/ 2147483647 w 1232"/>
              <a:gd name="T17" fmla="*/ 2147483647 h 1044"/>
              <a:gd name="T18" fmla="*/ 2147483647 w 1232"/>
              <a:gd name="T19" fmla="*/ 2147483647 h 1044"/>
              <a:gd name="T20" fmla="*/ 2147483647 w 1232"/>
              <a:gd name="T21" fmla="*/ 2147483647 h 1044"/>
              <a:gd name="T22" fmla="*/ 2147483647 w 1232"/>
              <a:gd name="T23" fmla="*/ 2147483647 h 1044"/>
              <a:gd name="T24" fmla="*/ 2147483647 w 1232"/>
              <a:gd name="T25" fmla="*/ 2147483647 h 10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32"/>
              <a:gd name="T40" fmla="*/ 0 h 1044"/>
              <a:gd name="T41" fmla="*/ 1232 w 1232"/>
              <a:gd name="T42" fmla="*/ 1044 h 10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32" h="1044">
                <a:moveTo>
                  <a:pt x="483" y="341"/>
                </a:moveTo>
                <a:cubicBezTo>
                  <a:pt x="555" y="303"/>
                  <a:pt x="627" y="265"/>
                  <a:pt x="710" y="250"/>
                </a:cubicBezTo>
                <a:cubicBezTo>
                  <a:pt x="793" y="235"/>
                  <a:pt x="899" y="212"/>
                  <a:pt x="982" y="250"/>
                </a:cubicBezTo>
                <a:cubicBezTo>
                  <a:pt x="1065" y="288"/>
                  <a:pt x="1186" y="379"/>
                  <a:pt x="1209" y="477"/>
                </a:cubicBezTo>
                <a:cubicBezTo>
                  <a:pt x="1232" y="575"/>
                  <a:pt x="1178" y="749"/>
                  <a:pt x="1118" y="840"/>
                </a:cubicBezTo>
                <a:cubicBezTo>
                  <a:pt x="1058" y="931"/>
                  <a:pt x="982" y="998"/>
                  <a:pt x="846" y="1021"/>
                </a:cubicBezTo>
                <a:cubicBezTo>
                  <a:pt x="710" y="1044"/>
                  <a:pt x="438" y="1044"/>
                  <a:pt x="302" y="976"/>
                </a:cubicBezTo>
                <a:cubicBezTo>
                  <a:pt x="166" y="908"/>
                  <a:pt x="60" y="742"/>
                  <a:pt x="30" y="613"/>
                </a:cubicBezTo>
                <a:cubicBezTo>
                  <a:pt x="0" y="484"/>
                  <a:pt x="44" y="302"/>
                  <a:pt x="120" y="204"/>
                </a:cubicBezTo>
                <a:cubicBezTo>
                  <a:pt x="196" y="106"/>
                  <a:pt x="355" y="46"/>
                  <a:pt x="483" y="23"/>
                </a:cubicBezTo>
                <a:cubicBezTo>
                  <a:pt x="611" y="0"/>
                  <a:pt x="816" y="15"/>
                  <a:pt x="891" y="68"/>
                </a:cubicBezTo>
                <a:cubicBezTo>
                  <a:pt x="966" y="121"/>
                  <a:pt x="975" y="265"/>
                  <a:pt x="937" y="341"/>
                </a:cubicBezTo>
                <a:cubicBezTo>
                  <a:pt x="899" y="417"/>
                  <a:pt x="782" y="469"/>
                  <a:pt x="665" y="522"/>
                </a:cubicBezTo>
              </a:path>
            </a:pathLst>
          </a:custGeom>
          <a:noFill/>
          <a:ln w="9525">
            <a:solidFill>
              <a:srgbClr val="FC0439"/>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34" name="Object 2"/>
          <p:cNvGraphicFramePr>
            <a:graphicFrameLocks noChangeAspect="1"/>
          </p:cNvGraphicFramePr>
          <p:nvPr>
            <p:extLst>
              <p:ext uri="{D42A27DB-BD31-4B8C-83A1-F6EECF244321}">
                <p14:modId xmlns:p14="http://schemas.microsoft.com/office/powerpoint/2010/main" val="608280407"/>
              </p:ext>
            </p:extLst>
          </p:nvPr>
        </p:nvGraphicFramePr>
        <p:xfrm>
          <a:off x="7273629" y="4780163"/>
          <a:ext cx="2543175" cy="642937"/>
        </p:xfrm>
        <a:graphic>
          <a:graphicData uri="http://schemas.openxmlformats.org/presentationml/2006/ole">
            <mc:AlternateContent xmlns:mc="http://schemas.openxmlformats.org/markup-compatibility/2006">
              <mc:Choice xmlns:v="urn:schemas-microsoft-com:vml" Requires="v">
                <p:oleObj spid="_x0000_s71728" r:id="rId3" imgW="1156017" imgH="292417" progId="Equation.3">
                  <p:embed/>
                </p:oleObj>
              </mc:Choice>
              <mc:Fallback>
                <p:oleObj r:id="rId3" imgW="1156017" imgH="292417" progId="Equation.3">
                  <p:embed/>
                  <p:pic>
                    <p:nvPicPr>
                      <p:cNvPr id="71682"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3629" y="4780163"/>
                        <a:ext cx="2543175"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5" name="Object 3"/>
          <p:cNvGraphicFramePr>
            <a:graphicFrameLocks noChangeAspect="1"/>
          </p:cNvGraphicFramePr>
          <p:nvPr>
            <p:extLst>
              <p:ext uri="{D42A27DB-BD31-4B8C-83A1-F6EECF244321}">
                <p14:modId xmlns:p14="http://schemas.microsoft.com/office/powerpoint/2010/main" val="1371310159"/>
              </p:ext>
            </p:extLst>
          </p:nvPr>
        </p:nvGraphicFramePr>
        <p:xfrm>
          <a:off x="2321670" y="4780163"/>
          <a:ext cx="3214688" cy="642937"/>
        </p:xfrm>
        <a:graphic>
          <a:graphicData uri="http://schemas.openxmlformats.org/presentationml/2006/ole">
            <mc:AlternateContent xmlns:mc="http://schemas.openxmlformats.org/markup-compatibility/2006">
              <mc:Choice xmlns:v="urn:schemas-microsoft-com:vml" Requires="v">
                <p:oleObj spid="_x0000_s71729" r:id="rId5" imgW="1460183" imgH="292290" progId="Equation.3">
                  <p:embed/>
                </p:oleObj>
              </mc:Choice>
              <mc:Fallback>
                <p:oleObj r:id="rId5" imgW="1460183" imgH="292290" progId="Equation.3">
                  <p:embed/>
                  <p:pic>
                    <p:nvPicPr>
                      <p:cNvPr id="71683"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21670" y="4780163"/>
                        <a:ext cx="3214688"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6" name="TextBox 38"/>
          <p:cNvSpPr txBox="1">
            <a:spLocks noChangeArrowheads="1"/>
          </p:cNvSpPr>
          <p:nvPr/>
        </p:nvSpPr>
        <p:spPr bwMode="auto">
          <a:xfrm>
            <a:off x="2524870" y="5597725"/>
            <a:ext cx="28082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李亚普</a:t>
            </a:r>
            <a:r>
              <a:rPr lang="zh-CN" altLang="zh-CN" dirty="0">
                <a:latin typeface="+mn-ea"/>
                <a:ea typeface="+mn-ea"/>
              </a:rPr>
              <a:t>若夫</a:t>
            </a:r>
            <a:r>
              <a:rPr lang="zh-CN" altLang="en-US" dirty="0">
                <a:latin typeface="+mn-ea"/>
                <a:ea typeface="+mn-ea"/>
              </a:rPr>
              <a:t>意义下的稳定</a:t>
            </a:r>
          </a:p>
        </p:txBody>
      </p:sp>
      <p:sp>
        <p:nvSpPr>
          <p:cNvPr id="37" name="TextBox 39"/>
          <p:cNvSpPr txBox="1">
            <a:spLocks noChangeArrowheads="1"/>
          </p:cNvSpPr>
          <p:nvPr/>
        </p:nvSpPr>
        <p:spPr bwMode="auto">
          <a:xfrm>
            <a:off x="7141072" y="5597725"/>
            <a:ext cx="2808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渐近稳定</a:t>
            </a:r>
          </a:p>
        </p:txBody>
      </p:sp>
      <p:sp>
        <p:nvSpPr>
          <p:cNvPr id="38" name="Line 6"/>
          <p:cNvSpPr>
            <a:spLocks noChangeShapeType="1"/>
          </p:cNvSpPr>
          <p:nvPr/>
        </p:nvSpPr>
        <p:spPr bwMode="auto">
          <a:xfrm>
            <a:off x="6770391" y="3119638"/>
            <a:ext cx="3240088" cy="0"/>
          </a:xfrm>
          <a:prstGeom prst="line">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203188104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50"/>
          <p:cNvSpPr txBox="1">
            <a:spLocks noChangeArrowheads="1"/>
          </p:cNvSpPr>
          <p:nvPr/>
        </p:nvSpPr>
        <p:spPr bwMode="auto">
          <a:xfrm>
            <a:off x="515938" y="1094581"/>
            <a:ext cx="11160125" cy="238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30000"/>
              </a:lnSpc>
              <a:spcBef>
                <a:spcPct val="50000"/>
              </a:spcBef>
              <a:buFont typeface="Arial" panose="020B0604020202020204" pitchFamily="34" charset="0"/>
              <a:buChar char="•"/>
            </a:pPr>
            <a:r>
              <a:rPr lang="zh-CN" altLang="en-US" sz="2400" b="1" dirty="0">
                <a:solidFill>
                  <a:srgbClr val="0070C0"/>
                </a:solidFill>
                <a:latin typeface="+mj-ea"/>
                <a:ea typeface="+mj-ea"/>
                <a:cs typeface="仿宋_GB2312"/>
              </a:rPr>
              <a:t>稳定性只取决于系统的自身特性，与输入信号无关。或者说，稳定性是系统自由响应的一种特性。</a:t>
            </a:r>
          </a:p>
          <a:p>
            <a:pPr marL="342900" indent="-342900" eaLnBrk="1" hangingPunct="1">
              <a:lnSpc>
                <a:spcPct val="130000"/>
              </a:lnSpc>
              <a:spcBef>
                <a:spcPct val="50000"/>
              </a:spcBef>
              <a:buFont typeface="Arial" panose="020B0604020202020204" pitchFamily="34" charset="0"/>
              <a:buChar char="•"/>
            </a:pPr>
            <a:r>
              <a:rPr lang="zh-CN" altLang="en-US" sz="2400" b="1" dirty="0">
                <a:solidFill>
                  <a:srgbClr val="0070C0"/>
                </a:solidFill>
                <a:latin typeface="+mj-ea"/>
                <a:ea typeface="+mj-ea"/>
                <a:cs typeface="仿宋_GB2312"/>
              </a:rPr>
              <a:t>稳定性是控制系统正常工作的必备条件</a:t>
            </a:r>
          </a:p>
          <a:p>
            <a:pPr marL="342900" indent="-342900" eaLnBrk="1" hangingPunct="1">
              <a:lnSpc>
                <a:spcPct val="130000"/>
              </a:lnSpc>
              <a:spcBef>
                <a:spcPct val="50000"/>
              </a:spcBef>
              <a:buFont typeface="Arial" panose="020B0604020202020204" pitchFamily="34" charset="0"/>
              <a:buChar char="•"/>
            </a:pPr>
            <a:r>
              <a:rPr lang="zh-CN" altLang="en-US" sz="2400" b="1" dirty="0">
                <a:solidFill>
                  <a:srgbClr val="0070C0"/>
                </a:solidFill>
                <a:latin typeface="+mj-ea"/>
                <a:ea typeface="+mj-ea"/>
                <a:cs typeface="仿宋_GB2312"/>
              </a:rPr>
              <a:t>控制系统的稳定性可用系统的单位脉冲响应</a:t>
            </a:r>
            <a:r>
              <a:rPr lang="en-US" altLang="zh-CN" sz="2400" b="1" dirty="0">
                <a:solidFill>
                  <a:srgbClr val="0070C0"/>
                </a:solidFill>
                <a:latin typeface="+mj-ea"/>
                <a:ea typeface="+mj-ea"/>
                <a:cs typeface="仿宋_GB2312"/>
              </a:rPr>
              <a:t>g(t)</a:t>
            </a:r>
            <a:r>
              <a:rPr lang="zh-CN" altLang="en-US" sz="2400" b="1" dirty="0">
                <a:solidFill>
                  <a:srgbClr val="0070C0"/>
                </a:solidFill>
                <a:latin typeface="+mj-ea"/>
                <a:ea typeface="+mj-ea"/>
                <a:cs typeface="仿宋_GB2312"/>
              </a:rPr>
              <a:t>描述</a:t>
            </a:r>
          </a:p>
        </p:txBody>
      </p:sp>
      <p:graphicFrame>
        <p:nvGraphicFramePr>
          <p:cNvPr id="4" name="Object 51"/>
          <p:cNvGraphicFramePr>
            <a:graphicFrameLocks noChangeAspect="1"/>
          </p:cNvGraphicFramePr>
          <p:nvPr>
            <p:extLst>
              <p:ext uri="{D42A27DB-BD31-4B8C-83A1-F6EECF244321}">
                <p14:modId xmlns:p14="http://schemas.microsoft.com/office/powerpoint/2010/main" val="1350267636"/>
              </p:ext>
            </p:extLst>
          </p:nvPr>
        </p:nvGraphicFramePr>
        <p:xfrm>
          <a:off x="5015706" y="4278711"/>
          <a:ext cx="2160587" cy="479425"/>
        </p:xfrm>
        <a:graphic>
          <a:graphicData uri="http://schemas.openxmlformats.org/presentationml/2006/ole">
            <mc:AlternateContent xmlns:mc="http://schemas.openxmlformats.org/markup-compatibility/2006">
              <mc:Choice xmlns:v="urn:schemas-microsoft-com:vml" Requires="v">
                <p:oleObj spid="_x0000_s72754" r:id="rId4" imgW="1029017" imgH="228917" progId="Equation.3">
                  <p:embed/>
                </p:oleObj>
              </mc:Choice>
              <mc:Fallback>
                <p:oleObj r:id="rId4" imgW="1029017" imgH="228917" progId="Equation.3">
                  <p:embed/>
                  <p:pic>
                    <p:nvPicPr>
                      <p:cNvPr id="102451" name="Object 5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15706" y="4278711"/>
                        <a:ext cx="2160587" cy="47942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53"/>
          <p:cNvSpPr txBox="1">
            <a:spLocks noChangeArrowheads="1"/>
          </p:cNvSpPr>
          <p:nvPr/>
        </p:nvSpPr>
        <p:spPr bwMode="auto">
          <a:xfrm>
            <a:off x="1441450" y="4938315"/>
            <a:ext cx="19446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因此，若</a:t>
            </a:r>
          </a:p>
        </p:txBody>
      </p:sp>
      <p:graphicFrame>
        <p:nvGraphicFramePr>
          <p:cNvPr id="6" name="Object 54"/>
          <p:cNvGraphicFramePr>
            <a:graphicFrameLocks noChangeAspect="1"/>
          </p:cNvGraphicFramePr>
          <p:nvPr>
            <p:extLst>
              <p:ext uri="{D42A27DB-BD31-4B8C-83A1-F6EECF244321}">
                <p14:modId xmlns:p14="http://schemas.microsoft.com/office/powerpoint/2010/main" val="1480011182"/>
              </p:ext>
            </p:extLst>
          </p:nvPr>
        </p:nvGraphicFramePr>
        <p:xfrm>
          <a:off x="4151311" y="5355033"/>
          <a:ext cx="3889375" cy="511175"/>
        </p:xfrm>
        <a:graphic>
          <a:graphicData uri="http://schemas.openxmlformats.org/presentationml/2006/ole">
            <mc:AlternateContent xmlns:mc="http://schemas.openxmlformats.org/markup-compatibility/2006">
              <mc:Choice xmlns:v="urn:schemas-microsoft-com:vml" Requires="v">
                <p:oleObj spid="_x0000_s72755" r:id="rId6" imgW="2121217" imgH="279717" progId="Equation.3">
                  <p:embed/>
                </p:oleObj>
              </mc:Choice>
              <mc:Fallback>
                <p:oleObj r:id="rId6" imgW="2121217" imgH="279717" progId="Equation.3">
                  <p:embed/>
                  <p:pic>
                    <p:nvPicPr>
                      <p:cNvPr id="102454" name="Object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1" y="5355033"/>
                        <a:ext cx="38893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55"/>
          <p:cNvSpPr txBox="1">
            <a:spLocks noChangeArrowheads="1"/>
          </p:cNvSpPr>
          <p:nvPr/>
        </p:nvSpPr>
        <p:spPr bwMode="auto">
          <a:xfrm>
            <a:off x="1441450" y="6092825"/>
            <a:ext cx="6842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a:latin typeface="+mn-ea"/>
                <a:ea typeface="+mn-ea"/>
                <a:cs typeface="楷体_GB2312"/>
              </a:rPr>
              <a:t>M</a:t>
            </a:r>
            <a:r>
              <a:rPr lang="zh-CN" altLang="en-US" sz="2000">
                <a:latin typeface="+mn-ea"/>
                <a:ea typeface="+mn-ea"/>
                <a:cs typeface="楷体_GB2312"/>
              </a:rPr>
              <a:t>是一个确定数。则控制系统是稳定的，否则是不稳定的。</a:t>
            </a:r>
          </a:p>
        </p:txBody>
      </p:sp>
      <p:sp>
        <p:nvSpPr>
          <p:cNvPr id="8" name="Text Box 56"/>
          <p:cNvSpPr txBox="1">
            <a:spLocks noChangeArrowheads="1"/>
          </p:cNvSpPr>
          <p:nvPr/>
        </p:nvSpPr>
        <p:spPr bwMode="auto">
          <a:xfrm>
            <a:off x="1441450" y="3783806"/>
            <a:ext cx="6985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因为对于传递函数为</a:t>
            </a:r>
            <a:r>
              <a:rPr lang="en-US" altLang="zh-CN" sz="2000" dirty="0">
                <a:latin typeface="+mn-ea"/>
                <a:ea typeface="+mn-ea"/>
                <a:cs typeface="楷体_GB2312"/>
              </a:rPr>
              <a:t>G(s)</a:t>
            </a:r>
            <a:r>
              <a:rPr lang="zh-CN" altLang="en-US" sz="2000" dirty="0">
                <a:latin typeface="+mn-ea"/>
                <a:ea typeface="+mn-ea"/>
                <a:cs typeface="楷体_GB2312"/>
              </a:rPr>
              <a:t>的控制系统，其单位脉冲响应是</a:t>
            </a:r>
          </a:p>
        </p:txBody>
      </p:sp>
      <p:grpSp>
        <p:nvGrpSpPr>
          <p:cNvPr id="106" name="组合 105">
            <a:extLst>
              <a:ext uri="{FF2B5EF4-FFF2-40B4-BE49-F238E27FC236}">
                <a16:creationId xmlns:a16="http://schemas.microsoft.com/office/drawing/2014/main" id="{635B08D8-6B56-D002-C105-235148BF8285}"/>
              </a:ext>
            </a:extLst>
          </p:cNvPr>
          <p:cNvGrpSpPr/>
          <p:nvPr/>
        </p:nvGrpSpPr>
        <p:grpSpPr>
          <a:xfrm>
            <a:off x="8584442" y="3499306"/>
            <a:ext cx="3865701" cy="2933244"/>
            <a:chOff x="2877026" y="1194502"/>
            <a:chExt cx="6425248" cy="4875395"/>
          </a:xfrm>
        </p:grpSpPr>
        <p:sp>
          <p:nvSpPr>
            <p:cNvPr id="107" name="iş1íḑê">
              <a:extLst>
                <a:ext uri="{FF2B5EF4-FFF2-40B4-BE49-F238E27FC236}">
                  <a16:creationId xmlns:a16="http://schemas.microsoft.com/office/drawing/2014/main" id="{569CC479-AE3F-68BA-EA56-83801E466F39}"/>
                </a:ext>
              </a:extLst>
            </p:cNvPr>
            <p:cNvSpPr/>
            <p:nvPr/>
          </p:nvSpPr>
          <p:spPr>
            <a:xfrm>
              <a:off x="5347904" y="1554757"/>
              <a:ext cx="100314" cy="519269"/>
            </a:xfrm>
            <a:custGeom>
              <a:avLst/>
              <a:gdLst>
                <a:gd name="connsiteX0" fmla="*/ 106724 w 106724"/>
                <a:gd name="connsiteY0" fmla="*/ 117062 h 552449"/>
                <a:gd name="connsiteX1" fmla="*/ 22142 w 106724"/>
                <a:gd name="connsiteY1" fmla="*/ 552450 h 552449"/>
                <a:gd name="connsiteX2" fmla="*/ 35191 w 106724"/>
                <a:gd name="connsiteY2" fmla="*/ 539401 h 552449"/>
                <a:gd name="connsiteX3" fmla="*/ 26619 w 106724"/>
                <a:gd name="connsiteY3" fmla="*/ 56388 h 552449"/>
                <a:gd name="connsiteX4" fmla="*/ 64719 w 106724"/>
                <a:gd name="connsiteY4" fmla="*/ 0 h 552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24" h="552449">
                  <a:moveTo>
                    <a:pt x="106724" y="117062"/>
                  </a:moveTo>
                  <a:cubicBezTo>
                    <a:pt x="23381" y="260509"/>
                    <a:pt x="180257" y="502253"/>
                    <a:pt x="22142" y="552450"/>
                  </a:cubicBezTo>
                  <a:lnTo>
                    <a:pt x="35191" y="539401"/>
                  </a:lnTo>
                  <a:cubicBezTo>
                    <a:pt x="130441" y="422053"/>
                    <a:pt x="-68821" y="173736"/>
                    <a:pt x="26619" y="56388"/>
                  </a:cubicBezTo>
                  <a:cubicBezTo>
                    <a:pt x="41468" y="39140"/>
                    <a:pt x="54261" y="20216"/>
                    <a:pt x="64719" y="0"/>
                  </a:cubicBezTo>
                </a:path>
              </a:pathLst>
            </a:custGeom>
            <a:solidFill>
              <a:srgbClr val="2F2E41"/>
            </a:solidFill>
            <a:ln w="9525" cap="flat">
              <a:noFill/>
              <a:prstDash val="solid"/>
              <a:miter/>
            </a:ln>
          </p:spPr>
          <p:txBody>
            <a:bodyPr rtlCol="0" anchor="ctr"/>
            <a:lstStyle/>
            <a:p>
              <a:endParaRPr lang="zh-CN" altLang="en-US"/>
            </a:p>
          </p:txBody>
        </p:sp>
        <p:sp>
          <p:nvSpPr>
            <p:cNvPr id="108" name="iṣḷïḓé">
              <a:extLst>
                <a:ext uri="{FF2B5EF4-FFF2-40B4-BE49-F238E27FC236}">
                  <a16:creationId xmlns:a16="http://schemas.microsoft.com/office/drawing/2014/main" id="{6B519569-980E-C06E-EC58-5FAC033EE184}"/>
                </a:ext>
              </a:extLst>
            </p:cNvPr>
            <p:cNvSpPr/>
            <p:nvPr/>
          </p:nvSpPr>
          <p:spPr>
            <a:xfrm>
              <a:off x="5789146" y="2969498"/>
              <a:ext cx="393816" cy="751093"/>
            </a:xfrm>
            <a:custGeom>
              <a:avLst/>
              <a:gdLst>
                <a:gd name="connsiteX0" fmla="*/ 417195 w 418980"/>
                <a:gd name="connsiteY0" fmla="*/ 716756 h 799086"/>
                <a:gd name="connsiteX1" fmla="*/ 337747 w 418980"/>
                <a:gd name="connsiteY1" fmla="*/ 599904 h 799086"/>
                <a:gd name="connsiteX2" fmla="*/ 337661 w 418980"/>
                <a:gd name="connsiteY2" fmla="*/ 599884 h 799086"/>
                <a:gd name="connsiteX3" fmla="*/ 320135 w 418980"/>
                <a:gd name="connsiteY3" fmla="*/ 598170 h 799086"/>
                <a:gd name="connsiteX4" fmla="*/ 114300 w 418980"/>
                <a:gd name="connsiteY4" fmla="*/ 0 h 799086"/>
                <a:gd name="connsiteX5" fmla="*/ 0 w 418980"/>
                <a:gd name="connsiteY5" fmla="*/ 145256 h 799086"/>
                <a:gd name="connsiteX6" fmla="*/ 217742 w 418980"/>
                <a:gd name="connsiteY6" fmla="*/ 704183 h 799086"/>
                <a:gd name="connsiteX7" fmla="*/ 323660 w 418980"/>
                <a:gd name="connsiteY7" fmla="*/ 798928 h 799086"/>
                <a:gd name="connsiteX8" fmla="*/ 416909 w 418980"/>
                <a:gd name="connsiteY8" fmla="*/ 716756 h 79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8980" h="799086">
                  <a:moveTo>
                    <a:pt x="417195" y="716756"/>
                  </a:moveTo>
                  <a:cubicBezTo>
                    <a:pt x="427530" y="662550"/>
                    <a:pt x="391954" y="610229"/>
                    <a:pt x="337747" y="599904"/>
                  </a:cubicBezTo>
                  <a:cubicBezTo>
                    <a:pt x="337719" y="599894"/>
                    <a:pt x="337690" y="599894"/>
                    <a:pt x="337661" y="599884"/>
                  </a:cubicBezTo>
                  <a:cubicBezTo>
                    <a:pt x="331880" y="598789"/>
                    <a:pt x="326012" y="598208"/>
                    <a:pt x="320135" y="598170"/>
                  </a:cubicBezTo>
                  <a:lnTo>
                    <a:pt x="114300" y="0"/>
                  </a:lnTo>
                  <a:lnTo>
                    <a:pt x="0" y="145256"/>
                  </a:lnTo>
                  <a:lnTo>
                    <a:pt x="217742" y="704183"/>
                  </a:lnTo>
                  <a:cubicBezTo>
                    <a:pt x="220828" y="759600"/>
                    <a:pt x="268253" y="802015"/>
                    <a:pt x="323660" y="798928"/>
                  </a:cubicBezTo>
                  <a:cubicBezTo>
                    <a:pt x="369989" y="796347"/>
                    <a:pt x="408527" y="762391"/>
                    <a:pt x="416909" y="716756"/>
                  </a:cubicBezTo>
                  <a:close/>
                </a:path>
              </a:pathLst>
            </a:custGeom>
            <a:solidFill>
              <a:srgbClr val="FFB8B8"/>
            </a:solidFill>
            <a:ln w="9525" cap="flat">
              <a:noFill/>
              <a:prstDash val="solid"/>
              <a:miter/>
            </a:ln>
          </p:spPr>
          <p:txBody>
            <a:bodyPr rtlCol="0" anchor="ctr"/>
            <a:lstStyle/>
            <a:p>
              <a:endParaRPr lang="zh-CN" altLang="en-US"/>
            </a:p>
          </p:txBody>
        </p:sp>
        <p:sp>
          <p:nvSpPr>
            <p:cNvPr id="109" name="îşḷîḓe">
              <a:extLst>
                <a:ext uri="{FF2B5EF4-FFF2-40B4-BE49-F238E27FC236}">
                  <a16:creationId xmlns:a16="http://schemas.microsoft.com/office/drawing/2014/main" id="{C45046AF-3B05-A7CC-0F1C-5975170414B2}"/>
                </a:ext>
              </a:extLst>
            </p:cNvPr>
            <p:cNvSpPr/>
            <p:nvPr/>
          </p:nvSpPr>
          <p:spPr>
            <a:xfrm>
              <a:off x="5330732" y="2162933"/>
              <a:ext cx="754129" cy="1351350"/>
            </a:xfrm>
            <a:custGeom>
              <a:avLst/>
              <a:gdLst>
                <a:gd name="connsiteX0" fmla="*/ 25 w 802316"/>
                <a:gd name="connsiteY0" fmla="*/ 130869 h 1437698"/>
                <a:gd name="connsiteX1" fmla="*/ 187192 w 802316"/>
                <a:gd name="connsiteY1" fmla="*/ 38381 h 1437698"/>
                <a:gd name="connsiteX2" fmla="*/ 802316 w 802316"/>
                <a:gd name="connsiteY2" fmla="*/ 1324256 h 1437698"/>
                <a:gd name="connsiteX3" fmla="*/ 592766 w 802316"/>
                <a:gd name="connsiteY3" fmla="*/ 1437699 h 1437698"/>
                <a:gd name="connsiteX4" fmla="*/ 116516 w 802316"/>
                <a:gd name="connsiteY4" fmla="*/ 374518 h 1437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2316" h="1437698">
                  <a:moveTo>
                    <a:pt x="25" y="130869"/>
                  </a:moveTo>
                  <a:cubicBezTo>
                    <a:pt x="25" y="130869"/>
                    <a:pt x="-6451" y="-85730"/>
                    <a:pt x="187192" y="38381"/>
                  </a:cubicBezTo>
                  <a:cubicBezTo>
                    <a:pt x="380835" y="162492"/>
                    <a:pt x="802316" y="1324256"/>
                    <a:pt x="802316" y="1324256"/>
                  </a:cubicBezTo>
                  <a:lnTo>
                    <a:pt x="592766" y="1437699"/>
                  </a:lnTo>
                  <a:lnTo>
                    <a:pt x="116516" y="374518"/>
                  </a:lnTo>
                  <a:close/>
                </a:path>
              </a:pathLst>
            </a:custGeom>
            <a:solidFill>
              <a:srgbClr val="FF6363"/>
            </a:solidFill>
            <a:ln w="9525" cap="flat">
              <a:noFill/>
              <a:prstDash val="solid"/>
              <a:miter/>
            </a:ln>
          </p:spPr>
          <p:txBody>
            <a:bodyPr rtlCol="0" anchor="ctr"/>
            <a:lstStyle/>
            <a:p>
              <a:endParaRPr lang="zh-CN" altLang="en-US"/>
            </a:p>
          </p:txBody>
        </p:sp>
        <p:sp>
          <p:nvSpPr>
            <p:cNvPr id="110" name="îṥlíďè">
              <a:extLst>
                <a:ext uri="{FF2B5EF4-FFF2-40B4-BE49-F238E27FC236}">
                  <a16:creationId xmlns:a16="http://schemas.microsoft.com/office/drawing/2014/main" id="{3E568B7C-DF57-7497-8B5C-BA4E9D98E505}"/>
                </a:ext>
              </a:extLst>
            </p:cNvPr>
            <p:cNvSpPr/>
            <p:nvPr/>
          </p:nvSpPr>
          <p:spPr>
            <a:xfrm>
              <a:off x="5583676" y="5423317"/>
              <a:ext cx="283897" cy="389363"/>
            </a:xfrm>
            <a:custGeom>
              <a:avLst/>
              <a:gdLst>
                <a:gd name="connsiteX0" fmla="*/ 302038 w 302037"/>
                <a:gd name="connsiteY0" fmla="*/ 372904 h 414242"/>
                <a:gd name="connsiteX1" fmla="*/ 205359 w 302037"/>
                <a:gd name="connsiteY1" fmla="*/ 414242 h 414242"/>
                <a:gd name="connsiteX2" fmla="*/ 0 w 302037"/>
                <a:gd name="connsiteY2" fmla="*/ 60960 h 414242"/>
                <a:gd name="connsiteX3" fmla="*/ 142780 w 302037"/>
                <a:gd name="connsiteY3" fmla="*/ 0 h 414242"/>
                <a:gd name="connsiteX4" fmla="*/ 302038 w 302037"/>
                <a:gd name="connsiteY4" fmla="*/ 372904 h 414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037" h="414242">
                  <a:moveTo>
                    <a:pt x="302038" y="372904"/>
                  </a:moveTo>
                  <a:lnTo>
                    <a:pt x="205359" y="414242"/>
                  </a:lnTo>
                  <a:lnTo>
                    <a:pt x="0" y="60960"/>
                  </a:lnTo>
                  <a:lnTo>
                    <a:pt x="142780" y="0"/>
                  </a:lnTo>
                  <a:lnTo>
                    <a:pt x="302038" y="372904"/>
                  </a:lnTo>
                  <a:close/>
                </a:path>
              </a:pathLst>
            </a:custGeom>
            <a:solidFill>
              <a:srgbClr val="FFB6B6"/>
            </a:solidFill>
            <a:ln w="9525" cap="flat">
              <a:noFill/>
              <a:prstDash val="solid"/>
              <a:miter/>
            </a:ln>
          </p:spPr>
          <p:txBody>
            <a:bodyPr rtlCol="0" anchor="ctr"/>
            <a:lstStyle/>
            <a:p>
              <a:endParaRPr lang="zh-CN" altLang="en-US"/>
            </a:p>
          </p:txBody>
        </p:sp>
        <p:sp>
          <p:nvSpPr>
            <p:cNvPr id="111" name="íşļíḑé">
              <a:extLst>
                <a:ext uri="{FF2B5EF4-FFF2-40B4-BE49-F238E27FC236}">
                  <a16:creationId xmlns:a16="http://schemas.microsoft.com/office/drawing/2014/main" id="{C2CE7168-60FA-7497-10E1-F714758054BF}"/>
                </a:ext>
              </a:extLst>
            </p:cNvPr>
            <p:cNvSpPr/>
            <p:nvPr/>
          </p:nvSpPr>
          <p:spPr>
            <a:xfrm>
              <a:off x="5644585" y="5698262"/>
              <a:ext cx="338301" cy="335264"/>
            </a:xfrm>
            <a:custGeom>
              <a:avLst/>
              <a:gdLst>
                <a:gd name="connsiteX0" fmla="*/ 359919 w 359918"/>
                <a:gd name="connsiteY0" fmla="*/ 226029 h 356687"/>
                <a:gd name="connsiteX1" fmla="*/ 290577 w 359918"/>
                <a:gd name="connsiteY1" fmla="*/ 255651 h 356687"/>
                <a:gd name="connsiteX2" fmla="*/ 250191 w 359918"/>
                <a:gd name="connsiteY2" fmla="*/ 195549 h 356687"/>
                <a:gd name="connsiteX3" fmla="*/ 246476 w 359918"/>
                <a:gd name="connsiteY3" fmla="*/ 274511 h 356687"/>
                <a:gd name="connsiteX4" fmla="*/ 62548 w 359918"/>
                <a:gd name="connsiteY4" fmla="*/ 353092 h 356687"/>
                <a:gd name="connsiteX5" fmla="*/ 3589 w 359918"/>
                <a:gd name="connsiteY5" fmla="*/ 329308 h 356687"/>
                <a:gd name="connsiteX6" fmla="*/ 6922 w 359918"/>
                <a:gd name="connsiteY6" fmla="*/ 287750 h 356687"/>
                <a:gd name="connsiteX7" fmla="*/ 110459 w 359918"/>
                <a:gd name="connsiteY7" fmla="*/ 123349 h 356687"/>
                <a:gd name="connsiteX8" fmla="*/ 81884 w 359918"/>
                <a:gd name="connsiteY8" fmla="*/ 57150 h 356687"/>
                <a:gd name="connsiteX9" fmla="*/ 240285 w 359918"/>
                <a:gd name="connsiteY9" fmla="*/ 0 h 35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918" h="356687">
                  <a:moveTo>
                    <a:pt x="359919" y="226029"/>
                  </a:moveTo>
                  <a:lnTo>
                    <a:pt x="290577" y="255651"/>
                  </a:lnTo>
                  <a:lnTo>
                    <a:pt x="250191" y="195549"/>
                  </a:lnTo>
                  <a:lnTo>
                    <a:pt x="246476" y="274511"/>
                  </a:lnTo>
                  <a:lnTo>
                    <a:pt x="62548" y="353092"/>
                  </a:lnTo>
                  <a:cubicBezTo>
                    <a:pt x="39698" y="362808"/>
                    <a:pt x="13295" y="352158"/>
                    <a:pt x="3589" y="329308"/>
                  </a:cubicBezTo>
                  <a:cubicBezTo>
                    <a:pt x="-2183" y="315744"/>
                    <a:pt x="-936" y="300218"/>
                    <a:pt x="6922" y="287750"/>
                  </a:cubicBezTo>
                  <a:lnTo>
                    <a:pt x="110459" y="123349"/>
                  </a:lnTo>
                  <a:lnTo>
                    <a:pt x="81884" y="57150"/>
                  </a:lnTo>
                  <a:lnTo>
                    <a:pt x="240285" y="0"/>
                  </a:lnTo>
                  <a:close/>
                </a:path>
              </a:pathLst>
            </a:custGeom>
            <a:solidFill>
              <a:srgbClr val="2F2E41"/>
            </a:solidFill>
            <a:ln w="9525" cap="flat">
              <a:noFill/>
              <a:prstDash val="solid"/>
              <a:miter/>
            </a:ln>
          </p:spPr>
          <p:txBody>
            <a:bodyPr rtlCol="0" anchor="ctr"/>
            <a:lstStyle/>
            <a:p>
              <a:endParaRPr lang="zh-CN" altLang="en-US"/>
            </a:p>
          </p:txBody>
        </p:sp>
        <p:sp>
          <p:nvSpPr>
            <p:cNvPr id="112" name="íṥľïdè">
              <a:extLst>
                <a:ext uri="{FF2B5EF4-FFF2-40B4-BE49-F238E27FC236}">
                  <a16:creationId xmlns:a16="http://schemas.microsoft.com/office/drawing/2014/main" id="{E5FBDAB5-70F6-AA2F-41FC-C94E04D86D1F}"/>
                </a:ext>
              </a:extLst>
            </p:cNvPr>
            <p:cNvSpPr/>
            <p:nvPr/>
          </p:nvSpPr>
          <p:spPr>
            <a:xfrm>
              <a:off x="4316031" y="5498611"/>
              <a:ext cx="145663" cy="387841"/>
            </a:xfrm>
            <a:custGeom>
              <a:avLst/>
              <a:gdLst>
                <a:gd name="connsiteX0" fmla="*/ 135160 w 154971"/>
                <a:gd name="connsiteY0" fmla="*/ 412623 h 412623"/>
                <a:gd name="connsiteX1" fmla="*/ 30194 w 154971"/>
                <a:gd name="connsiteY1" fmla="*/ 407480 h 412623"/>
                <a:gd name="connsiteX2" fmla="*/ 0 w 154971"/>
                <a:gd name="connsiteY2" fmla="*/ 0 h 412623"/>
                <a:gd name="connsiteX3" fmla="*/ 154972 w 154971"/>
                <a:gd name="connsiteY3" fmla="*/ 7525 h 412623"/>
                <a:gd name="connsiteX4" fmla="*/ 135160 w 154971"/>
                <a:gd name="connsiteY4" fmla="*/ 412623 h 412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71" h="412623">
                  <a:moveTo>
                    <a:pt x="135160" y="412623"/>
                  </a:moveTo>
                  <a:lnTo>
                    <a:pt x="30194" y="407480"/>
                  </a:lnTo>
                  <a:lnTo>
                    <a:pt x="0" y="0"/>
                  </a:lnTo>
                  <a:lnTo>
                    <a:pt x="154972" y="7525"/>
                  </a:lnTo>
                  <a:lnTo>
                    <a:pt x="135160" y="412623"/>
                  </a:lnTo>
                  <a:close/>
                </a:path>
              </a:pathLst>
            </a:custGeom>
            <a:solidFill>
              <a:srgbClr val="FFB6B6"/>
            </a:solidFill>
            <a:ln w="9525" cap="flat">
              <a:noFill/>
              <a:prstDash val="solid"/>
              <a:miter/>
            </a:ln>
          </p:spPr>
          <p:txBody>
            <a:bodyPr rtlCol="0" anchor="ctr"/>
            <a:lstStyle/>
            <a:p>
              <a:endParaRPr lang="zh-CN" altLang="en-US"/>
            </a:p>
          </p:txBody>
        </p:sp>
        <p:sp>
          <p:nvSpPr>
            <p:cNvPr id="113" name="îSḷïḍè">
              <a:extLst>
                <a:ext uri="{FF2B5EF4-FFF2-40B4-BE49-F238E27FC236}">
                  <a16:creationId xmlns:a16="http://schemas.microsoft.com/office/drawing/2014/main" id="{1E4D3F6E-8B05-9DBE-36D6-E725AC023F31}"/>
                </a:ext>
              </a:extLst>
            </p:cNvPr>
            <p:cNvSpPr/>
            <p:nvPr/>
          </p:nvSpPr>
          <p:spPr>
            <a:xfrm>
              <a:off x="4143177" y="5803279"/>
              <a:ext cx="343675" cy="256680"/>
            </a:xfrm>
            <a:custGeom>
              <a:avLst/>
              <a:gdLst>
                <a:gd name="connsiteX0" fmla="*/ 365635 w 365635"/>
                <a:gd name="connsiteY0" fmla="*/ 273082 h 273081"/>
                <a:gd name="connsiteX1" fmla="*/ 290293 w 365635"/>
                <a:gd name="connsiteY1" fmla="*/ 269462 h 273081"/>
                <a:gd name="connsiteX2" fmla="*/ 280768 w 365635"/>
                <a:gd name="connsiteY2" fmla="*/ 197644 h 273081"/>
                <a:gd name="connsiteX3" fmla="*/ 242668 w 365635"/>
                <a:gd name="connsiteY3" fmla="*/ 267081 h 273081"/>
                <a:gd name="connsiteX4" fmla="*/ 42643 w 365635"/>
                <a:gd name="connsiteY4" fmla="*/ 257556 h 273081"/>
                <a:gd name="connsiteX5" fmla="*/ 66 w 365635"/>
                <a:gd name="connsiteY5" fmla="*/ 210150 h 273081"/>
                <a:gd name="connsiteX6" fmla="*/ 21116 w 365635"/>
                <a:gd name="connsiteY6" fmla="*/ 174403 h 273081"/>
                <a:gd name="connsiteX7" fmla="*/ 186470 w 365635"/>
                <a:gd name="connsiteY7" fmla="*/ 71914 h 273081"/>
                <a:gd name="connsiteX8" fmla="*/ 189994 w 365635"/>
                <a:gd name="connsiteY8" fmla="*/ 0 h 273081"/>
                <a:gd name="connsiteX9" fmla="*/ 357253 w 365635"/>
                <a:gd name="connsiteY9" fmla="*/ 18192 h 27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635" h="273081">
                  <a:moveTo>
                    <a:pt x="365635" y="273082"/>
                  </a:moveTo>
                  <a:lnTo>
                    <a:pt x="290293" y="269462"/>
                  </a:lnTo>
                  <a:lnTo>
                    <a:pt x="280768" y="197644"/>
                  </a:lnTo>
                  <a:lnTo>
                    <a:pt x="242668" y="267081"/>
                  </a:lnTo>
                  <a:lnTo>
                    <a:pt x="42643" y="257556"/>
                  </a:lnTo>
                  <a:cubicBezTo>
                    <a:pt x="17792" y="256222"/>
                    <a:pt x="-1268" y="235001"/>
                    <a:pt x="66" y="210150"/>
                  </a:cubicBezTo>
                  <a:cubicBezTo>
                    <a:pt x="857" y="195519"/>
                    <a:pt x="8705" y="182184"/>
                    <a:pt x="21116" y="174403"/>
                  </a:cubicBezTo>
                  <a:lnTo>
                    <a:pt x="186470" y="71914"/>
                  </a:lnTo>
                  <a:lnTo>
                    <a:pt x="189994" y="0"/>
                  </a:lnTo>
                  <a:lnTo>
                    <a:pt x="357253" y="18192"/>
                  </a:lnTo>
                  <a:close/>
                </a:path>
              </a:pathLst>
            </a:custGeom>
            <a:solidFill>
              <a:srgbClr val="2F2E41"/>
            </a:solidFill>
            <a:ln w="9525" cap="flat">
              <a:noFill/>
              <a:prstDash val="solid"/>
              <a:miter/>
            </a:ln>
          </p:spPr>
          <p:txBody>
            <a:bodyPr rtlCol="0" anchor="ctr"/>
            <a:lstStyle/>
            <a:p>
              <a:endParaRPr lang="zh-CN" altLang="en-US"/>
            </a:p>
          </p:txBody>
        </p:sp>
        <p:sp>
          <p:nvSpPr>
            <p:cNvPr id="114" name="îśľîḍe">
              <a:extLst>
                <a:ext uri="{FF2B5EF4-FFF2-40B4-BE49-F238E27FC236}">
                  <a16:creationId xmlns:a16="http://schemas.microsoft.com/office/drawing/2014/main" id="{79A963FF-DAC3-7A00-7A48-630C697BBB6F}"/>
                </a:ext>
              </a:extLst>
            </p:cNvPr>
            <p:cNvSpPr/>
            <p:nvPr/>
          </p:nvSpPr>
          <p:spPr>
            <a:xfrm>
              <a:off x="7319738" y="4675609"/>
              <a:ext cx="791041" cy="1375846"/>
            </a:xfrm>
            <a:custGeom>
              <a:avLst/>
              <a:gdLst>
                <a:gd name="connsiteX0" fmla="*/ 33528 w 841587"/>
                <a:gd name="connsiteY0" fmla="*/ 1223253 h 1463759"/>
                <a:gd name="connsiteX1" fmla="*/ 68637 w 841587"/>
                <a:gd name="connsiteY1" fmla="*/ 1190392 h 1463759"/>
                <a:gd name="connsiteX2" fmla="*/ 57626 w 841587"/>
                <a:gd name="connsiteY2" fmla="*/ 1164198 h 1463759"/>
                <a:gd name="connsiteX3" fmla="*/ 55150 w 841587"/>
                <a:gd name="connsiteY3" fmla="*/ 1154673 h 1463759"/>
                <a:gd name="connsiteX4" fmla="*/ 173031 w 841587"/>
                <a:gd name="connsiteY4" fmla="*/ 1102171 h 1463759"/>
                <a:gd name="connsiteX5" fmla="*/ 224219 w 841587"/>
                <a:gd name="connsiteY5" fmla="*/ 1151434 h 1463759"/>
                <a:gd name="connsiteX6" fmla="*/ 293465 w 841587"/>
                <a:gd name="connsiteY6" fmla="*/ 1446710 h 1463759"/>
                <a:gd name="connsiteX7" fmla="*/ 142875 w 841587"/>
                <a:gd name="connsiteY7" fmla="*/ 324664 h 1463759"/>
                <a:gd name="connsiteX8" fmla="*/ 0 w 841587"/>
                <a:gd name="connsiteY8" fmla="*/ 139689 h 1463759"/>
                <a:gd name="connsiteX9" fmla="*/ 51244 w 841587"/>
                <a:gd name="connsiteY9" fmla="*/ 86349 h 1463759"/>
                <a:gd name="connsiteX10" fmla="*/ 16859 w 841587"/>
                <a:gd name="connsiteY10" fmla="*/ 45106 h 1463759"/>
                <a:gd name="connsiteX11" fmla="*/ 162782 w 841587"/>
                <a:gd name="connsiteY11" fmla="*/ 312472 h 1463759"/>
                <a:gd name="connsiteX12" fmla="*/ 286607 w 841587"/>
                <a:gd name="connsiteY12" fmla="*/ 502496 h 1463759"/>
                <a:gd name="connsiteX13" fmla="*/ 312134 w 841587"/>
                <a:gd name="connsiteY13" fmla="*/ 289517 h 1463759"/>
                <a:gd name="connsiteX14" fmla="*/ 428911 w 841587"/>
                <a:gd name="connsiteY14" fmla="*/ 117591 h 1463759"/>
                <a:gd name="connsiteX15" fmla="*/ 596837 w 841587"/>
                <a:gd name="connsiteY15" fmla="*/ 164549 h 1463759"/>
                <a:gd name="connsiteX16" fmla="*/ 598456 w 841587"/>
                <a:gd name="connsiteY16" fmla="*/ 259799 h 1463759"/>
                <a:gd name="connsiteX17" fmla="*/ 343853 w 841587"/>
                <a:gd name="connsiteY17" fmla="*/ 632131 h 1463759"/>
                <a:gd name="connsiteX18" fmla="*/ 407384 w 841587"/>
                <a:gd name="connsiteY18" fmla="*/ 1088379 h 1463759"/>
                <a:gd name="connsiteX19" fmla="*/ 759809 w 841587"/>
                <a:gd name="connsiteY19" fmla="*/ 788437 h 1463759"/>
                <a:gd name="connsiteX20" fmla="*/ 832894 w 841587"/>
                <a:gd name="connsiteY20" fmla="*/ 803505 h 1463759"/>
                <a:gd name="connsiteX21" fmla="*/ 840867 w 841587"/>
                <a:gd name="connsiteY21" fmla="*/ 841205 h 1463759"/>
                <a:gd name="connsiteX22" fmla="*/ 787717 w 841587"/>
                <a:gd name="connsiteY22" fmla="*/ 869780 h 1463759"/>
                <a:gd name="connsiteX23" fmla="*/ 775792 w 841587"/>
                <a:gd name="connsiteY23" fmla="*/ 934017 h 1463759"/>
                <a:gd name="connsiteX24" fmla="*/ 809911 w 841587"/>
                <a:gd name="connsiteY24" fmla="*/ 953886 h 1463759"/>
                <a:gd name="connsiteX25" fmla="*/ 385762 w 841587"/>
                <a:gd name="connsiteY25" fmla="*/ 1240208 h 1463759"/>
                <a:gd name="connsiteX26" fmla="*/ 312420 w 841587"/>
                <a:gd name="connsiteY26" fmla="*/ 1461187 h 1463759"/>
                <a:gd name="connsiteX27" fmla="*/ 42863 w 841587"/>
                <a:gd name="connsiteY27" fmla="*/ 1463759 h 1463759"/>
                <a:gd name="connsiteX28" fmla="*/ 40100 w 841587"/>
                <a:gd name="connsiteY28" fmla="*/ 1454234 h 1463759"/>
                <a:gd name="connsiteX29" fmla="*/ 114586 w 841587"/>
                <a:gd name="connsiteY29" fmla="*/ 1449091 h 1463759"/>
                <a:gd name="connsiteX30" fmla="*/ 33814 w 841587"/>
                <a:gd name="connsiteY30" fmla="*/ 1222682 h 1463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41587" h="1463759">
                  <a:moveTo>
                    <a:pt x="33528" y="1223253"/>
                  </a:moveTo>
                  <a:cubicBezTo>
                    <a:pt x="52302" y="1223872"/>
                    <a:pt x="68018" y="1209165"/>
                    <a:pt x="68637" y="1190392"/>
                  </a:cubicBezTo>
                  <a:cubicBezTo>
                    <a:pt x="68971" y="1180467"/>
                    <a:pt x="64941" y="1170904"/>
                    <a:pt x="57626" y="1164198"/>
                  </a:cubicBezTo>
                  <a:cubicBezTo>
                    <a:pt x="56674" y="1160769"/>
                    <a:pt x="56102" y="1158388"/>
                    <a:pt x="55150" y="1154673"/>
                  </a:cubicBezTo>
                  <a:cubicBezTo>
                    <a:pt x="73209" y="1107619"/>
                    <a:pt x="125987" y="1084121"/>
                    <a:pt x="173031" y="1102171"/>
                  </a:cubicBezTo>
                  <a:cubicBezTo>
                    <a:pt x="196053" y="1111010"/>
                    <a:pt x="214512" y="1128774"/>
                    <a:pt x="224219" y="1151434"/>
                  </a:cubicBezTo>
                  <a:cubicBezTo>
                    <a:pt x="265367" y="1245256"/>
                    <a:pt x="318326" y="1341935"/>
                    <a:pt x="293465" y="1446710"/>
                  </a:cubicBezTo>
                  <a:cubicBezTo>
                    <a:pt x="461010" y="1082569"/>
                    <a:pt x="398240" y="632227"/>
                    <a:pt x="142875" y="324664"/>
                  </a:cubicBezTo>
                  <a:cubicBezTo>
                    <a:pt x="72580" y="286564"/>
                    <a:pt x="15335" y="218937"/>
                    <a:pt x="0" y="139689"/>
                  </a:cubicBezTo>
                  <a:cubicBezTo>
                    <a:pt x="34671" y="151119"/>
                    <a:pt x="77533" y="122544"/>
                    <a:pt x="51244" y="86349"/>
                  </a:cubicBezTo>
                  <a:cubicBezTo>
                    <a:pt x="39814" y="72538"/>
                    <a:pt x="28289" y="58917"/>
                    <a:pt x="16859" y="45106"/>
                  </a:cubicBezTo>
                  <a:cubicBezTo>
                    <a:pt x="146875" y="-96055"/>
                    <a:pt x="305562" y="122258"/>
                    <a:pt x="162782" y="312472"/>
                  </a:cubicBezTo>
                  <a:cubicBezTo>
                    <a:pt x="210531" y="371347"/>
                    <a:pt x="252031" y="435031"/>
                    <a:pt x="286607" y="502496"/>
                  </a:cubicBezTo>
                  <a:cubicBezTo>
                    <a:pt x="278111" y="430487"/>
                    <a:pt x="286855" y="357478"/>
                    <a:pt x="312134" y="289517"/>
                  </a:cubicBezTo>
                  <a:cubicBezTo>
                    <a:pt x="337756" y="226176"/>
                    <a:pt x="386239" y="172550"/>
                    <a:pt x="428911" y="117591"/>
                  </a:cubicBezTo>
                  <a:cubicBezTo>
                    <a:pt x="480727" y="50916"/>
                    <a:pt x="589026" y="80348"/>
                    <a:pt x="596837" y="164549"/>
                  </a:cubicBezTo>
                  <a:cubicBezTo>
                    <a:pt x="548640" y="180932"/>
                    <a:pt x="543020" y="250941"/>
                    <a:pt x="598456" y="259799"/>
                  </a:cubicBezTo>
                  <a:cubicBezTo>
                    <a:pt x="585406" y="416866"/>
                    <a:pt x="484156" y="561932"/>
                    <a:pt x="343853" y="632131"/>
                  </a:cubicBezTo>
                  <a:cubicBezTo>
                    <a:pt x="397249" y="777959"/>
                    <a:pt x="418910" y="933512"/>
                    <a:pt x="407384" y="1088379"/>
                  </a:cubicBezTo>
                  <a:cubicBezTo>
                    <a:pt x="430625" y="907404"/>
                    <a:pt x="624364" y="861589"/>
                    <a:pt x="759809" y="788437"/>
                  </a:cubicBezTo>
                  <a:cubicBezTo>
                    <a:pt x="784155" y="772416"/>
                    <a:pt x="816874" y="779159"/>
                    <a:pt x="832894" y="803505"/>
                  </a:cubicBezTo>
                  <a:cubicBezTo>
                    <a:pt x="840210" y="814621"/>
                    <a:pt x="843058" y="828080"/>
                    <a:pt x="840867" y="841205"/>
                  </a:cubicBezTo>
                  <a:cubicBezTo>
                    <a:pt x="822265" y="848987"/>
                    <a:pt x="804462" y="858550"/>
                    <a:pt x="787717" y="869780"/>
                  </a:cubicBezTo>
                  <a:cubicBezTo>
                    <a:pt x="766686" y="884220"/>
                    <a:pt x="761343" y="912986"/>
                    <a:pt x="775792" y="934017"/>
                  </a:cubicBezTo>
                  <a:cubicBezTo>
                    <a:pt x="783622" y="945409"/>
                    <a:pt x="796138" y="952705"/>
                    <a:pt x="809911" y="953886"/>
                  </a:cubicBezTo>
                  <a:cubicBezTo>
                    <a:pt x="743236" y="1123812"/>
                    <a:pt x="567404" y="1239160"/>
                    <a:pt x="385762" y="1240208"/>
                  </a:cubicBezTo>
                  <a:cubicBezTo>
                    <a:pt x="368998" y="1316198"/>
                    <a:pt x="344424" y="1390255"/>
                    <a:pt x="312420" y="1461187"/>
                  </a:cubicBezTo>
                  <a:lnTo>
                    <a:pt x="42863" y="1463759"/>
                  </a:lnTo>
                  <a:cubicBezTo>
                    <a:pt x="41910" y="1460807"/>
                    <a:pt x="40957" y="1457663"/>
                    <a:pt x="40100" y="1454234"/>
                  </a:cubicBezTo>
                  <a:cubicBezTo>
                    <a:pt x="65046" y="1455577"/>
                    <a:pt x="90059" y="1453853"/>
                    <a:pt x="114586" y="1449091"/>
                  </a:cubicBezTo>
                  <a:cubicBezTo>
                    <a:pt x="47911" y="1371557"/>
                    <a:pt x="-3524" y="1332124"/>
                    <a:pt x="33814" y="1222682"/>
                  </a:cubicBezTo>
                  <a:close/>
                </a:path>
              </a:pathLst>
            </a:custGeom>
            <a:solidFill>
              <a:srgbClr val="F2F2F2"/>
            </a:solidFill>
            <a:ln w="9525" cap="flat">
              <a:noFill/>
              <a:prstDash val="solid"/>
              <a:miter/>
            </a:ln>
          </p:spPr>
          <p:txBody>
            <a:bodyPr rtlCol="0" anchor="ctr"/>
            <a:lstStyle/>
            <a:p>
              <a:endParaRPr lang="zh-CN" altLang="en-US"/>
            </a:p>
          </p:txBody>
        </p:sp>
        <p:sp>
          <p:nvSpPr>
            <p:cNvPr id="115" name="î$ļïḓê">
              <a:extLst>
                <a:ext uri="{FF2B5EF4-FFF2-40B4-BE49-F238E27FC236}">
                  <a16:creationId xmlns:a16="http://schemas.microsoft.com/office/drawing/2014/main" id="{029D5A16-CCF0-E8C6-A89F-EC1F17A60EAF}"/>
                </a:ext>
              </a:extLst>
            </p:cNvPr>
            <p:cNvSpPr/>
            <p:nvPr/>
          </p:nvSpPr>
          <p:spPr>
            <a:xfrm>
              <a:off x="4256969" y="3303001"/>
              <a:ext cx="1571301" cy="2396549"/>
            </a:xfrm>
            <a:custGeom>
              <a:avLst/>
              <a:gdLst>
                <a:gd name="connsiteX0" fmla="*/ 463267 w 1671703"/>
                <a:gd name="connsiteY0" fmla="*/ 99910 h 2549683"/>
                <a:gd name="connsiteX1" fmla="*/ 246383 w 1671703"/>
                <a:gd name="connsiteY1" fmla="*/ 746848 h 2549683"/>
                <a:gd name="connsiteX2" fmla="*/ 130940 w 1671703"/>
                <a:gd name="connsiteY2" fmla="*/ 1683346 h 2549683"/>
                <a:gd name="connsiteX3" fmla="*/ 45215 w 1671703"/>
                <a:gd name="connsiteY3" fmla="*/ 2531071 h 2549683"/>
                <a:gd name="connsiteX4" fmla="*/ 550040 w 1671703"/>
                <a:gd name="connsiteY4" fmla="*/ 2492971 h 2549683"/>
                <a:gd name="connsiteX5" fmla="*/ 683390 w 1671703"/>
                <a:gd name="connsiteY5" fmla="*/ 1616671 h 2549683"/>
                <a:gd name="connsiteX6" fmla="*/ 728729 w 1671703"/>
                <a:gd name="connsiteY6" fmla="*/ 945349 h 2549683"/>
                <a:gd name="connsiteX7" fmla="*/ 1116777 w 1671703"/>
                <a:gd name="connsiteY7" fmla="*/ 2521641 h 2549683"/>
                <a:gd name="connsiteX8" fmla="*/ 1671704 w 1671703"/>
                <a:gd name="connsiteY8" fmla="*/ 2421724 h 2549683"/>
                <a:gd name="connsiteX9" fmla="*/ 1321470 w 1671703"/>
                <a:gd name="connsiteY9" fmla="*/ 1464271 h 2549683"/>
                <a:gd name="connsiteX10" fmla="*/ 1245270 w 1671703"/>
                <a:gd name="connsiteY10" fmla="*/ 102196 h 2549683"/>
                <a:gd name="connsiteX11" fmla="*/ 463267 w 1671703"/>
                <a:gd name="connsiteY11" fmla="*/ 99910 h 254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1703" h="2549683">
                  <a:moveTo>
                    <a:pt x="463267" y="99910"/>
                  </a:moveTo>
                  <a:cubicBezTo>
                    <a:pt x="463267" y="99910"/>
                    <a:pt x="249717" y="681697"/>
                    <a:pt x="246383" y="746848"/>
                  </a:cubicBezTo>
                  <a:cubicBezTo>
                    <a:pt x="243049" y="811999"/>
                    <a:pt x="182089" y="1635531"/>
                    <a:pt x="130940" y="1683346"/>
                  </a:cubicBezTo>
                  <a:cubicBezTo>
                    <a:pt x="79791" y="1731162"/>
                    <a:pt x="-76229" y="2473064"/>
                    <a:pt x="45215" y="2531071"/>
                  </a:cubicBezTo>
                  <a:cubicBezTo>
                    <a:pt x="166659" y="2589078"/>
                    <a:pt x="550040" y="2492971"/>
                    <a:pt x="550040" y="2492971"/>
                  </a:cubicBezTo>
                  <a:lnTo>
                    <a:pt x="683390" y="1616671"/>
                  </a:lnTo>
                  <a:lnTo>
                    <a:pt x="728729" y="945349"/>
                  </a:lnTo>
                  <a:cubicBezTo>
                    <a:pt x="728729" y="945349"/>
                    <a:pt x="866651" y="2526499"/>
                    <a:pt x="1116777" y="2521641"/>
                  </a:cubicBezTo>
                  <a:cubicBezTo>
                    <a:pt x="1366904" y="2516784"/>
                    <a:pt x="1671704" y="2421724"/>
                    <a:pt x="1671704" y="2421724"/>
                  </a:cubicBezTo>
                  <a:lnTo>
                    <a:pt x="1321470" y="1464271"/>
                  </a:lnTo>
                  <a:cubicBezTo>
                    <a:pt x="1321470" y="1464271"/>
                    <a:pt x="1326423" y="330796"/>
                    <a:pt x="1245270" y="102196"/>
                  </a:cubicBezTo>
                  <a:cubicBezTo>
                    <a:pt x="1164117" y="-126404"/>
                    <a:pt x="463267" y="99910"/>
                    <a:pt x="463267" y="99910"/>
                  </a:cubicBezTo>
                  <a:close/>
                </a:path>
              </a:pathLst>
            </a:custGeom>
            <a:solidFill>
              <a:srgbClr val="2F2E41"/>
            </a:solidFill>
            <a:ln w="9525" cap="flat">
              <a:noFill/>
              <a:prstDash val="solid"/>
              <a:miter/>
            </a:ln>
          </p:spPr>
          <p:txBody>
            <a:bodyPr rtlCol="0" anchor="ctr"/>
            <a:lstStyle/>
            <a:p>
              <a:endParaRPr lang="zh-CN" altLang="en-US"/>
            </a:p>
          </p:txBody>
        </p:sp>
        <p:sp>
          <p:nvSpPr>
            <p:cNvPr id="116" name="iŝ1îďé">
              <a:extLst>
                <a:ext uri="{FF2B5EF4-FFF2-40B4-BE49-F238E27FC236}">
                  <a16:creationId xmlns:a16="http://schemas.microsoft.com/office/drawing/2014/main" id="{6C29983C-7C3A-1427-3E46-6C15BA1C6653}"/>
                </a:ext>
              </a:extLst>
            </p:cNvPr>
            <p:cNvSpPr/>
            <p:nvPr/>
          </p:nvSpPr>
          <p:spPr>
            <a:xfrm>
              <a:off x="4637907" y="1987451"/>
              <a:ext cx="858285" cy="1467305"/>
            </a:xfrm>
            <a:custGeom>
              <a:avLst/>
              <a:gdLst>
                <a:gd name="connsiteX0" fmla="*/ 691686 w 913127"/>
                <a:gd name="connsiteY0" fmla="*/ 0 h 1561062"/>
                <a:gd name="connsiteX1" fmla="*/ 405936 w 913127"/>
                <a:gd name="connsiteY1" fmla="*/ 26194 h 1561062"/>
                <a:gd name="connsiteX2" fmla="*/ 359931 w 913127"/>
                <a:gd name="connsiteY2" fmla="*/ 167640 h 1561062"/>
                <a:gd name="connsiteX3" fmla="*/ 173526 w 913127"/>
                <a:gd name="connsiteY3" fmla="*/ 358807 h 1561062"/>
                <a:gd name="connsiteX4" fmla="*/ 161715 w 913127"/>
                <a:gd name="connsiteY4" fmla="*/ 820960 h 1561062"/>
                <a:gd name="connsiteX5" fmla="*/ 176384 w 913127"/>
                <a:gd name="connsiteY5" fmla="*/ 1147572 h 1561062"/>
                <a:gd name="connsiteX6" fmla="*/ 113519 w 913127"/>
                <a:gd name="connsiteY6" fmla="*/ 1425988 h 1561062"/>
                <a:gd name="connsiteX7" fmla="*/ 30365 w 913127"/>
                <a:gd name="connsiteY7" fmla="*/ 1544860 h 1561062"/>
                <a:gd name="connsiteX8" fmla="*/ 868566 w 913127"/>
                <a:gd name="connsiteY8" fmla="*/ 1511332 h 1561062"/>
                <a:gd name="connsiteX9" fmla="*/ 792366 w 913127"/>
                <a:gd name="connsiteY9" fmla="*/ 1044607 h 1561062"/>
                <a:gd name="connsiteX10" fmla="*/ 897141 w 913127"/>
                <a:gd name="connsiteY10" fmla="*/ 215932 h 1561062"/>
                <a:gd name="connsiteX11" fmla="*/ 764457 w 913127"/>
                <a:gd name="connsiteY11" fmla="*/ 143256 h 1561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3127" h="1561062">
                  <a:moveTo>
                    <a:pt x="691686" y="0"/>
                  </a:moveTo>
                  <a:lnTo>
                    <a:pt x="405936" y="26194"/>
                  </a:lnTo>
                  <a:lnTo>
                    <a:pt x="359931" y="167640"/>
                  </a:lnTo>
                  <a:cubicBezTo>
                    <a:pt x="359931" y="167640"/>
                    <a:pt x="120567" y="299085"/>
                    <a:pt x="173526" y="358807"/>
                  </a:cubicBezTo>
                  <a:cubicBezTo>
                    <a:pt x="226485" y="418528"/>
                    <a:pt x="161715" y="820960"/>
                    <a:pt x="161715" y="820960"/>
                  </a:cubicBezTo>
                  <a:lnTo>
                    <a:pt x="176384" y="1147572"/>
                  </a:lnTo>
                  <a:cubicBezTo>
                    <a:pt x="176384" y="1147572"/>
                    <a:pt x="160668" y="1373886"/>
                    <a:pt x="113519" y="1425988"/>
                  </a:cubicBezTo>
                  <a:cubicBezTo>
                    <a:pt x="66370" y="1478090"/>
                    <a:pt x="-56693" y="1606010"/>
                    <a:pt x="30365" y="1544860"/>
                  </a:cubicBezTo>
                  <a:cubicBezTo>
                    <a:pt x="335166" y="1330357"/>
                    <a:pt x="868566" y="1511332"/>
                    <a:pt x="868566" y="1511332"/>
                  </a:cubicBezTo>
                  <a:lnTo>
                    <a:pt x="792366" y="1044607"/>
                  </a:lnTo>
                  <a:cubicBezTo>
                    <a:pt x="792366" y="1044607"/>
                    <a:pt x="965530" y="280511"/>
                    <a:pt x="897141" y="215932"/>
                  </a:cubicBezTo>
                  <a:cubicBezTo>
                    <a:pt x="828751" y="151352"/>
                    <a:pt x="764457" y="143256"/>
                    <a:pt x="764457" y="143256"/>
                  </a:cubicBezTo>
                  <a:close/>
                </a:path>
              </a:pathLst>
            </a:custGeom>
            <a:solidFill>
              <a:srgbClr val="FF6363"/>
            </a:solidFill>
            <a:ln w="9525" cap="flat">
              <a:noFill/>
              <a:prstDash val="solid"/>
              <a:miter/>
            </a:ln>
          </p:spPr>
          <p:txBody>
            <a:bodyPr rtlCol="0" anchor="ctr"/>
            <a:lstStyle/>
            <a:p>
              <a:endParaRPr lang="zh-CN" altLang="en-US"/>
            </a:p>
          </p:txBody>
        </p:sp>
        <p:sp>
          <p:nvSpPr>
            <p:cNvPr id="117" name="íš1iḑe">
              <a:extLst>
                <a:ext uri="{FF2B5EF4-FFF2-40B4-BE49-F238E27FC236}">
                  <a16:creationId xmlns:a16="http://schemas.microsoft.com/office/drawing/2014/main" id="{4ACA1416-6A85-96A0-5B40-25140E09A63F}"/>
                </a:ext>
              </a:extLst>
            </p:cNvPr>
            <p:cNvSpPr/>
            <p:nvPr/>
          </p:nvSpPr>
          <p:spPr>
            <a:xfrm>
              <a:off x="3761906" y="2818373"/>
              <a:ext cx="637744" cy="562605"/>
            </a:xfrm>
            <a:custGeom>
              <a:avLst/>
              <a:gdLst>
                <a:gd name="connsiteX0" fmla="*/ 120901 w 678494"/>
                <a:gd name="connsiteY0" fmla="*/ 596455 h 598554"/>
                <a:gd name="connsiteX1" fmla="*/ 200911 w 678494"/>
                <a:gd name="connsiteY1" fmla="*/ 479869 h 598554"/>
                <a:gd name="connsiteX2" fmla="*/ 196149 w 678494"/>
                <a:gd name="connsiteY2" fmla="*/ 462915 h 598554"/>
                <a:gd name="connsiteX3" fmla="*/ 678495 w 678494"/>
                <a:gd name="connsiteY3" fmla="*/ 53340 h 598554"/>
                <a:gd name="connsiteX4" fmla="*/ 501806 w 678494"/>
                <a:gd name="connsiteY4" fmla="*/ 0 h 598554"/>
                <a:gd name="connsiteX5" fmla="*/ 60322 w 678494"/>
                <a:gd name="connsiteY5" fmla="*/ 405955 h 598554"/>
                <a:gd name="connsiteX6" fmla="*/ 8413 w 678494"/>
                <a:gd name="connsiteY6" fmla="*/ 538248 h 598554"/>
                <a:gd name="connsiteX7" fmla="*/ 120901 w 678494"/>
                <a:gd name="connsiteY7" fmla="*/ 596455 h 598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8494" h="598554">
                  <a:moveTo>
                    <a:pt x="120901" y="596455"/>
                  </a:moveTo>
                  <a:cubicBezTo>
                    <a:pt x="175184" y="586340"/>
                    <a:pt x="210998" y="534152"/>
                    <a:pt x="200911" y="479869"/>
                  </a:cubicBezTo>
                  <a:cubicBezTo>
                    <a:pt x="199835" y="474088"/>
                    <a:pt x="198244" y="468411"/>
                    <a:pt x="196149" y="462915"/>
                  </a:cubicBezTo>
                  <a:lnTo>
                    <a:pt x="678495" y="53340"/>
                  </a:lnTo>
                  <a:lnTo>
                    <a:pt x="501806" y="0"/>
                  </a:lnTo>
                  <a:lnTo>
                    <a:pt x="60322" y="405955"/>
                  </a:lnTo>
                  <a:cubicBezTo>
                    <a:pt x="9456" y="428149"/>
                    <a:pt x="-13784" y="487385"/>
                    <a:pt x="8413" y="538248"/>
                  </a:cubicBezTo>
                  <a:cubicBezTo>
                    <a:pt x="27423" y="581816"/>
                    <a:pt x="74362" y="606095"/>
                    <a:pt x="120901" y="596455"/>
                  </a:cubicBezTo>
                  <a:close/>
                </a:path>
              </a:pathLst>
            </a:custGeom>
            <a:solidFill>
              <a:srgbClr val="FFB8B8"/>
            </a:solidFill>
            <a:ln w="9525" cap="flat">
              <a:noFill/>
              <a:prstDash val="solid"/>
              <a:miter/>
            </a:ln>
          </p:spPr>
          <p:txBody>
            <a:bodyPr rtlCol="0" anchor="ctr"/>
            <a:lstStyle/>
            <a:p>
              <a:endParaRPr lang="zh-CN" altLang="en-US"/>
            </a:p>
          </p:txBody>
        </p:sp>
        <p:sp>
          <p:nvSpPr>
            <p:cNvPr id="118" name="íṥḻíďê">
              <a:extLst>
                <a:ext uri="{FF2B5EF4-FFF2-40B4-BE49-F238E27FC236}">
                  <a16:creationId xmlns:a16="http://schemas.microsoft.com/office/drawing/2014/main" id="{E98E62AF-7EFA-6784-91CD-D374DBF9E393}"/>
                </a:ext>
              </a:extLst>
            </p:cNvPr>
            <p:cNvSpPr/>
            <p:nvPr/>
          </p:nvSpPr>
          <p:spPr>
            <a:xfrm>
              <a:off x="3877696" y="2217621"/>
              <a:ext cx="1167861" cy="1044995"/>
            </a:xfrm>
            <a:custGeom>
              <a:avLst/>
              <a:gdLst>
                <a:gd name="connsiteX0" fmla="*/ 1222724 w 1242484"/>
                <a:gd name="connsiteY0" fmla="*/ 165174 h 1111768"/>
                <a:gd name="connsiteX1" fmla="*/ 1090232 w 1242484"/>
                <a:gd name="connsiteY1" fmla="*/ 3821 h 1111768"/>
                <a:gd name="connsiteX2" fmla="*/ 0 w 1242484"/>
                <a:gd name="connsiteY2" fmla="*/ 922031 h 1111768"/>
                <a:gd name="connsiteX3" fmla="*/ 144399 w 1242484"/>
                <a:gd name="connsiteY3" fmla="*/ 1111769 h 1111768"/>
                <a:gd name="connsiteX4" fmla="*/ 1016318 w 1242484"/>
                <a:gd name="connsiteY4" fmla="*/ 339196 h 11117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2484" h="1111768">
                  <a:moveTo>
                    <a:pt x="1222724" y="165174"/>
                  </a:moveTo>
                  <a:cubicBezTo>
                    <a:pt x="1222724" y="165174"/>
                    <a:pt x="1317974" y="-29421"/>
                    <a:pt x="1090232" y="3821"/>
                  </a:cubicBezTo>
                  <a:cubicBezTo>
                    <a:pt x="862489" y="37063"/>
                    <a:pt x="0" y="922031"/>
                    <a:pt x="0" y="922031"/>
                  </a:cubicBezTo>
                  <a:lnTo>
                    <a:pt x="144399" y="1111769"/>
                  </a:lnTo>
                  <a:lnTo>
                    <a:pt x="1016318" y="339196"/>
                  </a:lnTo>
                  <a:close/>
                </a:path>
              </a:pathLst>
            </a:custGeom>
            <a:solidFill>
              <a:srgbClr val="FF6363"/>
            </a:solidFill>
            <a:ln w="9525" cap="flat">
              <a:noFill/>
              <a:prstDash val="solid"/>
              <a:miter/>
            </a:ln>
          </p:spPr>
          <p:txBody>
            <a:bodyPr rtlCol="0" anchor="ctr"/>
            <a:lstStyle/>
            <a:p>
              <a:endParaRPr lang="zh-CN" altLang="en-US"/>
            </a:p>
          </p:txBody>
        </p:sp>
        <p:sp>
          <p:nvSpPr>
            <p:cNvPr id="119" name="íṥ1ïḓé">
              <a:extLst>
                <a:ext uri="{FF2B5EF4-FFF2-40B4-BE49-F238E27FC236}">
                  <a16:creationId xmlns:a16="http://schemas.microsoft.com/office/drawing/2014/main" id="{B319C0FB-F26C-04D3-4ECF-C6F043C2D79A}"/>
                </a:ext>
              </a:extLst>
            </p:cNvPr>
            <p:cNvSpPr/>
            <p:nvPr/>
          </p:nvSpPr>
          <p:spPr>
            <a:xfrm>
              <a:off x="3811866" y="2028115"/>
              <a:ext cx="2506877" cy="2420948"/>
            </a:xfrm>
            <a:custGeom>
              <a:avLst/>
              <a:gdLst>
                <a:gd name="connsiteX0" fmla="*/ 922238 w 2667060"/>
                <a:gd name="connsiteY0" fmla="*/ 37033 h 2575641"/>
                <a:gd name="connsiteX1" fmla="*/ 20220 w 2667060"/>
                <a:gd name="connsiteY1" fmla="*/ 1192701 h 2575641"/>
                <a:gd name="connsiteX2" fmla="*/ 36794 w 2667060"/>
                <a:gd name="connsiteY2" fmla="*/ 1327290 h 2575641"/>
                <a:gd name="connsiteX3" fmla="*/ 1610229 w 2667060"/>
                <a:gd name="connsiteY3" fmla="*/ 2555348 h 2575641"/>
                <a:gd name="connsiteX4" fmla="*/ 1744721 w 2667060"/>
                <a:gd name="connsiteY4" fmla="*/ 2538774 h 2575641"/>
                <a:gd name="connsiteX5" fmla="*/ 2646834 w 2667060"/>
                <a:gd name="connsiteY5" fmla="*/ 1382820 h 2575641"/>
                <a:gd name="connsiteX6" fmla="*/ 2630165 w 2667060"/>
                <a:gd name="connsiteY6" fmla="*/ 1248232 h 2575641"/>
                <a:gd name="connsiteX7" fmla="*/ 1056826 w 2667060"/>
                <a:gd name="connsiteY7" fmla="*/ 20079 h 2575641"/>
                <a:gd name="connsiteX8" fmla="*/ 922238 w 2667060"/>
                <a:gd name="connsiteY8" fmla="*/ 37033 h 257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7060" h="2575641">
                  <a:moveTo>
                    <a:pt x="922238" y="37033"/>
                  </a:moveTo>
                  <a:lnTo>
                    <a:pt x="20220" y="1192701"/>
                  </a:lnTo>
                  <a:cubicBezTo>
                    <a:pt x="-12241" y="1234478"/>
                    <a:pt x="-4831" y="1294638"/>
                    <a:pt x="36794" y="1327290"/>
                  </a:cubicBezTo>
                  <a:cubicBezTo>
                    <a:pt x="246344" y="1835829"/>
                    <a:pt x="872994" y="2213115"/>
                    <a:pt x="1610229" y="2555348"/>
                  </a:cubicBezTo>
                  <a:cubicBezTo>
                    <a:pt x="1651948" y="2587914"/>
                    <a:pt x="1712155" y="2580494"/>
                    <a:pt x="1744721" y="2538774"/>
                  </a:cubicBezTo>
                  <a:lnTo>
                    <a:pt x="2646834" y="1382820"/>
                  </a:lnTo>
                  <a:cubicBezTo>
                    <a:pt x="2679334" y="1341034"/>
                    <a:pt x="2671875" y="1280827"/>
                    <a:pt x="2630165" y="1248232"/>
                  </a:cubicBezTo>
                  <a:cubicBezTo>
                    <a:pt x="2011517" y="898855"/>
                    <a:pt x="1479831" y="494233"/>
                    <a:pt x="1056826" y="20079"/>
                  </a:cubicBezTo>
                  <a:cubicBezTo>
                    <a:pt x="1014945" y="-12298"/>
                    <a:pt x="954775" y="-4718"/>
                    <a:pt x="922238" y="37033"/>
                  </a:cubicBezTo>
                  <a:close/>
                </a:path>
              </a:pathLst>
            </a:custGeom>
            <a:solidFill>
              <a:srgbClr val="E6E6E6"/>
            </a:solidFill>
            <a:ln w="9525" cap="flat">
              <a:noFill/>
              <a:prstDash val="solid"/>
              <a:miter/>
            </a:ln>
          </p:spPr>
          <p:txBody>
            <a:bodyPr rtlCol="0" anchor="ctr"/>
            <a:lstStyle/>
            <a:p>
              <a:endParaRPr lang="zh-CN" altLang="en-US"/>
            </a:p>
          </p:txBody>
        </p:sp>
        <p:sp>
          <p:nvSpPr>
            <p:cNvPr id="120" name="ïŝļîḑè">
              <a:extLst>
                <a:ext uri="{FF2B5EF4-FFF2-40B4-BE49-F238E27FC236}">
                  <a16:creationId xmlns:a16="http://schemas.microsoft.com/office/drawing/2014/main" id="{D9DBF097-973D-38F8-1F28-160140CD9F47}"/>
                </a:ext>
              </a:extLst>
            </p:cNvPr>
            <p:cNvSpPr/>
            <p:nvPr/>
          </p:nvSpPr>
          <p:spPr>
            <a:xfrm>
              <a:off x="3887013" y="2095016"/>
              <a:ext cx="2363743" cy="1908174"/>
            </a:xfrm>
            <a:custGeom>
              <a:avLst/>
              <a:gdLst>
                <a:gd name="connsiteX0" fmla="*/ 2503544 w 2514781"/>
                <a:gd name="connsiteY0" fmla="*/ 1285356 h 2030102"/>
                <a:gd name="connsiteX1" fmla="*/ 2228938 w 2514781"/>
                <a:gd name="connsiteY1" fmla="*/ 1637114 h 2030102"/>
                <a:gd name="connsiteX2" fmla="*/ 790663 w 2514781"/>
                <a:gd name="connsiteY2" fmla="*/ 1814374 h 2030102"/>
                <a:gd name="connsiteX3" fmla="*/ 20853 w 2514781"/>
                <a:gd name="connsiteY3" fmla="*/ 1213633 h 2030102"/>
                <a:gd name="connsiteX4" fmla="*/ 11328 w 2514781"/>
                <a:gd name="connsiteY4" fmla="*/ 1137433 h 2030102"/>
                <a:gd name="connsiteX5" fmla="*/ 882960 w 2514781"/>
                <a:gd name="connsiteY5" fmla="*/ 20817 h 2030102"/>
                <a:gd name="connsiteX6" fmla="*/ 959160 w 2514781"/>
                <a:gd name="connsiteY6" fmla="*/ 11292 h 2030102"/>
                <a:gd name="connsiteX7" fmla="*/ 2493543 w 2514781"/>
                <a:gd name="connsiteY7" fmla="*/ 1209061 h 2030102"/>
                <a:gd name="connsiteX8" fmla="*/ 2503544 w 2514781"/>
                <a:gd name="connsiteY8" fmla="*/ 1285356 h 2030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14781" h="2030102">
                  <a:moveTo>
                    <a:pt x="2503544" y="1285356"/>
                  </a:moveTo>
                  <a:lnTo>
                    <a:pt x="2228938" y="1637114"/>
                  </a:lnTo>
                  <a:cubicBezTo>
                    <a:pt x="1879799" y="2081608"/>
                    <a:pt x="1237281" y="2160799"/>
                    <a:pt x="790663" y="1814374"/>
                  </a:cubicBezTo>
                  <a:lnTo>
                    <a:pt x="20853" y="1213633"/>
                  </a:lnTo>
                  <a:cubicBezTo>
                    <a:pt x="-2674" y="1195145"/>
                    <a:pt x="-6922" y="1161150"/>
                    <a:pt x="11328" y="1137433"/>
                  </a:cubicBezTo>
                  <a:lnTo>
                    <a:pt x="882960" y="20817"/>
                  </a:lnTo>
                  <a:cubicBezTo>
                    <a:pt x="901477" y="-2662"/>
                    <a:pt x="935434" y="-6908"/>
                    <a:pt x="959160" y="11292"/>
                  </a:cubicBezTo>
                  <a:cubicBezTo>
                    <a:pt x="1348352" y="513926"/>
                    <a:pt x="1869370" y="905118"/>
                    <a:pt x="2493543" y="1209061"/>
                  </a:cubicBezTo>
                  <a:cubicBezTo>
                    <a:pt x="2517336" y="1227387"/>
                    <a:pt x="2521813" y="1261515"/>
                    <a:pt x="2503544" y="1285356"/>
                  </a:cubicBezTo>
                  <a:close/>
                </a:path>
              </a:pathLst>
            </a:custGeom>
            <a:solidFill>
              <a:srgbClr val="FFFFFF"/>
            </a:solidFill>
            <a:ln w="9525" cap="flat">
              <a:noFill/>
              <a:prstDash val="solid"/>
              <a:miter/>
            </a:ln>
          </p:spPr>
          <p:txBody>
            <a:bodyPr rtlCol="0" anchor="ctr"/>
            <a:lstStyle/>
            <a:p>
              <a:endParaRPr lang="zh-CN" altLang="en-US"/>
            </a:p>
          </p:txBody>
        </p:sp>
        <p:sp>
          <p:nvSpPr>
            <p:cNvPr id="121" name="ïṩḻíďè">
              <a:extLst>
                <a:ext uri="{FF2B5EF4-FFF2-40B4-BE49-F238E27FC236}">
                  <a16:creationId xmlns:a16="http://schemas.microsoft.com/office/drawing/2014/main" id="{9E0FD274-D358-86F4-FDF3-88CD78260E96}"/>
                </a:ext>
              </a:extLst>
            </p:cNvPr>
            <p:cNvSpPr/>
            <p:nvPr/>
          </p:nvSpPr>
          <p:spPr>
            <a:xfrm>
              <a:off x="4444886" y="2611375"/>
              <a:ext cx="222732" cy="270049"/>
            </a:xfrm>
            <a:custGeom>
              <a:avLst/>
              <a:gdLst>
                <a:gd name="connsiteX0" fmla="*/ 230767 w 236964"/>
                <a:gd name="connsiteY0" fmla="*/ 47060 h 287304"/>
                <a:gd name="connsiteX1" fmla="*/ 51983 w 236964"/>
                <a:gd name="connsiteY1" fmla="*/ 276136 h 287304"/>
                <a:gd name="connsiteX2" fmla="*/ 11168 w 236964"/>
                <a:gd name="connsiteY2" fmla="*/ 281137 h 287304"/>
                <a:gd name="connsiteX3" fmla="*/ 6168 w 236964"/>
                <a:gd name="connsiteY3" fmla="*/ 240322 h 287304"/>
                <a:gd name="connsiteX4" fmla="*/ 184952 w 236964"/>
                <a:gd name="connsiteY4" fmla="*/ 11246 h 287304"/>
                <a:gd name="connsiteX5" fmla="*/ 225719 w 236964"/>
                <a:gd name="connsiteY5" fmla="*/ 6102 h 287304"/>
                <a:gd name="connsiteX6" fmla="*/ 230863 w 236964"/>
                <a:gd name="connsiteY6" fmla="*/ 46869 h 287304"/>
                <a:gd name="connsiteX7" fmla="*/ 230863 w 236964"/>
                <a:gd name="connsiteY7" fmla="*/ 46869 h 28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964" h="287304">
                  <a:moveTo>
                    <a:pt x="230767" y="47060"/>
                  </a:moveTo>
                  <a:lnTo>
                    <a:pt x="51983" y="276136"/>
                  </a:lnTo>
                  <a:cubicBezTo>
                    <a:pt x="42096" y="288785"/>
                    <a:pt x="23818" y="291024"/>
                    <a:pt x="11168" y="281137"/>
                  </a:cubicBezTo>
                  <a:cubicBezTo>
                    <a:pt x="-1481" y="271250"/>
                    <a:pt x="-3719" y="252971"/>
                    <a:pt x="6168" y="240322"/>
                  </a:cubicBezTo>
                  <a:lnTo>
                    <a:pt x="184952" y="11246"/>
                  </a:lnTo>
                  <a:cubicBezTo>
                    <a:pt x="194791" y="-1432"/>
                    <a:pt x="213041" y="-3737"/>
                    <a:pt x="225719" y="6102"/>
                  </a:cubicBezTo>
                  <a:cubicBezTo>
                    <a:pt x="238397" y="15941"/>
                    <a:pt x="240702" y="34191"/>
                    <a:pt x="230863" y="46869"/>
                  </a:cubicBezTo>
                  <a:lnTo>
                    <a:pt x="230863" y="46869"/>
                  </a:lnTo>
                  <a:close/>
                </a:path>
              </a:pathLst>
            </a:custGeom>
            <a:solidFill>
              <a:srgbClr val="CCCCCC"/>
            </a:solidFill>
            <a:ln w="9525" cap="flat">
              <a:noFill/>
              <a:prstDash val="solid"/>
              <a:miter/>
            </a:ln>
          </p:spPr>
          <p:txBody>
            <a:bodyPr rtlCol="0" anchor="ctr"/>
            <a:lstStyle/>
            <a:p>
              <a:endParaRPr lang="zh-CN" altLang="en-US"/>
            </a:p>
          </p:txBody>
        </p:sp>
        <p:sp>
          <p:nvSpPr>
            <p:cNvPr id="122" name="íS1iḓé">
              <a:extLst>
                <a:ext uri="{FF2B5EF4-FFF2-40B4-BE49-F238E27FC236}">
                  <a16:creationId xmlns:a16="http://schemas.microsoft.com/office/drawing/2014/main" id="{036EDB9C-7E35-8F0F-E700-2E0D21E03399}"/>
                </a:ext>
              </a:extLst>
            </p:cNvPr>
            <p:cNvSpPr/>
            <p:nvPr/>
          </p:nvSpPr>
          <p:spPr>
            <a:xfrm>
              <a:off x="4559149" y="2451691"/>
              <a:ext cx="423710" cy="527519"/>
            </a:xfrm>
            <a:custGeom>
              <a:avLst/>
              <a:gdLst>
                <a:gd name="connsiteX0" fmla="*/ 444673 w 450784"/>
                <a:gd name="connsiteY0" fmla="*/ 47021 h 561226"/>
                <a:gd name="connsiteX1" fmla="*/ 51957 w 450784"/>
                <a:gd name="connsiteY1" fmla="*/ 550037 h 561226"/>
                <a:gd name="connsiteX2" fmla="*/ 11190 w 450784"/>
                <a:gd name="connsiteY2" fmla="*/ 555085 h 561226"/>
                <a:gd name="connsiteX3" fmla="*/ 6142 w 450784"/>
                <a:gd name="connsiteY3" fmla="*/ 514318 h 561226"/>
                <a:gd name="connsiteX4" fmla="*/ 6142 w 450784"/>
                <a:gd name="connsiteY4" fmla="*/ 514318 h 561226"/>
                <a:gd name="connsiteX5" fmla="*/ 398857 w 450784"/>
                <a:gd name="connsiteY5" fmla="*/ 11207 h 561226"/>
                <a:gd name="connsiteX6" fmla="*/ 439577 w 450784"/>
                <a:gd name="connsiteY6" fmla="*/ 6111 h 561226"/>
                <a:gd name="connsiteX7" fmla="*/ 444673 w 450784"/>
                <a:gd name="connsiteY7" fmla="*/ 46831 h 56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0784" h="561226">
                  <a:moveTo>
                    <a:pt x="444673" y="47021"/>
                  </a:moveTo>
                  <a:lnTo>
                    <a:pt x="51957" y="550037"/>
                  </a:lnTo>
                  <a:cubicBezTo>
                    <a:pt x="42089" y="562686"/>
                    <a:pt x="23839" y="564953"/>
                    <a:pt x="11190" y="555085"/>
                  </a:cubicBezTo>
                  <a:cubicBezTo>
                    <a:pt x="-1459" y="545217"/>
                    <a:pt x="-3726" y="526967"/>
                    <a:pt x="6142" y="514318"/>
                  </a:cubicBezTo>
                  <a:lnTo>
                    <a:pt x="6142" y="514318"/>
                  </a:lnTo>
                  <a:lnTo>
                    <a:pt x="398857" y="11207"/>
                  </a:lnTo>
                  <a:cubicBezTo>
                    <a:pt x="408697" y="-1442"/>
                    <a:pt x="426928" y="-3728"/>
                    <a:pt x="439577" y="6111"/>
                  </a:cubicBezTo>
                  <a:cubicBezTo>
                    <a:pt x="452226" y="15951"/>
                    <a:pt x="454512" y="34182"/>
                    <a:pt x="444673" y="46831"/>
                  </a:cubicBezTo>
                  <a:close/>
                </a:path>
              </a:pathLst>
            </a:custGeom>
            <a:solidFill>
              <a:srgbClr val="CCCCCC"/>
            </a:solidFill>
            <a:ln w="9525" cap="flat">
              <a:noFill/>
              <a:prstDash val="solid"/>
              <a:miter/>
            </a:ln>
          </p:spPr>
          <p:txBody>
            <a:bodyPr rtlCol="0" anchor="ctr"/>
            <a:lstStyle/>
            <a:p>
              <a:endParaRPr lang="zh-CN" altLang="en-US"/>
            </a:p>
          </p:txBody>
        </p:sp>
        <p:sp>
          <p:nvSpPr>
            <p:cNvPr id="123" name="iśḷíḋê">
              <a:extLst>
                <a:ext uri="{FF2B5EF4-FFF2-40B4-BE49-F238E27FC236}">
                  <a16:creationId xmlns:a16="http://schemas.microsoft.com/office/drawing/2014/main" id="{D3450F1B-3035-5594-E734-B3D4E6E1B324}"/>
                </a:ext>
              </a:extLst>
            </p:cNvPr>
            <p:cNvSpPr/>
            <p:nvPr/>
          </p:nvSpPr>
          <p:spPr>
            <a:xfrm>
              <a:off x="4167591" y="2924733"/>
              <a:ext cx="359907" cy="359907"/>
            </a:xfrm>
            <a:custGeom>
              <a:avLst/>
              <a:gdLst>
                <a:gd name="connsiteX0" fmla="*/ 382905 w 382904"/>
                <a:gd name="connsiteY0" fmla="*/ 191453 h 382904"/>
                <a:gd name="connsiteX1" fmla="*/ 191453 w 382904"/>
                <a:gd name="connsiteY1" fmla="*/ 382905 h 382904"/>
                <a:gd name="connsiteX2" fmla="*/ 0 w 382904"/>
                <a:gd name="connsiteY2" fmla="*/ 191453 h 382904"/>
                <a:gd name="connsiteX3" fmla="*/ 191453 w 382904"/>
                <a:gd name="connsiteY3" fmla="*/ 0 h 382904"/>
                <a:gd name="connsiteX4" fmla="*/ 382905 w 382904"/>
                <a:gd name="connsiteY4" fmla="*/ 191453 h 382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2904" h="382904">
                  <a:moveTo>
                    <a:pt x="382905" y="191453"/>
                  </a:moveTo>
                  <a:cubicBezTo>
                    <a:pt x="382905" y="297189"/>
                    <a:pt x="297189" y="382905"/>
                    <a:pt x="191453" y="382905"/>
                  </a:cubicBezTo>
                  <a:cubicBezTo>
                    <a:pt x="85716" y="382905"/>
                    <a:pt x="0" y="297189"/>
                    <a:pt x="0" y="191453"/>
                  </a:cubicBezTo>
                  <a:cubicBezTo>
                    <a:pt x="0" y="85716"/>
                    <a:pt x="85716" y="0"/>
                    <a:pt x="191453" y="0"/>
                  </a:cubicBezTo>
                  <a:cubicBezTo>
                    <a:pt x="297189" y="0"/>
                    <a:pt x="382905" y="85716"/>
                    <a:pt x="382905" y="191453"/>
                  </a:cubicBezTo>
                  <a:close/>
                </a:path>
              </a:pathLst>
            </a:custGeom>
            <a:solidFill>
              <a:srgbClr val="FF6363"/>
            </a:solidFill>
            <a:ln w="9525" cap="flat">
              <a:noFill/>
              <a:prstDash val="solid"/>
              <a:miter/>
            </a:ln>
          </p:spPr>
          <p:txBody>
            <a:bodyPr rtlCol="0" anchor="ctr"/>
            <a:lstStyle/>
            <a:p>
              <a:endParaRPr lang="zh-CN" altLang="en-US"/>
            </a:p>
          </p:txBody>
        </p:sp>
        <p:sp>
          <p:nvSpPr>
            <p:cNvPr id="124" name="iṡlïḋe">
              <a:extLst>
                <a:ext uri="{FF2B5EF4-FFF2-40B4-BE49-F238E27FC236}">
                  <a16:creationId xmlns:a16="http://schemas.microsoft.com/office/drawing/2014/main" id="{39AF71F7-6B94-FFD5-B44A-E99723C1B6E8}"/>
                </a:ext>
              </a:extLst>
            </p:cNvPr>
            <p:cNvSpPr/>
            <p:nvPr/>
          </p:nvSpPr>
          <p:spPr>
            <a:xfrm>
              <a:off x="4496273" y="2828124"/>
              <a:ext cx="504358" cy="630704"/>
            </a:xfrm>
            <a:custGeom>
              <a:avLst/>
              <a:gdLst>
                <a:gd name="connsiteX0" fmla="*/ 532427 w 536585"/>
                <a:gd name="connsiteY0" fmla="*/ 44109 h 671004"/>
                <a:gd name="connsiteX1" fmla="*/ 50081 w 536585"/>
                <a:gd name="connsiteY1" fmla="*/ 662282 h 671004"/>
                <a:gd name="connsiteX2" fmla="*/ 8723 w 536585"/>
                <a:gd name="connsiteY2" fmla="*/ 662596 h 671004"/>
                <a:gd name="connsiteX3" fmla="*/ 4265 w 536585"/>
                <a:gd name="connsiteY3" fmla="*/ 626563 h 671004"/>
                <a:gd name="connsiteX4" fmla="*/ 486516 w 536585"/>
                <a:gd name="connsiteY4" fmla="*/ 8581 h 671004"/>
                <a:gd name="connsiteX5" fmla="*/ 528007 w 536585"/>
                <a:gd name="connsiteY5" fmla="*/ 8600 h 671004"/>
                <a:gd name="connsiteX6" fmla="*/ 532427 w 536585"/>
                <a:gd name="connsiteY6" fmla="*/ 44395 h 671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6585" h="671004">
                  <a:moveTo>
                    <a:pt x="532427" y="44109"/>
                  </a:moveTo>
                  <a:lnTo>
                    <a:pt x="50081" y="662282"/>
                  </a:lnTo>
                  <a:cubicBezTo>
                    <a:pt x="38746" y="673788"/>
                    <a:pt x="20239" y="673931"/>
                    <a:pt x="8723" y="662596"/>
                  </a:cubicBezTo>
                  <a:cubicBezTo>
                    <a:pt x="-945" y="653080"/>
                    <a:pt x="-2793" y="638155"/>
                    <a:pt x="4265" y="626563"/>
                  </a:cubicBezTo>
                  <a:lnTo>
                    <a:pt x="486516" y="8581"/>
                  </a:lnTo>
                  <a:cubicBezTo>
                    <a:pt x="497975" y="-2868"/>
                    <a:pt x="516558" y="-2859"/>
                    <a:pt x="528007" y="8600"/>
                  </a:cubicBezTo>
                  <a:cubicBezTo>
                    <a:pt x="537503" y="18115"/>
                    <a:pt x="539323" y="32860"/>
                    <a:pt x="532427" y="44395"/>
                  </a:cubicBezTo>
                  <a:close/>
                </a:path>
              </a:pathLst>
            </a:custGeom>
            <a:solidFill>
              <a:srgbClr val="CCCCCC"/>
            </a:solidFill>
            <a:ln w="9525" cap="flat">
              <a:noFill/>
              <a:prstDash val="solid"/>
              <a:miter/>
            </a:ln>
          </p:spPr>
          <p:txBody>
            <a:bodyPr rtlCol="0" anchor="ctr"/>
            <a:lstStyle/>
            <a:p>
              <a:endParaRPr lang="zh-CN" altLang="en-US"/>
            </a:p>
          </p:txBody>
        </p:sp>
        <p:sp>
          <p:nvSpPr>
            <p:cNvPr id="125" name="ïs1íḓe">
              <a:extLst>
                <a:ext uri="{FF2B5EF4-FFF2-40B4-BE49-F238E27FC236}">
                  <a16:creationId xmlns:a16="http://schemas.microsoft.com/office/drawing/2014/main" id="{0238908F-FA7F-E2F5-62B2-F2A0C00AEE15}"/>
                </a:ext>
              </a:extLst>
            </p:cNvPr>
            <p:cNvSpPr/>
            <p:nvPr/>
          </p:nvSpPr>
          <p:spPr>
            <a:xfrm>
              <a:off x="4610960" y="2694976"/>
              <a:ext cx="683930" cy="860811"/>
            </a:xfrm>
            <a:custGeom>
              <a:avLst/>
              <a:gdLst>
                <a:gd name="connsiteX0" fmla="*/ 723212 w 727632"/>
                <a:gd name="connsiteY0" fmla="*/ 44698 h 915815"/>
                <a:gd name="connsiteX1" fmla="*/ 50081 w 727632"/>
                <a:gd name="connsiteY1" fmla="*/ 907092 h 915815"/>
                <a:gd name="connsiteX2" fmla="*/ 8723 w 727632"/>
                <a:gd name="connsiteY2" fmla="*/ 907406 h 915815"/>
                <a:gd name="connsiteX3" fmla="*/ 4265 w 727632"/>
                <a:gd name="connsiteY3" fmla="*/ 871373 h 915815"/>
                <a:gd name="connsiteX4" fmla="*/ 677397 w 727632"/>
                <a:gd name="connsiteY4" fmla="*/ 8884 h 915815"/>
                <a:gd name="connsiteX5" fmla="*/ 718745 w 727632"/>
                <a:gd name="connsiteY5" fmla="*/ 8246 h 915815"/>
                <a:gd name="connsiteX6" fmla="*/ 723212 w 727632"/>
                <a:gd name="connsiteY6" fmla="*/ 44698 h 915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632" h="915815">
                  <a:moveTo>
                    <a:pt x="723212" y="44698"/>
                  </a:moveTo>
                  <a:lnTo>
                    <a:pt x="50081" y="907092"/>
                  </a:lnTo>
                  <a:cubicBezTo>
                    <a:pt x="38746" y="918598"/>
                    <a:pt x="20239" y="918741"/>
                    <a:pt x="8723" y="907406"/>
                  </a:cubicBezTo>
                  <a:cubicBezTo>
                    <a:pt x="-945" y="897891"/>
                    <a:pt x="-2793" y="882965"/>
                    <a:pt x="4265" y="871373"/>
                  </a:cubicBezTo>
                  <a:lnTo>
                    <a:pt x="677397" y="8884"/>
                  </a:lnTo>
                  <a:cubicBezTo>
                    <a:pt x="688637" y="-2708"/>
                    <a:pt x="707153" y="-2993"/>
                    <a:pt x="718745" y="8246"/>
                  </a:cubicBezTo>
                  <a:cubicBezTo>
                    <a:pt x="728632" y="17828"/>
                    <a:pt x="730490" y="33011"/>
                    <a:pt x="723212" y="44698"/>
                  </a:cubicBezTo>
                  <a:close/>
                </a:path>
              </a:pathLst>
            </a:custGeom>
            <a:solidFill>
              <a:srgbClr val="CCCCCC"/>
            </a:solidFill>
            <a:ln w="9525" cap="flat">
              <a:noFill/>
              <a:prstDash val="solid"/>
              <a:miter/>
            </a:ln>
          </p:spPr>
          <p:txBody>
            <a:bodyPr rtlCol="0" anchor="ctr"/>
            <a:lstStyle/>
            <a:p>
              <a:endParaRPr lang="zh-CN" altLang="en-US"/>
            </a:p>
          </p:txBody>
        </p:sp>
        <p:sp>
          <p:nvSpPr>
            <p:cNvPr id="126" name="iṧľîḍe">
              <a:extLst>
                <a:ext uri="{FF2B5EF4-FFF2-40B4-BE49-F238E27FC236}">
                  <a16:creationId xmlns:a16="http://schemas.microsoft.com/office/drawing/2014/main" id="{B48AA2AB-18C6-02E8-34EA-2D0CEA183991}"/>
                </a:ext>
              </a:extLst>
            </p:cNvPr>
            <p:cNvSpPr/>
            <p:nvPr/>
          </p:nvSpPr>
          <p:spPr>
            <a:xfrm>
              <a:off x="4787993" y="3055422"/>
              <a:ext cx="504750" cy="631141"/>
            </a:xfrm>
            <a:custGeom>
              <a:avLst/>
              <a:gdLst>
                <a:gd name="connsiteX0" fmla="*/ 532582 w 537002"/>
                <a:gd name="connsiteY0" fmla="*/ 44698 h 671469"/>
                <a:gd name="connsiteX1" fmla="*/ 50236 w 537002"/>
                <a:gd name="connsiteY1" fmla="*/ 662585 h 671469"/>
                <a:gd name="connsiteX2" fmla="*/ 8888 w 537002"/>
                <a:gd name="connsiteY2" fmla="*/ 663223 h 671469"/>
                <a:gd name="connsiteX3" fmla="*/ 4421 w 537002"/>
                <a:gd name="connsiteY3" fmla="*/ 626771 h 671469"/>
                <a:gd name="connsiteX4" fmla="*/ 486766 w 537002"/>
                <a:gd name="connsiteY4" fmla="*/ 8884 h 671469"/>
                <a:gd name="connsiteX5" fmla="*/ 528115 w 537002"/>
                <a:gd name="connsiteY5" fmla="*/ 8246 h 671469"/>
                <a:gd name="connsiteX6" fmla="*/ 532582 w 537002"/>
                <a:gd name="connsiteY6" fmla="*/ 44698 h 67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7002" h="671469">
                  <a:moveTo>
                    <a:pt x="532582" y="44698"/>
                  </a:moveTo>
                  <a:lnTo>
                    <a:pt x="50236" y="662585"/>
                  </a:lnTo>
                  <a:cubicBezTo>
                    <a:pt x="38996" y="674177"/>
                    <a:pt x="20480" y="674463"/>
                    <a:pt x="8888" y="663223"/>
                  </a:cubicBezTo>
                  <a:cubicBezTo>
                    <a:pt x="-999" y="653641"/>
                    <a:pt x="-2857" y="638458"/>
                    <a:pt x="4421" y="626771"/>
                  </a:cubicBezTo>
                  <a:lnTo>
                    <a:pt x="486766" y="8884"/>
                  </a:lnTo>
                  <a:cubicBezTo>
                    <a:pt x="498006" y="-2708"/>
                    <a:pt x="516523" y="-2993"/>
                    <a:pt x="528115" y="8246"/>
                  </a:cubicBezTo>
                  <a:cubicBezTo>
                    <a:pt x="538001" y="17828"/>
                    <a:pt x="539859" y="33011"/>
                    <a:pt x="532582" y="44698"/>
                  </a:cubicBezTo>
                  <a:close/>
                </a:path>
              </a:pathLst>
            </a:custGeom>
            <a:solidFill>
              <a:srgbClr val="CCCCCC"/>
            </a:solidFill>
            <a:ln w="9525" cap="flat">
              <a:noFill/>
              <a:prstDash val="solid"/>
              <a:miter/>
            </a:ln>
          </p:spPr>
          <p:txBody>
            <a:bodyPr rtlCol="0" anchor="ctr"/>
            <a:lstStyle/>
            <a:p>
              <a:endParaRPr lang="zh-CN" altLang="en-US"/>
            </a:p>
          </p:txBody>
        </p:sp>
        <p:sp>
          <p:nvSpPr>
            <p:cNvPr id="127" name="işḷîďê">
              <a:extLst>
                <a:ext uri="{FF2B5EF4-FFF2-40B4-BE49-F238E27FC236}">
                  <a16:creationId xmlns:a16="http://schemas.microsoft.com/office/drawing/2014/main" id="{9020940B-E6B8-A75C-8C3B-E46E5B5B713E}"/>
                </a:ext>
              </a:extLst>
            </p:cNvPr>
            <p:cNvSpPr/>
            <p:nvPr/>
          </p:nvSpPr>
          <p:spPr>
            <a:xfrm>
              <a:off x="5387839" y="3127045"/>
              <a:ext cx="504750" cy="631141"/>
            </a:xfrm>
            <a:custGeom>
              <a:avLst/>
              <a:gdLst>
                <a:gd name="connsiteX0" fmla="*/ 532582 w 537002"/>
                <a:gd name="connsiteY0" fmla="*/ 44698 h 671469"/>
                <a:gd name="connsiteX1" fmla="*/ 50236 w 537002"/>
                <a:gd name="connsiteY1" fmla="*/ 662585 h 671469"/>
                <a:gd name="connsiteX2" fmla="*/ 8888 w 537002"/>
                <a:gd name="connsiteY2" fmla="*/ 663223 h 671469"/>
                <a:gd name="connsiteX3" fmla="*/ 4421 w 537002"/>
                <a:gd name="connsiteY3" fmla="*/ 626771 h 671469"/>
                <a:gd name="connsiteX4" fmla="*/ 486766 w 537002"/>
                <a:gd name="connsiteY4" fmla="*/ 8884 h 671469"/>
                <a:gd name="connsiteX5" fmla="*/ 528115 w 537002"/>
                <a:gd name="connsiteY5" fmla="*/ 8246 h 671469"/>
                <a:gd name="connsiteX6" fmla="*/ 532582 w 537002"/>
                <a:gd name="connsiteY6" fmla="*/ 44698 h 671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7002" h="671469">
                  <a:moveTo>
                    <a:pt x="532582" y="44698"/>
                  </a:moveTo>
                  <a:lnTo>
                    <a:pt x="50236" y="662585"/>
                  </a:lnTo>
                  <a:cubicBezTo>
                    <a:pt x="38996" y="674177"/>
                    <a:pt x="20480" y="674463"/>
                    <a:pt x="8888" y="663223"/>
                  </a:cubicBezTo>
                  <a:cubicBezTo>
                    <a:pt x="-999" y="653641"/>
                    <a:pt x="-2857" y="638458"/>
                    <a:pt x="4421" y="626771"/>
                  </a:cubicBezTo>
                  <a:lnTo>
                    <a:pt x="486766" y="8884"/>
                  </a:lnTo>
                  <a:cubicBezTo>
                    <a:pt x="498006" y="-2708"/>
                    <a:pt x="516523" y="-2993"/>
                    <a:pt x="528115" y="8246"/>
                  </a:cubicBezTo>
                  <a:cubicBezTo>
                    <a:pt x="538001" y="17828"/>
                    <a:pt x="539859" y="33011"/>
                    <a:pt x="532582" y="44698"/>
                  </a:cubicBezTo>
                  <a:close/>
                </a:path>
              </a:pathLst>
            </a:custGeom>
            <a:solidFill>
              <a:srgbClr val="FF6363"/>
            </a:solidFill>
            <a:ln w="9525" cap="flat">
              <a:noFill/>
              <a:prstDash val="solid"/>
              <a:miter/>
            </a:ln>
          </p:spPr>
          <p:txBody>
            <a:bodyPr rtlCol="0" anchor="ctr"/>
            <a:lstStyle/>
            <a:p>
              <a:endParaRPr lang="zh-CN" altLang="en-US"/>
            </a:p>
          </p:txBody>
        </p:sp>
        <p:sp>
          <p:nvSpPr>
            <p:cNvPr id="128" name="îṡḻîḓè">
              <a:extLst>
                <a:ext uri="{FF2B5EF4-FFF2-40B4-BE49-F238E27FC236}">
                  <a16:creationId xmlns:a16="http://schemas.microsoft.com/office/drawing/2014/main" id="{A362E362-60CD-F3D6-C3FB-A3F8C494BADB}"/>
                </a:ext>
              </a:extLst>
            </p:cNvPr>
            <p:cNvSpPr/>
            <p:nvPr/>
          </p:nvSpPr>
          <p:spPr>
            <a:xfrm>
              <a:off x="4902825" y="2923008"/>
              <a:ext cx="684021" cy="860632"/>
            </a:xfrm>
            <a:custGeom>
              <a:avLst/>
              <a:gdLst>
                <a:gd name="connsiteX0" fmla="*/ 723307 w 727728"/>
                <a:gd name="connsiteY0" fmla="*/ 44508 h 915624"/>
                <a:gd name="connsiteX1" fmla="*/ 50081 w 727728"/>
                <a:gd name="connsiteY1" fmla="*/ 906901 h 915624"/>
                <a:gd name="connsiteX2" fmla="*/ 8723 w 727728"/>
                <a:gd name="connsiteY2" fmla="*/ 907216 h 915624"/>
                <a:gd name="connsiteX3" fmla="*/ 4265 w 727728"/>
                <a:gd name="connsiteY3" fmla="*/ 871183 h 915624"/>
                <a:gd name="connsiteX4" fmla="*/ 677492 w 727728"/>
                <a:gd name="connsiteY4" fmla="*/ 8884 h 915624"/>
                <a:gd name="connsiteX5" fmla="*/ 718840 w 727728"/>
                <a:gd name="connsiteY5" fmla="*/ 8246 h 915624"/>
                <a:gd name="connsiteX6" fmla="*/ 723307 w 727728"/>
                <a:gd name="connsiteY6" fmla="*/ 44698 h 91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728" h="915624">
                  <a:moveTo>
                    <a:pt x="723307" y="44508"/>
                  </a:moveTo>
                  <a:lnTo>
                    <a:pt x="50081" y="906901"/>
                  </a:lnTo>
                  <a:cubicBezTo>
                    <a:pt x="38746" y="918408"/>
                    <a:pt x="20239" y="918550"/>
                    <a:pt x="8723" y="907216"/>
                  </a:cubicBezTo>
                  <a:cubicBezTo>
                    <a:pt x="-945" y="897700"/>
                    <a:pt x="-2793" y="882775"/>
                    <a:pt x="4265" y="871183"/>
                  </a:cubicBezTo>
                  <a:lnTo>
                    <a:pt x="677492" y="8884"/>
                  </a:lnTo>
                  <a:cubicBezTo>
                    <a:pt x="688732" y="-2708"/>
                    <a:pt x="707248" y="-2993"/>
                    <a:pt x="718840" y="8246"/>
                  </a:cubicBezTo>
                  <a:cubicBezTo>
                    <a:pt x="728727" y="17828"/>
                    <a:pt x="730585" y="33011"/>
                    <a:pt x="723307" y="44698"/>
                  </a:cubicBezTo>
                  <a:close/>
                </a:path>
              </a:pathLst>
            </a:custGeom>
            <a:solidFill>
              <a:srgbClr val="CCCCCC"/>
            </a:solidFill>
            <a:ln w="9525" cap="flat">
              <a:noFill/>
              <a:prstDash val="solid"/>
              <a:miter/>
            </a:ln>
          </p:spPr>
          <p:txBody>
            <a:bodyPr rtlCol="0" anchor="ctr"/>
            <a:lstStyle/>
            <a:p>
              <a:endParaRPr lang="zh-CN" altLang="en-US"/>
            </a:p>
          </p:txBody>
        </p:sp>
        <p:sp>
          <p:nvSpPr>
            <p:cNvPr id="129" name="ïṣľîḋe">
              <a:extLst>
                <a:ext uri="{FF2B5EF4-FFF2-40B4-BE49-F238E27FC236}">
                  <a16:creationId xmlns:a16="http://schemas.microsoft.com/office/drawing/2014/main" id="{193C00EE-3F23-BC62-FCB3-0B6EFD26D0F1}"/>
                </a:ext>
              </a:extLst>
            </p:cNvPr>
            <p:cNvSpPr/>
            <p:nvPr/>
          </p:nvSpPr>
          <p:spPr>
            <a:xfrm>
              <a:off x="4837717" y="1377418"/>
              <a:ext cx="534131" cy="534193"/>
            </a:xfrm>
            <a:custGeom>
              <a:avLst/>
              <a:gdLst>
                <a:gd name="connsiteX0" fmla="*/ 0 w 568261"/>
                <a:gd name="connsiteY0" fmla="*/ 283919 h 568327"/>
                <a:gd name="connsiteX1" fmla="*/ 283855 w 568261"/>
                <a:gd name="connsiteY1" fmla="*/ 568327 h 568327"/>
                <a:gd name="connsiteX2" fmla="*/ 568262 w 568261"/>
                <a:gd name="connsiteY2" fmla="*/ 284474 h 568327"/>
                <a:gd name="connsiteX3" fmla="*/ 488633 w 568261"/>
                <a:gd name="connsiteY3" fmla="*/ 86942 h 568327"/>
                <a:gd name="connsiteX4" fmla="*/ 487204 w 568261"/>
                <a:gd name="connsiteY4" fmla="*/ 85609 h 568327"/>
                <a:gd name="connsiteX5" fmla="*/ 480346 w 568261"/>
                <a:gd name="connsiteY5" fmla="*/ 78560 h 568327"/>
                <a:gd name="connsiteX6" fmla="*/ 480346 w 568261"/>
                <a:gd name="connsiteY6" fmla="*/ 78560 h 568327"/>
                <a:gd name="connsiteX7" fmla="*/ 480346 w 568261"/>
                <a:gd name="connsiteY7" fmla="*/ 78560 h 568327"/>
                <a:gd name="connsiteX8" fmla="*/ 471392 w 568261"/>
                <a:gd name="connsiteY8" fmla="*/ 70559 h 568327"/>
                <a:gd name="connsiteX9" fmla="*/ 70552 w 568261"/>
                <a:gd name="connsiteY9" fmla="*/ 96683 h 568327"/>
                <a:gd name="connsiteX10" fmla="*/ 0 w 568261"/>
                <a:gd name="connsiteY10" fmla="*/ 283919 h 568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8261" h="568327">
                  <a:moveTo>
                    <a:pt x="0" y="283919"/>
                  </a:moveTo>
                  <a:cubicBezTo>
                    <a:pt x="-152" y="440840"/>
                    <a:pt x="126930" y="568174"/>
                    <a:pt x="283855" y="568327"/>
                  </a:cubicBezTo>
                  <a:cubicBezTo>
                    <a:pt x="440779" y="568481"/>
                    <a:pt x="568109" y="441395"/>
                    <a:pt x="568262" y="284474"/>
                  </a:cubicBezTo>
                  <a:cubicBezTo>
                    <a:pt x="568338" y="210796"/>
                    <a:pt x="539782" y="139972"/>
                    <a:pt x="488633" y="86942"/>
                  </a:cubicBezTo>
                  <a:lnTo>
                    <a:pt x="487204" y="85609"/>
                  </a:lnTo>
                  <a:cubicBezTo>
                    <a:pt x="484918" y="83132"/>
                    <a:pt x="482727" y="80751"/>
                    <a:pt x="480346" y="78560"/>
                  </a:cubicBezTo>
                  <a:lnTo>
                    <a:pt x="480346" y="78560"/>
                  </a:lnTo>
                  <a:lnTo>
                    <a:pt x="480346" y="78560"/>
                  </a:lnTo>
                  <a:cubicBezTo>
                    <a:pt x="477393" y="75893"/>
                    <a:pt x="474440" y="73131"/>
                    <a:pt x="471392" y="70559"/>
                  </a:cubicBezTo>
                  <a:cubicBezTo>
                    <a:pt x="353492" y="-32914"/>
                    <a:pt x="174031" y="-21220"/>
                    <a:pt x="70552" y="96683"/>
                  </a:cubicBezTo>
                  <a:cubicBezTo>
                    <a:pt x="25108" y="148470"/>
                    <a:pt x="29" y="215015"/>
                    <a:pt x="0" y="283919"/>
                  </a:cubicBezTo>
                  <a:close/>
                </a:path>
              </a:pathLst>
            </a:custGeom>
            <a:solidFill>
              <a:srgbClr val="2F2E41"/>
            </a:solidFill>
            <a:ln w="9525" cap="flat">
              <a:noFill/>
              <a:prstDash val="solid"/>
              <a:miter/>
            </a:ln>
          </p:spPr>
          <p:txBody>
            <a:bodyPr rtlCol="0" anchor="ctr"/>
            <a:lstStyle/>
            <a:p>
              <a:endParaRPr lang="zh-CN" altLang="en-US"/>
            </a:p>
          </p:txBody>
        </p:sp>
        <p:sp>
          <p:nvSpPr>
            <p:cNvPr id="130" name="iSlîḑê">
              <a:extLst>
                <a:ext uri="{FF2B5EF4-FFF2-40B4-BE49-F238E27FC236}">
                  <a16:creationId xmlns:a16="http://schemas.microsoft.com/office/drawing/2014/main" id="{1304CD9A-9CE9-29E4-3C3A-83067F542F75}"/>
                </a:ext>
              </a:extLst>
            </p:cNvPr>
            <p:cNvSpPr/>
            <p:nvPr/>
          </p:nvSpPr>
          <p:spPr>
            <a:xfrm>
              <a:off x="4946228" y="1482148"/>
              <a:ext cx="447825" cy="447825"/>
            </a:xfrm>
            <a:custGeom>
              <a:avLst/>
              <a:gdLst>
                <a:gd name="connsiteX0" fmla="*/ 476441 w 476440"/>
                <a:gd name="connsiteY0" fmla="*/ 238220 h 476440"/>
                <a:gd name="connsiteX1" fmla="*/ 238220 w 476440"/>
                <a:gd name="connsiteY1" fmla="*/ 476441 h 476440"/>
                <a:gd name="connsiteX2" fmla="*/ 0 w 476440"/>
                <a:gd name="connsiteY2" fmla="*/ 238220 h 476440"/>
                <a:gd name="connsiteX3" fmla="*/ 238220 w 476440"/>
                <a:gd name="connsiteY3" fmla="*/ 0 h 476440"/>
                <a:gd name="connsiteX4" fmla="*/ 476441 w 476440"/>
                <a:gd name="connsiteY4" fmla="*/ 238220 h 476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40" h="476440">
                  <a:moveTo>
                    <a:pt x="476441" y="238220"/>
                  </a:moveTo>
                  <a:cubicBezTo>
                    <a:pt x="476441" y="369786"/>
                    <a:pt x="369786" y="476441"/>
                    <a:pt x="238220" y="476441"/>
                  </a:cubicBezTo>
                  <a:cubicBezTo>
                    <a:pt x="106655" y="476441"/>
                    <a:pt x="0" y="369786"/>
                    <a:pt x="0" y="238220"/>
                  </a:cubicBezTo>
                  <a:cubicBezTo>
                    <a:pt x="0" y="106655"/>
                    <a:pt x="106655" y="0"/>
                    <a:pt x="238220" y="0"/>
                  </a:cubicBezTo>
                  <a:cubicBezTo>
                    <a:pt x="369786" y="0"/>
                    <a:pt x="476441" y="106655"/>
                    <a:pt x="476441" y="238220"/>
                  </a:cubicBezTo>
                  <a:close/>
                </a:path>
              </a:pathLst>
            </a:custGeom>
            <a:solidFill>
              <a:srgbClr val="FFB8B8"/>
            </a:solidFill>
            <a:ln w="9525" cap="flat">
              <a:noFill/>
              <a:prstDash val="solid"/>
              <a:miter/>
            </a:ln>
          </p:spPr>
          <p:txBody>
            <a:bodyPr rtlCol="0" anchor="ctr"/>
            <a:lstStyle/>
            <a:p>
              <a:endParaRPr lang="zh-CN" altLang="en-US"/>
            </a:p>
          </p:txBody>
        </p:sp>
        <p:sp>
          <p:nvSpPr>
            <p:cNvPr id="131" name="íSlïdê">
              <a:extLst>
                <a:ext uri="{FF2B5EF4-FFF2-40B4-BE49-F238E27FC236}">
                  <a16:creationId xmlns:a16="http://schemas.microsoft.com/office/drawing/2014/main" id="{16535DA5-E8BB-D593-4A7C-DD669EFD12F4}"/>
                </a:ext>
              </a:extLst>
            </p:cNvPr>
            <p:cNvSpPr/>
            <p:nvPr/>
          </p:nvSpPr>
          <p:spPr>
            <a:xfrm>
              <a:off x="4924615" y="1422682"/>
              <a:ext cx="524847" cy="444710"/>
            </a:xfrm>
            <a:custGeom>
              <a:avLst/>
              <a:gdLst>
                <a:gd name="connsiteX0" fmla="*/ 7278 w 558384"/>
                <a:gd name="connsiteY0" fmla="*/ 365017 h 473126"/>
                <a:gd name="connsiteX1" fmla="*/ 91002 w 558384"/>
                <a:gd name="connsiteY1" fmla="*/ 72505 h 473126"/>
                <a:gd name="connsiteX2" fmla="*/ 371514 w 558384"/>
                <a:gd name="connsiteY2" fmla="*/ 18117 h 473126"/>
                <a:gd name="connsiteX3" fmla="*/ 389421 w 558384"/>
                <a:gd name="connsiteY3" fmla="*/ 25927 h 473126"/>
                <a:gd name="connsiteX4" fmla="*/ 392088 w 558384"/>
                <a:gd name="connsiteY4" fmla="*/ 27261 h 473126"/>
                <a:gd name="connsiteX5" fmla="*/ 392088 w 558384"/>
                <a:gd name="connsiteY5" fmla="*/ 27261 h 473126"/>
                <a:gd name="connsiteX6" fmla="*/ 393707 w 558384"/>
                <a:gd name="connsiteY6" fmla="*/ 28404 h 473126"/>
                <a:gd name="connsiteX7" fmla="*/ 397612 w 558384"/>
                <a:gd name="connsiteY7" fmla="*/ 30595 h 473126"/>
                <a:gd name="connsiteX8" fmla="*/ 508483 w 558384"/>
                <a:gd name="connsiteY8" fmla="*/ 76791 h 473126"/>
                <a:gd name="connsiteX9" fmla="*/ 557442 w 558384"/>
                <a:gd name="connsiteY9" fmla="*/ 259004 h 473126"/>
                <a:gd name="connsiteX10" fmla="*/ 557442 w 558384"/>
                <a:gd name="connsiteY10" fmla="*/ 261481 h 473126"/>
                <a:gd name="connsiteX11" fmla="*/ 555441 w 558384"/>
                <a:gd name="connsiteY11" fmla="*/ 262719 h 473126"/>
                <a:gd name="connsiteX12" fmla="*/ 468573 w 558384"/>
                <a:gd name="connsiteY12" fmla="*/ 310344 h 473126"/>
                <a:gd name="connsiteX13" fmla="*/ 176727 w 558384"/>
                <a:gd name="connsiteY13" fmla="*/ 338157 h 473126"/>
                <a:gd name="connsiteX14" fmla="*/ 175108 w 558384"/>
                <a:gd name="connsiteY14" fmla="*/ 337585 h 473126"/>
                <a:gd name="connsiteX15" fmla="*/ 137008 w 558384"/>
                <a:gd name="connsiteY15" fmla="*/ 273101 h 473126"/>
                <a:gd name="connsiteX16" fmla="*/ 87954 w 558384"/>
                <a:gd name="connsiteY16" fmla="*/ 473126 h 473126"/>
                <a:gd name="connsiteX17" fmla="*/ 8992 w 558384"/>
                <a:gd name="connsiteY17" fmla="*/ 368351 h 473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384" h="473126">
                  <a:moveTo>
                    <a:pt x="7278" y="365017"/>
                  </a:moveTo>
                  <a:cubicBezTo>
                    <a:pt x="-15963" y="260242"/>
                    <a:pt x="17660" y="142513"/>
                    <a:pt x="91002" y="72505"/>
                  </a:cubicBezTo>
                  <a:cubicBezTo>
                    <a:pt x="166307" y="2021"/>
                    <a:pt x="275321" y="-19116"/>
                    <a:pt x="371514" y="18117"/>
                  </a:cubicBezTo>
                  <a:cubicBezTo>
                    <a:pt x="377514" y="20498"/>
                    <a:pt x="383515" y="23165"/>
                    <a:pt x="389421" y="25927"/>
                  </a:cubicBezTo>
                  <a:lnTo>
                    <a:pt x="392088" y="27261"/>
                  </a:lnTo>
                  <a:lnTo>
                    <a:pt x="392088" y="27261"/>
                  </a:lnTo>
                  <a:lnTo>
                    <a:pt x="393707" y="28404"/>
                  </a:lnTo>
                  <a:cubicBezTo>
                    <a:pt x="394812" y="29435"/>
                    <a:pt x="396155" y="30185"/>
                    <a:pt x="397612" y="30595"/>
                  </a:cubicBezTo>
                  <a:cubicBezTo>
                    <a:pt x="439465" y="29463"/>
                    <a:pt x="479813" y="46274"/>
                    <a:pt x="508483" y="76791"/>
                  </a:cubicBezTo>
                  <a:cubicBezTo>
                    <a:pt x="545345" y="116796"/>
                    <a:pt x="562776" y="181566"/>
                    <a:pt x="557442" y="259004"/>
                  </a:cubicBezTo>
                  <a:lnTo>
                    <a:pt x="557442" y="261481"/>
                  </a:lnTo>
                  <a:lnTo>
                    <a:pt x="555441" y="262719"/>
                  </a:lnTo>
                  <a:cubicBezTo>
                    <a:pt x="527476" y="280331"/>
                    <a:pt x="498463" y="296235"/>
                    <a:pt x="468573" y="310344"/>
                  </a:cubicBezTo>
                  <a:cubicBezTo>
                    <a:pt x="363798" y="359493"/>
                    <a:pt x="268548" y="368637"/>
                    <a:pt x="176727" y="338157"/>
                  </a:cubicBezTo>
                  <a:lnTo>
                    <a:pt x="175108" y="337585"/>
                  </a:lnTo>
                  <a:lnTo>
                    <a:pt x="137008" y="273101"/>
                  </a:lnTo>
                  <a:cubicBezTo>
                    <a:pt x="129102" y="317583"/>
                    <a:pt x="133389" y="465220"/>
                    <a:pt x="87954" y="473126"/>
                  </a:cubicBezTo>
                  <a:lnTo>
                    <a:pt x="8992" y="368351"/>
                  </a:lnTo>
                  <a:close/>
                </a:path>
              </a:pathLst>
            </a:custGeom>
            <a:solidFill>
              <a:srgbClr val="2F2E41"/>
            </a:solidFill>
            <a:ln w="9525" cap="flat">
              <a:noFill/>
              <a:prstDash val="solid"/>
              <a:miter/>
            </a:ln>
          </p:spPr>
          <p:txBody>
            <a:bodyPr rtlCol="0" anchor="ctr"/>
            <a:lstStyle/>
            <a:p>
              <a:endParaRPr lang="zh-CN" altLang="en-US"/>
            </a:p>
          </p:txBody>
        </p:sp>
        <p:sp>
          <p:nvSpPr>
            <p:cNvPr id="132" name="iṥḻîdè">
              <a:extLst>
                <a:ext uri="{FF2B5EF4-FFF2-40B4-BE49-F238E27FC236}">
                  <a16:creationId xmlns:a16="http://schemas.microsoft.com/office/drawing/2014/main" id="{A9AC3CB5-7C20-C6AB-E21C-473A770C9235}"/>
                </a:ext>
              </a:extLst>
            </p:cNvPr>
            <p:cNvSpPr/>
            <p:nvPr/>
          </p:nvSpPr>
          <p:spPr>
            <a:xfrm>
              <a:off x="4188631" y="1194502"/>
              <a:ext cx="850861" cy="923144"/>
            </a:xfrm>
            <a:custGeom>
              <a:avLst/>
              <a:gdLst>
                <a:gd name="connsiteX0" fmla="*/ 288893 w 905229"/>
                <a:gd name="connsiteY0" fmla="*/ 815137 h 982131"/>
                <a:gd name="connsiteX1" fmla="*/ 286607 w 905229"/>
                <a:gd name="connsiteY1" fmla="*/ 532721 h 982131"/>
                <a:gd name="connsiteX2" fmla="*/ 467582 w 905229"/>
                <a:gd name="connsiteY2" fmla="*/ 324600 h 982131"/>
                <a:gd name="connsiteX3" fmla="*/ 560165 w 905229"/>
                <a:gd name="connsiteY3" fmla="*/ 71520 h 982131"/>
                <a:gd name="connsiteX4" fmla="*/ 712565 w 905229"/>
                <a:gd name="connsiteY4" fmla="*/ 559 h 982131"/>
                <a:gd name="connsiteX5" fmla="*/ 836409 w 905229"/>
                <a:gd name="connsiteY5" fmla="*/ 150030 h 982131"/>
                <a:gd name="connsiteX6" fmla="*/ 836390 w 905229"/>
                <a:gd name="connsiteY6" fmla="*/ 150197 h 982131"/>
                <a:gd name="connsiteX7" fmla="*/ 833057 w 905229"/>
                <a:gd name="connsiteY7" fmla="*/ 170104 h 982131"/>
                <a:gd name="connsiteX8" fmla="*/ 902875 w 905229"/>
                <a:gd name="connsiteY8" fmla="*/ 178391 h 982131"/>
                <a:gd name="connsiteX9" fmla="*/ 867061 w 905229"/>
                <a:gd name="connsiteY9" fmla="*/ 232778 h 982131"/>
                <a:gd name="connsiteX10" fmla="*/ 748284 w 905229"/>
                <a:gd name="connsiteY10" fmla="*/ 322218 h 982131"/>
                <a:gd name="connsiteX11" fmla="*/ 702183 w 905229"/>
                <a:gd name="connsiteY11" fmla="*/ 311646 h 982131"/>
                <a:gd name="connsiteX12" fmla="*/ 703421 w 905229"/>
                <a:gd name="connsiteY12" fmla="*/ 269164 h 982131"/>
                <a:gd name="connsiteX13" fmla="*/ 594074 w 905229"/>
                <a:gd name="connsiteY13" fmla="*/ 429470 h 982131"/>
                <a:gd name="connsiteX14" fmla="*/ 606266 w 905229"/>
                <a:gd name="connsiteY14" fmla="*/ 631876 h 982131"/>
                <a:gd name="connsiteX15" fmla="*/ 592074 w 905229"/>
                <a:gd name="connsiteY15" fmla="*/ 831901 h 982131"/>
                <a:gd name="connsiteX16" fmla="*/ 411099 w 905229"/>
                <a:gd name="connsiteY16" fmla="*/ 975538 h 982131"/>
                <a:gd name="connsiteX17" fmla="*/ 178594 w 905229"/>
                <a:gd name="connsiteY17" fmla="*/ 938581 h 982131"/>
                <a:gd name="connsiteX18" fmla="*/ 0 w 905229"/>
                <a:gd name="connsiteY18" fmla="*/ 781038 h 982131"/>
                <a:gd name="connsiteX19" fmla="*/ 288893 w 905229"/>
                <a:gd name="connsiteY19" fmla="*/ 815137 h 98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05229" h="982131">
                  <a:moveTo>
                    <a:pt x="288893" y="815137"/>
                  </a:moveTo>
                  <a:cubicBezTo>
                    <a:pt x="369951" y="773322"/>
                    <a:pt x="265652" y="621494"/>
                    <a:pt x="286607" y="532721"/>
                  </a:cubicBezTo>
                  <a:cubicBezTo>
                    <a:pt x="307562" y="443948"/>
                    <a:pt x="458057" y="415373"/>
                    <a:pt x="467582" y="324600"/>
                  </a:cubicBezTo>
                  <a:cubicBezTo>
                    <a:pt x="477107" y="233826"/>
                    <a:pt x="500063" y="140386"/>
                    <a:pt x="560165" y="71520"/>
                  </a:cubicBezTo>
                  <a:cubicBezTo>
                    <a:pt x="598265" y="27515"/>
                    <a:pt x="654749" y="-4680"/>
                    <a:pt x="712565" y="559"/>
                  </a:cubicBezTo>
                  <a:cubicBezTo>
                    <a:pt x="788041" y="7636"/>
                    <a:pt x="843486" y="74557"/>
                    <a:pt x="836409" y="150030"/>
                  </a:cubicBezTo>
                  <a:cubicBezTo>
                    <a:pt x="836400" y="150085"/>
                    <a:pt x="836400" y="150141"/>
                    <a:pt x="836390" y="150197"/>
                  </a:cubicBezTo>
                  <a:cubicBezTo>
                    <a:pt x="835800" y="156909"/>
                    <a:pt x="834685" y="163565"/>
                    <a:pt x="833057" y="170104"/>
                  </a:cubicBezTo>
                  <a:cubicBezTo>
                    <a:pt x="849535" y="146672"/>
                    <a:pt x="892302" y="151721"/>
                    <a:pt x="902875" y="178391"/>
                  </a:cubicBezTo>
                  <a:cubicBezTo>
                    <a:pt x="912400" y="202013"/>
                    <a:pt x="891540" y="230683"/>
                    <a:pt x="867061" y="232778"/>
                  </a:cubicBezTo>
                  <a:cubicBezTo>
                    <a:pt x="835057" y="272307"/>
                    <a:pt x="798386" y="314312"/>
                    <a:pt x="748284" y="322218"/>
                  </a:cubicBezTo>
                  <a:cubicBezTo>
                    <a:pt x="732111" y="325939"/>
                    <a:pt x="715118" y="322043"/>
                    <a:pt x="702183" y="311646"/>
                  </a:cubicBezTo>
                  <a:cubicBezTo>
                    <a:pt x="690372" y="300311"/>
                    <a:pt x="689420" y="277641"/>
                    <a:pt x="703421" y="269164"/>
                  </a:cubicBezTo>
                  <a:cubicBezTo>
                    <a:pt x="640461" y="294215"/>
                    <a:pt x="603504" y="362319"/>
                    <a:pt x="594074" y="429470"/>
                  </a:cubicBezTo>
                  <a:cubicBezTo>
                    <a:pt x="584645" y="496621"/>
                    <a:pt x="597694" y="564629"/>
                    <a:pt x="606266" y="631876"/>
                  </a:cubicBezTo>
                  <a:cubicBezTo>
                    <a:pt x="614839" y="699123"/>
                    <a:pt x="618458" y="769893"/>
                    <a:pt x="592074" y="831901"/>
                  </a:cubicBezTo>
                  <a:cubicBezTo>
                    <a:pt x="560927" y="905720"/>
                    <a:pt x="489109" y="958584"/>
                    <a:pt x="411099" y="975538"/>
                  </a:cubicBezTo>
                  <a:cubicBezTo>
                    <a:pt x="333089" y="992492"/>
                    <a:pt x="249174" y="975538"/>
                    <a:pt x="178594" y="938581"/>
                  </a:cubicBezTo>
                  <a:cubicBezTo>
                    <a:pt x="108013" y="901624"/>
                    <a:pt x="48292" y="844665"/>
                    <a:pt x="0" y="781038"/>
                  </a:cubicBezTo>
                  <a:cubicBezTo>
                    <a:pt x="83153" y="839807"/>
                    <a:pt x="198215" y="861905"/>
                    <a:pt x="288893" y="815137"/>
                  </a:cubicBezTo>
                  <a:close/>
                </a:path>
              </a:pathLst>
            </a:custGeom>
            <a:solidFill>
              <a:srgbClr val="2F2E41"/>
            </a:solidFill>
            <a:ln w="9525" cap="flat">
              <a:noFill/>
              <a:prstDash val="solid"/>
              <a:miter/>
            </a:ln>
          </p:spPr>
          <p:txBody>
            <a:bodyPr rtlCol="0" anchor="ctr"/>
            <a:lstStyle/>
            <a:p>
              <a:endParaRPr lang="zh-CN" altLang="en-US"/>
            </a:p>
          </p:txBody>
        </p:sp>
        <p:sp>
          <p:nvSpPr>
            <p:cNvPr id="133" name="iŝľíḋê">
              <a:extLst>
                <a:ext uri="{FF2B5EF4-FFF2-40B4-BE49-F238E27FC236}">
                  <a16:creationId xmlns:a16="http://schemas.microsoft.com/office/drawing/2014/main" id="{92EFAAFB-A8EA-A050-9E60-B6647B561E4D}"/>
                </a:ext>
              </a:extLst>
            </p:cNvPr>
            <p:cNvSpPr/>
            <p:nvPr/>
          </p:nvSpPr>
          <p:spPr>
            <a:xfrm>
              <a:off x="4962928" y="1581615"/>
              <a:ext cx="100314" cy="519269"/>
            </a:xfrm>
            <a:custGeom>
              <a:avLst/>
              <a:gdLst>
                <a:gd name="connsiteX0" fmla="*/ 106724 w 106724"/>
                <a:gd name="connsiteY0" fmla="*/ 117062 h 552449"/>
                <a:gd name="connsiteX1" fmla="*/ 22142 w 106724"/>
                <a:gd name="connsiteY1" fmla="*/ 552450 h 552449"/>
                <a:gd name="connsiteX2" fmla="*/ 35191 w 106724"/>
                <a:gd name="connsiteY2" fmla="*/ 539401 h 552449"/>
                <a:gd name="connsiteX3" fmla="*/ 26619 w 106724"/>
                <a:gd name="connsiteY3" fmla="*/ 56388 h 552449"/>
                <a:gd name="connsiteX4" fmla="*/ 64719 w 106724"/>
                <a:gd name="connsiteY4" fmla="*/ 0 h 552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24" h="552449">
                  <a:moveTo>
                    <a:pt x="106724" y="117062"/>
                  </a:moveTo>
                  <a:cubicBezTo>
                    <a:pt x="23381" y="260509"/>
                    <a:pt x="180257" y="502253"/>
                    <a:pt x="22142" y="552450"/>
                  </a:cubicBezTo>
                  <a:lnTo>
                    <a:pt x="35191" y="539401"/>
                  </a:lnTo>
                  <a:cubicBezTo>
                    <a:pt x="130441" y="422053"/>
                    <a:pt x="-68821" y="173736"/>
                    <a:pt x="26619" y="56388"/>
                  </a:cubicBezTo>
                  <a:cubicBezTo>
                    <a:pt x="41469" y="39140"/>
                    <a:pt x="54261" y="20216"/>
                    <a:pt x="64719" y="0"/>
                  </a:cubicBezTo>
                </a:path>
              </a:pathLst>
            </a:custGeom>
            <a:solidFill>
              <a:srgbClr val="2F2E41"/>
            </a:solidFill>
            <a:ln w="9525" cap="flat">
              <a:noFill/>
              <a:prstDash val="solid"/>
              <a:miter/>
            </a:ln>
          </p:spPr>
          <p:txBody>
            <a:bodyPr rtlCol="0" anchor="ctr"/>
            <a:lstStyle/>
            <a:p>
              <a:endParaRPr lang="zh-CN" altLang="en-US"/>
            </a:p>
          </p:txBody>
        </p:sp>
        <p:sp>
          <p:nvSpPr>
            <p:cNvPr id="134" name="íśľîḑe">
              <a:extLst>
                <a:ext uri="{FF2B5EF4-FFF2-40B4-BE49-F238E27FC236}">
                  <a16:creationId xmlns:a16="http://schemas.microsoft.com/office/drawing/2014/main" id="{E7EC9C2E-C116-1285-8A9C-4FF3342664B5}"/>
                </a:ext>
              </a:extLst>
            </p:cNvPr>
            <p:cNvSpPr/>
            <p:nvPr/>
          </p:nvSpPr>
          <p:spPr>
            <a:xfrm>
              <a:off x="4941930" y="1442217"/>
              <a:ext cx="356416" cy="321500"/>
            </a:xfrm>
            <a:custGeom>
              <a:avLst/>
              <a:gdLst>
                <a:gd name="connsiteX0" fmla="*/ 0 w 379190"/>
                <a:gd name="connsiteY0" fmla="*/ 342044 h 342043"/>
                <a:gd name="connsiteX1" fmla="*/ 372999 w 379190"/>
                <a:gd name="connsiteY1" fmla="*/ 18194 h 342043"/>
                <a:gd name="connsiteX2" fmla="*/ 375952 w 379190"/>
                <a:gd name="connsiteY2" fmla="*/ 16955 h 342043"/>
                <a:gd name="connsiteX3" fmla="*/ 379190 w 379190"/>
                <a:gd name="connsiteY3" fmla="*/ 15241 h 342043"/>
                <a:gd name="connsiteX4" fmla="*/ 369094 w 379190"/>
                <a:gd name="connsiteY4" fmla="*/ 9907 h 342043"/>
                <a:gd name="connsiteX5" fmla="*/ 369094 w 379190"/>
                <a:gd name="connsiteY5" fmla="*/ 9907 h 342043"/>
                <a:gd name="connsiteX6" fmla="*/ 369094 w 379190"/>
                <a:gd name="connsiteY6" fmla="*/ 9907 h 342043"/>
                <a:gd name="connsiteX7" fmla="*/ 360140 w 379190"/>
                <a:gd name="connsiteY7" fmla="*/ 1906 h 342043"/>
                <a:gd name="connsiteX8" fmla="*/ 351473 w 379190"/>
                <a:gd name="connsiteY8" fmla="*/ 1906 h 342043"/>
                <a:gd name="connsiteX9" fmla="*/ 0 w 379190"/>
                <a:gd name="connsiteY9" fmla="*/ 342044 h 34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9190" h="342043">
                  <a:moveTo>
                    <a:pt x="0" y="342044"/>
                  </a:moveTo>
                  <a:cubicBezTo>
                    <a:pt x="0" y="342044"/>
                    <a:pt x="70580" y="78677"/>
                    <a:pt x="372999" y="18194"/>
                  </a:cubicBezTo>
                  <a:lnTo>
                    <a:pt x="375952" y="16955"/>
                  </a:lnTo>
                  <a:lnTo>
                    <a:pt x="379190" y="15241"/>
                  </a:lnTo>
                  <a:cubicBezTo>
                    <a:pt x="375761" y="13241"/>
                    <a:pt x="372427" y="11526"/>
                    <a:pt x="369094" y="9907"/>
                  </a:cubicBezTo>
                  <a:lnTo>
                    <a:pt x="369094" y="9907"/>
                  </a:lnTo>
                  <a:lnTo>
                    <a:pt x="369094" y="9907"/>
                  </a:lnTo>
                  <a:cubicBezTo>
                    <a:pt x="366141" y="7240"/>
                    <a:pt x="363188" y="4478"/>
                    <a:pt x="360140" y="1906"/>
                  </a:cubicBezTo>
                  <a:lnTo>
                    <a:pt x="351473" y="1906"/>
                  </a:lnTo>
                  <a:cubicBezTo>
                    <a:pt x="351473" y="1906"/>
                    <a:pt x="47816" y="-46291"/>
                    <a:pt x="0" y="342044"/>
                  </a:cubicBezTo>
                  <a:close/>
                </a:path>
              </a:pathLst>
            </a:custGeom>
            <a:solidFill>
              <a:srgbClr val="FD6584"/>
            </a:solidFill>
            <a:ln w="9525" cap="flat">
              <a:noFill/>
              <a:prstDash val="solid"/>
              <a:miter/>
            </a:ln>
          </p:spPr>
          <p:txBody>
            <a:bodyPr rtlCol="0" anchor="ctr"/>
            <a:lstStyle/>
            <a:p>
              <a:endParaRPr lang="zh-CN" altLang="en-US"/>
            </a:p>
          </p:txBody>
        </p:sp>
        <p:sp>
          <p:nvSpPr>
            <p:cNvPr id="135" name="ïṡľiḑè">
              <a:extLst>
                <a:ext uri="{FF2B5EF4-FFF2-40B4-BE49-F238E27FC236}">
                  <a16:creationId xmlns:a16="http://schemas.microsoft.com/office/drawing/2014/main" id="{0DED8234-00E3-C9B4-4AB0-3D3737A183FD}"/>
                </a:ext>
              </a:extLst>
            </p:cNvPr>
            <p:cNvSpPr/>
            <p:nvPr/>
          </p:nvSpPr>
          <p:spPr>
            <a:xfrm>
              <a:off x="2877026" y="6048589"/>
              <a:ext cx="6425248" cy="21308"/>
            </a:xfrm>
            <a:custGeom>
              <a:avLst/>
              <a:gdLst>
                <a:gd name="connsiteX0" fmla="*/ 0 w 6835806"/>
                <a:gd name="connsiteY0" fmla="*/ 11335 h 22669"/>
                <a:gd name="connsiteX1" fmla="*/ 11144 w 6835806"/>
                <a:gd name="connsiteY1" fmla="*/ 22670 h 22669"/>
                <a:gd name="connsiteX2" fmla="*/ 11240 w 6835806"/>
                <a:gd name="connsiteY2" fmla="*/ 22670 h 22669"/>
                <a:gd name="connsiteX3" fmla="*/ 6824472 w 6835806"/>
                <a:gd name="connsiteY3" fmla="*/ 22670 h 22669"/>
                <a:gd name="connsiteX4" fmla="*/ 6835807 w 6835806"/>
                <a:gd name="connsiteY4" fmla="*/ 11335 h 22669"/>
                <a:gd name="connsiteX5" fmla="*/ 6824472 w 6835806"/>
                <a:gd name="connsiteY5" fmla="*/ 0 h 22669"/>
                <a:gd name="connsiteX6" fmla="*/ 11335 w 6835806"/>
                <a:gd name="connsiteY6" fmla="*/ 0 h 22669"/>
                <a:gd name="connsiteX7" fmla="*/ 0 w 6835806"/>
                <a:gd name="connsiteY7" fmla="*/ 11335 h 22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5806" h="22669">
                  <a:moveTo>
                    <a:pt x="0" y="11335"/>
                  </a:moveTo>
                  <a:cubicBezTo>
                    <a:pt x="-52" y="17545"/>
                    <a:pt x="4937" y="22613"/>
                    <a:pt x="11144" y="22670"/>
                  </a:cubicBezTo>
                  <a:cubicBezTo>
                    <a:pt x="11176" y="22670"/>
                    <a:pt x="11208" y="22670"/>
                    <a:pt x="11240" y="22670"/>
                  </a:cubicBezTo>
                  <a:lnTo>
                    <a:pt x="6824472" y="22670"/>
                  </a:lnTo>
                  <a:cubicBezTo>
                    <a:pt x="6830731" y="22670"/>
                    <a:pt x="6835807" y="17593"/>
                    <a:pt x="6835807" y="11335"/>
                  </a:cubicBezTo>
                  <a:cubicBezTo>
                    <a:pt x="6835807" y="5077"/>
                    <a:pt x="6830731" y="0"/>
                    <a:pt x="6824472" y="0"/>
                  </a:cubicBezTo>
                  <a:lnTo>
                    <a:pt x="11335" y="0"/>
                  </a:lnTo>
                  <a:cubicBezTo>
                    <a:pt x="5075" y="0"/>
                    <a:pt x="0" y="5077"/>
                    <a:pt x="0" y="11335"/>
                  </a:cubicBezTo>
                  <a:close/>
                </a:path>
              </a:pathLst>
            </a:custGeom>
            <a:solidFill>
              <a:srgbClr val="CCCCCC"/>
            </a:solidFill>
            <a:ln w="9525" cap="flat">
              <a:noFill/>
              <a:prstDash val="solid"/>
              <a:miter/>
            </a:ln>
          </p:spPr>
          <p:txBody>
            <a:bodyPr rtlCol="0" anchor="ctr"/>
            <a:lstStyle/>
            <a:p>
              <a:endParaRPr lang="zh-CN" altLang="en-US"/>
            </a:p>
          </p:txBody>
        </p:sp>
      </p:grpSp>
    </p:spTree>
    <p:custDataLst>
      <p:tags r:id="rId2"/>
    </p:custDataLst>
    <p:extLst>
      <p:ext uri="{BB962C8B-B14F-4D97-AF65-F5344CB8AC3E}">
        <p14:creationId xmlns:p14="http://schemas.microsoft.com/office/powerpoint/2010/main" val="1807457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56"/>
          <p:cNvSpPr txBox="1">
            <a:spLocks noChangeArrowheads="1"/>
          </p:cNvSpPr>
          <p:nvPr/>
        </p:nvSpPr>
        <p:spPr bwMode="auto">
          <a:xfrm>
            <a:off x="515938" y="1089025"/>
            <a:ext cx="67691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2</a:t>
            </a:r>
            <a:r>
              <a:rPr lang="zh-CN" altLang="en-US" sz="2400" b="1" dirty="0">
                <a:solidFill>
                  <a:srgbClr val="C00000"/>
                </a:solidFill>
                <a:latin typeface="+mj-ea"/>
                <a:ea typeface="+mj-ea"/>
              </a:rPr>
              <a:t>）系统稳定的条件</a:t>
            </a:r>
          </a:p>
        </p:txBody>
      </p:sp>
      <p:sp>
        <p:nvSpPr>
          <p:cNvPr id="4" name="TextBox 14"/>
          <p:cNvSpPr txBox="1">
            <a:spLocks noChangeArrowheads="1"/>
          </p:cNvSpPr>
          <p:nvPr/>
        </p:nvSpPr>
        <p:spPr bwMode="auto">
          <a:xfrm>
            <a:off x="1300163" y="4612181"/>
            <a:ext cx="3576637"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则称</a:t>
            </a:r>
            <a:r>
              <a:rPr lang="zh-CN" altLang="en-US" dirty="0" smtClean="0">
                <a:latin typeface="+mn-ea"/>
                <a:ea typeface="+mn-ea"/>
              </a:rPr>
              <a:t>状态 </a:t>
            </a:r>
            <a:r>
              <a:rPr lang="en-US" altLang="zh-CN" b="1" dirty="0" err="1" smtClean="0">
                <a:latin typeface="+mj-ea"/>
                <a:ea typeface="+mj-ea"/>
              </a:rPr>
              <a:t>X</a:t>
            </a:r>
            <a:r>
              <a:rPr lang="en-US" altLang="zh-CN" b="1" baseline="-25000" dirty="0" err="1" smtClean="0">
                <a:latin typeface="+mj-ea"/>
                <a:ea typeface="+mj-ea"/>
              </a:rPr>
              <a:t>e</a:t>
            </a:r>
            <a:r>
              <a:rPr lang="en-US" altLang="zh-CN" b="1" baseline="-25000" dirty="0" smtClean="0">
                <a:latin typeface="+mj-ea"/>
                <a:ea typeface="+mj-ea"/>
              </a:rPr>
              <a:t> </a:t>
            </a:r>
            <a:r>
              <a:rPr lang="zh-CN" altLang="en-US" dirty="0" smtClean="0">
                <a:latin typeface="+mn-ea"/>
                <a:ea typeface="+mn-ea"/>
              </a:rPr>
              <a:t>是</a:t>
            </a:r>
            <a:r>
              <a:rPr lang="zh-CN" altLang="en-US" dirty="0">
                <a:latin typeface="+mn-ea"/>
                <a:ea typeface="+mn-ea"/>
              </a:rPr>
              <a:t>系统的平衡状态。</a:t>
            </a:r>
          </a:p>
        </p:txBody>
      </p:sp>
      <p:sp>
        <p:nvSpPr>
          <p:cNvPr id="5" name="TextBox 15"/>
          <p:cNvSpPr txBox="1">
            <a:spLocks noChangeArrowheads="1"/>
          </p:cNvSpPr>
          <p:nvPr/>
        </p:nvSpPr>
        <p:spPr bwMode="auto">
          <a:xfrm>
            <a:off x="1300163" y="1595020"/>
            <a:ext cx="301148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000" b="1" dirty="0">
                <a:solidFill>
                  <a:srgbClr val="0070C0"/>
                </a:solidFill>
                <a:latin typeface="+mj-ea"/>
                <a:ea typeface="+mj-ea"/>
              </a:rPr>
              <a:t>系统稳定的充分条件：</a:t>
            </a:r>
          </a:p>
        </p:txBody>
      </p:sp>
      <p:sp>
        <p:nvSpPr>
          <p:cNvPr id="6" name="TextBox 16"/>
          <p:cNvSpPr txBox="1">
            <a:spLocks noChangeArrowheads="1"/>
          </p:cNvSpPr>
          <p:nvPr/>
        </p:nvSpPr>
        <p:spPr bwMode="auto">
          <a:xfrm>
            <a:off x="1300163" y="2097087"/>
            <a:ext cx="28067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mn-ea"/>
                <a:ea typeface="+mn-ea"/>
              </a:rPr>
              <a:t>对于</a:t>
            </a:r>
            <a:r>
              <a:rPr lang="zh-CN" altLang="en-US" dirty="0">
                <a:latin typeface="+mn-ea"/>
                <a:ea typeface="+mn-ea"/>
              </a:rPr>
              <a:t>状态空间表达式</a:t>
            </a:r>
          </a:p>
        </p:txBody>
      </p:sp>
      <p:graphicFrame>
        <p:nvGraphicFramePr>
          <p:cNvPr id="7" name="Object 14"/>
          <p:cNvGraphicFramePr>
            <a:graphicFrameLocks noChangeAspect="1"/>
          </p:cNvGraphicFramePr>
          <p:nvPr>
            <p:extLst>
              <p:ext uri="{D42A27DB-BD31-4B8C-83A1-F6EECF244321}">
                <p14:modId xmlns:p14="http://schemas.microsoft.com/office/powerpoint/2010/main" val="2762955798"/>
              </p:ext>
            </p:extLst>
          </p:nvPr>
        </p:nvGraphicFramePr>
        <p:xfrm>
          <a:off x="4929982" y="2410058"/>
          <a:ext cx="2635250" cy="1008063"/>
        </p:xfrm>
        <a:graphic>
          <a:graphicData uri="http://schemas.openxmlformats.org/presentationml/2006/ole">
            <mc:AlternateContent xmlns:mc="http://schemas.openxmlformats.org/markup-compatibility/2006">
              <mc:Choice xmlns:v="urn:schemas-microsoft-com:vml" Requires="v">
                <p:oleObj spid="_x0000_s73778" r:id="rId4" imgW="1460817" imgH="559117" progId="Equation.3">
                  <p:embed/>
                </p:oleObj>
              </mc:Choice>
              <mc:Fallback>
                <p:oleObj r:id="rId4" imgW="1460817" imgH="559117" progId="Equation.3">
                  <p:embed/>
                  <p:pic>
                    <p:nvPicPr>
                      <p:cNvPr id="73730" name="Object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9982" y="2410058"/>
                        <a:ext cx="263525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Box 18"/>
          <p:cNvSpPr txBox="1">
            <a:spLocks noChangeArrowheads="1"/>
          </p:cNvSpPr>
          <p:nvPr/>
        </p:nvSpPr>
        <p:spPr bwMode="auto">
          <a:xfrm>
            <a:off x="1300163" y="3553488"/>
            <a:ext cx="7704138"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mn-ea"/>
                <a:ea typeface="+mn-ea"/>
              </a:rPr>
              <a:t>在 </a:t>
            </a:r>
            <a:r>
              <a:rPr lang="en-US" altLang="zh-CN" b="1" dirty="0" smtClean="0">
                <a:latin typeface="+mj-ea"/>
                <a:ea typeface="+mj-ea"/>
              </a:rPr>
              <a:t>U(t</a:t>
            </a:r>
            <a:r>
              <a:rPr lang="en-US" altLang="zh-CN" b="1" dirty="0">
                <a:latin typeface="+mj-ea"/>
                <a:ea typeface="+mj-ea"/>
              </a:rPr>
              <a:t>)=</a:t>
            </a:r>
            <a:r>
              <a:rPr lang="en-US" altLang="zh-CN" b="1" dirty="0" smtClean="0">
                <a:latin typeface="+mj-ea"/>
                <a:ea typeface="+mj-ea"/>
              </a:rPr>
              <a:t>0 </a:t>
            </a:r>
            <a:r>
              <a:rPr lang="zh-CN" altLang="en-US" dirty="0" smtClean="0">
                <a:latin typeface="+mn-ea"/>
                <a:ea typeface="+mn-ea"/>
              </a:rPr>
              <a:t>时</a:t>
            </a:r>
            <a:r>
              <a:rPr lang="zh-CN" altLang="en-US" dirty="0">
                <a:latin typeface="+mn-ea"/>
                <a:ea typeface="+mn-ea"/>
              </a:rPr>
              <a:t>，若存在</a:t>
            </a:r>
            <a:r>
              <a:rPr lang="zh-CN" altLang="en-US" dirty="0" smtClean="0">
                <a:latin typeface="+mn-ea"/>
                <a:ea typeface="+mn-ea"/>
              </a:rPr>
              <a:t>状态 </a:t>
            </a:r>
            <a:r>
              <a:rPr lang="en-US" altLang="zh-CN" b="1" dirty="0" err="1" smtClean="0">
                <a:latin typeface="+mj-ea"/>
                <a:ea typeface="+mj-ea"/>
              </a:rPr>
              <a:t>X</a:t>
            </a:r>
            <a:r>
              <a:rPr lang="en-US" altLang="zh-CN" b="1" baseline="-25000" dirty="0" err="1" smtClean="0">
                <a:latin typeface="+mj-ea"/>
                <a:ea typeface="+mj-ea"/>
              </a:rPr>
              <a:t>e</a:t>
            </a:r>
            <a:r>
              <a:rPr lang="en-US" altLang="zh-CN" b="1" baseline="-25000" dirty="0" smtClean="0">
                <a:latin typeface="+mj-ea"/>
                <a:ea typeface="+mj-ea"/>
              </a:rPr>
              <a:t> </a:t>
            </a:r>
            <a:r>
              <a:rPr lang="zh-CN" altLang="en-US" dirty="0" smtClean="0">
                <a:latin typeface="+mn-ea"/>
                <a:ea typeface="+mn-ea"/>
              </a:rPr>
              <a:t>使得</a:t>
            </a:r>
            <a:endParaRPr lang="zh-CN" altLang="en-US" dirty="0">
              <a:latin typeface="+mn-ea"/>
              <a:ea typeface="+mn-ea"/>
            </a:endParaRPr>
          </a:p>
        </p:txBody>
      </p:sp>
      <p:graphicFrame>
        <p:nvGraphicFramePr>
          <p:cNvPr id="9" name="Object 3"/>
          <p:cNvGraphicFramePr>
            <a:graphicFrameLocks noChangeAspect="1"/>
          </p:cNvGraphicFramePr>
          <p:nvPr>
            <p:extLst>
              <p:ext uri="{D42A27DB-BD31-4B8C-83A1-F6EECF244321}">
                <p14:modId xmlns:p14="http://schemas.microsoft.com/office/powerpoint/2010/main" val="2300952652"/>
              </p:ext>
            </p:extLst>
          </p:nvPr>
        </p:nvGraphicFramePr>
        <p:xfrm>
          <a:off x="4987132" y="3938588"/>
          <a:ext cx="2520950" cy="823912"/>
        </p:xfrm>
        <a:graphic>
          <a:graphicData uri="http://schemas.openxmlformats.org/presentationml/2006/ole">
            <mc:AlternateContent xmlns:mc="http://schemas.openxmlformats.org/markup-compatibility/2006">
              <mc:Choice xmlns:v="urn:schemas-microsoft-com:vml" Requires="v">
                <p:oleObj spid="_x0000_s73779" r:id="rId6" imgW="1397317" imgH="457517" progId="Equation.3">
                  <p:embed/>
                </p:oleObj>
              </mc:Choice>
              <mc:Fallback>
                <p:oleObj r:id="rId6" imgW="1397317" imgH="457517" progId="Equation.3">
                  <p:embed/>
                  <p:pic>
                    <p:nvPicPr>
                      <p:cNvPr id="73731"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87132" y="3938588"/>
                        <a:ext cx="252095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图示 10"/>
          <p:cNvGraphicFramePr/>
          <p:nvPr>
            <p:extLst>
              <p:ext uri="{D42A27DB-BD31-4B8C-83A1-F6EECF244321}">
                <p14:modId xmlns:p14="http://schemas.microsoft.com/office/powerpoint/2010/main" val="4211576391"/>
              </p:ext>
            </p:extLst>
          </p:nvPr>
        </p:nvGraphicFramePr>
        <p:xfrm>
          <a:off x="515938" y="5290018"/>
          <a:ext cx="11160125" cy="119968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12" name="组合 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45CADE0-D05B-4821-9558-1D1D58726E59}"/>
              </a:ext>
            </a:extLst>
          </p:cNvPr>
          <p:cNvGrpSpPr>
            <a:grpSpLocks noChangeAspect="1"/>
          </p:cNvGrpSpPr>
          <p:nvPr/>
        </p:nvGrpSpPr>
        <p:grpSpPr>
          <a:xfrm>
            <a:off x="8692584" y="1752600"/>
            <a:ext cx="2119653" cy="3230145"/>
            <a:chOff x="4468813" y="949326"/>
            <a:chExt cx="3254375" cy="4959349"/>
          </a:xfrm>
        </p:grpSpPr>
        <p:sp>
          <p:nvSpPr>
            <p:cNvPr id="13" name="i$1ïḍè">
              <a:extLst>
                <a:ext uri="{FF2B5EF4-FFF2-40B4-BE49-F238E27FC236}">
                  <a16:creationId xmlns:a16="http://schemas.microsoft.com/office/drawing/2014/main" id="{3491317D-A5CD-4F62-BF20-40C9B28F5E7B}"/>
                </a:ext>
              </a:extLst>
            </p:cNvPr>
            <p:cNvSpPr/>
            <p:nvPr/>
          </p:nvSpPr>
          <p:spPr bwMode="auto">
            <a:xfrm>
              <a:off x="4672013" y="1444625"/>
              <a:ext cx="2879725" cy="3921125"/>
            </a:xfrm>
            <a:custGeom>
              <a:avLst/>
              <a:gdLst>
                <a:gd name="T0" fmla="*/ 1322 w 1408"/>
                <a:gd name="T1" fmla="*/ 1922 h 1922"/>
                <a:gd name="T2" fmla="*/ 85 w 1408"/>
                <a:gd name="T3" fmla="*/ 1922 h 1922"/>
                <a:gd name="T4" fmla="*/ 0 w 1408"/>
                <a:gd name="T5" fmla="*/ 1837 h 1922"/>
                <a:gd name="T6" fmla="*/ 0 w 1408"/>
                <a:gd name="T7" fmla="*/ 85 h 1922"/>
                <a:gd name="T8" fmla="*/ 85 w 1408"/>
                <a:gd name="T9" fmla="*/ 0 h 1922"/>
                <a:gd name="T10" fmla="*/ 1322 w 1408"/>
                <a:gd name="T11" fmla="*/ 0 h 1922"/>
                <a:gd name="T12" fmla="*/ 1408 w 1408"/>
                <a:gd name="T13" fmla="*/ 85 h 1922"/>
                <a:gd name="T14" fmla="*/ 1408 w 1408"/>
                <a:gd name="T15" fmla="*/ 1837 h 1922"/>
                <a:gd name="T16" fmla="*/ 1322 w 1408"/>
                <a:gd name="T17" fmla="*/ 1922 h 1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8" h="1922">
                  <a:moveTo>
                    <a:pt x="1322" y="1922"/>
                  </a:moveTo>
                  <a:cubicBezTo>
                    <a:pt x="85" y="1922"/>
                    <a:pt x="85" y="1922"/>
                    <a:pt x="85" y="1922"/>
                  </a:cubicBezTo>
                  <a:cubicBezTo>
                    <a:pt x="38" y="1922"/>
                    <a:pt x="0" y="1884"/>
                    <a:pt x="0" y="1837"/>
                  </a:cubicBezTo>
                  <a:cubicBezTo>
                    <a:pt x="0" y="85"/>
                    <a:pt x="0" y="85"/>
                    <a:pt x="0" y="85"/>
                  </a:cubicBezTo>
                  <a:cubicBezTo>
                    <a:pt x="0" y="38"/>
                    <a:pt x="38" y="0"/>
                    <a:pt x="85" y="0"/>
                  </a:cubicBezTo>
                  <a:cubicBezTo>
                    <a:pt x="1322" y="0"/>
                    <a:pt x="1322" y="0"/>
                    <a:pt x="1322" y="0"/>
                  </a:cubicBezTo>
                  <a:cubicBezTo>
                    <a:pt x="1369" y="0"/>
                    <a:pt x="1408" y="38"/>
                    <a:pt x="1408" y="85"/>
                  </a:cubicBezTo>
                  <a:cubicBezTo>
                    <a:pt x="1408" y="1837"/>
                    <a:pt x="1408" y="1837"/>
                    <a:pt x="1408" y="1837"/>
                  </a:cubicBezTo>
                  <a:cubicBezTo>
                    <a:pt x="1408" y="1884"/>
                    <a:pt x="1369" y="1922"/>
                    <a:pt x="1322" y="1922"/>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î$1íḋè">
              <a:extLst>
                <a:ext uri="{FF2B5EF4-FFF2-40B4-BE49-F238E27FC236}">
                  <a16:creationId xmlns:a16="http://schemas.microsoft.com/office/drawing/2014/main" id="{CDB325C7-CE3A-4AA0-A630-7C065C1188CD}"/>
                </a:ext>
              </a:extLst>
            </p:cNvPr>
            <p:cNvSpPr/>
            <p:nvPr/>
          </p:nvSpPr>
          <p:spPr bwMode="auto">
            <a:xfrm>
              <a:off x="4859338" y="1752600"/>
              <a:ext cx="2501900" cy="3409950"/>
            </a:xfrm>
            <a:custGeom>
              <a:avLst/>
              <a:gdLst>
                <a:gd name="T0" fmla="*/ 1201 w 1223"/>
                <a:gd name="T1" fmla="*/ 1671 h 1671"/>
                <a:gd name="T2" fmla="*/ 22 w 1223"/>
                <a:gd name="T3" fmla="*/ 1671 h 1671"/>
                <a:gd name="T4" fmla="*/ 0 w 1223"/>
                <a:gd name="T5" fmla="*/ 1649 h 1671"/>
                <a:gd name="T6" fmla="*/ 0 w 1223"/>
                <a:gd name="T7" fmla="*/ 23 h 1671"/>
                <a:gd name="T8" fmla="*/ 22 w 1223"/>
                <a:gd name="T9" fmla="*/ 0 h 1671"/>
                <a:gd name="T10" fmla="*/ 1201 w 1223"/>
                <a:gd name="T11" fmla="*/ 0 h 1671"/>
                <a:gd name="T12" fmla="*/ 1223 w 1223"/>
                <a:gd name="T13" fmla="*/ 23 h 1671"/>
                <a:gd name="T14" fmla="*/ 1223 w 1223"/>
                <a:gd name="T15" fmla="*/ 1649 h 1671"/>
                <a:gd name="T16" fmla="*/ 1201 w 1223"/>
                <a:gd name="T17" fmla="*/ 167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3" h="1671">
                  <a:moveTo>
                    <a:pt x="1201" y="1671"/>
                  </a:moveTo>
                  <a:cubicBezTo>
                    <a:pt x="22" y="1671"/>
                    <a:pt x="22" y="1671"/>
                    <a:pt x="22" y="1671"/>
                  </a:cubicBezTo>
                  <a:cubicBezTo>
                    <a:pt x="10" y="1671"/>
                    <a:pt x="0" y="1661"/>
                    <a:pt x="0" y="1649"/>
                  </a:cubicBezTo>
                  <a:cubicBezTo>
                    <a:pt x="0" y="23"/>
                    <a:pt x="0" y="23"/>
                    <a:pt x="0" y="23"/>
                  </a:cubicBezTo>
                  <a:cubicBezTo>
                    <a:pt x="0" y="10"/>
                    <a:pt x="10" y="0"/>
                    <a:pt x="22" y="0"/>
                  </a:cubicBezTo>
                  <a:cubicBezTo>
                    <a:pt x="1201" y="0"/>
                    <a:pt x="1201" y="0"/>
                    <a:pt x="1201" y="0"/>
                  </a:cubicBezTo>
                  <a:cubicBezTo>
                    <a:pt x="1213" y="0"/>
                    <a:pt x="1223" y="10"/>
                    <a:pt x="1223" y="23"/>
                  </a:cubicBezTo>
                  <a:cubicBezTo>
                    <a:pt x="1223" y="1649"/>
                    <a:pt x="1223" y="1649"/>
                    <a:pt x="1223" y="1649"/>
                  </a:cubicBezTo>
                  <a:cubicBezTo>
                    <a:pt x="1223" y="1661"/>
                    <a:pt x="1213" y="1671"/>
                    <a:pt x="1201" y="167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îśḻíḑe">
              <a:extLst>
                <a:ext uri="{FF2B5EF4-FFF2-40B4-BE49-F238E27FC236}">
                  <a16:creationId xmlns:a16="http://schemas.microsoft.com/office/drawing/2014/main" id="{BE3F529F-C415-4209-AEA5-08239FF46F8D}"/>
                </a:ext>
              </a:extLst>
            </p:cNvPr>
            <p:cNvSpPr/>
            <p:nvPr/>
          </p:nvSpPr>
          <p:spPr bwMode="auto">
            <a:xfrm>
              <a:off x="4672013" y="1624013"/>
              <a:ext cx="2738438" cy="3748087"/>
            </a:xfrm>
            <a:custGeom>
              <a:avLst/>
              <a:gdLst>
                <a:gd name="T0" fmla="*/ 1339 w 1339"/>
                <a:gd name="T1" fmla="*/ 1831 h 1837"/>
                <a:gd name="T2" fmla="*/ 85 w 1339"/>
                <a:gd name="T3" fmla="*/ 1832 h 1837"/>
                <a:gd name="T4" fmla="*/ 0 w 1339"/>
                <a:gd name="T5" fmla="*/ 1758 h 1837"/>
                <a:gd name="T6" fmla="*/ 5 w 1339"/>
                <a:gd name="T7" fmla="*/ 0 h 1837"/>
                <a:gd name="T8" fmla="*/ 1339 w 1339"/>
                <a:gd name="T9" fmla="*/ 1831 h 1837"/>
              </a:gdLst>
              <a:ahLst/>
              <a:cxnLst>
                <a:cxn ang="0">
                  <a:pos x="T0" y="T1"/>
                </a:cxn>
                <a:cxn ang="0">
                  <a:pos x="T2" y="T3"/>
                </a:cxn>
                <a:cxn ang="0">
                  <a:pos x="T4" y="T5"/>
                </a:cxn>
                <a:cxn ang="0">
                  <a:pos x="T6" y="T7"/>
                </a:cxn>
                <a:cxn ang="0">
                  <a:pos x="T8" y="T9"/>
                </a:cxn>
              </a:cxnLst>
              <a:rect l="0" t="0" r="r" b="b"/>
              <a:pathLst>
                <a:path w="1339" h="1837">
                  <a:moveTo>
                    <a:pt x="1339" y="1831"/>
                  </a:moveTo>
                  <a:cubicBezTo>
                    <a:pt x="85" y="1832"/>
                    <a:pt x="85" y="1832"/>
                    <a:pt x="85" y="1832"/>
                  </a:cubicBezTo>
                  <a:cubicBezTo>
                    <a:pt x="65" y="1837"/>
                    <a:pt x="8" y="1821"/>
                    <a:pt x="0" y="1758"/>
                  </a:cubicBezTo>
                  <a:cubicBezTo>
                    <a:pt x="5" y="0"/>
                    <a:pt x="5" y="0"/>
                    <a:pt x="5" y="0"/>
                  </a:cubicBezTo>
                  <a:cubicBezTo>
                    <a:pt x="1339" y="1831"/>
                    <a:pt x="1339" y="1831"/>
                    <a:pt x="1339" y="1831"/>
                  </a:cubicBezTo>
                </a:path>
              </a:pathLst>
            </a:custGeom>
            <a:solidFill>
              <a:srgbClr val="000000">
                <a:alpha val="10000"/>
              </a:srgbClr>
            </a:solidFill>
            <a:ln>
              <a:noFill/>
            </a:ln>
          </p:spPr>
          <p:txBody>
            <a:bodyPr anchor="ctr"/>
            <a:lstStyle/>
            <a:p>
              <a:pPr algn="ctr"/>
              <a:endParaRPr/>
            </a:p>
          </p:txBody>
        </p:sp>
        <p:sp>
          <p:nvSpPr>
            <p:cNvPr id="16" name="îṩlíḋe">
              <a:extLst>
                <a:ext uri="{FF2B5EF4-FFF2-40B4-BE49-F238E27FC236}">
                  <a16:creationId xmlns:a16="http://schemas.microsoft.com/office/drawing/2014/main" id="{7B8F3991-C60A-409A-95D6-3F5E6C5F6850}"/>
                </a:ext>
              </a:extLst>
            </p:cNvPr>
            <p:cNvSpPr/>
            <p:nvPr/>
          </p:nvSpPr>
          <p:spPr bwMode="auto">
            <a:xfrm>
              <a:off x="4468813" y="5561013"/>
              <a:ext cx="3254375" cy="347662"/>
            </a:xfrm>
            <a:prstGeom prst="ellipse">
              <a:avLst/>
            </a:prstGeom>
            <a:solidFill>
              <a:srgbClr val="000000">
                <a:alpha val="10000"/>
              </a:srgbClr>
            </a:solidFill>
            <a:ln>
              <a:noFill/>
            </a:ln>
          </p:spPr>
          <p:txBody>
            <a:bodyPr anchor="ctr"/>
            <a:lstStyle/>
            <a:p>
              <a:pPr algn="ctr"/>
              <a:endParaRPr/>
            </a:p>
          </p:txBody>
        </p:sp>
        <p:sp>
          <p:nvSpPr>
            <p:cNvPr id="17" name="îṡḻíḍé">
              <a:extLst>
                <a:ext uri="{FF2B5EF4-FFF2-40B4-BE49-F238E27FC236}">
                  <a16:creationId xmlns:a16="http://schemas.microsoft.com/office/drawing/2014/main" id="{0CFB3B0E-5A6C-4E06-B135-3B3DCE9A1B02}"/>
                </a:ext>
              </a:extLst>
            </p:cNvPr>
            <p:cNvSpPr/>
            <p:nvPr/>
          </p:nvSpPr>
          <p:spPr bwMode="auto">
            <a:xfrm>
              <a:off x="5008563" y="2325688"/>
              <a:ext cx="587375" cy="587375"/>
            </a:xfrm>
            <a:custGeom>
              <a:avLst/>
              <a:gdLst>
                <a:gd name="T0" fmla="*/ 370 w 370"/>
                <a:gd name="T1" fmla="*/ 370 h 370"/>
                <a:gd name="T2" fmla="*/ 0 w 370"/>
                <a:gd name="T3" fmla="*/ 370 h 370"/>
                <a:gd name="T4" fmla="*/ 0 w 370"/>
                <a:gd name="T5" fmla="*/ 0 h 370"/>
                <a:gd name="T6" fmla="*/ 370 w 370"/>
                <a:gd name="T7" fmla="*/ 0 h 370"/>
                <a:gd name="T8" fmla="*/ 370 w 370"/>
                <a:gd name="T9" fmla="*/ 370 h 370"/>
                <a:gd name="T10" fmla="*/ 14 w 370"/>
                <a:gd name="T11" fmla="*/ 356 h 370"/>
                <a:gd name="T12" fmla="*/ 357 w 370"/>
                <a:gd name="T13" fmla="*/ 356 h 370"/>
                <a:gd name="T14" fmla="*/ 357 w 370"/>
                <a:gd name="T15" fmla="*/ 14 h 370"/>
                <a:gd name="T16" fmla="*/ 14 w 370"/>
                <a:gd name="T17" fmla="*/ 14 h 370"/>
                <a:gd name="T18" fmla="*/ 14 w 370"/>
                <a:gd name="T19" fmla="*/ 35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370">
                  <a:moveTo>
                    <a:pt x="370" y="370"/>
                  </a:moveTo>
                  <a:lnTo>
                    <a:pt x="0" y="370"/>
                  </a:lnTo>
                  <a:lnTo>
                    <a:pt x="0" y="0"/>
                  </a:lnTo>
                  <a:lnTo>
                    <a:pt x="370" y="0"/>
                  </a:lnTo>
                  <a:lnTo>
                    <a:pt x="370" y="370"/>
                  </a:lnTo>
                  <a:close/>
                  <a:moveTo>
                    <a:pt x="14" y="356"/>
                  </a:moveTo>
                  <a:lnTo>
                    <a:pt x="357" y="356"/>
                  </a:lnTo>
                  <a:lnTo>
                    <a:pt x="357" y="14"/>
                  </a:lnTo>
                  <a:lnTo>
                    <a:pt x="14" y="14"/>
                  </a:lnTo>
                  <a:lnTo>
                    <a:pt x="14" y="356"/>
                  </a:lnTo>
                  <a:close/>
                </a:path>
              </a:pathLst>
            </a:custGeom>
            <a:solidFill>
              <a:srgbClr val="153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ṡļíḍè">
              <a:extLst>
                <a:ext uri="{FF2B5EF4-FFF2-40B4-BE49-F238E27FC236}">
                  <a16:creationId xmlns:a16="http://schemas.microsoft.com/office/drawing/2014/main" id="{BCB53C2E-5154-470F-A46D-B0947862C2F0}"/>
                </a:ext>
              </a:extLst>
            </p:cNvPr>
            <p:cNvSpPr/>
            <p:nvPr/>
          </p:nvSpPr>
          <p:spPr bwMode="auto">
            <a:xfrm>
              <a:off x="5008563" y="2325688"/>
              <a:ext cx="587375" cy="587375"/>
            </a:xfrm>
            <a:custGeom>
              <a:avLst/>
              <a:gdLst>
                <a:gd name="T0" fmla="*/ 370 w 370"/>
                <a:gd name="T1" fmla="*/ 370 h 370"/>
                <a:gd name="T2" fmla="*/ 0 w 370"/>
                <a:gd name="T3" fmla="*/ 370 h 370"/>
                <a:gd name="T4" fmla="*/ 0 w 370"/>
                <a:gd name="T5" fmla="*/ 0 h 370"/>
                <a:gd name="T6" fmla="*/ 370 w 370"/>
                <a:gd name="T7" fmla="*/ 0 h 370"/>
                <a:gd name="T8" fmla="*/ 370 w 370"/>
                <a:gd name="T9" fmla="*/ 370 h 370"/>
                <a:gd name="T10" fmla="*/ 14 w 370"/>
                <a:gd name="T11" fmla="*/ 356 h 370"/>
                <a:gd name="T12" fmla="*/ 357 w 370"/>
                <a:gd name="T13" fmla="*/ 356 h 370"/>
                <a:gd name="T14" fmla="*/ 357 w 370"/>
                <a:gd name="T15" fmla="*/ 14 h 370"/>
                <a:gd name="T16" fmla="*/ 14 w 370"/>
                <a:gd name="T17" fmla="*/ 14 h 370"/>
                <a:gd name="T18" fmla="*/ 14 w 370"/>
                <a:gd name="T19" fmla="*/ 356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370">
                  <a:moveTo>
                    <a:pt x="370" y="370"/>
                  </a:moveTo>
                  <a:lnTo>
                    <a:pt x="0" y="370"/>
                  </a:lnTo>
                  <a:lnTo>
                    <a:pt x="0" y="0"/>
                  </a:lnTo>
                  <a:lnTo>
                    <a:pt x="370" y="0"/>
                  </a:lnTo>
                  <a:lnTo>
                    <a:pt x="370" y="370"/>
                  </a:lnTo>
                  <a:moveTo>
                    <a:pt x="14" y="356"/>
                  </a:moveTo>
                  <a:lnTo>
                    <a:pt x="357" y="356"/>
                  </a:lnTo>
                  <a:lnTo>
                    <a:pt x="357" y="14"/>
                  </a:lnTo>
                  <a:lnTo>
                    <a:pt x="14" y="14"/>
                  </a:lnTo>
                  <a:lnTo>
                    <a:pt x="14" y="3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šlidê">
              <a:extLst>
                <a:ext uri="{FF2B5EF4-FFF2-40B4-BE49-F238E27FC236}">
                  <a16:creationId xmlns:a16="http://schemas.microsoft.com/office/drawing/2014/main" id="{109F2804-A70D-4308-A584-68A30E07788F}"/>
                </a:ext>
              </a:extLst>
            </p:cNvPr>
            <p:cNvSpPr/>
            <p:nvPr/>
          </p:nvSpPr>
          <p:spPr bwMode="auto">
            <a:xfrm>
              <a:off x="5008563" y="3211513"/>
              <a:ext cx="587375" cy="585787"/>
            </a:xfrm>
            <a:custGeom>
              <a:avLst/>
              <a:gdLst>
                <a:gd name="T0" fmla="*/ 370 w 370"/>
                <a:gd name="T1" fmla="*/ 369 h 369"/>
                <a:gd name="T2" fmla="*/ 0 w 370"/>
                <a:gd name="T3" fmla="*/ 369 h 369"/>
                <a:gd name="T4" fmla="*/ 0 w 370"/>
                <a:gd name="T5" fmla="*/ 0 h 369"/>
                <a:gd name="T6" fmla="*/ 370 w 370"/>
                <a:gd name="T7" fmla="*/ 0 h 369"/>
                <a:gd name="T8" fmla="*/ 370 w 370"/>
                <a:gd name="T9" fmla="*/ 369 h 369"/>
                <a:gd name="T10" fmla="*/ 14 w 370"/>
                <a:gd name="T11" fmla="*/ 356 h 369"/>
                <a:gd name="T12" fmla="*/ 357 w 370"/>
                <a:gd name="T13" fmla="*/ 356 h 369"/>
                <a:gd name="T14" fmla="*/ 357 w 370"/>
                <a:gd name="T15" fmla="*/ 13 h 369"/>
                <a:gd name="T16" fmla="*/ 14 w 370"/>
                <a:gd name="T17" fmla="*/ 13 h 369"/>
                <a:gd name="T18" fmla="*/ 14 w 370"/>
                <a:gd name="T19" fmla="*/ 3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369">
                  <a:moveTo>
                    <a:pt x="370" y="369"/>
                  </a:moveTo>
                  <a:lnTo>
                    <a:pt x="0" y="369"/>
                  </a:lnTo>
                  <a:lnTo>
                    <a:pt x="0" y="0"/>
                  </a:lnTo>
                  <a:lnTo>
                    <a:pt x="370" y="0"/>
                  </a:lnTo>
                  <a:lnTo>
                    <a:pt x="370" y="369"/>
                  </a:lnTo>
                  <a:close/>
                  <a:moveTo>
                    <a:pt x="14" y="356"/>
                  </a:moveTo>
                  <a:lnTo>
                    <a:pt x="357" y="356"/>
                  </a:lnTo>
                  <a:lnTo>
                    <a:pt x="357" y="13"/>
                  </a:lnTo>
                  <a:lnTo>
                    <a:pt x="14" y="13"/>
                  </a:lnTo>
                  <a:lnTo>
                    <a:pt x="14" y="356"/>
                  </a:lnTo>
                  <a:close/>
                </a:path>
              </a:pathLst>
            </a:custGeom>
            <a:solidFill>
              <a:srgbClr val="153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íṩļïḍè">
              <a:extLst>
                <a:ext uri="{FF2B5EF4-FFF2-40B4-BE49-F238E27FC236}">
                  <a16:creationId xmlns:a16="http://schemas.microsoft.com/office/drawing/2014/main" id="{07F23654-4511-46F2-B63E-6832319F7C0C}"/>
                </a:ext>
              </a:extLst>
            </p:cNvPr>
            <p:cNvSpPr/>
            <p:nvPr/>
          </p:nvSpPr>
          <p:spPr bwMode="auto">
            <a:xfrm>
              <a:off x="5008563" y="3211513"/>
              <a:ext cx="587375" cy="585787"/>
            </a:xfrm>
            <a:custGeom>
              <a:avLst/>
              <a:gdLst>
                <a:gd name="T0" fmla="*/ 370 w 370"/>
                <a:gd name="T1" fmla="*/ 369 h 369"/>
                <a:gd name="T2" fmla="*/ 0 w 370"/>
                <a:gd name="T3" fmla="*/ 369 h 369"/>
                <a:gd name="T4" fmla="*/ 0 w 370"/>
                <a:gd name="T5" fmla="*/ 0 h 369"/>
                <a:gd name="T6" fmla="*/ 370 w 370"/>
                <a:gd name="T7" fmla="*/ 0 h 369"/>
                <a:gd name="T8" fmla="*/ 370 w 370"/>
                <a:gd name="T9" fmla="*/ 369 h 369"/>
                <a:gd name="T10" fmla="*/ 14 w 370"/>
                <a:gd name="T11" fmla="*/ 356 h 369"/>
                <a:gd name="T12" fmla="*/ 357 w 370"/>
                <a:gd name="T13" fmla="*/ 356 h 369"/>
                <a:gd name="T14" fmla="*/ 357 w 370"/>
                <a:gd name="T15" fmla="*/ 13 h 369"/>
                <a:gd name="T16" fmla="*/ 14 w 370"/>
                <a:gd name="T17" fmla="*/ 13 h 369"/>
                <a:gd name="T18" fmla="*/ 14 w 370"/>
                <a:gd name="T19" fmla="*/ 356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369">
                  <a:moveTo>
                    <a:pt x="370" y="369"/>
                  </a:moveTo>
                  <a:lnTo>
                    <a:pt x="0" y="369"/>
                  </a:lnTo>
                  <a:lnTo>
                    <a:pt x="0" y="0"/>
                  </a:lnTo>
                  <a:lnTo>
                    <a:pt x="370" y="0"/>
                  </a:lnTo>
                  <a:lnTo>
                    <a:pt x="370" y="369"/>
                  </a:lnTo>
                  <a:moveTo>
                    <a:pt x="14" y="356"/>
                  </a:moveTo>
                  <a:lnTo>
                    <a:pt x="357" y="356"/>
                  </a:lnTo>
                  <a:lnTo>
                    <a:pt x="357" y="13"/>
                  </a:lnTo>
                  <a:lnTo>
                    <a:pt x="14" y="13"/>
                  </a:lnTo>
                  <a:lnTo>
                    <a:pt x="14" y="35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iSlíḑè">
              <a:extLst>
                <a:ext uri="{FF2B5EF4-FFF2-40B4-BE49-F238E27FC236}">
                  <a16:creationId xmlns:a16="http://schemas.microsoft.com/office/drawing/2014/main" id="{A813A467-8C34-4FDA-8E20-47560941A9BE}"/>
                </a:ext>
              </a:extLst>
            </p:cNvPr>
            <p:cNvSpPr/>
            <p:nvPr/>
          </p:nvSpPr>
          <p:spPr bwMode="auto">
            <a:xfrm>
              <a:off x="5008563" y="4097338"/>
              <a:ext cx="587375" cy="585787"/>
            </a:xfrm>
            <a:custGeom>
              <a:avLst/>
              <a:gdLst>
                <a:gd name="T0" fmla="*/ 370 w 370"/>
                <a:gd name="T1" fmla="*/ 369 h 369"/>
                <a:gd name="T2" fmla="*/ 0 w 370"/>
                <a:gd name="T3" fmla="*/ 369 h 369"/>
                <a:gd name="T4" fmla="*/ 0 w 370"/>
                <a:gd name="T5" fmla="*/ 0 h 369"/>
                <a:gd name="T6" fmla="*/ 370 w 370"/>
                <a:gd name="T7" fmla="*/ 0 h 369"/>
                <a:gd name="T8" fmla="*/ 370 w 370"/>
                <a:gd name="T9" fmla="*/ 369 h 369"/>
                <a:gd name="T10" fmla="*/ 14 w 370"/>
                <a:gd name="T11" fmla="*/ 354 h 369"/>
                <a:gd name="T12" fmla="*/ 357 w 370"/>
                <a:gd name="T13" fmla="*/ 354 h 369"/>
                <a:gd name="T14" fmla="*/ 357 w 370"/>
                <a:gd name="T15" fmla="*/ 13 h 369"/>
                <a:gd name="T16" fmla="*/ 14 w 370"/>
                <a:gd name="T17" fmla="*/ 13 h 369"/>
                <a:gd name="T18" fmla="*/ 14 w 370"/>
                <a:gd name="T19" fmla="*/ 35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369">
                  <a:moveTo>
                    <a:pt x="370" y="369"/>
                  </a:moveTo>
                  <a:lnTo>
                    <a:pt x="0" y="369"/>
                  </a:lnTo>
                  <a:lnTo>
                    <a:pt x="0" y="0"/>
                  </a:lnTo>
                  <a:lnTo>
                    <a:pt x="370" y="0"/>
                  </a:lnTo>
                  <a:lnTo>
                    <a:pt x="370" y="369"/>
                  </a:lnTo>
                  <a:close/>
                  <a:moveTo>
                    <a:pt x="14" y="354"/>
                  </a:moveTo>
                  <a:lnTo>
                    <a:pt x="357" y="354"/>
                  </a:lnTo>
                  <a:lnTo>
                    <a:pt x="357" y="13"/>
                  </a:lnTo>
                  <a:lnTo>
                    <a:pt x="14" y="13"/>
                  </a:lnTo>
                  <a:lnTo>
                    <a:pt x="14" y="354"/>
                  </a:lnTo>
                  <a:close/>
                </a:path>
              </a:pathLst>
            </a:custGeom>
            <a:solidFill>
              <a:srgbClr val="153E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îŝ1ïḋe">
              <a:extLst>
                <a:ext uri="{FF2B5EF4-FFF2-40B4-BE49-F238E27FC236}">
                  <a16:creationId xmlns:a16="http://schemas.microsoft.com/office/drawing/2014/main" id="{0E4C56B3-C455-4340-BC0C-06B37C4F4872}"/>
                </a:ext>
              </a:extLst>
            </p:cNvPr>
            <p:cNvSpPr/>
            <p:nvPr/>
          </p:nvSpPr>
          <p:spPr bwMode="auto">
            <a:xfrm>
              <a:off x="5008563" y="4097338"/>
              <a:ext cx="587375" cy="585787"/>
            </a:xfrm>
            <a:custGeom>
              <a:avLst/>
              <a:gdLst>
                <a:gd name="T0" fmla="*/ 370 w 370"/>
                <a:gd name="T1" fmla="*/ 369 h 369"/>
                <a:gd name="T2" fmla="*/ 0 w 370"/>
                <a:gd name="T3" fmla="*/ 369 h 369"/>
                <a:gd name="T4" fmla="*/ 0 w 370"/>
                <a:gd name="T5" fmla="*/ 0 h 369"/>
                <a:gd name="T6" fmla="*/ 370 w 370"/>
                <a:gd name="T7" fmla="*/ 0 h 369"/>
                <a:gd name="T8" fmla="*/ 370 w 370"/>
                <a:gd name="T9" fmla="*/ 369 h 369"/>
                <a:gd name="T10" fmla="*/ 14 w 370"/>
                <a:gd name="T11" fmla="*/ 354 h 369"/>
                <a:gd name="T12" fmla="*/ 357 w 370"/>
                <a:gd name="T13" fmla="*/ 354 h 369"/>
                <a:gd name="T14" fmla="*/ 357 w 370"/>
                <a:gd name="T15" fmla="*/ 13 h 369"/>
                <a:gd name="T16" fmla="*/ 14 w 370"/>
                <a:gd name="T17" fmla="*/ 13 h 369"/>
                <a:gd name="T18" fmla="*/ 14 w 370"/>
                <a:gd name="T19" fmla="*/ 354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369">
                  <a:moveTo>
                    <a:pt x="370" y="369"/>
                  </a:moveTo>
                  <a:lnTo>
                    <a:pt x="0" y="369"/>
                  </a:lnTo>
                  <a:lnTo>
                    <a:pt x="0" y="0"/>
                  </a:lnTo>
                  <a:lnTo>
                    <a:pt x="370" y="0"/>
                  </a:lnTo>
                  <a:lnTo>
                    <a:pt x="370" y="369"/>
                  </a:lnTo>
                  <a:moveTo>
                    <a:pt x="14" y="354"/>
                  </a:moveTo>
                  <a:lnTo>
                    <a:pt x="357" y="354"/>
                  </a:lnTo>
                  <a:lnTo>
                    <a:pt x="357" y="13"/>
                  </a:lnTo>
                  <a:lnTo>
                    <a:pt x="14" y="13"/>
                  </a:lnTo>
                  <a:lnTo>
                    <a:pt x="14" y="35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í$ḻíḍê">
              <a:extLst>
                <a:ext uri="{FF2B5EF4-FFF2-40B4-BE49-F238E27FC236}">
                  <a16:creationId xmlns:a16="http://schemas.microsoft.com/office/drawing/2014/main" id="{5767A75E-47D6-4A76-9C47-0162C074BD5E}"/>
                </a:ext>
              </a:extLst>
            </p:cNvPr>
            <p:cNvSpPr/>
            <p:nvPr/>
          </p:nvSpPr>
          <p:spPr bwMode="auto">
            <a:xfrm>
              <a:off x="5908675" y="2374900"/>
              <a:ext cx="1208088" cy="6191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ïsḻîḑê">
              <a:extLst>
                <a:ext uri="{FF2B5EF4-FFF2-40B4-BE49-F238E27FC236}">
                  <a16:creationId xmlns:a16="http://schemas.microsoft.com/office/drawing/2014/main" id="{5437E7E5-BF78-4DBC-958B-B96057EF40EB}"/>
                </a:ext>
              </a:extLst>
            </p:cNvPr>
            <p:cNvSpPr/>
            <p:nvPr/>
          </p:nvSpPr>
          <p:spPr bwMode="auto">
            <a:xfrm>
              <a:off x="5908675" y="2560638"/>
              <a:ext cx="1208088" cy="58737"/>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iṩľidê">
              <a:extLst>
                <a:ext uri="{FF2B5EF4-FFF2-40B4-BE49-F238E27FC236}">
                  <a16:creationId xmlns:a16="http://schemas.microsoft.com/office/drawing/2014/main" id="{50E1646D-A826-4B3C-84B3-E6396167F260}"/>
                </a:ext>
              </a:extLst>
            </p:cNvPr>
            <p:cNvSpPr/>
            <p:nvPr/>
          </p:nvSpPr>
          <p:spPr bwMode="auto">
            <a:xfrm>
              <a:off x="5908675" y="2744788"/>
              <a:ext cx="1208088" cy="6032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îšḻîdè">
              <a:extLst>
                <a:ext uri="{FF2B5EF4-FFF2-40B4-BE49-F238E27FC236}">
                  <a16:creationId xmlns:a16="http://schemas.microsoft.com/office/drawing/2014/main" id="{47437AA1-3FA9-4CC1-950D-12DD4F583B16}"/>
                </a:ext>
              </a:extLst>
            </p:cNvPr>
            <p:cNvSpPr/>
            <p:nvPr/>
          </p:nvSpPr>
          <p:spPr bwMode="auto">
            <a:xfrm>
              <a:off x="5908675" y="3278188"/>
              <a:ext cx="1208088" cy="6191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íṩḻiďé">
              <a:extLst>
                <a:ext uri="{FF2B5EF4-FFF2-40B4-BE49-F238E27FC236}">
                  <a16:creationId xmlns:a16="http://schemas.microsoft.com/office/drawing/2014/main" id="{3858D9CE-2E5C-4B64-8A87-900A1DED2354}"/>
                </a:ext>
              </a:extLst>
            </p:cNvPr>
            <p:cNvSpPr/>
            <p:nvPr/>
          </p:nvSpPr>
          <p:spPr bwMode="auto">
            <a:xfrm>
              <a:off x="5908675" y="3463925"/>
              <a:ext cx="1208088" cy="6032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íšļiḓê">
              <a:extLst>
                <a:ext uri="{FF2B5EF4-FFF2-40B4-BE49-F238E27FC236}">
                  <a16:creationId xmlns:a16="http://schemas.microsoft.com/office/drawing/2014/main" id="{6FFF6FA8-01C8-4F17-833C-5FA0A46C5154}"/>
                </a:ext>
              </a:extLst>
            </p:cNvPr>
            <p:cNvSpPr/>
            <p:nvPr/>
          </p:nvSpPr>
          <p:spPr bwMode="auto">
            <a:xfrm>
              <a:off x="5908675" y="3648075"/>
              <a:ext cx="1208088" cy="61912"/>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išḻîďè">
              <a:extLst>
                <a:ext uri="{FF2B5EF4-FFF2-40B4-BE49-F238E27FC236}">
                  <a16:creationId xmlns:a16="http://schemas.microsoft.com/office/drawing/2014/main" id="{785949E6-0C01-4ED0-8C4C-F6414B6AD78F}"/>
                </a:ext>
              </a:extLst>
            </p:cNvPr>
            <p:cNvSpPr/>
            <p:nvPr/>
          </p:nvSpPr>
          <p:spPr bwMode="auto">
            <a:xfrm>
              <a:off x="5908675" y="4129088"/>
              <a:ext cx="1208088" cy="60325"/>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íṣľíḍe">
              <a:extLst>
                <a:ext uri="{FF2B5EF4-FFF2-40B4-BE49-F238E27FC236}">
                  <a16:creationId xmlns:a16="http://schemas.microsoft.com/office/drawing/2014/main" id="{3E0781A8-33BD-42AE-92F8-ACE4BE891464}"/>
                </a:ext>
              </a:extLst>
            </p:cNvPr>
            <p:cNvSpPr/>
            <p:nvPr/>
          </p:nvSpPr>
          <p:spPr bwMode="auto">
            <a:xfrm>
              <a:off x="5908675" y="4313238"/>
              <a:ext cx="1208088" cy="58737"/>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ïṩḷidè">
              <a:extLst>
                <a:ext uri="{FF2B5EF4-FFF2-40B4-BE49-F238E27FC236}">
                  <a16:creationId xmlns:a16="http://schemas.microsoft.com/office/drawing/2014/main" id="{E402C965-8DAC-44F9-9772-581719DADF44}"/>
                </a:ext>
              </a:extLst>
            </p:cNvPr>
            <p:cNvSpPr/>
            <p:nvPr/>
          </p:nvSpPr>
          <p:spPr bwMode="auto">
            <a:xfrm>
              <a:off x="5908675" y="4498975"/>
              <a:ext cx="1208088" cy="58737"/>
            </a:xfrm>
            <a:prstGeom prst="rect">
              <a:avLst/>
            </a:prstGeom>
            <a:solidFill>
              <a:srgbClr val="E6E6E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iṣlíḋê">
              <a:extLst>
                <a:ext uri="{FF2B5EF4-FFF2-40B4-BE49-F238E27FC236}">
                  <a16:creationId xmlns:a16="http://schemas.microsoft.com/office/drawing/2014/main" id="{957644C3-47FA-4B56-8B17-4C9D17BD9E94}"/>
                </a:ext>
              </a:extLst>
            </p:cNvPr>
            <p:cNvSpPr/>
            <p:nvPr/>
          </p:nvSpPr>
          <p:spPr bwMode="auto">
            <a:xfrm>
              <a:off x="5334000" y="2254250"/>
              <a:ext cx="430213" cy="334962"/>
            </a:xfrm>
            <a:custGeom>
              <a:avLst/>
              <a:gdLst>
                <a:gd name="T0" fmla="*/ 152 w 271"/>
                <a:gd name="T1" fmla="*/ 59 h 211"/>
                <a:gd name="T2" fmla="*/ 146 w 271"/>
                <a:gd name="T3" fmla="*/ 59 h 211"/>
                <a:gd name="T4" fmla="*/ 0 w 271"/>
                <a:gd name="T5" fmla="*/ 166 h 211"/>
                <a:gd name="T6" fmla="*/ 34 w 271"/>
                <a:gd name="T7" fmla="*/ 211 h 211"/>
                <a:gd name="T8" fmla="*/ 152 w 271"/>
                <a:gd name="T9" fmla="*/ 112 h 211"/>
                <a:gd name="T10" fmla="*/ 152 w 271"/>
                <a:gd name="T11" fmla="*/ 59 h 211"/>
                <a:gd name="T12" fmla="*/ 224 w 271"/>
                <a:gd name="T13" fmla="*/ 0 h 211"/>
                <a:gd name="T14" fmla="*/ 164 w 271"/>
                <a:gd name="T15" fmla="*/ 45 h 211"/>
                <a:gd name="T16" fmla="*/ 165 w 271"/>
                <a:gd name="T17" fmla="*/ 45 h 211"/>
                <a:gd name="T18" fmla="*/ 165 w 271"/>
                <a:gd name="T19" fmla="*/ 100 h 211"/>
                <a:gd name="T20" fmla="*/ 271 w 271"/>
                <a:gd name="T21" fmla="*/ 13 h 211"/>
                <a:gd name="T22" fmla="*/ 224 w 271"/>
                <a:gd name="T2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1" h="211">
                  <a:moveTo>
                    <a:pt x="152" y="59"/>
                  </a:moveTo>
                  <a:lnTo>
                    <a:pt x="146" y="59"/>
                  </a:lnTo>
                  <a:lnTo>
                    <a:pt x="0" y="166"/>
                  </a:lnTo>
                  <a:lnTo>
                    <a:pt x="34" y="211"/>
                  </a:lnTo>
                  <a:lnTo>
                    <a:pt x="152" y="112"/>
                  </a:lnTo>
                  <a:lnTo>
                    <a:pt x="152" y="59"/>
                  </a:lnTo>
                  <a:close/>
                  <a:moveTo>
                    <a:pt x="224" y="0"/>
                  </a:moveTo>
                  <a:lnTo>
                    <a:pt x="164" y="45"/>
                  </a:lnTo>
                  <a:lnTo>
                    <a:pt x="165" y="45"/>
                  </a:lnTo>
                  <a:lnTo>
                    <a:pt x="165" y="100"/>
                  </a:lnTo>
                  <a:lnTo>
                    <a:pt x="271" y="13"/>
                  </a:lnTo>
                  <a:lnTo>
                    <a:pt x="224" y="0"/>
                  </a:lnTo>
                  <a:close/>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ŝliḋé">
              <a:extLst>
                <a:ext uri="{FF2B5EF4-FFF2-40B4-BE49-F238E27FC236}">
                  <a16:creationId xmlns:a16="http://schemas.microsoft.com/office/drawing/2014/main" id="{63C015D6-9DAF-4A65-B910-3897C8EAB442}"/>
                </a:ext>
              </a:extLst>
            </p:cNvPr>
            <p:cNvSpPr/>
            <p:nvPr/>
          </p:nvSpPr>
          <p:spPr bwMode="auto">
            <a:xfrm>
              <a:off x="5334000" y="2254250"/>
              <a:ext cx="430213" cy="334962"/>
            </a:xfrm>
            <a:custGeom>
              <a:avLst/>
              <a:gdLst>
                <a:gd name="T0" fmla="*/ 152 w 271"/>
                <a:gd name="T1" fmla="*/ 59 h 211"/>
                <a:gd name="T2" fmla="*/ 146 w 271"/>
                <a:gd name="T3" fmla="*/ 59 h 211"/>
                <a:gd name="T4" fmla="*/ 0 w 271"/>
                <a:gd name="T5" fmla="*/ 166 h 211"/>
                <a:gd name="T6" fmla="*/ 34 w 271"/>
                <a:gd name="T7" fmla="*/ 211 h 211"/>
                <a:gd name="T8" fmla="*/ 152 w 271"/>
                <a:gd name="T9" fmla="*/ 112 h 211"/>
                <a:gd name="T10" fmla="*/ 152 w 271"/>
                <a:gd name="T11" fmla="*/ 59 h 211"/>
                <a:gd name="T12" fmla="*/ 224 w 271"/>
                <a:gd name="T13" fmla="*/ 0 h 211"/>
                <a:gd name="T14" fmla="*/ 164 w 271"/>
                <a:gd name="T15" fmla="*/ 45 h 211"/>
                <a:gd name="T16" fmla="*/ 165 w 271"/>
                <a:gd name="T17" fmla="*/ 45 h 211"/>
                <a:gd name="T18" fmla="*/ 165 w 271"/>
                <a:gd name="T19" fmla="*/ 100 h 211"/>
                <a:gd name="T20" fmla="*/ 271 w 271"/>
                <a:gd name="T21" fmla="*/ 13 h 211"/>
                <a:gd name="T22" fmla="*/ 224 w 271"/>
                <a:gd name="T23"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1" h="211">
                  <a:moveTo>
                    <a:pt x="152" y="59"/>
                  </a:moveTo>
                  <a:lnTo>
                    <a:pt x="146" y="59"/>
                  </a:lnTo>
                  <a:lnTo>
                    <a:pt x="0" y="166"/>
                  </a:lnTo>
                  <a:lnTo>
                    <a:pt x="34" y="211"/>
                  </a:lnTo>
                  <a:lnTo>
                    <a:pt x="152" y="112"/>
                  </a:lnTo>
                  <a:lnTo>
                    <a:pt x="152" y="59"/>
                  </a:lnTo>
                  <a:moveTo>
                    <a:pt x="224" y="0"/>
                  </a:moveTo>
                  <a:lnTo>
                    <a:pt x="164" y="45"/>
                  </a:lnTo>
                  <a:lnTo>
                    <a:pt x="165" y="45"/>
                  </a:lnTo>
                  <a:lnTo>
                    <a:pt x="165" y="100"/>
                  </a:lnTo>
                  <a:lnTo>
                    <a:pt x="271" y="13"/>
                  </a:lnTo>
                  <a:lnTo>
                    <a:pt x="22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šḷîde">
              <a:extLst>
                <a:ext uri="{FF2B5EF4-FFF2-40B4-BE49-F238E27FC236}">
                  <a16:creationId xmlns:a16="http://schemas.microsoft.com/office/drawing/2014/main" id="{6509EF42-4C68-42D4-8901-CC4261DD30A1}"/>
                </a:ext>
              </a:extLst>
            </p:cNvPr>
            <p:cNvSpPr/>
            <p:nvPr/>
          </p:nvSpPr>
          <p:spPr bwMode="auto">
            <a:xfrm>
              <a:off x="5051425" y="2447925"/>
              <a:ext cx="336550" cy="241300"/>
            </a:xfrm>
            <a:custGeom>
              <a:avLst/>
              <a:gdLst>
                <a:gd name="T0" fmla="*/ 69 w 212"/>
                <a:gd name="T1" fmla="*/ 0 h 152"/>
                <a:gd name="T2" fmla="*/ 0 w 212"/>
                <a:gd name="T3" fmla="*/ 45 h 152"/>
                <a:gd name="T4" fmla="*/ 136 w 212"/>
                <a:gd name="T5" fmla="*/ 152 h 152"/>
                <a:gd name="T6" fmla="*/ 212 w 212"/>
                <a:gd name="T7" fmla="*/ 89 h 152"/>
                <a:gd name="T8" fmla="*/ 178 w 212"/>
                <a:gd name="T9" fmla="*/ 44 h 152"/>
                <a:gd name="T10" fmla="*/ 139 w 212"/>
                <a:gd name="T11" fmla="*/ 72 h 152"/>
                <a:gd name="T12" fmla="*/ 69 w 212"/>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212" h="152">
                  <a:moveTo>
                    <a:pt x="69" y="0"/>
                  </a:moveTo>
                  <a:lnTo>
                    <a:pt x="0" y="45"/>
                  </a:lnTo>
                  <a:lnTo>
                    <a:pt x="136" y="152"/>
                  </a:lnTo>
                  <a:lnTo>
                    <a:pt x="212" y="89"/>
                  </a:lnTo>
                  <a:lnTo>
                    <a:pt x="178" y="44"/>
                  </a:lnTo>
                  <a:lnTo>
                    <a:pt x="139" y="72"/>
                  </a:lnTo>
                  <a:lnTo>
                    <a:pt x="69" y="0"/>
                  </a:lnTo>
                  <a:close/>
                </a:path>
              </a:pathLst>
            </a:custGeom>
            <a:solidFill>
              <a:srgbClr val="000000">
                <a:alpha val="20000"/>
              </a:srgbClr>
            </a:solidFill>
            <a:ln>
              <a:noFill/>
            </a:ln>
          </p:spPr>
          <p:txBody>
            <a:bodyPr anchor="ctr"/>
            <a:lstStyle/>
            <a:p>
              <a:pPr algn="ctr"/>
              <a:endParaRPr/>
            </a:p>
          </p:txBody>
        </p:sp>
        <p:sp>
          <p:nvSpPr>
            <p:cNvPr id="35" name="ïSḻîḋè">
              <a:extLst>
                <a:ext uri="{FF2B5EF4-FFF2-40B4-BE49-F238E27FC236}">
                  <a16:creationId xmlns:a16="http://schemas.microsoft.com/office/drawing/2014/main" id="{68447AF3-E111-4F69-A4D4-4C88E8F446D3}"/>
                </a:ext>
              </a:extLst>
            </p:cNvPr>
            <p:cNvSpPr/>
            <p:nvPr/>
          </p:nvSpPr>
          <p:spPr bwMode="auto">
            <a:xfrm>
              <a:off x="5051425" y="2447925"/>
              <a:ext cx="336550" cy="241300"/>
            </a:xfrm>
            <a:custGeom>
              <a:avLst/>
              <a:gdLst>
                <a:gd name="T0" fmla="*/ 69 w 212"/>
                <a:gd name="T1" fmla="*/ 0 h 152"/>
                <a:gd name="T2" fmla="*/ 0 w 212"/>
                <a:gd name="T3" fmla="*/ 45 h 152"/>
                <a:gd name="T4" fmla="*/ 136 w 212"/>
                <a:gd name="T5" fmla="*/ 152 h 152"/>
                <a:gd name="T6" fmla="*/ 212 w 212"/>
                <a:gd name="T7" fmla="*/ 89 h 152"/>
                <a:gd name="T8" fmla="*/ 178 w 212"/>
                <a:gd name="T9" fmla="*/ 44 h 152"/>
                <a:gd name="T10" fmla="*/ 139 w 212"/>
                <a:gd name="T11" fmla="*/ 72 h 152"/>
                <a:gd name="T12" fmla="*/ 69 w 212"/>
                <a:gd name="T13" fmla="*/ 0 h 152"/>
              </a:gdLst>
              <a:ahLst/>
              <a:cxnLst>
                <a:cxn ang="0">
                  <a:pos x="T0" y="T1"/>
                </a:cxn>
                <a:cxn ang="0">
                  <a:pos x="T2" y="T3"/>
                </a:cxn>
                <a:cxn ang="0">
                  <a:pos x="T4" y="T5"/>
                </a:cxn>
                <a:cxn ang="0">
                  <a:pos x="T6" y="T7"/>
                </a:cxn>
                <a:cxn ang="0">
                  <a:pos x="T8" y="T9"/>
                </a:cxn>
                <a:cxn ang="0">
                  <a:pos x="T10" y="T11"/>
                </a:cxn>
                <a:cxn ang="0">
                  <a:pos x="T12" y="T13"/>
                </a:cxn>
              </a:cxnLst>
              <a:rect l="0" t="0" r="r" b="b"/>
              <a:pathLst>
                <a:path w="212" h="152">
                  <a:moveTo>
                    <a:pt x="69" y="0"/>
                  </a:moveTo>
                  <a:lnTo>
                    <a:pt x="0" y="45"/>
                  </a:lnTo>
                  <a:lnTo>
                    <a:pt x="136" y="152"/>
                  </a:lnTo>
                  <a:lnTo>
                    <a:pt x="212" y="89"/>
                  </a:lnTo>
                  <a:lnTo>
                    <a:pt x="178" y="44"/>
                  </a:lnTo>
                  <a:lnTo>
                    <a:pt x="139" y="72"/>
                  </a:lnTo>
                  <a:lnTo>
                    <a:pt x="6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ṧ1ïḍè">
              <a:extLst>
                <a:ext uri="{FF2B5EF4-FFF2-40B4-BE49-F238E27FC236}">
                  <a16:creationId xmlns:a16="http://schemas.microsoft.com/office/drawing/2014/main" id="{29296D2B-B77B-4E15-97E4-3859BD3D02A0}"/>
                </a:ext>
              </a:extLst>
            </p:cNvPr>
            <p:cNvSpPr/>
            <p:nvPr/>
          </p:nvSpPr>
          <p:spPr bwMode="auto">
            <a:xfrm>
              <a:off x="5565775" y="2325688"/>
              <a:ext cx="30163" cy="106362"/>
            </a:xfrm>
            <a:custGeom>
              <a:avLst/>
              <a:gdLst>
                <a:gd name="T0" fmla="*/ 19 w 19"/>
                <a:gd name="T1" fmla="*/ 0 h 67"/>
                <a:gd name="T2" fmla="*/ 18 w 19"/>
                <a:gd name="T3" fmla="*/ 0 h 67"/>
                <a:gd name="T4" fmla="*/ 0 w 19"/>
                <a:gd name="T5" fmla="*/ 14 h 67"/>
                <a:gd name="T6" fmla="*/ 6 w 19"/>
                <a:gd name="T7" fmla="*/ 14 h 67"/>
                <a:gd name="T8" fmla="*/ 6 w 19"/>
                <a:gd name="T9" fmla="*/ 67 h 67"/>
                <a:gd name="T10" fmla="*/ 19 w 19"/>
                <a:gd name="T11" fmla="*/ 55 h 67"/>
                <a:gd name="T12" fmla="*/ 19 w 19"/>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19" h="67">
                  <a:moveTo>
                    <a:pt x="19" y="0"/>
                  </a:moveTo>
                  <a:lnTo>
                    <a:pt x="18" y="0"/>
                  </a:lnTo>
                  <a:lnTo>
                    <a:pt x="0" y="14"/>
                  </a:lnTo>
                  <a:lnTo>
                    <a:pt x="6" y="14"/>
                  </a:lnTo>
                  <a:lnTo>
                    <a:pt x="6" y="67"/>
                  </a:lnTo>
                  <a:lnTo>
                    <a:pt x="19" y="55"/>
                  </a:lnTo>
                  <a:lnTo>
                    <a:pt x="19" y="0"/>
                  </a:lnTo>
                  <a:close/>
                </a:path>
              </a:pathLst>
            </a:custGeom>
            <a:solidFill>
              <a:srgbClr val="1030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Sḷide">
              <a:extLst>
                <a:ext uri="{FF2B5EF4-FFF2-40B4-BE49-F238E27FC236}">
                  <a16:creationId xmlns:a16="http://schemas.microsoft.com/office/drawing/2014/main" id="{F60EAF59-D450-435F-94FE-72E8CB061E01}"/>
                </a:ext>
              </a:extLst>
            </p:cNvPr>
            <p:cNvSpPr/>
            <p:nvPr/>
          </p:nvSpPr>
          <p:spPr bwMode="auto">
            <a:xfrm>
              <a:off x="5565775" y="2325688"/>
              <a:ext cx="30163" cy="106362"/>
            </a:xfrm>
            <a:custGeom>
              <a:avLst/>
              <a:gdLst>
                <a:gd name="T0" fmla="*/ 19 w 19"/>
                <a:gd name="T1" fmla="*/ 0 h 67"/>
                <a:gd name="T2" fmla="*/ 18 w 19"/>
                <a:gd name="T3" fmla="*/ 0 h 67"/>
                <a:gd name="T4" fmla="*/ 0 w 19"/>
                <a:gd name="T5" fmla="*/ 14 h 67"/>
                <a:gd name="T6" fmla="*/ 6 w 19"/>
                <a:gd name="T7" fmla="*/ 14 h 67"/>
                <a:gd name="T8" fmla="*/ 6 w 19"/>
                <a:gd name="T9" fmla="*/ 67 h 67"/>
                <a:gd name="T10" fmla="*/ 19 w 19"/>
                <a:gd name="T11" fmla="*/ 55 h 67"/>
                <a:gd name="T12" fmla="*/ 19 w 19"/>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19" h="67">
                  <a:moveTo>
                    <a:pt x="19" y="0"/>
                  </a:moveTo>
                  <a:lnTo>
                    <a:pt x="18" y="0"/>
                  </a:lnTo>
                  <a:lnTo>
                    <a:pt x="0" y="14"/>
                  </a:lnTo>
                  <a:lnTo>
                    <a:pt x="6" y="14"/>
                  </a:lnTo>
                  <a:lnTo>
                    <a:pt x="6" y="67"/>
                  </a:lnTo>
                  <a:lnTo>
                    <a:pt x="19" y="55"/>
                  </a:lnTo>
                  <a:lnTo>
                    <a:pt x="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îṣḷiḓe">
              <a:extLst>
                <a:ext uri="{FF2B5EF4-FFF2-40B4-BE49-F238E27FC236}">
                  <a16:creationId xmlns:a16="http://schemas.microsoft.com/office/drawing/2014/main" id="{0FD526F6-9F59-41CE-B0CB-9798C5609F96}"/>
                </a:ext>
              </a:extLst>
            </p:cNvPr>
            <p:cNvSpPr/>
            <p:nvPr/>
          </p:nvSpPr>
          <p:spPr bwMode="auto">
            <a:xfrm>
              <a:off x="5075238" y="2246313"/>
              <a:ext cx="642938" cy="392112"/>
            </a:xfrm>
            <a:custGeom>
              <a:avLst/>
              <a:gdLst>
                <a:gd name="T0" fmla="*/ 0 w 405"/>
                <a:gd name="T1" fmla="*/ 156 h 247"/>
                <a:gd name="T2" fmla="*/ 47 w 405"/>
                <a:gd name="T3" fmla="*/ 123 h 247"/>
                <a:gd name="T4" fmla="*/ 118 w 405"/>
                <a:gd name="T5" fmla="*/ 195 h 247"/>
                <a:gd name="T6" fmla="*/ 385 w 405"/>
                <a:gd name="T7" fmla="*/ 0 h 247"/>
                <a:gd name="T8" fmla="*/ 405 w 405"/>
                <a:gd name="T9" fmla="*/ 5 h 247"/>
                <a:gd name="T10" fmla="*/ 115 w 405"/>
                <a:gd name="T11" fmla="*/ 247 h 247"/>
                <a:gd name="T12" fmla="*/ 0 w 405"/>
                <a:gd name="T13" fmla="*/ 156 h 247"/>
              </a:gdLst>
              <a:ahLst/>
              <a:cxnLst>
                <a:cxn ang="0">
                  <a:pos x="T0" y="T1"/>
                </a:cxn>
                <a:cxn ang="0">
                  <a:pos x="T2" y="T3"/>
                </a:cxn>
                <a:cxn ang="0">
                  <a:pos x="T4" y="T5"/>
                </a:cxn>
                <a:cxn ang="0">
                  <a:pos x="T6" y="T7"/>
                </a:cxn>
                <a:cxn ang="0">
                  <a:pos x="T8" y="T9"/>
                </a:cxn>
                <a:cxn ang="0">
                  <a:pos x="T10" y="T11"/>
                </a:cxn>
                <a:cxn ang="0">
                  <a:pos x="T12" y="T13"/>
                </a:cxn>
              </a:cxnLst>
              <a:rect l="0" t="0" r="r" b="b"/>
              <a:pathLst>
                <a:path w="405" h="247">
                  <a:moveTo>
                    <a:pt x="0" y="156"/>
                  </a:moveTo>
                  <a:lnTo>
                    <a:pt x="47" y="123"/>
                  </a:lnTo>
                  <a:lnTo>
                    <a:pt x="118" y="195"/>
                  </a:lnTo>
                  <a:lnTo>
                    <a:pt x="385" y="0"/>
                  </a:lnTo>
                  <a:lnTo>
                    <a:pt x="405" y="5"/>
                  </a:lnTo>
                  <a:lnTo>
                    <a:pt x="115" y="247"/>
                  </a:lnTo>
                  <a:lnTo>
                    <a:pt x="0" y="156"/>
                  </a:lnTo>
                  <a:close/>
                </a:path>
              </a:pathLst>
            </a:custGeom>
            <a:solidFill>
              <a:srgbClr val="8CA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isľïḋé">
              <a:extLst>
                <a:ext uri="{FF2B5EF4-FFF2-40B4-BE49-F238E27FC236}">
                  <a16:creationId xmlns:a16="http://schemas.microsoft.com/office/drawing/2014/main" id="{4AE0C3B5-3553-4EA2-87E8-6CCAB8540010}"/>
                </a:ext>
              </a:extLst>
            </p:cNvPr>
            <p:cNvSpPr/>
            <p:nvPr/>
          </p:nvSpPr>
          <p:spPr bwMode="auto">
            <a:xfrm>
              <a:off x="5062538" y="2238375"/>
              <a:ext cx="668338" cy="407987"/>
            </a:xfrm>
            <a:custGeom>
              <a:avLst/>
              <a:gdLst>
                <a:gd name="T0" fmla="*/ 125 w 421"/>
                <a:gd name="T1" fmla="*/ 257 h 257"/>
                <a:gd name="T2" fmla="*/ 0 w 421"/>
                <a:gd name="T3" fmla="*/ 161 h 257"/>
                <a:gd name="T4" fmla="*/ 55 w 421"/>
                <a:gd name="T5" fmla="*/ 123 h 257"/>
                <a:gd name="T6" fmla="*/ 126 w 421"/>
                <a:gd name="T7" fmla="*/ 195 h 257"/>
                <a:gd name="T8" fmla="*/ 393 w 421"/>
                <a:gd name="T9" fmla="*/ 0 h 257"/>
                <a:gd name="T10" fmla="*/ 421 w 421"/>
                <a:gd name="T11" fmla="*/ 9 h 257"/>
                <a:gd name="T12" fmla="*/ 125 w 421"/>
                <a:gd name="T13" fmla="*/ 257 h 257"/>
                <a:gd name="T14" fmla="*/ 14 w 421"/>
                <a:gd name="T15" fmla="*/ 161 h 257"/>
                <a:gd name="T16" fmla="*/ 123 w 421"/>
                <a:gd name="T17" fmla="*/ 248 h 257"/>
                <a:gd name="T18" fmla="*/ 406 w 421"/>
                <a:gd name="T19" fmla="*/ 12 h 257"/>
                <a:gd name="T20" fmla="*/ 394 w 421"/>
                <a:gd name="T21" fmla="*/ 9 h 257"/>
                <a:gd name="T22" fmla="*/ 126 w 421"/>
                <a:gd name="T23" fmla="*/ 206 h 257"/>
                <a:gd name="T24" fmla="*/ 54 w 421"/>
                <a:gd name="T25" fmla="*/ 134 h 257"/>
                <a:gd name="T26" fmla="*/ 14 w 421"/>
                <a:gd name="T27" fmla="*/ 161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1" h="257">
                  <a:moveTo>
                    <a:pt x="125" y="257"/>
                  </a:moveTo>
                  <a:lnTo>
                    <a:pt x="0" y="161"/>
                  </a:lnTo>
                  <a:lnTo>
                    <a:pt x="55" y="123"/>
                  </a:lnTo>
                  <a:lnTo>
                    <a:pt x="126" y="195"/>
                  </a:lnTo>
                  <a:lnTo>
                    <a:pt x="393" y="0"/>
                  </a:lnTo>
                  <a:lnTo>
                    <a:pt x="421" y="9"/>
                  </a:lnTo>
                  <a:lnTo>
                    <a:pt x="125" y="257"/>
                  </a:lnTo>
                  <a:close/>
                  <a:moveTo>
                    <a:pt x="14" y="161"/>
                  </a:moveTo>
                  <a:lnTo>
                    <a:pt x="123" y="248"/>
                  </a:lnTo>
                  <a:lnTo>
                    <a:pt x="406" y="12"/>
                  </a:lnTo>
                  <a:lnTo>
                    <a:pt x="394" y="9"/>
                  </a:lnTo>
                  <a:lnTo>
                    <a:pt x="126" y="206"/>
                  </a:lnTo>
                  <a:lnTo>
                    <a:pt x="54" y="134"/>
                  </a:lnTo>
                  <a:lnTo>
                    <a:pt x="14" y="161"/>
                  </a:lnTo>
                  <a:close/>
                </a:path>
              </a:pathLst>
            </a:custGeom>
            <a:solidFill>
              <a:srgbClr val="8CA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íṡľîḍe">
              <a:extLst>
                <a:ext uri="{FF2B5EF4-FFF2-40B4-BE49-F238E27FC236}">
                  <a16:creationId xmlns:a16="http://schemas.microsoft.com/office/drawing/2014/main" id="{35A21699-5EFB-4926-835B-ECA8BF436C7B}"/>
                </a:ext>
              </a:extLst>
            </p:cNvPr>
            <p:cNvSpPr/>
            <p:nvPr/>
          </p:nvSpPr>
          <p:spPr bwMode="auto">
            <a:xfrm>
              <a:off x="5094288" y="3248025"/>
              <a:ext cx="712788" cy="434975"/>
            </a:xfrm>
            <a:custGeom>
              <a:avLst/>
              <a:gdLst>
                <a:gd name="T0" fmla="*/ 303 w 449"/>
                <a:gd name="T1" fmla="*/ 73 h 274"/>
                <a:gd name="T2" fmla="*/ 140 w 449"/>
                <a:gd name="T3" fmla="*/ 194 h 274"/>
                <a:gd name="T4" fmla="*/ 69 w 449"/>
                <a:gd name="T5" fmla="*/ 122 h 274"/>
                <a:gd name="T6" fmla="*/ 0 w 449"/>
                <a:gd name="T7" fmla="*/ 167 h 274"/>
                <a:gd name="T8" fmla="*/ 136 w 449"/>
                <a:gd name="T9" fmla="*/ 274 h 274"/>
                <a:gd name="T10" fmla="*/ 303 w 449"/>
                <a:gd name="T11" fmla="*/ 134 h 274"/>
                <a:gd name="T12" fmla="*/ 303 w 449"/>
                <a:gd name="T13" fmla="*/ 73 h 274"/>
                <a:gd name="T14" fmla="*/ 402 w 449"/>
                <a:gd name="T15" fmla="*/ 0 h 274"/>
                <a:gd name="T16" fmla="*/ 316 w 449"/>
                <a:gd name="T17" fmla="*/ 63 h 274"/>
                <a:gd name="T18" fmla="*/ 316 w 449"/>
                <a:gd name="T19" fmla="*/ 123 h 274"/>
                <a:gd name="T20" fmla="*/ 449 w 449"/>
                <a:gd name="T21" fmla="*/ 13 h 274"/>
                <a:gd name="T22" fmla="*/ 402 w 449"/>
                <a:gd name="T2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9" h="274">
                  <a:moveTo>
                    <a:pt x="303" y="73"/>
                  </a:moveTo>
                  <a:lnTo>
                    <a:pt x="140" y="194"/>
                  </a:lnTo>
                  <a:lnTo>
                    <a:pt x="69" y="122"/>
                  </a:lnTo>
                  <a:lnTo>
                    <a:pt x="0" y="167"/>
                  </a:lnTo>
                  <a:lnTo>
                    <a:pt x="136" y="274"/>
                  </a:lnTo>
                  <a:lnTo>
                    <a:pt x="303" y="134"/>
                  </a:lnTo>
                  <a:lnTo>
                    <a:pt x="303" y="73"/>
                  </a:lnTo>
                  <a:close/>
                  <a:moveTo>
                    <a:pt x="402" y="0"/>
                  </a:moveTo>
                  <a:lnTo>
                    <a:pt x="316" y="63"/>
                  </a:lnTo>
                  <a:lnTo>
                    <a:pt x="316" y="123"/>
                  </a:lnTo>
                  <a:lnTo>
                    <a:pt x="449" y="13"/>
                  </a:lnTo>
                  <a:lnTo>
                    <a:pt x="402" y="0"/>
                  </a:lnTo>
                  <a:close/>
                </a:path>
              </a:pathLst>
            </a:custGeom>
            <a:solidFill>
              <a:srgbClr val="000000">
                <a:alpha val="20000"/>
              </a:srgbClr>
            </a:solidFill>
            <a:ln>
              <a:noFill/>
            </a:ln>
          </p:spPr>
          <p:txBody>
            <a:bodyPr anchor="ctr"/>
            <a:lstStyle/>
            <a:p>
              <a:pPr algn="ctr"/>
              <a:endParaRPr/>
            </a:p>
          </p:txBody>
        </p:sp>
        <p:sp>
          <p:nvSpPr>
            <p:cNvPr id="41" name="íṩlïḑè">
              <a:extLst>
                <a:ext uri="{FF2B5EF4-FFF2-40B4-BE49-F238E27FC236}">
                  <a16:creationId xmlns:a16="http://schemas.microsoft.com/office/drawing/2014/main" id="{B97A6BAA-C74F-4B26-8A74-FEFD2CFABF5E}"/>
                </a:ext>
              </a:extLst>
            </p:cNvPr>
            <p:cNvSpPr/>
            <p:nvPr/>
          </p:nvSpPr>
          <p:spPr bwMode="auto">
            <a:xfrm>
              <a:off x="5094288" y="3248025"/>
              <a:ext cx="712788" cy="434975"/>
            </a:xfrm>
            <a:custGeom>
              <a:avLst/>
              <a:gdLst>
                <a:gd name="T0" fmla="*/ 303 w 449"/>
                <a:gd name="T1" fmla="*/ 73 h 274"/>
                <a:gd name="T2" fmla="*/ 140 w 449"/>
                <a:gd name="T3" fmla="*/ 194 h 274"/>
                <a:gd name="T4" fmla="*/ 69 w 449"/>
                <a:gd name="T5" fmla="*/ 122 h 274"/>
                <a:gd name="T6" fmla="*/ 0 w 449"/>
                <a:gd name="T7" fmla="*/ 167 h 274"/>
                <a:gd name="T8" fmla="*/ 136 w 449"/>
                <a:gd name="T9" fmla="*/ 274 h 274"/>
                <a:gd name="T10" fmla="*/ 303 w 449"/>
                <a:gd name="T11" fmla="*/ 134 h 274"/>
                <a:gd name="T12" fmla="*/ 303 w 449"/>
                <a:gd name="T13" fmla="*/ 73 h 274"/>
                <a:gd name="T14" fmla="*/ 402 w 449"/>
                <a:gd name="T15" fmla="*/ 0 h 274"/>
                <a:gd name="T16" fmla="*/ 316 w 449"/>
                <a:gd name="T17" fmla="*/ 63 h 274"/>
                <a:gd name="T18" fmla="*/ 316 w 449"/>
                <a:gd name="T19" fmla="*/ 123 h 274"/>
                <a:gd name="T20" fmla="*/ 449 w 449"/>
                <a:gd name="T21" fmla="*/ 13 h 274"/>
                <a:gd name="T22" fmla="*/ 402 w 449"/>
                <a:gd name="T2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9" h="274">
                  <a:moveTo>
                    <a:pt x="303" y="73"/>
                  </a:moveTo>
                  <a:lnTo>
                    <a:pt x="140" y="194"/>
                  </a:lnTo>
                  <a:lnTo>
                    <a:pt x="69" y="122"/>
                  </a:lnTo>
                  <a:lnTo>
                    <a:pt x="0" y="167"/>
                  </a:lnTo>
                  <a:lnTo>
                    <a:pt x="136" y="274"/>
                  </a:lnTo>
                  <a:lnTo>
                    <a:pt x="303" y="134"/>
                  </a:lnTo>
                  <a:lnTo>
                    <a:pt x="303" y="73"/>
                  </a:lnTo>
                  <a:moveTo>
                    <a:pt x="402" y="0"/>
                  </a:moveTo>
                  <a:lnTo>
                    <a:pt x="316" y="63"/>
                  </a:lnTo>
                  <a:lnTo>
                    <a:pt x="316" y="123"/>
                  </a:lnTo>
                  <a:lnTo>
                    <a:pt x="449" y="13"/>
                  </a:lnTo>
                  <a:lnTo>
                    <a:pt x="4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ľïḋe">
              <a:extLst>
                <a:ext uri="{FF2B5EF4-FFF2-40B4-BE49-F238E27FC236}">
                  <a16:creationId xmlns:a16="http://schemas.microsoft.com/office/drawing/2014/main" id="{2B642A41-4316-45C5-BC86-E696B74585CF}"/>
                </a:ext>
              </a:extLst>
            </p:cNvPr>
            <p:cNvSpPr/>
            <p:nvPr/>
          </p:nvSpPr>
          <p:spPr bwMode="auto">
            <a:xfrm>
              <a:off x="5575300" y="3348038"/>
              <a:ext cx="20638" cy="112712"/>
            </a:xfrm>
            <a:custGeom>
              <a:avLst/>
              <a:gdLst>
                <a:gd name="T0" fmla="*/ 13 w 13"/>
                <a:gd name="T1" fmla="*/ 0 h 71"/>
                <a:gd name="T2" fmla="*/ 0 w 13"/>
                <a:gd name="T3" fmla="*/ 10 h 71"/>
                <a:gd name="T4" fmla="*/ 0 w 13"/>
                <a:gd name="T5" fmla="*/ 71 h 71"/>
                <a:gd name="T6" fmla="*/ 13 w 13"/>
                <a:gd name="T7" fmla="*/ 60 h 71"/>
                <a:gd name="T8" fmla="*/ 13 w 13"/>
                <a:gd name="T9" fmla="*/ 0 h 71"/>
              </a:gdLst>
              <a:ahLst/>
              <a:cxnLst>
                <a:cxn ang="0">
                  <a:pos x="T0" y="T1"/>
                </a:cxn>
                <a:cxn ang="0">
                  <a:pos x="T2" y="T3"/>
                </a:cxn>
                <a:cxn ang="0">
                  <a:pos x="T4" y="T5"/>
                </a:cxn>
                <a:cxn ang="0">
                  <a:pos x="T6" y="T7"/>
                </a:cxn>
                <a:cxn ang="0">
                  <a:pos x="T8" y="T9"/>
                </a:cxn>
              </a:cxnLst>
              <a:rect l="0" t="0" r="r" b="b"/>
              <a:pathLst>
                <a:path w="13" h="71">
                  <a:moveTo>
                    <a:pt x="13" y="0"/>
                  </a:moveTo>
                  <a:lnTo>
                    <a:pt x="0" y="10"/>
                  </a:lnTo>
                  <a:lnTo>
                    <a:pt x="0" y="71"/>
                  </a:lnTo>
                  <a:lnTo>
                    <a:pt x="13" y="60"/>
                  </a:lnTo>
                  <a:lnTo>
                    <a:pt x="13" y="0"/>
                  </a:lnTo>
                  <a:close/>
                </a:path>
              </a:pathLst>
            </a:custGeom>
            <a:solidFill>
              <a:srgbClr val="1030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ḷîďè">
              <a:extLst>
                <a:ext uri="{FF2B5EF4-FFF2-40B4-BE49-F238E27FC236}">
                  <a16:creationId xmlns:a16="http://schemas.microsoft.com/office/drawing/2014/main" id="{C6D894EF-1D98-45F5-A1F5-74F0CE31ACB7}"/>
                </a:ext>
              </a:extLst>
            </p:cNvPr>
            <p:cNvSpPr/>
            <p:nvPr/>
          </p:nvSpPr>
          <p:spPr bwMode="auto">
            <a:xfrm>
              <a:off x="5575300" y="3348038"/>
              <a:ext cx="20638" cy="112712"/>
            </a:xfrm>
            <a:custGeom>
              <a:avLst/>
              <a:gdLst>
                <a:gd name="T0" fmla="*/ 13 w 13"/>
                <a:gd name="T1" fmla="*/ 0 h 71"/>
                <a:gd name="T2" fmla="*/ 0 w 13"/>
                <a:gd name="T3" fmla="*/ 10 h 71"/>
                <a:gd name="T4" fmla="*/ 0 w 13"/>
                <a:gd name="T5" fmla="*/ 71 h 71"/>
                <a:gd name="T6" fmla="*/ 13 w 13"/>
                <a:gd name="T7" fmla="*/ 60 h 71"/>
                <a:gd name="T8" fmla="*/ 13 w 13"/>
                <a:gd name="T9" fmla="*/ 0 h 71"/>
              </a:gdLst>
              <a:ahLst/>
              <a:cxnLst>
                <a:cxn ang="0">
                  <a:pos x="T0" y="T1"/>
                </a:cxn>
                <a:cxn ang="0">
                  <a:pos x="T2" y="T3"/>
                </a:cxn>
                <a:cxn ang="0">
                  <a:pos x="T4" y="T5"/>
                </a:cxn>
                <a:cxn ang="0">
                  <a:pos x="T6" y="T7"/>
                </a:cxn>
                <a:cxn ang="0">
                  <a:pos x="T8" y="T9"/>
                </a:cxn>
              </a:cxnLst>
              <a:rect l="0" t="0" r="r" b="b"/>
              <a:pathLst>
                <a:path w="13" h="71">
                  <a:moveTo>
                    <a:pt x="13" y="0"/>
                  </a:moveTo>
                  <a:lnTo>
                    <a:pt x="0" y="10"/>
                  </a:lnTo>
                  <a:lnTo>
                    <a:pt x="0" y="71"/>
                  </a:lnTo>
                  <a:lnTo>
                    <a:pt x="13" y="60"/>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íŝľïḑe">
              <a:extLst>
                <a:ext uri="{FF2B5EF4-FFF2-40B4-BE49-F238E27FC236}">
                  <a16:creationId xmlns:a16="http://schemas.microsoft.com/office/drawing/2014/main" id="{2784A9FC-A14A-4D5E-8954-8A48A769E2ED}"/>
                </a:ext>
              </a:extLst>
            </p:cNvPr>
            <p:cNvSpPr/>
            <p:nvPr/>
          </p:nvSpPr>
          <p:spPr bwMode="auto">
            <a:xfrm>
              <a:off x="5118100" y="3240088"/>
              <a:ext cx="642938" cy="392112"/>
            </a:xfrm>
            <a:custGeom>
              <a:avLst/>
              <a:gdLst>
                <a:gd name="T0" fmla="*/ 0 w 405"/>
                <a:gd name="T1" fmla="*/ 155 h 247"/>
                <a:gd name="T2" fmla="*/ 47 w 405"/>
                <a:gd name="T3" fmla="*/ 123 h 247"/>
                <a:gd name="T4" fmla="*/ 118 w 405"/>
                <a:gd name="T5" fmla="*/ 195 h 247"/>
                <a:gd name="T6" fmla="*/ 385 w 405"/>
                <a:gd name="T7" fmla="*/ 0 h 247"/>
                <a:gd name="T8" fmla="*/ 405 w 405"/>
                <a:gd name="T9" fmla="*/ 5 h 247"/>
                <a:gd name="T10" fmla="*/ 116 w 405"/>
                <a:gd name="T11" fmla="*/ 247 h 247"/>
                <a:gd name="T12" fmla="*/ 0 w 405"/>
                <a:gd name="T13" fmla="*/ 155 h 247"/>
              </a:gdLst>
              <a:ahLst/>
              <a:cxnLst>
                <a:cxn ang="0">
                  <a:pos x="T0" y="T1"/>
                </a:cxn>
                <a:cxn ang="0">
                  <a:pos x="T2" y="T3"/>
                </a:cxn>
                <a:cxn ang="0">
                  <a:pos x="T4" y="T5"/>
                </a:cxn>
                <a:cxn ang="0">
                  <a:pos x="T6" y="T7"/>
                </a:cxn>
                <a:cxn ang="0">
                  <a:pos x="T8" y="T9"/>
                </a:cxn>
                <a:cxn ang="0">
                  <a:pos x="T10" y="T11"/>
                </a:cxn>
                <a:cxn ang="0">
                  <a:pos x="T12" y="T13"/>
                </a:cxn>
              </a:cxnLst>
              <a:rect l="0" t="0" r="r" b="b"/>
              <a:pathLst>
                <a:path w="405" h="247">
                  <a:moveTo>
                    <a:pt x="0" y="155"/>
                  </a:moveTo>
                  <a:lnTo>
                    <a:pt x="47" y="123"/>
                  </a:lnTo>
                  <a:lnTo>
                    <a:pt x="118" y="195"/>
                  </a:lnTo>
                  <a:lnTo>
                    <a:pt x="385" y="0"/>
                  </a:lnTo>
                  <a:lnTo>
                    <a:pt x="405" y="5"/>
                  </a:lnTo>
                  <a:lnTo>
                    <a:pt x="116" y="247"/>
                  </a:lnTo>
                  <a:lnTo>
                    <a:pt x="0" y="155"/>
                  </a:lnTo>
                  <a:close/>
                </a:path>
              </a:pathLst>
            </a:custGeom>
            <a:solidFill>
              <a:srgbClr val="8CA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Sļíḍe">
              <a:extLst>
                <a:ext uri="{FF2B5EF4-FFF2-40B4-BE49-F238E27FC236}">
                  <a16:creationId xmlns:a16="http://schemas.microsoft.com/office/drawing/2014/main" id="{A40B63D1-6C65-4CC5-BBC7-34F70AFDD396}"/>
                </a:ext>
              </a:extLst>
            </p:cNvPr>
            <p:cNvSpPr/>
            <p:nvPr/>
          </p:nvSpPr>
          <p:spPr bwMode="auto">
            <a:xfrm>
              <a:off x="5105400" y="3232150"/>
              <a:ext cx="668338" cy="407987"/>
            </a:xfrm>
            <a:custGeom>
              <a:avLst/>
              <a:gdLst>
                <a:gd name="T0" fmla="*/ 124 w 421"/>
                <a:gd name="T1" fmla="*/ 257 h 257"/>
                <a:gd name="T2" fmla="*/ 0 w 421"/>
                <a:gd name="T3" fmla="*/ 160 h 257"/>
                <a:gd name="T4" fmla="*/ 55 w 421"/>
                <a:gd name="T5" fmla="*/ 123 h 257"/>
                <a:gd name="T6" fmla="*/ 126 w 421"/>
                <a:gd name="T7" fmla="*/ 195 h 257"/>
                <a:gd name="T8" fmla="*/ 393 w 421"/>
                <a:gd name="T9" fmla="*/ 0 h 257"/>
                <a:gd name="T10" fmla="*/ 421 w 421"/>
                <a:gd name="T11" fmla="*/ 8 h 257"/>
                <a:gd name="T12" fmla="*/ 124 w 421"/>
                <a:gd name="T13" fmla="*/ 257 h 257"/>
                <a:gd name="T14" fmla="*/ 14 w 421"/>
                <a:gd name="T15" fmla="*/ 160 h 257"/>
                <a:gd name="T16" fmla="*/ 124 w 421"/>
                <a:gd name="T17" fmla="*/ 247 h 257"/>
                <a:gd name="T18" fmla="*/ 406 w 421"/>
                <a:gd name="T19" fmla="*/ 11 h 257"/>
                <a:gd name="T20" fmla="*/ 394 w 421"/>
                <a:gd name="T21" fmla="*/ 9 h 257"/>
                <a:gd name="T22" fmla="*/ 126 w 421"/>
                <a:gd name="T23" fmla="*/ 205 h 257"/>
                <a:gd name="T24" fmla="*/ 54 w 421"/>
                <a:gd name="T25" fmla="*/ 133 h 257"/>
                <a:gd name="T26" fmla="*/ 14 w 421"/>
                <a:gd name="T27" fmla="*/ 16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1" h="257">
                  <a:moveTo>
                    <a:pt x="124" y="257"/>
                  </a:moveTo>
                  <a:lnTo>
                    <a:pt x="0" y="160"/>
                  </a:lnTo>
                  <a:lnTo>
                    <a:pt x="55" y="123"/>
                  </a:lnTo>
                  <a:lnTo>
                    <a:pt x="126" y="195"/>
                  </a:lnTo>
                  <a:lnTo>
                    <a:pt x="393" y="0"/>
                  </a:lnTo>
                  <a:lnTo>
                    <a:pt x="421" y="8"/>
                  </a:lnTo>
                  <a:lnTo>
                    <a:pt x="124" y="257"/>
                  </a:lnTo>
                  <a:close/>
                  <a:moveTo>
                    <a:pt x="14" y="160"/>
                  </a:moveTo>
                  <a:lnTo>
                    <a:pt x="124" y="247"/>
                  </a:lnTo>
                  <a:lnTo>
                    <a:pt x="406" y="11"/>
                  </a:lnTo>
                  <a:lnTo>
                    <a:pt x="394" y="9"/>
                  </a:lnTo>
                  <a:lnTo>
                    <a:pt x="126" y="205"/>
                  </a:lnTo>
                  <a:lnTo>
                    <a:pt x="54" y="133"/>
                  </a:lnTo>
                  <a:lnTo>
                    <a:pt x="14" y="160"/>
                  </a:lnTo>
                  <a:close/>
                </a:path>
              </a:pathLst>
            </a:custGeom>
            <a:solidFill>
              <a:srgbClr val="8CA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ṩḷîḑé">
              <a:extLst>
                <a:ext uri="{FF2B5EF4-FFF2-40B4-BE49-F238E27FC236}">
                  <a16:creationId xmlns:a16="http://schemas.microsoft.com/office/drawing/2014/main" id="{276A7074-8147-461C-87DB-8A75558C3F7D}"/>
                </a:ext>
              </a:extLst>
            </p:cNvPr>
            <p:cNvSpPr/>
            <p:nvPr/>
          </p:nvSpPr>
          <p:spPr bwMode="auto">
            <a:xfrm>
              <a:off x="5094288" y="4064000"/>
              <a:ext cx="712788" cy="434975"/>
            </a:xfrm>
            <a:custGeom>
              <a:avLst/>
              <a:gdLst>
                <a:gd name="T0" fmla="*/ 303 w 449"/>
                <a:gd name="T1" fmla="*/ 72 h 274"/>
                <a:gd name="T2" fmla="*/ 140 w 449"/>
                <a:gd name="T3" fmla="*/ 193 h 274"/>
                <a:gd name="T4" fmla="*/ 69 w 449"/>
                <a:gd name="T5" fmla="*/ 121 h 274"/>
                <a:gd name="T6" fmla="*/ 0 w 449"/>
                <a:gd name="T7" fmla="*/ 166 h 274"/>
                <a:gd name="T8" fmla="*/ 136 w 449"/>
                <a:gd name="T9" fmla="*/ 274 h 274"/>
                <a:gd name="T10" fmla="*/ 303 w 449"/>
                <a:gd name="T11" fmla="*/ 134 h 274"/>
                <a:gd name="T12" fmla="*/ 303 w 449"/>
                <a:gd name="T13" fmla="*/ 72 h 274"/>
                <a:gd name="T14" fmla="*/ 402 w 449"/>
                <a:gd name="T15" fmla="*/ 0 h 274"/>
                <a:gd name="T16" fmla="*/ 316 w 449"/>
                <a:gd name="T17" fmla="*/ 63 h 274"/>
                <a:gd name="T18" fmla="*/ 316 w 449"/>
                <a:gd name="T19" fmla="*/ 122 h 274"/>
                <a:gd name="T20" fmla="*/ 449 w 449"/>
                <a:gd name="T21" fmla="*/ 12 h 274"/>
                <a:gd name="T22" fmla="*/ 402 w 449"/>
                <a:gd name="T2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9" h="274">
                  <a:moveTo>
                    <a:pt x="303" y="72"/>
                  </a:moveTo>
                  <a:lnTo>
                    <a:pt x="140" y="193"/>
                  </a:lnTo>
                  <a:lnTo>
                    <a:pt x="69" y="121"/>
                  </a:lnTo>
                  <a:lnTo>
                    <a:pt x="0" y="166"/>
                  </a:lnTo>
                  <a:lnTo>
                    <a:pt x="136" y="274"/>
                  </a:lnTo>
                  <a:lnTo>
                    <a:pt x="303" y="134"/>
                  </a:lnTo>
                  <a:lnTo>
                    <a:pt x="303" y="72"/>
                  </a:lnTo>
                  <a:close/>
                  <a:moveTo>
                    <a:pt x="402" y="0"/>
                  </a:moveTo>
                  <a:lnTo>
                    <a:pt x="316" y="63"/>
                  </a:lnTo>
                  <a:lnTo>
                    <a:pt x="316" y="122"/>
                  </a:lnTo>
                  <a:lnTo>
                    <a:pt x="449" y="12"/>
                  </a:lnTo>
                  <a:lnTo>
                    <a:pt x="402" y="0"/>
                  </a:lnTo>
                  <a:close/>
                </a:path>
              </a:pathLst>
            </a:custGeom>
            <a:solidFill>
              <a:srgbClr val="000000">
                <a:alpha val="20000"/>
              </a:srgbClr>
            </a:solidFill>
            <a:ln>
              <a:noFill/>
            </a:ln>
          </p:spPr>
          <p:txBody>
            <a:bodyPr anchor="ctr"/>
            <a:lstStyle/>
            <a:p>
              <a:pPr algn="ctr"/>
              <a:endParaRPr/>
            </a:p>
          </p:txBody>
        </p:sp>
        <p:sp>
          <p:nvSpPr>
            <p:cNvPr id="47" name="îš1ídè">
              <a:extLst>
                <a:ext uri="{FF2B5EF4-FFF2-40B4-BE49-F238E27FC236}">
                  <a16:creationId xmlns:a16="http://schemas.microsoft.com/office/drawing/2014/main" id="{E02A2678-3BA3-4AB2-82E8-1E5446182F67}"/>
                </a:ext>
              </a:extLst>
            </p:cNvPr>
            <p:cNvSpPr/>
            <p:nvPr/>
          </p:nvSpPr>
          <p:spPr bwMode="auto">
            <a:xfrm>
              <a:off x="5094288" y="4064000"/>
              <a:ext cx="712788" cy="434975"/>
            </a:xfrm>
            <a:custGeom>
              <a:avLst/>
              <a:gdLst>
                <a:gd name="T0" fmla="*/ 303 w 449"/>
                <a:gd name="T1" fmla="*/ 72 h 274"/>
                <a:gd name="T2" fmla="*/ 140 w 449"/>
                <a:gd name="T3" fmla="*/ 193 h 274"/>
                <a:gd name="T4" fmla="*/ 69 w 449"/>
                <a:gd name="T5" fmla="*/ 121 h 274"/>
                <a:gd name="T6" fmla="*/ 0 w 449"/>
                <a:gd name="T7" fmla="*/ 166 h 274"/>
                <a:gd name="T8" fmla="*/ 136 w 449"/>
                <a:gd name="T9" fmla="*/ 274 h 274"/>
                <a:gd name="T10" fmla="*/ 303 w 449"/>
                <a:gd name="T11" fmla="*/ 134 h 274"/>
                <a:gd name="T12" fmla="*/ 303 w 449"/>
                <a:gd name="T13" fmla="*/ 72 h 274"/>
                <a:gd name="T14" fmla="*/ 402 w 449"/>
                <a:gd name="T15" fmla="*/ 0 h 274"/>
                <a:gd name="T16" fmla="*/ 316 w 449"/>
                <a:gd name="T17" fmla="*/ 63 h 274"/>
                <a:gd name="T18" fmla="*/ 316 w 449"/>
                <a:gd name="T19" fmla="*/ 122 h 274"/>
                <a:gd name="T20" fmla="*/ 449 w 449"/>
                <a:gd name="T21" fmla="*/ 12 h 274"/>
                <a:gd name="T22" fmla="*/ 402 w 449"/>
                <a:gd name="T23"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9" h="274">
                  <a:moveTo>
                    <a:pt x="303" y="72"/>
                  </a:moveTo>
                  <a:lnTo>
                    <a:pt x="140" y="193"/>
                  </a:lnTo>
                  <a:lnTo>
                    <a:pt x="69" y="121"/>
                  </a:lnTo>
                  <a:lnTo>
                    <a:pt x="0" y="166"/>
                  </a:lnTo>
                  <a:lnTo>
                    <a:pt x="136" y="274"/>
                  </a:lnTo>
                  <a:lnTo>
                    <a:pt x="303" y="134"/>
                  </a:lnTo>
                  <a:lnTo>
                    <a:pt x="303" y="72"/>
                  </a:lnTo>
                  <a:moveTo>
                    <a:pt x="402" y="0"/>
                  </a:moveTo>
                  <a:lnTo>
                    <a:pt x="316" y="63"/>
                  </a:lnTo>
                  <a:lnTo>
                    <a:pt x="316" y="122"/>
                  </a:lnTo>
                  <a:lnTo>
                    <a:pt x="449" y="12"/>
                  </a:lnTo>
                  <a:lnTo>
                    <a:pt x="40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ḻide">
              <a:extLst>
                <a:ext uri="{FF2B5EF4-FFF2-40B4-BE49-F238E27FC236}">
                  <a16:creationId xmlns:a16="http://schemas.microsoft.com/office/drawing/2014/main" id="{4F8D4FE7-B7B6-4011-A1AB-01F63236F58F}"/>
                </a:ext>
              </a:extLst>
            </p:cNvPr>
            <p:cNvSpPr/>
            <p:nvPr/>
          </p:nvSpPr>
          <p:spPr bwMode="auto">
            <a:xfrm>
              <a:off x="5575300" y="4164013"/>
              <a:ext cx="20638" cy="112712"/>
            </a:xfrm>
            <a:custGeom>
              <a:avLst/>
              <a:gdLst>
                <a:gd name="T0" fmla="*/ 13 w 13"/>
                <a:gd name="T1" fmla="*/ 0 h 71"/>
                <a:gd name="T2" fmla="*/ 0 w 13"/>
                <a:gd name="T3" fmla="*/ 9 h 71"/>
                <a:gd name="T4" fmla="*/ 0 w 13"/>
                <a:gd name="T5" fmla="*/ 71 h 71"/>
                <a:gd name="T6" fmla="*/ 13 w 13"/>
                <a:gd name="T7" fmla="*/ 59 h 71"/>
                <a:gd name="T8" fmla="*/ 13 w 13"/>
                <a:gd name="T9" fmla="*/ 0 h 71"/>
              </a:gdLst>
              <a:ahLst/>
              <a:cxnLst>
                <a:cxn ang="0">
                  <a:pos x="T0" y="T1"/>
                </a:cxn>
                <a:cxn ang="0">
                  <a:pos x="T2" y="T3"/>
                </a:cxn>
                <a:cxn ang="0">
                  <a:pos x="T4" y="T5"/>
                </a:cxn>
                <a:cxn ang="0">
                  <a:pos x="T6" y="T7"/>
                </a:cxn>
                <a:cxn ang="0">
                  <a:pos x="T8" y="T9"/>
                </a:cxn>
              </a:cxnLst>
              <a:rect l="0" t="0" r="r" b="b"/>
              <a:pathLst>
                <a:path w="13" h="71">
                  <a:moveTo>
                    <a:pt x="13" y="0"/>
                  </a:moveTo>
                  <a:lnTo>
                    <a:pt x="0" y="9"/>
                  </a:lnTo>
                  <a:lnTo>
                    <a:pt x="0" y="71"/>
                  </a:lnTo>
                  <a:lnTo>
                    <a:pt x="13" y="59"/>
                  </a:lnTo>
                  <a:lnTo>
                    <a:pt x="13" y="0"/>
                  </a:lnTo>
                  <a:close/>
                </a:path>
              </a:pathLst>
            </a:custGeom>
            <a:solidFill>
              <a:srgbClr val="10303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ïṣľïdé">
              <a:extLst>
                <a:ext uri="{FF2B5EF4-FFF2-40B4-BE49-F238E27FC236}">
                  <a16:creationId xmlns:a16="http://schemas.microsoft.com/office/drawing/2014/main" id="{4975E14B-C536-493B-AAA5-92C5D90C3894}"/>
                </a:ext>
              </a:extLst>
            </p:cNvPr>
            <p:cNvSpPr/>
            <p:nvPr/>
          </p:nvSpPr>
          <p:spPr bwMode="auto">
            <a:xfrm>
              <a:off x="5575300" y="4164013"/>
              <a:ext cx="20638" cy="112712"/>
            </a:xfrm>
            <a:custGeom>
              <a:avLst/>
              <a:gdLst>
                <a:gd name="T0" fmla="*/ 13 w 13"/>
                <a:gd name="T1" fmla="*/ 0 h 71"/>
                <a:gd name="T2" fmla="*/ 0 w 13"/>
                <a:gd name="T3" fmla="*/ 9 h 71"/>
                <a:gd name="T4" fmla="*/ 0 w 13"/>
                <a:gd name="T5" fmla="*/ 71 h 71"/>
                <a:gd name="T6" fmla="*/ 13 w 13"/>
                <a:gd name="T7" fmla="*/ 59 h 71"/>
                <a:gd name="T8" fmla="*/ 13 w 13"/>
                <a:gd name="T9" fmla="*/ 0 h 71"/>
              </a:gdLst>
              <a:ahLst/>
              <a:cxnLst>
                <a:cxn ang="0">
                  <a:pos x="T0" y="T1"/>
                </a:cxn>
                <a:cxn ang="0">
                  <a:pos x="T2" y="T3"/>
                </a:cxn>
                <a:cxn ang="0">
                  <a:pos x="T4" y="T5"/>
                </a:cxn>
                <a:cxn ang="0">
                  <a:pos x="T6" y="T7"/>
                </a:cxn>
                <a:cxn ang="0">
                  <a:pos x="T8" y="T9"/>
                </a:cxn>
              </a:cxnLst>
              <a:rect l="0" t="0" r="r" b="b"/>
              <a:pathLst>
                <a:path w="13" h="71">
                  <a:moveTo>
                    <a:pt x="13" y="0"/>
                  </a:moveTo>
                  <a:lnTo>
                    <a:pt x="0" y="9"/>
                  </a:lnTo>
                  <a:lnTo>
                    <a:pt x="0" y="71"/>
                  </a:lnTo>
                  <a:lnTo>
                    <a:pt x="13" y="59"/>
                  </a:lnTo>
                  <a:lnTo>
                    <a:pt x="1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ṣḻiḓé">
              <a:extLst>
                <a:ext uri="{FF2B5EF4-FFF2-40B4-BE49-F238E27FC236}">
                  <a16:creationId xmlns:a16="http://schemas.microsoft.com/office/drawing/2014/main" id="{1D525626-E970-4CC2-A2D8-06C9D108F987}"/>
                </a:ext>
              </a:extLst>
            </p:cNvPr>
            <p:cNvSpPr/>
            <p:nvPr/>
          </p:nvSpPr>
          <p:spPr bwMode="auto">
            <a:xfrm>
              <a:off x="5118100" y="4054475"/>
              <a:ext cx="642938" cy="393700"/>
            </a:xfrm>
            <a:custGeom>
              <a:avLst/>
              <a:gdLst>
                <a:gd name="T0" fmla="*/ 0 w 405"/>
                <a:gd name="T1" fmla="*/ 155 h 248"/>
                <a:gd name="T2" fmla="*/ 47 w 405"/>
                <a:gd name="T3" fmla="*/ 123 h 248"/>
                <a:gd name="T4" fmla="*/ 118 w 405"/>
                <a:gd name="T5" fmla="*/ 196 h 248"/>
                <a:gd name="T6" fmla="*/ 385 w 405"/>
                <a:gd name="T7" fmla="*/ 0 h 248"/>
                <a:gd name="T8" fmla="*/ 405 w 405"/>
                <a:gd name="T9" fmla="*/ 5 h 248"/>
                <a:gd name="T10" fmla="*/ 116 w 405"/>
                <a:gd name="T11" fmla="*/ 248 h 248"/>
                <a:gd name="T12" fmla="*/ 0 w 405"/>
                <a:gd name="T13" fmla="*/ 155 h 248"/>
              </a:gdLst>
              <a:ahLst/>
              <a:cxnLst>
                <a:cxn ang="0">
                  <a:pos x="T0" y="T1"/>
                </a:cxn>
                <a:cxn ang="0">
                  <a:pos x="T2" y="T3"/>
                </a:cxn>
                <a:cxn ang="0">
                  <a:pos x="T4" y="T5"/>
                </a:cxn>
                <a:cxn ang="0">
                  <a:pos x="T6" y="T7"/>
                </a:cxn>
                <a:cxn ang="0">
                  <a:pos x="T8" y="T9"/>
                </a:cxn>
                <a:cxn ang="0">
                  <a:pos x="T10" y="T11"/>
                </a:cxn>
                <a:cxn ang="0">
                  <a:pos x="T12" y="T13"/>
                </a:cxn>
              </a:cxnLst>
              <a:rect l="0" t="0" r="r" b="b"/>
              <a:pathLst>
                <a:path w="405" h="248">
                  <a:moveTo>
                    <a:pt x="0" y="155"/>
                  </a:moveTo>
                  <a:lnTo>
                    <a:pt x="47" y="123"/>
                  </a:lnTo>
                  <a:lnTo>
                    <a:pt x="118" y="196"/>
                  </a:lnTo>
                  <a:lnTo>
                    <a:pt x="385" y="0"/>
                  </a:lnTo>
                  <a:lnTo>
                    <a:pt x="405" y="5"/>
                  </a:lnTo>
                  <a:lnTo>
                    <a:pt x="116" y="248"/>
                  </a:lnTo>
                  <a:lnTo>
                    <a:pt x="0" y="155"/>
                  </a:lnTo>
                  <a:close/>
                </a:path>
              </a:pathLst>
            </a:custGeom>
            <a:solidFill>
              <a:srgbClr val="8CA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ṩḷíḓé">
              <a:extLst>
                <a:ext uri="{FF2B5EF4-FFF2-40B4-BE49-F238E27FC236}">
                  <a16:creationId xmlns:a16="http://schemas.microsoft.com/office/drawing/2014/main" id="{6D792750-C2B2-448D-B845-78EE345C919C}"/>
                </a:ext>
              </a:extLst>
            </p:cNvPr>
            <p:cNvSpPr/>
            <p:nvPr/>
          </p:nvSpPr>
          <p:spPr bwMode="auto">
            <a:xfrm>
              <a:off x="5105400" y="4048125"/>
              <a:ext cx="668338" cy="407987"/>
            </a:xfrm>
            <a:custGeom>
              <a:avLst/>
              <a:gdLst>
                <a:gd name="T0" fmla="*/ 124 w 421"/>
                <a:gd name="T1" fmla="*/ 257 h 257"/>
                <a:gd name="T2" fmla="*/ 0 w 421"/>
                <a:gd name="T3" fmla="*/ 159 h 257"/>
                <a:gd name="T4" fmla="*/ 55 w 421"/>
                <a:gd name="T5" fmla="*/ 122 h 257"/>
                <a:gd name="T6" fmla="*/ 126 w 421"/>
                <a:gd name="T7" fmla="*/ 195 h 257"/>
                <a:gd name="T8" fmla="*/ 393 w 421"/>
                <a:gd name="T9" fmla="*/ 0 h 257"/>
                <a:gd name="T10" fmla="*/ 421 w 421"/>
                <a:gd name="T11" fmla="*/ 8 h 257"/>
                <a:gd name="T12" fmla="*/ 124 w 421"/>
                <a:gd name="T13" fmla="*/ 257 h 257"/>
                <a:gd name="T14" fmla="*/ 14 w 421"/>
                <a:gd name="T15" fmla="*/ 159 h 257"/>
                <a:gd name="T16" fmla="*/ 124 w 421"/>
                <a:gd name="T17" fmla="*/ 247 h 257"/>
                <a:gd name="T18" fmla="*/ 406 w 421"/>
                <a:gd name="T19" fmla="*/ 11 h 257"/>
                <a:gd name="T20" fmla="*/ 394 w 421"/>
                <a:gd name="T21" fmla="*/ 8 h 257"/>
                <a:gd name="T22" fmla="*/ 126 w 421"/>
                <a:gd name="T23" fmla="*/ 206 h 257"/>
                <a:gd name="T24" fmla="*/ 54 w 421"/>
                <a:gd name="T25" fmla="*/ 132 h 257"/>
                <a:gd name="T26" fmla="*/ 14 w 421"/>
                <a:gd name="T27" fmla="*/ 15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1" h="257">
                  <a:moveTo>
                    <a:pt x="124" y="257"/>
                  </a:moveTo>
                  <a:lnTo>
                    <a:pt x="0" y="159"/>
                  </a:lnTo>
                  <a:lnTo>
                    <a:pt x="55" y="122"/>
                  </a:lnTo>
                  <a:lnTo>
                    <a:pt x="126" y="195"/>
                  </a:lnTo>
                  <a:lnTo>
                    <a:pt x="393" y="0"/>
                  </a:lnTo>
                  <a:lnTo>
                    <a:pt x="421" y="8"/>
                  </a:lnTo>
                  <a:lnTo>
                    <a:pt x="124" y="257"/>
                  </a:lnTo>
                  <a:close/>
                  <a:moveTo>
                    <a:pt x="14" y="159"/>
                  </a:moveTo>
                  <a:lnTo>
                    <a:pt x="124" y="247"/>
                  </a:lnTo>
                  <a:lnTo>
                    <a:pt x="406" y="11"/>
                  </a:lnTo>
                  <a:lnTo>
                    <a:pt x="394" y="8"/>
                  </a:lnTo>
                  <a:lnTo>
                    <a:pt x="126" y="206"/>
                  </a:lnTo>
                  <a:lnTo>
                    <a:pt x="54" y="132"/>
                  </a:lnTo>
                  <a:lnTo>
                    <a:pt x="14" y="159"/>
                  </a:lnTo>
                  <a:close/>
                </a:path>
              </a:pathLst>
            </a:custGeom>
            <a:solidFill>
              <a:srgbClr val="8CAD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sļiďê">
              <a:extLst>
                <a:ext uri="{FF2B5EF4-FFF2-40B4-BE49-F238E27FC236}">
                  <a16:creationId xmlns:a16="http://schemas.microsoft.com/office/drawing/2014/main" id="{0F5496BD-BAA3-4CF6-9598-BB613EB5E2E0}"/>
                </a:ext>
              </a:extLst>
            </p:cNvPr>
            <p:cNvSpPr/>
            <p:nvPr/>
          </p:nvSpPr>
          <p:spPr bwMode="auto">
            <a:xfrm>
              <a:off x="5326063" y="949326"/>
              <a:ext cx="1619250" cy="908050"/>
            </a:xfrm>
            <a:custGeom>
              <a:avLst/>
              <a:gdLst>
                <a:gd name="T0" fmla="*/ 772 w 792"/>
                <a:gd name="T1" fmla="*/ 195 h 445"/>
                <a:gd name="T2" fmla="*/ 563 w 792"/>
                <a:gd name="T3" fmla="*/ 195 h 445"/>
                <a:gd name="T4" fmla="*/ 563 w 792"/>
                <a:gd name="T5" fmla="*/ 165 h 445"/>
                <a:gd name="T6" fmla="*/ 398 w 792"/>
                <a:gd name="T7" fmla="*/ 0 h 445"/>
                <a:gd name="T8" fmla="*/ 394 w 792"/>
                <a:gd name="T9" fmla="*/ 0 h 445"/>
                <a:gd name="T10" fmla="*/ 229 w 792"/>
                <a:gd name="T11" fmla="*/ 165 h 445"/>
                <a:gd name="T12" fmla="*/ 229 w 792"/>
                <a:gd name="T13" fmla="*/ 195 h 445"/>
                <a:gd name="T14" fmla="*/ 20 w 792"/>
                <a:gd name="T15" fmla="*/ 195 h 445"/>
                <a:gd name="T16" fmla="*/ 0 w 792"/>
                <a:gd name="T17" fmla="*/ 214 h 445"/>
                <a:gd name="T18" fmla="*/ 0 w 792"/>
                <a:gd name="T19" fmla="*/ 426 h 445"/>
                <a:gd name="T20" fmla="*/ 20 w 792"/>
                <a:gd name="T21" fmla="*/ 445 h 445"/>
                <a:gd name="T22" fmla="*/ 772 w 792"/>
                <a:gd name="T23" fmla="*/ 445 h 445"/>
                <a:gd name="T24" fmla="*/ 792 w 792"/>
                <a:gd name="T25" fmla="*/ 426 h 445"/>
                <a:gd name="T26" fmla="*/ 792 w 792"/>
                <a:gd name="T27" fmla="*/ 214 h 445"/>
                <a:gd name="T28" fmla="*/ 772 w 792"/>
                <a:gd name="T29" fmla="*/ 195 h 445"/>
                <a:gd name="T30" fmla="*/ 396 w 792"/>
                <a:gd name="T31" fmla="*/ 175 h 445"/>
                <a:gd name="T32" fmla="*/ 341 w 792"/>
                <a:gd name="T33" fmla="*/ 120 h 445"/>
                <a:gd name="T34" fmla="*/ 396 w 792"/>
                <a:gd name="T35" fmla="*/ 65 h 445"/>
                <a:gd name="T36" fmla="*/ 451 w 792"/>
                <a:gd name="T37" fmla="*/ 120 h 445"/>
                <a:gd name="T38" fmla="*/ 396 w 792"/>
                <a:gd name="T39" fmla="*/ 175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2" h="445">
                  <a:moveTo>
                    <a:pt x="772" y="195"/>
                  </a:moveTo>
                  <a:cubicBezTo>
                    <a:pt x="563" y="195"/>
                    <a:pt x="563" y="195"/>
                    <a:pt x="563" y="195"/>
                  </a:cubicBezTo>
                  <a:cubicBezTo>
                    <a:pt x="563" y="165"/>
                    <a:pt x="563" y="165"/>
                    <a:pt x="563" y="165"/>
                  </a:cubicBezTo>
                  <a:cubicBezTo>
                    <a:pt x="563" y="74"/>
                    <a:pt x="489" y="0"/>
                    <a:pt x="398" y="0"/>
                  </a:cubicBezTo>
                  <a:cubicBezTo>
                    <a:pt x="394" y="0"/>
                    <a:pt x="394" y="0"/>
                    <a:pt x="394" y="0"/>
                  </a:cubicBezTo>
                  <a:cubicBezTo>
                    <a:pt x="303" y="0"/>
                    <a:pt x="229" y="74"/>
                    <a:pt x="229" y="165"/>
                  </a:cubicBezTo>
                  <a:cubicBezTo>
                    <a:pt x="229" y="195"/>
                    <a:pt x="229" y="195"/>
                    <a:pt x="229" y="195"/>
                  </a:cubicBezTo>
                  <a:cubicBezTo>
                    <a:pt x="20" y="195"/>
                    <a:pt x="20" y="195"/>
                    <a:pt x="20" y="195"/>
                  </a:cubicBezTo>
                  <a:cubicBezTo>
                    <a:pt x="9" y="195"/>
                    <a:pt x="0" y="204"/>
                    <a:pt x="0" y="214"/>
                  </a:cubicBezTo>
                  <a:cubicBezTo>
                    <a:pt x="0" y="426"/>
                    <a:pt x="0" y="426"/>
                    <a:pt x="0" y="426"/>
                  </a:cubicBezTo>
                  <a:cubicBezTo>
                    <a:pt x="0" y="436"/>
                    <a:pt x="9" y="445"/>
                    <a:pt x="20" y="445"/>
                  </a:cubicBezTo>
                  <a:cubicBezTo>
                    <a:pt x="772" y="445"/>
                    <a:pt x="772" y="445"/>
                    <a:pt x="772" y="445"/>
                  </a:cubicBezTo>
                  <a:cubicBezTo>
                    <a:pt x="783" y="445"/>
                    <a:pt x="792" y="436"/>
                    <a:pt x="792" y="426"/>
                  </a:cubicBezTo>
                  <a:cubicBezTo>
                    <a:pt x="792" y="214"/>
                    <a:pt x="792" y="214"/>
                    <a:pt x="792" y="214"/>
                  </a:cubicBezTo>
                  <a:cubicBezTo>
                    <a:pt x="792" y="204"/>
                    <a:pt x="783" y="195"/>
                    <a:pt x="772" y="195"/>
                  </a:cubicBezTo>
                  <a:close/>
                  <a:moveTo>
                    <a:pt x="396" y="175"/>
                  </a:moveTo>
                  <a:cubicBezTo>
                    <a:pt x="366" y="175"/>
                    <a:pt x="341" y="150"/>
                    <a:pt x="341" y="120"/>
                  </a:cubicBezTo>
                  <a:cubicBezTo>
                    <a:pt x="341" y="89"/>
                    <a:pt x="366" y="65"/>
                    <a:pt x="396" y="65"/>
                  </a:cubicBezTo>
                  <a:cubicBezTo>
                    <a:pt x="427" y="65"/>
                    <a:pt x="451" y="89"/>
                    <a:pt x="451" y="120"/>
                  </a:cubicBezTo>
                  <a:cubicBezTo>
                    <a:pt x="451" y="150"/>
                    <a:pt x="427" y="175"/>
                    <a:pt x="396" y="175"/>
                  </a:cubicBezTo>
                  <a:close/>
                </a:path>
              </a:pathLst>
            </a:custGeom>
            <a:solidFill>
              <a:srgbClr val="F7D7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í$ļïdè">
              <a:extLst>
                <a:ext uri="{FF2B5EF4-FFF2-40B4-BE49-F238E27FC236}">
                  <a16:creationId xmlns:a16="http://schemas.microsoft.com/office/drawing/2014/main" id="{EAAFD765-79F0-4F88-874B-687D35A20F04}"/>
                </a:ext>
              </a:extLst>
            </p:cNvPr>
            <p:cNvSpPr/>
            <p:nvPr/>
          </p:nvSpPr>
          <p:spPr bwMode="auto">
            <a:xfrm>
              <a:off x="5326063" y="1720850"/>
              <a:ext cx="1619250" cy="66675"/>
            </a:xfrm>
            <a:prstGeom prst="rect">
              <a:avLst/>
            </a:prstGeom>
            <a:solidFill>
              <a:srgbClr val="E5C57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íšḻîḑê">
              <a:extLst>
                <a:ext uri="{FF2B5EF4-FFF2-40B4-BE49-F238E27FC236}">
                  <a16:creationId xmlns:a16="http://schemas.microsoft.com/office/drawing/2014/main" id="{ABE679C8-3A52-4836-9403-285A29C4A3CD}"/>
                </a:ext>
              </a:extLst>
            </p:cNvPr>
            <p:cNvSpPr/>
            <p:nvPr/>
          </p:nvSpPr>
          <p:spPr bwMode="auto">
            <a:xfrm>
              <a:off x="5326063" y="1803400"/>
              <a:ext cx="1619250" cy="30162"/>
            </a:xfrm>
            <a:custGeom>
              <a:avLst/>
              <a:gdLst>
                <a:gd name="T0" fmla="*/ 788 w 792"/>
                <a:gd name="T1" fmla="*/ 15 h 15"/>
                <a:gd name="T2" fmla="*/ 5 w 792"/>
                <a:gd name="T3" fmla="*/ 15 h 15"/>
                <a:gd name="T4" fmla="*/ 0 w 792"/>
                <a:gd name="T5" fmla="*/ 11 h 15"/>
                <a:gd name="T6" fmla="*/ 0 w 792"/>
                <a:gd name="T7" fmla="*/ 0 h 15"/>
                <a:gd name="T8" fmla="*/ 792 w 792"/>
                <a:gd name="T9" fmla="*/ 0 h 15"/>
                <a:gd name="T10" fmla="*/ 792 w 792"/>
                <a:gd name="T11" fmla="*/ 11 h 15"/>
                <a:gd name="T12" fmla="*/ 788 w 792"/>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792" h="15">
                  <a:moveTo>
                    <a:pt x="788" y="15"/>
                  </a:moveTo>
                  <a:cubicBezTo>
                    <a:pt x="5" y="15"/>
                    <a:pt x="5" y="15"/>
                    <a:pt x="5" y="15"/>
                  </a:cubicBezTo>
                  <a:cubicBezTo>
                    <a:pt x="2" y="15"/>
                    <a:pt x="0" y="13"/>
                    <a:pt x="0" y="11"/>
                  </a:cubicBezTo>
                  <a:cubicBezTo>
                    <a:pt x="0" y="0"/>
                    <a:pt x="0" y="0"/>
                    <a:pt x="0" y="0"/>
                  </a:cubicBezTo>
                  <a:cubicBezTo>
                    <a:pt x="792" y="0"/>
                    <a:pt x="792" y="0"/>
                    <a:pt x="792" y="0"/>
                  </a:cubicBezTo>
                  <a:cubicBezTo>
                    <a:pt x="792" y="11"/>
                    <a:pt x="792" y="11"/>
                    <a:pt x="792" y="11"/>
                  </a:cubicBezTo>
                  <a:cubicBezTo>
                    <a:pt x="792" y="13"/>
                    <a:pt x="790" y="15"/>
                    <a:pt x="788" y="15"/>
                  </a:cubicBezTo>
                  <a:close/>
                </a:path>
              </a:pathLst>
            </a:custGeom>
            <a:solidFill>
              <a:srgbClr val="E5C5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Tree>
    <p:custDataLst>
      <p:tags r:id="rId2"/>
    </p:custDataLst>
    <p:extLst>
      <p:ext uri="{BB962C8B-B14F-4D97-AF65-F5344CB8AC3E}">
        <p14:creationId xmlns:p14="http://schemas.microsoft.com/office/powerpoint/2010/main" val="32267438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Box 4"/>
          <p:cNvSpPr txBox="1">
            <a:spLocks noChangeArrowheads="1"/>
          </p:cNvSpPr>
          <p:nvPr/>
        </p:nvSpPr>
        <p:spPr bwMode="auto">
          <a:xfrm>
            <a:off x="515937" y="1109655"/>
            <a:ext cx="79930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例</a:t>
            </a:r>
            <a:r>
              <a:rPr lang="en-US" altLang="zh-CN" sz="2000" b="1" dirty="0">
                <a:latin typeface="+mj-ea"/>
                <a:ea typeface="+mj-ea"/>
              </a:rPr>
              <a:t>11</a:t>
            </a:r>
            <a:r>
              <a:rPr lang="zh-CN" altLang="en-US" sz="2000" dirty="0">
                <a:latin typeface="+mn-ea"/>
                <a:ea typeface="+mn-ea"/>
              </a:rPr>
              <a:t>：</a:t>
            </a:r>
            <a:r>
              <a:rPr lang="zh-CN" altLang="zh-CN" sz="2000" dirty="0">
                <a:latin typeface="+mn-ea"/>
                <a:ea typeface="+mn-ea"/>
              </a:rPr>
              <a:t>试分析如下单输入线性系统的稳定性。</a:t>
            </a:r>
          </a:p>
        </p:txBody>
      </p:sp>
      <p:sp>
        <p:nvSpPr>
          <p:cNvPr id="4" name="TextBox 5"/>
          <p:cNvSpPr txBox="1">
            <a:spLocks noChangeArrowheads="1"/>
          </p:cNvSpPr>
          <p:nvPr/>
        </p:nvSpPr>
        <p:spPr bwMode="auto">
          <a:xfrm>
            <a:off x="515938" y="2741991"/>
            <a:ext cx="111601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dirty="0">
                <a:latin typeface="+mn-ea"/>
                <a:ea typeface="+mn-ea"/>
              </a:rPr>
              <a:t>解：在分析系统稳定性时，可认为系统输入</a:t>
            </a:r>
            <a:r>
              <a:rPr lang="en-US" altLang="zh-CN" sz="2000" b="1" dirty="0">
                <a:latin typeface="+mj-ea"/>
                <a:ea typeface="+mj-ea"/>
              </a:rPr>
              <a:t>u(t)=0</a:t>
            </a:r>
            <a:r>
              <a:rPr lang="zh-CN" altLang="zh-CN" sz="2000" dirty="0">
                <a:latin typeface="+mn-ea"/>
                <a:ea typeface="+mn-ea"/>
              </a:rPr>
              <a:t>，这样系统的状态方程就是</a:t>
            </a:r>
          </a:p>
        </p:txBody>
      </p:sp>
      <p:graphicFrame>
        <p:nvGraphicFramePr>
          <p:cNvPr id="5" name="Object 1"/>
          <p:cNvGraphicFramePr>
            <a:graphicFrameLocks noChangeAspect="1"/>
          </p:cNvGraphicFramePr>
          <p:nvPr>
            <p:extLst>
              <p:ext uri="{D42A27DB-BD31-4B8C-83A1-F6EECF244321}">
                <p14:modId xmlns:p14="http://schemas.microsoft.com/office/powerpoint/2010/main" val="3860306035"/>
              </p:ext>
            </p:extLst>
          </p:nvPr>
        </p:nvGraphicFramePr>
        <p:xfrm>
          <a:off x="4157663" y="1631149"/>
          <a:ext cx="3667125" cy="969962"/>
        </p:xfrm>
        <a:graphic>
          <a:graphicData uri="http://schemas.openxmlformats.org/presentationml/2006/ole">
            <mc:AlternateContent xmlns:mc="http://schemas.openxmlformats.org/markup-compatibility/2006">
              <mc:Choice xmlns:v="urn:schemas-microsoft-com:vml" Requires="v">
                <p:oleObj spid="_x0000_s74874" name="Equation" r:id="rId3" imgW="2311717" imgH="609917" progId="Equation.DSMT4">
                  <p:embed/>
                </p:oleObj>
              </mc:Choice>
              <mc:Fallback>
                <p:oleObj name="Equation" r:id="rId3" imgW="2311717" imgH="609917" progId="Equation.DSMT4">
                  <p:embed/>
                  <p:pic>
                    <p:nvPicPr>
                      <p:cNvPr id="74754"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7663" y="1631149"/>
                        <a:ext cx="36671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8"/>
          <p:cNvGraphicFramePr>
            <a:graphicFrameLocks noChangeAspect="1"/>
          </p:cNvGraphicFramePr>
          <p:nvPr>
            <p:extLst>
              <p:ext uri="{D42A27DB-BD31-4B8C-83A1-F6EECF244321}">
                <p14:modId xmlns:p14="http://schemas.microsoft.com/office/powerpoint/2010/main" val="700619969"/>
              </p:ext>
            </p:extLst>
          </p:nvPr>
        </p:nvGraphicFramePr>
        <p:xfrm>
          <a:off x="1860551" y="3557551"/>
          <a:ext cx="2538412" cy="898525"/>
        </p:xfrm>
        <a:graphic>
          <a:graphicData uri="http://schemas.openxmlformats.org/presentationml/2006/ole">
            <mc:AlternateContent xmlns:mc="http://schemas.openxmlformats.org/markup-compatibility/2006">
              <mc:Choice xmlns:v="urn:schemas-microsoft-com:vml" Requires="v">
                <p:oleObj spid="_x0000_s74875" r:id="rId5" imgW="1728267" imgH="610182" progId="Equation.3">
                  <p:embed/>
                </p:oleObj>
              </mc:Choice>
              <mc:Fallback>
                <p:oleObj r:id="rId5" imgW="1728267" imgH="610182" progId="Equation.3">
                  <p:embed/>
                  <p:pic>
                    <p:nvPicPr>
                      <p:cNvPr id="74755"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0551" y="3557551"/>
                        <a:ext cx="2538412"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右箭头 6"/>
          <p:cNvSpPr/>
          <p:nvPr/>
        </p:nvSpPr>
        <p:spPr>
          <a:xfrm>
            <a:off x="5235576" y="3917913"/>
            <a:ext cx="1008062" cy="28892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8" name="Object 10"/>
          <p:cNvGraphicFramePr>
            <a:graphicFrameLocks noChangeAspect="1"/>
          </p:cNvGraphicFramePr>
          <p:nvPr>
            <p:extLst>
              <p:ext uri="{D42A27DB-BD31-4B8C-83A1-F6EECF244321}">
                <p14:modId xmlns:p14="http://schemas.microsoft.com/office/powerpoint/2010/main" val="638658318"/>
              </p:ext>
            </p:extLst>
          </p:nvPr>
        </p:nvGraphicFramePr>
        <p:xfrm>
          <a:off x="7080251" y="3481351"/>
          <a:ext cx="2016125" cy="930275"/>
        </p:xfrm>
        <a:graphic>
          <a:graphicData uri="http://schemas.openxmlformats.org/presentationml/2006/ole">
            <mc:AlternateContent xmlns:mc="http://schemas.openxmlformats.org/markup-compatibility/2006">
              <mc:Choice xmlns:v="urn:schemas-microsoft-com:vml" Requires="v">
                <p:oleObj spid="_x0000_s74876" r:id="rId7" imgW="1385218" imgH="635593" progId="Equation.3">
                  <p:embed/>
                </p:oleObj>
              </mc:Choice>
              <mc:Fallback>
                <p:oleObj r:id="rId7" imgW="1385218" imgH="635593" progId="Equation.3">
                  <p:embed/>
                  <p:pic>
                    <p:nvPicPr>
                      <p:cNvPr id="74756" name="Object 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80251" y="3481351"/>
                        <a:ext cx="2016125"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5"/>
          <p:cNvSpPr txBox="1">
            <a:spLocks noChangeArrowheads="1"/>
          </p:cNvSpPr>
          <p:nvPr/>
        </p:nvSpPr>
        <p:spPr bwMode="auto">
          <a:xfrm>
            <a:off x="1149351" y="4854538"/>
            <a:ext cx="863600" cy="45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选取</a:t>
            </a:r>
            <a:endParaRPr lang="zh-CN" altLang="zh-CN" dirty="0">
              <a:latin typeface="+mn-ea"/>
              <a:ea typeface="+mn-ea"/>
            </a:endParaRPr>
          </a:p>
        </p:txBody>
      </p:sp>
      <p:graphicFrame>
        <p:nvGraphicFramePr>
          <p:cNvPr id="10" name="Object 12"/>
          <p:cNvGraphicFramePr>
            <a:graphicFrameLocks noChangeAspect="1"/>
          </p:cNvGraphicFramePr>
          <p:nvPr>
            <p:extLst>
              <p:ext uri="{D42A27DB-BD31-4B8C-83A1-F6EECF244321}">
                <p14:modId xmlns:p14="http://schemas.microsoft.com/office/powerpoint/2010/main" val="182596531"/>
              </p:ext>
            </p:extLst>
          </p:nvPr>
        </p:nvGraphicFramePr>
        <p:xfrm>
          <a:off x="1860551" y="4952941"/>
          <a:ext cx="2663825" cy="387350"/>
        </p:xfrm>
        <a:graphic>
          <a:graphicData uri="http://schemas.openxmlformats.org/presentationml/2006/ole">
            <mc:AlternateContent xmlns:mc="http://schemas.openxmlformats.org/markup-compatibility/2006">
              <mc:Choice xmlns:v="urn:schemas-microsoft-com:vml" Requires="v">
                <p:oleObj spid="_x0000_s74877" r:id="rId9" imgW="1575801" imgH="229016" progId="Equation.3">
                  <p:embed/>
                </p:oleObj>
              </mc:Choice>
              <mc:Fallback>
                <p:oleObj r:id="rId9" imgW="1575801" imgH="229016" progId="Equation.3">
                  <p:embed/>
                  <p:pic>
                    <p:nvPicPr>
                      <p:cNvPr id="74757"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60551" y="4952941"/>
                        <a:ext cx="2663825"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右箭头 10"/>
          <p:cNvSpPr/>
          <p:nvPr/>
        </p:nvSpPr>
        <p:spPr>
          <a:xfrm>
            <a:off x="5222876" y="4997413"/>
            <a:ext cx="720725" cy="288925"/>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graphicFrame>
        <p:nvGraphicFramePr>
          <p:cNvPr id="12" name="Object 14"/>
          <p:cNvGraphicFramePr>
            <a:graphicFrameLocks noChangeAspect="1"/>
          </p:cNvGraphicFramePr>
          <p:nvPr>
            <p:extLst>
              <p:ext uri="{D42A27DB-BD31-4B8C-83A1-F6EECF244321}">
                <p14:modId xmlns:p14="http://schemas.microsoft.com/office/powerpoint/2010/main" val="1594250883"/>
              </p:ext>
            </p:extLst>
          </p:nvPr>
        </p:nvGraphicFramePr>
        <p:xfrm>
          <a:off x="6474619" y="4838662"/>
          <a:ext cx="4068762" cy="606425"/>
        </p:xfrm>
        <a:graphic>
          <a:graphicData uri="http://schemas.openxmlformats.org/presentationml/2006/ole">
            <mc:AlternateContent xmlns:mc="http://schemas.openxmlformats.org/markup-compatibility/2006">
              <mc:Choice xmlns:v="urn:schemas-microsoft-com:vml" Requires="v">
                <p:oleObj spid="_x0000_s74878" r:id="rId11" imgW="2615382" imgH="393846" progId="Equation.3">
                  <p:embed/>
                </p:oleObj>
              </mc:Choice>
              <mc:Fallback>
                <p:oleObj r:id="rId11" imgW="2615382" imgH="393846" progId="Equation.3">
                  <p:embed/>
                  <p:pic>
                    <p:nvPicPr>
                      <p:cNvPr id="74758"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74619" y="4838662"/>
                        <a:ext cx="4068762"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 name="TextBox 5"/>
          <p:cNvSpPr txBox="1">
            <a:spLocks noChangeArrowheads="1"/>
          </p:cNvSpPr>
          <p:nvPr/>
        </p:nvSpPr>
        <p:spPr bwMode="auto">
          <a:xfrm>
            <a:off x="515936" y="5770446"/>
            <a:ext cx="11160127" cy="612934"/>
          </a:xfrm>
          <a:prstGeom prst="roundRect">
            <a:avLst/>
          </a:prstGeom>
          <a:solidFill>
            <a:schemeClr val="accent1">
              <a:lumMod val="10000"/>
              <a:lumOff val="90000"/>
            </a:schemeClr>
          </a:solidFill>
          <a:ln>
            <a:noFill/>
          </a:ln>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zh-CN" sz="2000" dirty="0">
                <a:latin typeface="+mn-ea"/>
                <a:ea typeface="+mn-ea"/>
              </a:rPr>
              <a:t>可见，</a:t>
            </a:r>
            <a:r>
              <a:rPr lang="zh-CN" altLang="zh-CN" sz="2000" dirty="0" smtClean="0">
                <a:latin typeface="+mn-ea"/>
                <a:ea typeface="+mn-ea"/>
              </a:rPr>
              <a:t>在</a:t>
            </a:r>
            <a:r>
              <a:rPr lang="en-US" altLang="zh-CN" sz="2000" dirty="0" smtClean="0">
                <a:latin typeface="+mn-ea"/>
                <a:ea typeface="+mn-ea"/>
              </a:rPr>
              <a:t> </a:t>
            </a:r>
            <a:r>
              <a:rPr lang="en-US" altLang="zh-CN" sz="2000" b="1" dirty="0" smtClean="0">
                <a:latin typeface="+mj-ea"/>
                <a:ea typeface="+mj-ea"/>
              </a:rPr>
              <a:t>x</a:t>
            </a:r>
            <a:r>
              <a:rPr lang="en-US" altLang="zh-CN" sz="2000" b="1" baseline="-25000" dirty="0" smtClean="0">
                <a:latin typeface="+mj-ea"/>
                <a:ea typeface="+mj-ea"/>
              </a:rPr>
              <a:t>1 </a:t>
            </a:r>
            <a:r>
              <a:rPr lang="zh-CN" altLang="zh-CN" sz="2000" dirty="0" smtClean="0">
                <a:latin typeface="+mn-ea"/>
                <a:ea typeface="+mn-ea"/>
              </a:rPr>
              <a:t>和</a:t>
            </a:r>
            <a:r>
              <a:rPr lang="en-US" altLang="zh-CN" sz="2000" dirty="0" smtClean="0">
                <a:latin typeface="+mn-ea"/>
                <a:ea typeface="+mn-ea"/>
              </a:rPr>
              <a:t> </a:t>
            </a:r>
            <a:r>
              <a:rPr lang="en-US" altLang="zh-CN" sz="2000" b="1" dirty="0" smtClean="0">
                <a:latin typeface="+mj-ea"/>
                <a:ea typeface="+mj-ea"/>
              </a:rPr>
              <a:t>x</a:t>
            </a:r>
            <a:r>
              <a:rPr lang="en-US" altLang="zh-CN" sz="2000" b="1" baseline="-25000" dirty="0" smtClean="0">
                <a:latin typeface="+mj-ea"/>
                <a:ea typeface="+mj-ea"/>
              </a:rPr>
              <a:t>2 </a:t>
            </a:r>
            <a:r>
              <a:rPr lang="zh-CN" altLang="zh-CN" sz="2000" dirty="0" smtClean="0">
                <a:latin typeface="+mn-ea"/>
                <a:ea typeface="+mn-ea"/>
              </a:rPr>
              <a:t>不同</a:t>
            </a:r>
            <a:r>
              <a:rPr lang="zh-CN" altLang="zh-CN" sz="2000" dirty="0">
                <a:latin typeface="+mn-ea"/>
                <a:ea typeface="+mn-ea"/>
              </a:rPr>
              <a:t>为零时，</a:t>
            </a:r>
            <a:r>
              <a:rPr lang="zh-CN" altLang="zh-CN" sz="2000" dirty="0" smtClean="0">
                <a:latin typeface="+mn-ea"/>
                <a:ea typeface="+mn-ea"/>
              </a:rPr>
              <a:t>有</a:t>
            </a:r>
            <a:r>
              <a:rPr lang="en-US" altLang="zh-CN" sz="2000" dirty="0" smtClean="0">
                <a:latin typeface="+mn-ea"/>
                <a:ea typeface="+mn-ea"/>
              </a:rPr>
              <a:t> </a:t>
            </a:r>
            <a:r>
              <a:rPr lang="en-US" altLang="zh-CN" sz="2000" b="1" dirty="0" smtClean="0">
                <a:latin typeface="+mj-ea"/>
                <a:ea typeface="+mj-ea"/>
              </a:rPr>
              <a:t>(</a:t>
            </a:r>
            <a:r>
              <a:rPr lang="en-US" altLang="zh-CN" sz="2000" b="1" dirty="0" err="1">
                <a:latin typeface="+mj-ea"/>
                <a:ea typeface="+mj-ea"/>
              </a:rPr>
              <a:t>dV</a:t>
            </a:r>
            <a:r>
              <a:rPr lang="en-US" altLang="zh-CN" sz="2000" b="1" dirty="0">
                <a:latin typeface="+mj-ea"/>
                <a:ea typeface="+mj-ea"/>
              </a:rPr>
              <a:t>/</a:t>
            </a:r>
            <a:r>
              <a:rPr lang="en-US" altLang="zh-CN" sz="2000" b="1" dirty="0" err="1">
                <a:latin typeface="+mj-ea"/>
                <a:ea typeface="+mj-ea"/>
              </a:rPr>
              <a:t>dt</a:t>
            </a:r>
            <a:r>
              <a:rPr lang="en-US" altLang="zh-CN" sz="2000" b="1" dirty="0">
                <a:latin typeface="+mj-ea"/>
                <a:ea typeface="+mj-ea"/>
              </a:rPr>
              <a:t>)&lt;</a:t>
            </a:r>
            <a:r>
              <a:rPr lang="en-US" altLang="zh-CN" sz="2000" b="1" dirty="0" smtClean="0">
                <a:latin typeface="+mj-ea"/>
                <a:ea typeface="+mj-ea"/>
              </a:rPr>
              <a:t>0 </a:t>
            </a:r>
            <a:r>
              <a:rPr lang="zh-CN" altLang="zh-CN" sz="2000" dirty="0" smtClean="0">
                <a:latin typeface="+mn-ea"/>
                <a:ea typeface="+mn-ea"/>
              </a:rPr>
              <a:t>。</a:t>
            </a:r>
            <a:r>
              <a:rPr lang="zh-CN" altLang="zh-CN" sz="2000" dirty="0">
                <a:latin typeface="+mn-ea"/>
                <a:ea typeface="+mn-ea"/>
              </a:rPr>
              <a:t>满足系统稳定的充分条件，因此该系统是稳定的。</a:t>
            </a:r>
          </a:p>
        </p:txBody>
      </p:sp>
    </p:spTree>
    <p:extLst>
      <p:ext uri="{BB962C8B-B14F-4D97-AF65-F5344CB8AC3E}">
        <p14:creationId xmlns:p14="http://schemas.microsoft.com/office/powerpoint/2010/main" val="220320920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Box 15"/>
          <p:cNvSpPr txBox="1">
            <a:spLocks noChangeArrowheads="1"/>
          </p:cNvSpPr>
          <p:nvPr/>
        </p:nvSpPr>
        <p:spPr bwMode="auto">
          <a:xfrm>
            <a:off x="515938" y="1092994"/>
            <a:ext cx="77041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0070C0"/>
                </a:solidFill>
                <a:latin typeface="+mj-ea"/>
                <a:ea typeface="+mj-ea"/>
              </a:rPr>
              <a:t>系统稳定的充要条件：</a:t>
            </a:r>
          </a:p>
        </p:txBody>
      </p:sp>
      <p:sp>
        <p:nvSpPr>
          <p:cNvPr id="4" name="TextBox 5"/>
          <p:cNvSpPr txBox="1">
            <a:spLocks noChangeArrowheads="1"/>
          </p:cNvSpPr>
          <p:nvPr/>
        </p:nvSpPr>
        <p:spPr bwMode="auto">
          <a:xfrm>
            <a:off x="515938" y="1476653"/>
            <a:ext cx="11160125" cy="87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63550" eaLnBrk="1" hangingPunct="1">
              <a:lnSpc>
                <a:spcPct val="150000"/>
              </a:lnSpc>
            </a:pPr>
            <a:r>
              <a:rPr lang="zh-CN" altLang="en-US" dirty="0" smtClean="0">
                <a:latin typeface="+mn-ea"/>
                <a:ea typeface="+mn-ea"/>
              </a:rPr>
              <a:t>在</a:t>
            </a:r>
            <a:r>
              <a:rPr lang="zh-CN" altLang="en-US" dirty="0">
                <a:latin typeface="+mn-ea"/>
                <a:ea typeface="+mn-ea"/>
              </a:rPr>
              <a:t>分析系统的稳定性时，可不考虑系统的输入（即</a:t>
            </a:r>
            <a:r>
              <a:rPr lang="zh-CN" altLang="en-US" dirty="0" smtClean="0">
                <a:latin typeface="+mn-ea"/>
                <a:ea typeface="+mn-ea"/>
              </a:rPr>
              <a:t>认为 </a:t>
            </a:r>
            <a:r>
              <a:rPr lang="en-US" altLang="zh-CN" b="1" dirty="0" smtClean="0">
                <a:latin typeface="+mj-ea"/>
                <a:ea typeface="+mj-ea"/>
              </a:rPr>
              <a:t>U(t</a:t>
            </a:r>
            <a:r>
              <a:rPr lang="en-US" altLang="zh-CN" b="1" dirty="0">
                <a:latin typeface="+mj-ea"/>
                <a:ea typeface="+mj-ea"/>
              </a:rPr>
              <a:t>)=</a:t>
            </a:r>
            <a:r>
              <a:rPr lang="en-US" altLang="zh-CN" b="1" dirty="0" smtClean="0">
                <a:latin typeface="+mj-ea"/>
                <a:ea typeface="+mj-ea"/>
              </a:rPr>
              <a:t>0 </a:t>
            </a:r>
            <a:r>
              <a:rPr lang="en-US" altLang="zh-CN" dirty="0" smtClean="0">
                <a:latin typeface="+mn-ea"/>
                <a:ea typeface="+mn-ea"/>
              </a:rPr>
              <a:t>)</a:t>
            </a:r>
            <a:r>
              <a:rPr lang="zh-CN" altLang="en-US" dirty="0">
                <a:latin typeface="+mn-ea"/>
                <a:ea typeface="+mn-ea"/>
              </a:rPr>
              <a:t>，此时线性系统状态方程在初始条件</a:t>
            </a:r>
            <a:r>
              <a:rPr lang="en-US" altLang="zh-CN" dirty="0">
                <a:latin typeface="+mn-ea"/>
                <a:ea typeface="+mn-ea"/>
              </a:rPr>
              <a:t>X(0)</a:t>
            </a:r>
            <a:r>
              <a:rPr lang="zh-CN" altLang="en-US" dirty="0">
                <a:latin typeface="+mn-ea"/>
                <a:ea typeface="+mn-ea"/>
              </a:rPr>
              <a:t>下的解为</a:t>
            </a:r>
          </a:p>
        </p:txBody>
      </p:sp>
      <p:graphicFrame>
        <p:nvGraphicFramePr>
          <p:cNvPr id="5" name="Object 1"/>
          <p:cNvGraphicFramePr>
            <a:graphicFrameLocks noChangeAspect="1"/>
          </p:cNvGraphicFramePr>
          <p:nvPr>
            <p:extLst>
              <p:ext uri="{D42A27DB-BD31-4B8C-83A1-F6EECF244321}">
                <p14:modId xmlns:p14="http://schemas.microsoft.com/office/powerpoint/2010/main" val="3658393577"/>
              </p:ext>
            </p:extLst>
          </p:nvPr>
        </p:nvGraphicFramePr>
        <p:xfrm>
          <a:off x="2501900" y="2526478"/>
          <a:ext cx="1927225" cy="444500"/>
        </p:xfrm>
        <a:graphic>
          <a:graphicData uri="http://schemas.openxmlformats.org/presentationml/2006/ole">
            <mc:AlternateContent xmlns:mc="http://schemas.openxmlformats.org/markup-compatibility/2006">
              <mc:Choice xmlns:v="urn:schemas-microsoft-com:vml" Requires="v">
                <p:oleObj spid="_x0000_s75847" r:id="rId3" imgW="991347" imgH="229016" progId="Equation.3">
                  <p:embed/>
                </p:oleObj>
              </mc:Choice>
              <mc:Fallback>
                <p:oleObj r:id="rId3" imgW="991347" imgH="229016" progId="Equation.3">
                  <p:embed/>
                  <p:pic>
                    <p:nvPicPr>
                      <p:cNvPr id="75778"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1900" y="2526478"/>
                        <a:ext cx="192722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右箭头 5"/>
          <p:cNvSpPr/>
          <p:nvPr/>
        </p:nvSpPr>
        <p:spPr>
          <a:xfrm flipV="1">
            <a:off x="4662488" y="2670941"/>
            <a:ext cx="1079500" cy="215900"/>
          </a:xfrm>
          <a:prstGeom prst="right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anchor="ctr"/>
          <a:lstStyle/>
          <a:p>
            <a:pPr algn="ctr">
              <a:buFontTx/>
              <a:buNone/>
              <a:defRPr/>
            </a:pPr>
            <a:endParaRPr lang="zh-CN" altLang="en-US"/>
          </a:p>
        </p:txBody>
      </p:sp>
      <p:sp>
        <p:nvSpPr>
          <p:cNvPr id="7" name="TextBox 9"/>
          <p:cNvSpPr txBox="1">
            <a:spLocks noChangeArrowheads="1"/>
          </p:cNvSpPr>
          <p:nvPr/>
        </p:nvSpPr>
        <p:spPr bwMode="auto">
          <a:xfrm>
            <a:off x="4806950" y="2364553"/>
            <a:ext cx="719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latin typeface="+mn-ea"/>
                <a:ea typeface="+mn-ea"/>
              </a:rPr>
              <a:t>展开</a:t>
            </a:r>
          </a:p>
        </p:txBody>
      </p:sp>
      <p:graphicFrame>
        <p:nvGraphicFramePr>
          <p:cNvPr id="8" name="Object 3"/>
          <p:cNvGraphicFramePr>
            <a:graphicFrameLocks noChangeAspect="1"/>
          </p:cNvGraphicFramePr>
          <p:nvPr>
            <p:extLst>
              <p:ext uri="{D42A27DB-BD31-4B8C-83A1-F6EECF244321}">
                <p14:modId xmlns:p14="http://schemas.microsoft.com/office/powerpoint/2010/main" val="1382382186"/>
              </p:ext>
            </p:extLst>
          </p:nvPr>
        </p:nvGraphicFramePr>
        <p:xfrm>
          <a:off x="6030913" y="2310578"/>
          <a:ext cx="3279775" cy="1008063"/>
        </p:xfrm>
        <a:graphic>
          <a:graphicData uri="http://schemas.openxmlformats.org/presentationml/2006/ole">
            <mc:AlternateContent xmlns:mc="http://schemas.openxmlformats.org/markup-compatibility/2006">
              <mc:Choice xmlns:v="urn:schemas-microsoft-com:vml" Requires="v">
                <p:oleObj spid="_x0000_s75848" r:id="rId5" imgW="2323409" imgH="711208" progId="Equation.3">
                  <p:embed/>
                </p:oleObj>
              </mc:Choice>
              <mc:Fallback>
                <p:oleObj r:id="rId5" imgW="2323409" imgH="711208" progId="Equation.3">
                  <p:embed/>
                  <p:pic>
                    <p:nvPicPr>
                      <p:cNvPr id="7577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30913" y="2310578"/>
                        <a:ext cx="3279775"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2"/>
          <p:cNvSpPr txBox="1">
            <a:spLocks noChangeArrowheads="1"/>
          </p:cNvSpPr>
          <p:nvPr/>
        </p:nvSpPr>
        <p:spPr bwMode="auto">
          <a:xfrm>
            <a:off x="515938" y="3491847"/>
            <a:ext cx="1128871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a:latin typeface="+mn-ea"/>
                <a:ea typeface="+mn-ea"/>
              </a:rPr>
              <a:t>可以证明：在系统特征</a:t>
            </a:r>
            <a:r>
              <a:rPr lang="zh-CN" altLang="en-US" dirty="0" smtClean="0">
                <a:latin typeface="+mn-ea"/>
                <a:ea typeface="+mn-ea"/>
              </a:rPr>
              <a:t>方程 </a:t>
            </a:r>
            <a:r>
              <a:rPr lang="en-US" altLang="zh-CN" b="1" dirty="0" smtClean="0">
                <a:latin typeface="+mj-ea"/>
                <a:ea typeface="+mj-ea"/>
                <a:cs typeface="Times New Roman" panose="02020603050405020304" pitchFamily="18" charset="0"/>
              </a:rPr>
              <a:t>|</a:t>
            </a:r>
            <a:r>
              <a:rPr lang="en-US" altLang="zh-CN" b="1" dirty="0" err="1">
                <a:latin typeface="+mj-ea"/>
                <a:ea typeface="+mj-ea"/>
                <a:cs typeface="Times New Roman" panose="02020603050405020304" pitchFamily="18" charset="0"/>
              </a:rPr>
              <a:t>sI</a:t>
            </a:r>
            <a:r>
              <a:rPr lang="en-US" altLang="zh-CN" b="1" dirty="0">
                <a:latin typeface="+mj-ea"/>
                <a:ea typeface="+mj-ea"/>
                <a:cs typeface="Times New Roman" panose="02020603050405020304" pitchFamily="18" charset="0"/>
              </a:rPr>
              <a:t>-A|=</a:t>
            </a:r>
            <a:r>
              <a:rPr lang="en-US" altLang="zh-CN" b="1" dirty="0" smtClean="0">
                <a:latin typeface="+mj-ea"/>
                <a:ea typeface="+mj-ea"/>
                <a:cs typeface="Times New Roman" panose="02020603050405020304" pitchFamily="18" charset="0"/>
              </a:rPr>
              <a:t>0 </a:t>
            </a:r>
            <a:r>
              <a:rPr lang="zh-CN" altLang="en-US" dirty="0" smtClean="0">
                <a:latin typeface="+mn-ea"/>
                <a:ea typeface="+mn-ea"/>
              </a:rPr>
              <a:t>具有</a:t>
            </a:r>
            <a:r>
              <a:rPr lang="zh-CN" altLang="en-US" dirty="0">
                <a:latin typeface="+mn-ea"/>
                <a:ea typeface="+mn-ea"/>
              </a:rPr>
              <a:t>不相等的（实数）特征根时，</a:t>
            </a:r>
            <a:r>
              <a:rPr lang="zh-CN" altLang="en-US" dirty="0" smtClean="0">
                <a:latin typeface="+mn-ea"/>
                <a:ea typeface="+mn-ea"/>
              </a:rPr>
              <a:t>状态转移矩阵 </a:t>
            </a:r>
            <a:r>
              <a:rPr lang="en-US" altLang="zh-CN" b="1" dirty="0" err="1" smtClean="0">
                <a:latin typeface="+mj-ea"/>
                <a:ea typeface="+mj-ea"/>
              </a:rPr>
              <a:t>e</a:t>
            </a:r>
            <a:r>
              <a:rPr lang="en-US" altLang="zh-CN" b="1" baseline="30000" dirty="0" err="1" smtClean="0">
                <a:latin typeface="+mj-ea"/>
                <a:ea typeface="+mj-ea"/>
              </a:rPr>
              <a:t>At</a:t>
            </a:r>
            <a:r>
              <a:rPr lang="en-US" altLang="zh-CN" b="1" baseline="30000" dirty="0" smtClean="0">
                <a:latin typeface="+mj-ea"/>
                <a:ea typeface="+mj-ea"/>
              </a:rPr>
              <a:t> </a:t>
            </a:r>
            <a:r>
              <a:rPr lang="zh-CN" altLang="en-US" dirty="0" smtClean="0">
                <a:latin typeface="+mn-ea"/>
                <a:ea typeface="+mn-ea"/>
              </a:rPr>
              <a:t>是</a:t>
            </a:r>
            <a:r>
              <a:rPr lang="zh-CN" altLang="en-US" dirty="0">
                <a:latin typeface="+mn-ea"/>
                <a:ea typeface="+mn-ea"/>
              </a:rPr>
              <a:t>对角线矩阵，即有</a:t>
            </a:r>
          </a:p>
        </p:txBody>
      </p:sp>
      <p:graphicFrame>
        <p:nvGraphicFramePr>
          <p:cNvPr id="10" name="Object 5"/>
          <p:cNvGraphicFramePr>
            <a:graphicFrameLocks noChangeAspect="1"/>
          </p:cNvGraphicFramePr>
          <p:nvPr>
            <p:extLst>
              <p:ext uri="{D42A27DB-BD31-4B8C-83A1-F6EECF244321}">
                <p14:modId xmlns:p14="http://schemas.microsoft.com/office/powerpoint/2010/main" val="2298199305"/>
              </p:ext>
            </p:extLst>
          </p:nvPr>
        </p:nvGraphicFramePr>
        <p:xfrm>
          <a:off x="2786063" y="4148138"/>
          <a:ext cx="3194050" cy="1230312"/>
        </p:xfrm>
        <a:graphic>
          <a:graphicData uri="http://schemas.openxmlformats.org/presentationml/2006/ole">
            <mc:AlternateContent xmlns:mc="http://schemas.openxmlformats.org/markup-compatibility/2006">
              <mc:Choice xmlns:v="urn:schemas-microsoft-com:vml" Requires="v">
                <p:oleObj spid="_x0000_s75849" r:id="rId7" imgW="2451417" imgH="940117" progId="Equation.3">
                  <p:embed/>
                </p:oleObj>
              </mc:Choice>
              <mc:Fallback>
                <p:oleObj r:id="rId7" imgW="2451417" imgH="940117" progId="Equation.3">
                  <p:embed/>
                  <p:pic>
                    <p:nvPicPr>
                      <p:cNvPr id="7578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86063" y="4148138"/>
                        <a:ext cx="319405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Box 15"/>
          <p:cNvSpPr txBox="1">
            <a:spLocks noChangeArrowheads="1"/>
          </p:cNvSpPr>
          <p:nvPr/>
        </p:nvSpPr>
        <p:spPr bwMode="auto">
          <a:xfrm>
            <a:off x="6315075" y="4508500"/>
            <a:ext cx="3794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600">
                <a:latin typeface="+mn-ea"/>
                <a:ea typeface="+mn-ea"/>
              </a:rPr>
              <a:t>p</a:t>
            </a:r>
            <a:r>
              <a:rPr lang="en-US" altLang="zh-CN" sz="1600" baseline="-25000">
                <a:latin typeface="+mn-ea"/>
                <a:ea typeface="+mn-ea"/>
              </a:rPr>
              <a:t>1</a:t>
            </a:r>
            <a:r>
              <a:rPr lang="en-US" altLang="zh-CN" sz="1600">
                <a:latin typeface="+mn-ea"/>
                <a:ea typeface="+mn-ea"/>
              </a:rPr>
              <a:t>,p</a:t>
            </a:r>
            <a:r>
              <a:rPr lang="en-US" altLang="zh-CN" sz="1600" baseline="-25000">
                <a:latin typeface="+mn-ea"/>
                <a:ea typeface="+mn-ea"/>
              </a:rPr>
              <a:t>2</a:t>
            </a:r>
            <a:r>
              <a:rPr lang="en-US" altLang="zh-CN" sz="1600">
                <a:latin typeface="+mn-ea"/>
                <a:ea typeface="+mn-ea"/>
              </a:rPr>
              <a:t>,…,p</a:t>
            </a:r>
            <a:r>
              <a:rPr lang="en-US" altLang="zh-CN" sz="1600" baseline="-25000">
                <a:latin typeface="+mn-ea"/>
                <a:ea typeface="+mn-ea"/>
              </a:rPr>
              <a:t>n</a:t>
            </a:r>
            <a:r>
              <a:rPr lang="zh-CN" altLang="en-US" sz="1600">
                <a:latin typeface="+mn-ea"/>
                <a:ea typeface="+mn-ea"/>
              </a:rPr>
              <a:t>是</a:t>
            </a:r>
            <a:r>
              <a:rPr lang="en-US" altLang="zh-CN" sz="1600">
                <a:latin typeface="+mn-ea"/>
                <a:ea typeface="+mn-ea"/>
              </a:rPr>
              <a:t>n</a:t>
            </a:r>
            <a:r>
              <a:rPr lang="zh-CN" altLang="en-US" sz="1600">
                <a:latin typeface="+mn-ea"/>
                <a:ea typeface="+mn-ea"/>
              </a:rPr>
              <a:t>个不相等的系统特征根</a:t>
            </a:r>
          </a:p>
        </p:txBody>
      </p:sp>
      <p:sp>
        <p:nvSpPr>
          <p:cNvPr id="12" name="TextBox 16"/>
          <p:cNvSpPr txBox="1">
            <a:spLocks noChangeArrowheads="1"/>
          </p:cNvSpPr>
          <p:nvPr/>
        </p:nvSpPr>
        <p:spPr bwMode="auto">
          <a:xfrm>
            <a:off x="515939" y="5468144"/>
            <a:ext cx="11160124" cy="1021556"/>
          </a:xfrm>
          <a:prstGeom prst="round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0850" eaLnBrk="1" hangingPunct="1">
              <a:lnSpc>
                <a:spcPct val="150000"/>
              </a:lnSpc>
            </a:pPr>
            <a:r>
              <a:rPr lang="zh-CN" altLang="en-US" dirty="0" smtClean="0">
                <a:latin typeface="+mn-ea"/>
                <a:ea typeface="+mn-ea"/>
              </a:rPr>
              <a:t>显然</a:t>
            </a:r>
            <a:r>
              <a:rPr lang="zh-CN" altLang="en-US" dirty="0">
                <a:latin typeface="+mn-ea"/>
                <a:ea typeface="+mn-ea"/>
              </a:rPr>
              <a:t>，只有</a:t>
            </a:r>
            <a:r>
              <a:rPr lang="zh-CN" altLang="en-US" dirty="0" smtClean="0">
                <a:latin typeface="+mn-ea"/>
                <a:ea typeface="+mn-ea"/>
              </a:rPr>
              <a:t>在 </a:t>
            </a:r>
            <a:r>
              <a:rPr lang="en-US" altLang="zh-CN" b="1" dirty="0" smtClean="0">
                <a:latin typeface="+mj-ea"/>
                <a:ea typeface="+mj-ea"/>
              </a:rPr>
              <a:t>p</a:t>
            </a:r>
            <a:r>
              <a:rPr lang="en-US" altLang="zh-CN" b="1" baseline="-25000" dirty="0" smtClean="0">
                <a:latin typeface="+mj-ea"/>
                <a:ea typeface="+mj-ea"/>
              </a:rPr>
              <a:t>1</a:t>
            </a:r>
            <a:r>
              <a:rPr lang="en-US" altLang="zh-CN" b="1" dirty="0" smtClean="0">
                <a:latin typeface="+mj-ea"/>
                <a:ea typeface="+mj-ea"/>
              </a:rPr>
              <a:t>,p</a:t>
            </a:r>
            <a:r>
              <a:rPr lang="en-US" altLang="zh-CN" b="1" baseline="-25000" dirty="0" smtClean="0">
                <a:latin typeface="+mj-ea"/>
                <a:ea typeface="+mj-ea"/>
              </a:rPr>
              <a:t>2</a:t>
            </a:r>
            <a:r>
              <a:rPr lang="en-US" altLang="zh-CN" b="1" dirty="0">
                <a:latin typeface="+mj-ea"/>
                <a:ea typeface="+mj-ea"/>
              </a:rPr>
              <a:t>,…,</a:t>
            </a:r>
            <a:r>
              <a:rPr lang="en-US" altLang="zh-CN" b="1" dirty="0" err="1" smtClean="0">
                <a:latin typeface="+mj-ea"/>
                <a:ea typeface="+mj-ea"/>
              </a:rPr>
              <a:t>p</a:t>
            </a:r>
            <a:r>
              <a:rPr lang="en-US" altLang="zh-CN" b="1" baseline="-25000" dirty="0" err="1" smtClean="0">
                <a:latin typeface="+mj-ea"/>
                <a:ea typeface="+mj-ea"/>
              </a:rPr>
              <a:t>n</a:t>
            </a:r>
            <a:r>
              <a:rPr lang="en-US" altLang="zh-CN" b="1" baseline="-25000" dirty="0" smtClean="0">
                <a:latin typeface="+mj-ea"/>
                <a:ea typeface="+mj-ea"/>
              </a:rPr>
              <a:t> </a:t>
            </a:r>
            <a:r>
              <a:rPr lang="zh-CN" altLang="en-US" dirty="0" smtClean="0">
                <a:latin typeface="+mn-ea"/>
                <a:ea typeface="+mn-ea"/>
              </a:rPr>
              <a:t>都是</a:t>
            </a:r>
            <a:r>
              <a:rPr lang="zh-CN" altLang="en-US" dirty="0">
                <a:latin typeface="+mn-ea"/>
                <a:ea typeface="+mn-ea"/>
              </a:rPr>
              <a:t>负数时，</a:t>
            </a:r>
            <a:r>
              <a:rPr lang="en-US" altLang="zh-CN" b="1" dirty="0" smtClean="0">
                <a:latin typeface="+mj-ea"/>
                <a:ea typeface="+mj-ea"/>
              </a:rPr>
              <a:t>n </a:t>
            </a:r>
            <a:r>
              <a:rPr lang="zh-CN" altLang="en-US" dirty="0" smtClean="0">
                <a:latin typeface="+mn-ea"/>
                <a:ea typeface="+mn-ea"/>
              </a:rPr>
              <a:t>个</a:t>
            </a:r>
            <a:r>
              <a:rPr lang="zh-CN" altLang="en-US" dirty="0">
                <a:latin typeface="+mn-ea"/>
                <a:ea typeface="+mn-ea"/>
              </a:rPr>
              <a:t>状态随时间就收敛，只要有一个特征根为正数，对应的状态随时间就会发散。</a:t>
            </a:r>
          </a:p>
        </p:txBody>
      </p:sp>
    </p:spTree>
    <p:extLst>
      <p:ext uri="{BB962C8B-B14F-4D97-AF65-F5344CB8AC3E}">
        <p14:creationId xmlns:p14="http://schemas.microsoft.com/office/powerpoint/2010/main" val="155157364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57"/>
          <p:cNvSpPr txBox="1">
            <a:spLocks noChangeArrowheads="1"/>
          </p:cNvSpPr>
          <p:nvPr/>
        </p:nvSpPr>
        <p:spPr bwMode="auto">
          <a:xfrm>
            <a:off x="515937" y="1100138"/>
            <a:ext cx="111601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cs typeface="楷体_GB2312"/>
              </a:rPr>
              <a:t>再从系统的单位脉冲响应来看：</a:t>
            </a:r>
            <a:endParaRPr lang="en-US" altLang="zh-CN" sz="2400" dirty="0">
              <a:latin typeface="+mn-ea"/>
              <a:ea typeface="+mn-ea"/>
              <a:cs typeface="楷体_GB2312"/>
            </a:endParaRPr>
          </a:p>
          <a:p>
            <a:pPr eaLnBrk="1" hangingPunct="1">
              <a:spcBef>
                <a:spcPct val="50000"/>
              </a:spcBef>
            </a:pPr>
            <a:r>
              <a:rPr lang="zh-CN" altLang="en-US" sz="2000" dirty="0" smtClean="0">
                <a:latin typeface="+mn-ea"/>
                <a:ea typeface="+mn-ea"/>
                <a:cs typeface="楷体_GB2312"/>
              </a:rPr>
              <a:t>设 </a:t>
            </a:r>
            <a:r>
              <a:rPr lang="en-US" altLang="zh-CN" sz="2000" b="1" dirty="0" smtClean="0">
                <a:latin typeface="+mj-ea"/>
                <a:ea typeface="+mj-ea"/>
                <a:cs typeface="楷体_GB2312"/>
              </a:rPr>
              <a:t>n </a:t>
            </a:r>
            <a:r>
              <a:rPr lang="zh-CN" altLang="en-US" sz="2000" dirty="0" smtClean="0">
                <a:latin typeface="+mn-ea"/>
                <a:ea typeface="+mn-ea"/>
                <a:cs typeface="楷体_GB2312"/>
              </a:rPr>
              <a:t>阶</a:t>
            </a:r>
            <a:r>
              <a:rPr lang="zh-CN" altLang="en-US" sz="2000" dirty="0">
                <a:latin typeface="+mn-ea"/>
                <a:ea typeface="+mn-ea"/>
                <a:cs typeface="楷体_GB2312"/>
              </a:rPr>
              <a:t>系统的传递函数为</a:t>
            </a:r>
          </a:p>
        </p:txBody>
      </p:sp>
      <p:graphicFrame>
        <p:nvGraphicFramePr>
          <p:cNvPr id="4" name="Object 58"/>
          <p:cNvGraphicFramePr>
            <a:graphicFrameLocks noChangeAspect="1"/>
          </p:cNvGraphicFramePr>
          <p:nvPr>
            <p:extLst>
              <p:ext uri="{D42A27DB-BD31-4B8C-83A1-F6EECF244321}">
                <p14:modId xmlns:p14="http://schemas.microsoft.com/office/powerpoint/2010/main" val="1653809023"/>
              </p:ext>
            </p:extLst>
          </p:nvPr>
        </p:nvGraphicFramePr>
        <p:xfrm>
          <a:off x="3359942" y="1690289"/>
          <a:ext cx="5472112" cy="1577975"/>
        </p:xfrm>
        <a:graphic>
          <a:graphicData uri="http://schemas.openxmlformats.org/presentationml/2006/ole">
            <mc:AlternateContent xmlns:mc="http://schemas.openxmlformats.org/markup-compatibility/2006">
              <mc:Choice xmlns:v="urn:schemas-microsoft-com:vml" Requires="v">
                <p:oleObj spid="_x0000_s76922" r:id="rId3" imgW="4140517" imgH="1194117" progId="Equation.3">
                  <p:embed/>
                </p:oleObj>
              </mc:Choice>
              <mc:Fallback>
                <p:oleObj r:id="rId3" imgW="4140517" imgH="1194117" progId="Equation.3">
                  <p:embed/>
                  <p:pic>
                    <p:nvPicPr>
                      <p:cNvPr id="76802" name="Object 5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9942" y="1690289"/>
                        <a:ext cx="5472112" cy="15779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60"/>
          <p:cNvGraphicFramePr>
            <a:graphicFrameLocks noChangeAspect="1"/>
          </p:cNvGraphicFramePr>
          <p:nvPr>
            <p:extLst>
              <p:ext uri="{D42A27DB-BD31-4B8C-83A1-F6EECF244321}">
                <p14:modId xmlns:p14="http://schemas.microsoft.com/office/powerpoint/2010/main" val="1852440451"/>
              </p:ext>
            </p:extLst>
          </p:nvPr>
        </p:nvGraphicFramePr>
        <p:xfrm>
          <a:off x="2756693" y="3913188"/>
          <a:ext cx="6678612" cy="722312"/>
        </p:xfrm>
        <a:graphic>
          <a:graphicData uri="http://schemas.openxmlformats.org/presentationml/2006/ole">
            <mc:AlternateContent xmlns:mc="http://schemas.openxmlformats.org/markup-compatibility/2006">
              <mc:Choice xmlns:v="urn:schemas-microsoft-com:vml" Requires="v">
                <p:oleObj spid="_x0000_s76923" r:id="rId5" imgW="4113332" imgH="444624" progId="Equation.3">
                  <p:embed/>
                </p:oleObj>
              </mc:Choice>
              <mc:Fallback>
                <p:oleObj r:id="rId5" imgW="4113332" imgH="444624" progId="Equation.3">
                  <p:embed/>
                  <p:pic>
                    <p:nvPicPr>
                      <p:cNvPr id="76803" name="Object 6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6693" y="3913188"/>
                        <a:ext cx="6678612"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 Box 61"/>
          <p:cNvSpPr txBox="1">
            <a:spLocks noChangeArrowheads="1"/>
          </p:cNvSpPr>
          <p:nvPr/>
        </p:nvSpPr>
        <p:spPr bwMode="auto">
          <a:xfrm>
            <a:off x="1042988" y="3464718"/>
            <a:ext cx="720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其输入为单位脉冲信号（          ）时，系统的单位脉冲响应为</a:t>
            </a:r>
          </a:p>
        </p:txBody>
      </p:sp>
      <p:graphicFrame>
        <p:nvGraphicFramePr>
          <p:cNvPr id="7" name="Object 62"/>
          <p:cNvGraphicFramePr>
            <a:graphicFrameLocks noChangeAspect="1"/>
          </p:cNvGraphicFramePr>
          <p:nvPr>
            <p:extLst>
              <p:ext uri="{D42A27DB-BD31-4B8C-83A1-F6EECF244321}">
                <p14:modId xmlns:p14="http://schemas.microsoft.com/office/powerpoint/2010/main" val="1408936643"/>
              </p:ext>
            </p:extLst>
          </p:nvPr>
        </p:nvGraphicFramePr>
        <p:xfrm>
          <a:off x="3924300" y="3536156"/>
          <a:ext cx="715963" cy="293687"/>
        </p:xfrm>
        <a:graphic>
          <a:graphicData uri="http://schemas.openxmlformats.org/presentationml/2006/ole">
            <mc:AlternateContent xmlns:mc="http://schemas.openxmlformats.org/markup-compatibility/2006">
              <mc:Choice xmlns:v="urn:schemas-microsoft-com:vml" Requires="v">
                <p:oleObj spid="_x0000_s76924" r:id="rId7" imgW="495187" imgH="203341" progId="Equation.3">
                  <p:embed/>
                </p:oleObj>
              </mc:Choice>
              <mc:Fallback>
                <p:oleObj r:id="rId7" imgW="495187" imgH="203341" progId="Equation.3">
                  <p:embed/>
                  <p:pic>
                    <p:nvPicPr>
                      <p:cNvPr id="76804" name="Object 6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24300" y="3536156"/>
                        <a:ext cx="715963" cy="29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Text Box 63"/>
          <p:cNvSpPr txBox="1">
            <a:spLocks noChangeArrowheads="1"/>
          </p:cNvSpPr>
          <p:nvPr/>
        </p:nvSpPr>
        <p:spPr bwMode="auto">
          <a:xfrm>
            <a:off x="1042988" y="4816475"/>
            <a:ext cx="720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可见：只有在传递函数各个极点的实部均为负实部时，即</a:t>
            </a:r>
          </a:p>
        </p:txBody>
      </p:sp>
      <p:graphicFrame>
        <p:nvGraphicFramePr>
          <p:cNvPr id="9" name="Object 64"/>
          <p:cNvGraphicFramePr>
            <a:graphicFrameLocks noChangeAspect="1"/>
          </p:cNvGraphicFramePr>
          <p:nvPr>
            <p:extLst>
              <p:ext uri="{D42A27DB-BD31-4B8C-83A1-F6EECF244321}">
                <p14:modId xmlns:p14="http://schemas.microsoft.com/office/powerpoint/2010/main" val="3572279110"/>
              </p:ext>
            </p:extLst>
          </p:nvPr>
        </p:nvGraphicFramePr>
        <p:xfrm>
          <a:off x="3333749" y="5289550"/>
          <a:ext cx="5524500" cy="392113"/>
        </p:xfrm>
        <a:graphic>
          <a:graphicData uri="http://schemas.openxmlformats.org/presentationml/2006/ole">
            <mc:AlternateContent xmlns:mc="http://schemas.openxmlformats.org/markup-compatibility/2006">
              <mc:Choice xmlns:v="urn:schemas-microsoft-com:vml" Requires="v">
                <p:oleObj spid="_x0000_s76925" r:id="rId9" imgW="3403917" imgH="241617" progId="Equation.3">
                  <p:embed/>
                </p:oleObj>
              </mc:Choice>
              <mc:Fallback>
                <p:oleObj r:id="rId9" imgW="3403917" imgH="241617" progId="Equation.3">
                  <p:embed/>
                  <p:pic>
                    <p:nvPicPr>
                      <p:cNvPr id="76805" name="Object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33749" y="5289550"/>
                        <a:ext cx="55245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65"/>
          <p:cNvSpPr txBox="1">
            <a:spLocks noChangeArrowheads="1"/>
          </p:cNvSpPr>
          <p:nvPr/>
        </p:nvSpPr>
        <p:spPr bwMode="auto">
          <a:xfrm>
            <a:off x="1801813" y="5761832"/>
            <a:ext cx="10239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才有</a:t>
            </a:r>
          </a:p>
        </p:txBody>
      </p:sp>
      <p:graphicFrame>
        <p:nvGraphicFramePr>
          <p:cNvPr id="11" name="Object 66"/>
          <p:cNvGraphicFramePr>
            <a:graphicFrameLocks noChangeAspect="1"/>
          </p:cNvGraphicFramePr>
          <p:nvPr>
            <p:extLst>
              <p:ext uri="{D42A27DB-BD31-4B8C-83A1-F6EECF244321}">
                <p14:modId xmlns:p14="http://schemas.microsoft.com/office/powerpoint/2010/main" val="1612476063"/>
              </p:ext>
            </p:extLst>
          </p:nvPr>
        </p:nvGraphicFramePr>
        <p:xfrm>
          <a:off x="4374355" y="6054725"/>
          <a:ext cx="3443287" cy="454025"/>
        </p:xfrm>
        <a:graphic>
          <a:graphicData uri="http://schemas.openxmlformats.org/presentationml/2006/ole">
            <mc:AlternateContent xmlns:mc="http://schemas.openxmlformats.org/markup-compatibility/2006">
              <mc:Choice xmlns:v="urn:schemas-microsoft-com:vml" Requires="v">
                <p:oleObj spid="_x0000_s76926" r:id="rId11" imgW="2121217" imgH="279717" progId="Equation.3">
                  <p:embed/>
                </p:oleObj>
              </mc:Choice>
              <mc:Fallback>
                <p:oleObj r:id="rId11" imgW="2121217" imgH="279717" progId="Equation.3">
                  <p:embed/>
                  <p:pic>
                    <p:nvPicPr>
                      <p:cNvPr id="76806" name="Object 6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374355" y="6054725"/>
                        <a:ext cx="3443287" cy="45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4197042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graphicFrame>
        <p:nvGraphicFramePr>
          <p:cNvPr id="6" name="图示 5"/>
          <p:cNvGraphicFramePr/>
          <p:nvPr>
            <p:extLst>
              <p:ext uri="{D42A27DB-BD31-4B8C-83A1-F6EECF244321}">
                <p14:modId xmlns:p14="http://schemas.microsoft.com/office/powerpoint/2010/main" val="2979745222"/>
              </p:ext>
            </p:extLst>
          </p:nvPr>
        </p:nvGraphicFramePr>
        <p:xfrm>
          <a:off x="515938" y="1104900"/>
          <a:ext cx="11160124" cy="10080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Box 87"/>
          <p:cNvSpPr txBox="1">
            <a:spLocks noChangeArrowheads="1"/>
          </p:cNvSpPr>
          <p:nvPr/>
        </p:nvSpPr>
        <p:spPr bwMode="auto">
          <a:xfrm>
            <a:off x="515938" y="2128202"/>
            <a:ext cx="11160124"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25463" eaLnBrk="1" hangingPunct="1">
              <a:lnSpc>
                <a:spcPct val="130000"/>
              </a:lnSpc>
              <a:spcBef>
                <a:spcPct val="50000"/>
              </a:spcBef>
            </a:pPr>
            <a:r>
              <a:rPr lang="zh-CN" altLang="en-US" sz="2000" dirty="0" smtClean="0">
                <a:latin typeface="+mn-ea"/>
                <a:ea typeface="+mn-ea"/>
                <a:cs typeface="楷体_GB2312"/>
              </a:rPr>
              <a:t>按照</a:t>
            </a:r>
            <a:r>
              <a:rPr lang="zh-CN" altLang="en-US" sz="2000" dirty="0">
                <a:latin typeface="+mn-ea"/>
                <a:ea typeface="+mn-ea"/>
                <a:cs typeface="楷体_GB2312"/>
              </a:rPr>
              <a:t>系统稳定的充分必要条件，只要获得系统特征方程的根，然后判断各个根在复平面上的分布就可判断系统的稳定性</a:t>
            </a:r>
            <a:r>
              <a:rPr lang="zh-CN" altLang="en-US" sz="2000" dirty="0" smtClean="0">
                <a:latin typeface="+mn-ea"/>
                <a:ea typeface="+mn-ea"/>
                <a:cs typeface="楷体_GB2312"/>
              </a:rPr>
              <a:t>：</a:t>
            </a:r>
            <a:endParaRPr lang="zh-CN" altLang="en-US" sz="2000" dirty="0">
              <a:latin typeface="+mn-ea"/>
              <a:ea typeface="+mn-ea"/>
              <a:cs typeface="楷体_GB2312"/>
            </a:endParaRPr>
          </a:p>
        </p:txBody>
      </p:sp>
      <p:sp>
        <p:nvSpPr>
          <p:cNvPr id="5" name="Text Box 88"/>
          <p:cNvSpPr txBox="1">
            <a:spLocks noChangeArrowheads="1"/>
          </p:cNvSpPr>
          <p:nvPr/>
        </p:nvSpPr>
        <p:spPr bwMode="auto">
          <a:xfrm>
            <a:off x="515938" y="5603875"/>
            <a:ext cx="11160124" cy="892552"/>
          </a:xfrm>
          <a:prstGeom prst="rect">
            <a:avLst/>
          </a:prstGeom>
          <a:noFill/>
          <a:ln w="9525">
            <a:noFill/>
            <a:miter lim="800000"/>
            <a:headEnd/>
            <a:tailEnd/>
          </a:ln>
        </p:spPr>
        <p:txBody>
          <a:bodyPr wrap="square">
            <a:spAutoFit/>
          </a:bodyPr>
          <a:lstStyle/>
          <a:p>
            <a:pPr marL="768350" indent="-768350">
              <a:lnSpc>
                <a:spcPct val="130000"/>
              </a:lnSpc>
              <a:spcBef>
                <a:spcPct val="50000"/>
              </a:spcBef>
              <a:defRPr/>
            </a:pPr>
            <a:r>
              <a:rPr lang="zh-CN" altLang="en-US" sz="2000" b="1" dirty="0" smtClean="0">
                <a:solidFill>
                  <a:srgbClr val="0070C0"/>
                </a:solidFill>
                <a:latin typeface="+mj-ea"/>
                <a:ea typeface="+mj-ea"/>
              </a:rPr>
              <a:t>注意</a:t>
            </a:r>
            <a:r>
              <a:rPr lang="zh-CN" altLang="en-US" sz="2000" b="1" dirty="0">
                <a:solidFill>
                  <a:srgbClr val="0070C0"/>
                </a:solidFill>
                <a:latin typeface="+mj-ea"/>
                <a:ea typeface="+mj-ea"/>
              </a:rPr>
              <a:t>：</a:t>
            </a:r>
            <a:r>
              <a:rPr lang="zh-CN" altLang="en-US" sz="2000" dirty="0">
                <a:latin typeface="+mn-ea"/>
              </a:rPr>
              <a:t>系统的特征方程是代数方程，求解这种方程的根不是一件容易的事，尤其在特征方程的阶数较高时求解更困难。  </a:t>
            </a:r>
          </a:p>
        </p:txBody>
      </p:sp>
      <p:graphicFrame>
        <p:nvGraphicFramePr>
          <p:cNvPr id="8" name="图示 7"/>
          <p:cNvGraphicFramePr/>
          <p:nvPr>
            <p:extLst>
              <p:ext uri="{D42A27DB-BD31-4B8C-83A1-F6EECF244321}">
                <p14:modId xmlns:p14="http://schemas.microsoft.com/office/powerpoint/2010/main" val="1739996979"/>
              </p:ext>
            </p:extLst>
          </p:nvPr>
        </p:nvGraphicFramePr>
        <p:xfrm>
          <a:off x="876300" y="3119175"/>
          <a:ext cx="10172700" cy="23903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970131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61"/>
          <p:cNvSpPr txBox="1">
            <a:spLocks noChangeArrowheads="1"/>
          </p:cNvSpPr>
          <p:nvPr/>
        </p:nvSpPr>
        <p:spPr bwMode="auto">
          <a:xfrm>
            <a:off x="515938" y="1095083"/>
            <a:ext cx="343630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C00000"/>
                </a:solidFill>
                <a:latin typeface="+mj-ea"/>
                <a:ea typeface="+mj-ea"/>
              </a:rPr>
              <a:t>（</a:t>
            </a:r>
            <a:r>
              <a:rPr lang="en-US" altLang="zh-CN" sz="2400" b="1" dirty="0">
                <a:solidFill>
                  <a:srgbClr val="C00000"/>
                </a:solidFill>
                <a:latin typeface="+mj-ea"/>
                <a:ea typeface="+mj-ea"/>
              </a:rPr>
              <a:t>3</a:t>
            </a:r>
            <a:r>
              <a:rPr lang="zh-CN" altLang="en-US" sz="2400" b="1" dirty="0">
                <a:solidFill>
                  <a:srgbClr val="C00000"/>
                </a:solidFill>
                <a:latin typeface="+mj-ea"/>
                <a:ea typeface="+mj-ea"/>
              </a:rPr>
              <a:t>）系统稳定性判据</a:t>
            </a:r>
          </a:p>
        </p:txBody>
      </p:sp>
      <p:sp>
        <p:nvSpPr>
          <p:cNvPr id="4" name="Text Box 62"/>
          <p:cNvSpPr txBox="1">
            <a:spLocks noChangeArrowheads="1"/>
          </p:cNvSpPr>
          <p:nvPr/>
        </p:nvSpPr>
        <p:spPr bwMode="auto">
          <a:xfrm>
            <a:off x="515938" y="1598613"/>
            <a:ext cx="11160125" cy="85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08000" eaLnBrk="1" hangingPunct="1">
              <a:lnSpc>
                <a:spcPct val="130000"/>
              </a:lnSpc>
              <a:spcBef>
                <a:spcPct val="50000"/>
              </a:spcBef>
            </a:pPr>
            <a:r>
              <a:rPr lang="zh-CN" altLang="en-US" sz="2000" dirty="0" smtClean="0">
                <a:latin typeface="+mn-ea"/>
                <a:ea typeface="+mn-ea"/>
              </a:rPr>
              <a:t>系统</a:t>
            </a:r>
            <a:r>
              <a:rPr lang="zh-CN" altLang="en-US" sz="2000" dirty="0">
                <a:latin typeface="+mn-ea"/>
                <a:ea typeface="+mn-ea"/>
              </a:rPr>
              <a:t>的极点就是系统传递函数的极点，也是系统特征方程的根（特征根）。系统特征根在复平面上的分布位置是判断系统稳定与否的主要依据，稳定的依据是所有特征根具有负实部。</a:t>
            </a:r>
          </a:p>
        </p:txBody>
      </p:sp>
      <p:sp>
        <p:nvSpPr>
          <p:cNvPr id="5" name="Text Box 63"/>
          <p:cNvSpPr txBox="1">
            <a:spLocks noChangeArrowheads="1"/>
          </p:cNvSpPr>
          <p:nvPr/>
        </p:nvSpPr>
        <p:spPr bwMode="auto">
          <a:xfrm>
            <a:off x="515939" y="2663520"/>
            <a:ext cx="777716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30000"/>
              </a:lnSpc>
              <a:spcBef>
                <a:spcPct val="50000"/>
              </a:spcBef>
              <a:buFont typeface="Arial" panose="020B0604020202020204" pitchFamily="34" charset="0"/>
              <a:buChar char="•"/>
            </a:pPr>
            <a:r>
              <a:rPr lang="zh-CN" altLang="en-US" sz="2000" b="1" dirty="0">
                <a:solidFill>
                  <a:srgbClr val="0070C0"/>
                </a:solidFill>
                <a:latin typeface="+mj-ea"/>
                <a:ea typeface="+mj-ea"/>
                <a:cs typeface="楷体_GB2312"/>
              </a:rPr>
              <a:t>对于一阶系统：特征方程一般为</a:t>
            </a:r>
          </a:p>
        </p:txBody>
      </p:sp>
      <p:graphicFrame>
        <p:nvGraphicFramePr>
          <p:cNvPr id="6" name="Object 64"/>
          <p:cNvGraphicFramePr>
            <a:graphicFrameLocks noChangeAspect="1"/>
          </p:cNvGraphicFramePr>
          <p:nvPr>
            <p:extLst>
              <p:ext uri="{D42A27DB-BD31-4B8C-83A1-F6EECF244321}">
                <p14:modId xmlns:p14="http://schemas.microsoft.com/office/powerpoint/2010/main" val="2133895600"/>
              </p:ext>
            </p:extLst>
          </p:nvPr>
        </p:nvGraphicFramePr>
        <p:xfrm>
          <a:off x="5556250" y="3133235"/>
          <a:ext cx="1079500" cy="307975"/>
        </p:xfrm>
        <a:graphic>
          <a:graphicData uri="http://schemas.openxmlformats.org/presentationml/2006/ole">
            <mc:AlternateContent xmlns:mc="http://schemas.openxmlformats.org/markup-compatibility/2006">
              <mc:Choice xmlns:v="urn:schemas-microsoft-com:vml" Requires="v">
                <p:oleObj spid="_x0000_s77872" r:id="rId3" imgW="622077" imgH="177963" progId="Equation.3">
                  <p:embed/>
                </p:oleObj>
              </mc:Choice>
              <mc:Fallback>
                <p:oleObj r:id="rId3" imgW="622077" imgH="177963" progId="Equation.3">
                  <p:embed/>
                  <p:pic>
                    <p:nvPicPr>
                      <p:cNvPr id="77826" name="Object 6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6250" y="3133235"/>
                        <a:ext cx="1079500" cy="307975"/>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66"/>
          <p:cNvSpPr txBox="1">
            <a:spLocks noChangeArrowheads="1"/>
          </p:cNvSpPr>
          <p:nvPr/>
        </p:nvSpPr>
        <p:spPr bwMode="auto">
          <a:xfrm>
            <a:off x="1365250" y="3599883"/>
            <a:ext cx="1031081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smtClean="0">
                <a:latin typeface="+mn-ea"/>
                <a:ea typeface="+mn-ea"/>
                <a:cs typeface="楷体_GB2312"/>
              </a:rPr>
              <a:t>因此</a:t>
            </a:r>
            <a:r>
              <a:rPr lang="zh-CN" altLang="en-US" sz="2000" dirty="0">
                <a:latin typeface="+mn-ea"/>
                <a:ea typeface="+mn-ea"/>
                <a:cs typeface="楷体_GB2312"/>
              </a:rPr>
              <a:t>，一阶系统稳定的</a:t>
            </a:r>
            <a:r>
              <a:rPr lang="zh-CN" altLang="en-US" sz="2000" b="1" dirty="0">
                <a:solidFill>
                  <a:srgbClr val="C00000"/>
                </a:solidFill>
                <a:latin typeface="+mj-ea"/>
                <a:ea typeface="+mj-ea"/>
                <a:cs typeface="楷体_GB2312"/>
              </a:rPr>
              <a:t>充分必要条件</a:t>
            </a:r>
            <a:r>
              <a:rPr lang="zh-CN" altLang="en-US" sz="2000" dirty="0">
                <a:latin typeface="+mn-ea"/>
                <a:ea typeface="+mn-ea"/>
                <a:cs typeface="楷体_GB2312"/>
              </a:rPr>
              <a:t>是：特征方程的</a:t>
            </a:r>
            <a:r>
              <a:rPr lang="zh-CN" altLang="en-US" sz="2000" dirty="0" smtClean="0">
                <a:latin typeface="+mn-ea"/>
                <a:ea typeface="+mn-ea"/>
                <a:cs typeface="楷体_GB2312"/>
              </a:rPr>
              <a:t>系数 </a:t>
            </a:r>
            <a:r>
              <a:rPr lang="en-US" altLang="zh-CN" sz="2000" b="1" dirty="0" smtClean="0">
                <a:latin typeface="+mj-ea"/>
                <a:ea typeface="+mj-ea"/>
                <a:cs typeface="楷体_GB2312"/>
              </a:rPr>
              <a:t>a</a:t>
            </a:r>
            <a:r>
              <a:rPr lang="zh-CN" altLang="en-US" sz="2000" b="1" dirty="0">
                <a:latin typeface="+mj-ea"/>
                <a:ea typeface="+mj-ea"/>
                <a:cs typeface="楷体_GB2312"/>
              </a:rPr>
              <a:t>、</a:t>
            </a:r>
            <a:r>
              <a:rPr lang="en-US" altLang="zh-CN" sz="2000" b="1" dirty="0" smtClean="0">
                <a:latin typeface="+mj-ea"/>
                <a:ea typeface="+mj-ea"/>
                <a:cs typeface="楷体_GB2312"/>
              </a:rPr>
              <a:t>b </a:t>
            </a:r>
            <a:r>
              <a:rPr lang="zh-CN" altLang="en-US" sz="2000" dirty="0" smtClean="0">
                <a:latin typeface="+mn-ea"/>
                <a:ea typeface="+mn-ea"/>
                <a:cs typeface="楷体_GB2312"/>
              </a:rPr>
              <a:t>均</a:t>
            </a:r>
            <a:r>
              <a:rPr lang="zh-CN" altLang="en-US" sz="2000" dirty="0">
                <a:latin typeface="+mn-ea"/>
                <a:ea typeface="+mn-ea"/>
                <a:cs typeface="楷体_GB2312"/>
              </a:rPr>
              <a:t>不为零，且符号相同。</a:t>
            </a:r>
          </a:p>
        </p:txBody>
      </p:sp>
      <p:sp>
        <p:nvSpPr>
          <p:cNvPr id="8" name="Text Box 67"/>
          <p:cNvSpPr txBox="1">
            <a:spLocks noChangeArrowheads="1"/>
          </p:cNvSpPr>
          <p:nvPr/>
        </p:nvSpPr>
        <p:spPr bwMode="auto">
          <a:xfrm>
            <a:off x="515938" y="4476445"/>
            <a:ext cx="777716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30000"/>
              </a:lnSpc>
              <a:spcBef>
                <a:spcPct val="50000"/>
              </a:spcBef>
              <a:buFont typeface="Arial" panose="020B0604020202020204" pitchFamily="34" charset="0"/>
              <a:buChar char="•"/>
            </a:pPr>
            <a:r>
              <a:rPr lang="zh-CN" altLang="en-US" sz="2000" b="1" dirty="0">
                <a:solidFill>
                  <a:srgbClr val="0070C0"/>
                </a:solidFill>
                <a:latin typeface="+mj-ea"/>
                <a:ea typeface="+mj-ea"/>
                <a:cs typeface="楷体_GB2312"/>
              </a:rPr>
              <a:t>对于二阶系统：特征方程一般为</a:t>
            </a:r>
          </a:p>
        </p:txBody>
      </p:sp>
      <p:graphicFrame>
        <p:nvGraphicFramePr>
          <p:cNvPr id="9" name="Object 68"/>
          <p:cNvGraphicFramePr>
            <a:graphicFrameLocks noChangeAspect="1"/>
          </p:cNvGraphicFramePr>
          <p:nvPr>
            <p:extLst>
              <p:ext uri="{D42A27DB-BD31-4B8C-83A1-F6EECF244321}">
                <p14:modId xmlns:p14="http://schemas.microsoft.com/office/powerpoint/2010/main" val="1978467277"/>
              </p:ext>
            </p:extLst>
          </p:nvPr>
        </p:nvGraphicFramePr>
        <p:xfrm>
          <a:off x="3785393" y="5052176"/>
          <a:ext cx="4621213" cy="715962"/>
        </p:xfrm>
        <a:graphic>
          <a:graphicData uri="http://schemas.openxmlformats.org/presentationml/2006/ole">
            <mc:AlternateContent xmlns:mc="http://schemas.openxmlformats.org/markup-compatibility/2006">
              <mc:Choice xmlns:v="urn:schemas-microsoft-com:vml" Requires="v">
                <p:oleObj spid="_x0000_s77873" r:id="rId5" imgW="2870517" imgH="444817" progId="Equation.3">
                  <p:embed/>
                </p:oleObj>
              </mc:Choice>
              <mc:Fallback>
                <p:oleObj r:id="rId5" imgW="2870517" imgH="444817" progId="Equation.3">
                  <p:embed/>
                  <p:pic>
                    <p:nvPicPr>
                      <p:cNvPr id="77827" name="Object 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5393" y="5052176"/>
                        <a:ext cx="4621213"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69"/>
          <p:cNvSpPr txBox="1">
            <a:spLocks noChangeArrowheads="1"/>
          </p:cNvSpPr>
          <p:nvPr/>
        </p:nvSpPr>
        <p:spPr bwMode="auto">
          <a:xfrm>
            <a:off x="1365250" y="5828531"/>
            <a:ext cx="103108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smtClean="0">
                <a:latin typeface="+mn-ea"/>
                <a:ea typeface="+mn-ea"/>
                <a:cs typeface="楷体_GB2312"/>
              </a:rPr>
              <a:t>因此</a:t>
            </a:r>
            <a:r>
              <a:rPr lang="zh-CN" altLang="en-US" sz="2000" dirty="0">
                <a:latin typeface="+mn-ea"/>
                <a:ea typeface="+mn-ea"/>
                <a:cs typeface="楷体_GB2312"/>
              </a:rPr>
              <a:t>，二阶系统稳定的</a:t>
            </a:r>
            <a:r>
              <a:rPr lang="zh-CN" altLang="en-US" sz="2000" b="1" dirty="0">
                <a:solidFill>
                  <a:srgbClr val="C00000"/>
                </a:solidFill>
                <a:latin typeface="+mj-ea"/>
                <a:ea typeface="+mj-ea"/>
                <a:cs typeface="楷体_GB2312"/>
              </a:rPr>
              <a:t>充分必要条件</a:t>
            </a:r>
            <a:r>
              <a:rPr lang="zh-CN" altLang="en-US" sz="2000" dirty="0">
                <a:latin typeface="+mn-ea"/>
                <a:ea typeface="+mn-ea"/>
                <a:cs typeface="楷体_GB2312"/>
              </a:rPr>
              <a:t>是：特征方程的</a:t>
            </a:r>
            <a:r>
              <a:rPr lang="zh-CN" altLang="en-US" sz="2000" dirty="0" smtClean="0">
                <a:latin typeface="+mn-ea"/>
                <a:ea typeface="+mn-ea"/>
                <a:cs typeface="楷体_GB2312"/>
              </a:rPr>
              <a:t>系数 </a:t>
            </a:r>
            <a:r>
              <a:rPr lang="en-US" altLang="zh-CN" sz="2000" b="1" dirty="0" smtClean="0">
                <a:latin typeface="+mj-ea"/>
                <a:ea typeface="+mj-ea"/>
                <a:cs typeface="楷体_GB2312"/>
              </a:rPr>
              <a:t>a</a:t>
            </a:r>
            <a:r>
              <a:rPr lang="zh-CN" altLang="en-US" sz="2000" b="1" dirty="0">
                <a:latin typeface="+mj-ea"/>
                <a:ea typeface="+mj-ea"/>
                <a:cs typeface="楷体_GB2312"/>
              </a:rPr>
              <a:t>、</a:t>
            </a:r>
            <a:r>
              <a:rPr lang="en-US" altLang="zh-CN" sz="2000" b="1" dirty="0">
                <a:latin typeface="+mj-ea"/>
                <a:ea typeface="+mj-ea"/>
                <a:cs typeface="楷体_GB2312"/>
              </a:rPr>
              <a:t>b</a:t>
            </a:r>
            <a:r>
              <a:rPr lang="zh-CN" altLang="en-US" sz="2000" b="1" dirty="0">
                <a:latin typeface="+mj-ea"/>
                <a:ea typeface="+mj-ea"/>
                <a:cs typeface="楷体_GB2312"/>
              </a:rPr>
              <a:t>、</a:t>
            </a:r>
            <a:r>
              <a:rPr lang="en-US" altLang="zh-CN" sz="2000" b="1" dirty="0" smtClean="0">
                <a:latin typeface="+mj-ea"/>
                <a:ea typeface="+mj-ea"/>
                <a:cs typeface="楷体_GB2312"/>
              </a:rPr>
              <a:t>c </a:t>
            </a:r>
            <a:r>
              <a:rPr lang="zh-CN" altLang="en-US" sz="2000" dirty="0" smtClean="0">
                <a:latin typeface="+mn-ea"/>
                <a:ea typeface="+mn-ea"/>
                <a:cs typeface="楷体_GB2312"/>
              </a:rPr>
              <a:t>均</a:t>
            </a:r>
            <a:r>
              <a:rPr lang="zh-CN" altLang="en-US" sz="2000" dirty="0">
                <a:latin typeface="+mn-ea"/>
                <a:ea typeface="+mn-ea"/>
                <a:cs typeface="楷体_GB2312"/>
              </a:rPr>
              <a:t>不为零，且符号相同。</a:t>
            </a:r>
          </a:p>
        </p:txBody>
      </p:sp>
    </p:spTree>
    <p:extLst>
      <p:ext uri="{BB962C8B-B14F-4D97-AF65-F5344CB8AC3E}">
        <p14:creationId xmlns:p14="http://schemas.microsoft.com/office/powerpoint/2010/main" val="39097605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3.2 </a:t>
            </a:r>
            <a:r>
              <a:rPr lang="zh-CN" altLang="en-US" dirty="0"/>
              <a:t>系统时域响应的</a:t>
            </a:r>
            <a:r>
              <a:rPr lang="zh-CN" altLang="en-US" dirty="0" smtClean="0"/>
              <a:t>求解</a:t>
            </a:r>
            <a:endParaRPr lang="zh-CN" altLang="en-US" dirty="0"/>
          </a:p>
        </p:txBody>
      </p:sp>
      <p:sp>
        <p:nvSpPr>
          <p:cNvPr id="3" name="TextBox 4"/>
          <p:cNvSpPr txBox="1">
            <a:spLocks noChangeArrowheads="1"/>
          </p:cNvSpPr>
          <p:nvPr/>
        </p:nvSpPr>
        <p:spPr bwMode="auto">
          <a:xfrm>
            <a:off x="515938" y="1089025"/>
            <a:ext cx="8137525" cy="400110"/>
          </a:xfrm>
          <a:prstGeom prst="rect">
            <a:avLst/>
          </a:prstGeom>
          <a:noFill/>
          <a:ln w="9525">
            <a:noFill/>
            <a:miter lim="800000"/>
          </a:ln>
        </p:spPr>
        <p:txBody>
          <a:bodyPr>
            <a:spAutoFit/>
          </a:bodyPr>
          <a:lstStyle/>
          <a:p>
            <a:pPr>
              <a:buFontTx/>
              <a:buNone/>
              <a:defRPr/>
            </a:pPr>
            <a:r>
              <a:rPr lang="zh-CN" altLang="en-US" sz="2000" b="1" dirty="0">
                <a:solidFill>
                  <a:srgbClr val="0070C0"/>
                </a:solidFill>
                <a:latin typeface="+mj-ea"/>
                <a:ea typeface="+mj-ea"/>
              </a:rPr>
              <a:t>然后</a:t>
            </a:r>
            <a:r>
              <a:rPr lang="zh-CN" altLang="zh-CN" sz="2000" dirty="0">
                <a:latin typeface="+mn-ea"/>
              </a:rPr>
              <a:t>，</a:t>
            </a:r>
            <a:r>
              <a:rPr lang="zh-CN" altLang="en-US" sz="2000" dirty="0">
                <a:latin typeface="+mn-ea"/>
              </a:rPr>
              <a:t>计算</a:t>
            </a:r>
            <a:r>
              <a:rPr lang="zh-CN" altLang="zh-CN" sz="2000" dirty="0">
                <a:latin typeface="+mn-ea"/>
              </a:rPr>
              <a:t>微分方程的</a:t>
            </a:r>
            <a:r>
              <a:rPr lang="zh-CN" altLang="en-US" sz="2000" b="1" dirty="0">
                <a:solidFill>
                  <a:srgbClr val="0070C0"/>
                </a:solidFill>
                <a:latin typeface="+mj-ea"/>
                <a:ea typeface="+mj-ea"/>
              </a:rPr>
              <a:t>特</a:t>
            </a:r>
            <a:r>
              <a:rPr lang="zh-CN" altLang="zh-CN" sz="2000" b="1" dirty="0">
                <a:solidFill>
                  <a:srgbClr val="0070C0"/>
                </a:solidFill>
                <a:latin typeface="+mj-ea"/>
                <a:ea typeface="+mj-ea"/>
              </a:rPr>
              <a:t>解</a:t>
            </a:r>
            <a:r>
              <a:rPr lang="zh-CN" altLang="en-US" sz="2000" b="1" dirty="0">
                <a:solidFill>
                  <a:srgbClr val="0070C0"/>
                </a:solidFill>
                <a:latin typeface="+mj-ea"/>
                <a:ea typeface="+mj-ea"/>
              </a:rPr>
              <a:t>（输入不为零时的解）</a:t>
            </a:r>
          </a:p>
        </p:txBody>
      </p:sp>
      <p:sp>
        <p:nvSpPr>
          <p:cNvPr id="4" name="TextBox 5"/>
          <p:cNvSpPr txBox="1">
            <a:spLocks noChangeArrowheads="1"/>
          </p:cNvSpPr>
          <p:nvPr/>
        </p:nvSpPr>
        <p:spPr bwMode="auto">
          <a:xfrm>
            <a:off x="515938" y="1772568"/>
            <a:ext cx="813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C00000"/>
                </a:solidFill>
                <a:latin typeface="+mj-ea"/>
                <a:ea typeface="+mj-ea"/>
              </a:rPr>
              <a:t>(1</a:t>
            </a:r>
            <a:r>
              <a:rPr lang="en-US" altLang="zh-CN" b="1" dirty="0" smtClean="0">
                <a:solidFill>
                  <a:srgbClr val="C00000"/>
                </a:solidFill>
                <a:latin typeface="+mj-ea"/>
                <a:ea typeface="+mj-ea"/>
              </a:rPr>
              <a:t>) </a:t>
            </a:r>
            <a:r>
              <a:rPr lang="zh-CN" altLang="en-US" dirty="0" smtClean="0">
                <a:solidFill>
                  <a:srgbClr val="C00000"/>
                </a:solidFill>
                <a:latin typeface="+mn-ea"/>
                <a:ea typeface="+mn-ea"/>
              </a:rPr>
              <a:t>输入</a:t>
            </a:r>
            <a:r>
              <a:rPr lang="zh-CN" altLang="en-US" dirty="0">
                <a:solidFill>
                  <a:srgbClr val="C00000"/>
                </a:solidFill>
                <a:latin typeface="+mn-ea"/>
                <a:ea typeface="+mn-ea"/>
              </a:rPr>
              <a:t>为</a:t>
            </a:r>
            <a:r>
              <a:rPr lang="en-US" altLang="zh-CN" b="1" dirty="0">
                <a:solidFill>
                  <a:srgbClr val="C00000"/>
                </a:solidFill>
                <a:latin typeface="+mj-ea"/>
                <a:ea typeface="+mj-ea"/>
              </a:rPr>
              <a:t>u(t)=1</a:t>
            </a:r>
            <a:r>
              <a:rPr lang="zh-CN" altLang="en-US" dirty="0">
                <a:solidFill>
                  <a:srgbClr val="C00000"/>
                </a:solidFill>
                <a:latin typeface="+mn-ea"/>
                <a:ea typeface="+mn-ea"/>
              </a:rPr>
              <a:t>时</a:t>
            </a:r>
            <a:r>
              <a:rPr lang="zh-CN" altLang="en-US" dirty="0">
                <a:latin typeface="+mn-ea"/>
                <a:ea typeface="+mn-ea"/>
              </a:rPr>
              <a:t>，系统的微分方程为</a:t>
            </a:r>
          </a:p>
        </p:txBody>
      </p:sp>
      <p:graphicFrame>
        <p:nvGraphicFramePr>
          <p:cNvPr id="5" name="Object 1"/>
          <p:cNvGraphicFramePr>
            <a:graphicFrameLocks noChangeAspect="1"/>
          </p:cNvGraphicFramePr>
          <p:nvPr>
            <p:extLst>
              <p:ext uri="{D42A27DB-BD31-4B8C-83A1-F6EECF244321}">
                <p14:modId xmlns:p14="http://schemas.microsoft.com/office/powerpoint/2010/main" val="3704854443"/>
              </p:ext>
            </p:extLst>
          </p:nvPr>
        </p:nvGraphicFramePr>
        <p:xfrm>
          <a:off x="5138103" y="1619885"/>
          <a:ext cx="2597150" cy="635000"/>
        </p:xfrm>
        <a:graphic>
          <a:graphicData uri="http://schemas.openxmlformats.org/presentationml/2006/ole">
            <mc:AlternateContent xmlns:mc="http://schemas.openxmlformats.org/markup-compatibility/2006">
              <mc:Choice xmlns:v="urn:schemas-microsoft-com:vml" Requires="v">
                <p:oleObj spid="_x0000_s4386" r:id="rId3" imgW="1715561" imgH="419599" progId="Equation.3">
                  <p:embed/>
                </p:oleObj>
              </mc:Choice>
              <mc:Fallback>
                <p:oleObj r:id="rId3" imgW="1715561" imgH="419599" progId="Equation.3">
                  <p:embed/>
                  <p:pic>
                    <p:nvPicPr>
                      <p:cNvPr id="4098"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8103" y="1619885"/>
                        <a:ext cx="259715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 name="TextBox 8"/>
          <p:cNvSpPr txBox="1">
            <a:spLocks noChangeArrowheads="1"/>
          </p:cNvSpPr>
          <p:nvPr/>
        </p:nvSpPr>
        <p:spPr bwMode="auto">
          <a:xfrm>
            <a:off x="899160" y="2359086"/>
            <a:ext cx="10776902"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61963" eaLnBrk="1" hangingPunct="1">
              <a:lnSpc>
                <a:spcPct val="120000"/>
              </a:lnSpc>
            </a:pPr>
            <a:r>
              <a:rPr lang="zh-CN" altLang="en-US" dirty="0" smtClean="0">
                <a:latin typeface="+mn-ea"/>
                <a:ea typeface="+mn-ea"/>
              </a:rPr>
              <a:t>对照</a:t>
            </a:r>
            <a:r>
              <a:rPr lang="zh-CN" altLang="en-US" dirty="0">
                <a:latin typeface="+mn-ea"/>
                <a:ea typeface="+mn-ea"/>
              </a:rPr>
              <a:t>输入信号，令方程的特解为               </a:t>
            </a:r>
            <a:r>
              <a:rPr lang="zh-CN" altLang="en-US" dirty="0" smtClean="0">
                <a:latin typeface="+mn-ea"/>
                <a:ea typeface="+mn-ea"/>
              </a:rPr>
              <a:t>（ </a:t>
            </a:r>
            <a:r>
              <a:rPr lang="en-US" altLang="zh-CN" b="1" dirty="0" smtClean="0">
                <a:latin typeface="+mj-ea"/>
                <a:ea typeface="+mj-ea"/>
              </a:rPr>
              <a:t>B</a:t>
            </a:r>
            <a:r>
              <a:rPr lang="en-US" altLang="zh-CN" b="1" baseline="-25000" dirty="0" smtClean="0">
                <a:latin typeface="+mj-ea"/>
                <a:ea typeface="+mj-ea"/>
              </a:rPr>
              <a:t>1 </a:t>
            </a:r>
            <a:r>
              <a:rPr lang="zh-CN" altLang="en-US" dirty="0" smtClean="0">
                <a:latin typeface="+mn-ea"/>
                <a:ea typeface="+mn-ea"/>
              </a:rPr>
              <a:t>为</a:t>
            </a:r>
            <a:r>
              <a:rPr lang="zh-CN" altLang="en-US" dirty="0">
                <a:latin typeface="+mn-ea"/>
                <a:ea typeface="+mn-ea"/>
              </a:rPr>
              <a:t>待定系数）。代入微分方程计算可</a:t>
            </a:r>
            <a:r>
              <a:rPr lang="zh-CN" altLang="en-US" dirty="0" smtClean="0">
                <a:latin typeface="+mn-ea"/>
                <a:ea typeface="+mn-ea"/>
              </a:rPr>
              <a:t>得 </a:t>
            </a:r>
            <a:r>
              <a:rPr lang="en-US" altLang="zh-CN" b="1" dirty="0" smtClean="0">
                <a:latin typeface="+mj-ea"/>
                <a:ea typeface="+mj-ea"/>
              </a:rPr>
              <a:t>B</a:t>
            </a:r>
            <a:r>
              <a:rPr lang="en-US" altLang="zh-CN" b="1" baseline="-25000" dirty="0" smtClean="0">
                <a:latin typeface="+mj-ea"/>
                <a:ea typeface="+mj-ea"/>
              </a:rPr>
              <a:t>1</a:t>
            </a:r>
            <a:r>
              <a:rPr lang="en-US" altLang="zh-CN" b="1" dirty="0" smtClean="0">
                <a:latin typeface="+mj-ea"/>
                <a:ea typeface="+mj-ea"/>
              </a:rPr>
              <a:t>=1/3</a:t>
            </a:r>
            <a:r>
              <a:rPr lang="zh-CN" altLang="en-US" dirty="0">
                <a:latin typeface="+mn-ea"/>
                <a:ea typeface="+mn-ea"/>
              </a:rPr>
              <a:t>。所以，系统</a:t>
            </a:r>
            <a:r>
              <a:rPr lang="zh-CN" altLang="en-US" dirty="0" smtClean="0">
                <a:latin typeface="+mn-ea"/>
                <a:ea typeface="+mn-ea"/>
              </a:rPr>
              <a:t>在 </a:t>
            </a:r>
            <a:r>
              <a:rPr lang="en-US" altLang="zh-CN" b="1" dirty="0" smtClean="0">
                <a:latin typeface="+mj-ea"/>
                <a:ea typeface="+mj-ea"/>
              </a:rPr>
              <a:t>u(t</a:t>
            </a:r>
            <a:r>
              <a:rPr lang="en-US" altLang="zh-CN" b="1" dirty="0">
                <a:latin typeface="+mj-ea"/>
                <a:ea typeface="+mj-ea"/>
              </a:rPr>
              <a:t>)=</a:t>
            </a:r>
            <a:r>
              <a:rPr lang="en-US" altLang="zh-CN" b="1" dirty="0" smtClean="0">
                <a:latin typeface="+mj-ea"/>
                <a:ea typeface="+mj-ea"/>
              </a:rPr>
              <a:t>1 </a:t>
            </a:r>
            <a:r>
              <a:rPr lang="zh-CN" altLang="en-US" dirty="0" smtClean="0">
                <a:latin typeface="+mn-ea"/>
                <a:ea typeface="+mn-ea"/>
              </a:rPr>
              <a:t>的</a:t>
            </a:r>
            <a:r>
              <a:rPr lang="zh-CN" altLang="en-US" dirty="0">
                <a:latin typeface="+mn-ea"/>
                <a:ea typeface="+mn-ea"/>
              </a:rPr>
              <a:t>输入作用下的输出为</a:t>
            </a:r>
          </a:p>
        </p:txBody>
      </p:sp>
      <p:graphicFrame>
        <p:nvGraphicFramePr>
          <p:cNvPr id="7" name="Object 3"/>
          <p:cNvGraphicFramePr>
            <a:graphicFrameLocks noChangeAspect="1"/>
          </p:cNvGraphicFramePr>
          <p:nvPr>
            <p:extLst>
              <p:ext uri="{D42A27DB-BD31-4B8C-83A1-F6EECF244321}">
                <p14:modId xmlns:p14="http://schemas.microsoft.com/office/powerpoint/2010/main" val="148827973"/>
              </p:ext>
            </p:extLst>
          </p:nvPr>
        </p:nvGraphicFramePr>
        <p:xfrm>
          <a:off x="4796631" y="2427605"/>
          <a:ext cx="993775" cy="358775"/>
        </p:xfrm>
        <a:graphic>
          <a:graphicData uri="http://schemas.openxmlformats.org/presentationml/2006/ole">
            <mc:AlternateContent xmlns:mc="http://schemas.openxmlformats.org/markup-compatibility/2006">
              <mc:Choice xmlns:v="urn:schemas-microsoft-com:vml" Requires="v">
                <p:oleObj spid="_x0000_s4387" name="Equation" r:id="rId5" imgW="661291" imgH="241827" progId="Equation.DSMT4">
                  <p:embed/>
                </p:oleObj>
              </mc:Choice>
              <mc:Fallback>
                <p:oleObj name="Equation" r:id="rId5" imgW="661291" imgH="241827" progId="Equation.DSMT4">
                  <p:embed/>
                  <p:pic>
                    <p:nvPicPr>
                      <p:cNvPr id="4099"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6631" y="2427605"/>
                        <a:ext cx="993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5"/>
          <p:cNvGraphicFramePr>
            <a:graphicFrameLocks noChangeAspect="1"/>
          </p:cNvGraphicFramePr>
          <p:nvPr>
            <p:extLst>
              <p:ext uri="{D42A27DB-BD31-4B8C-83A1-F6EECF244321}">
                <p14:modId xmlns:p14="http://schemas.microsoft.com/office/powerpoint/2010/main" val="871695242"/>
              </p:ext>
            </p:extLst>
          </p:nvPr>
        </p:nvGraphicFramePr>
        <p:xfrm>
          <a:off x="3319463" y="3141279"/>
          <a:ext cx="5553075" cy="706437"/>
        </p:xfrm>
        <a:graphic>
          <a:graphicData uri="http://schemas.openxmlformats.org/presentationml/2006/ole">
            <mc:AlternateContent xmlns:mc="http://schemas.openxmlformats.org/markup-compatibility/2006">
              <mc:Choice xmlns:v="urn:schemas-microsoft-com:vml" Requires="v">
                <p:oleObj spid="_x0000_s4388" r:id="rId7" imgW="3289617" imgH="419417" progId="Equation.3">
                  <p:embed/>
                </p:oleObj>
              </mc:Choice>
              <mc:Fallback>
                <p:oleObj r:id="rId7" imgW="3289617" imgH="419417" progId="Equation.3">
                  <p:embed/>
                  <p:pic>
                    <p:nvPicPr>
                      <p:cNvPr id="4100" name="Object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19463" y="3141279"/>
                        <a:ext cx="5553075"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 name="TextBox 13"/>
          <p:cNvSpPr txBox="1">
            <a:spLocks noChangeArrowheads="1"/>
          </p:cNvSpPr>
          <p:nvPr/>
        </p:nvSpPr>
        <p:spPr bwMode="auto">
          <a:xfrm>
            <a:off x="515938" y="4252816"/>
            <a:ext cx="8137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a:solidFill>
                  <a:srgbClr val="C00000"/>
                </a:solidFill>
                <a:latin typeface="+mj-ea"/>
                <a:ea typeface="+mj-ea"/>
              </a:rPr>
              <a:t>(2</a:t>
            </a:r>
            <a:r>
              <a:rPr lang="en-US" altLang="zh-CN" b="1" dirty="0" smtClean="0">
                <a:solidFill>
                  <a:srgbClr val="C00000"/>
                </a:solidFill>
                <a:latin typeface="+mj-ea"/>
                <a:ea typeface="+mj-ea"/>
              </a:rPr>
              <a:t>) </a:t>
            </a:r>
            <a:r>
              <a:rPr lang="zh-CN" altLang="en-US" dirty="0" smtClean="0">
                <a:solidFill>
                  <a:srgbClr val="C00000"/>
                </a:solidFill>
                <a:latin typeface="+mn-ea"/>
                <a:ea typeface="+mn-ea"/>
              </a:rPr>
              <a:t>输入</a:t>
            </a:r>
            <a:r>
              <a:rPr lang="zh-CN" altLang="en-US" dirty="0">
                <a:solidFill>
                  <a:srgbClr val="C00000"/>
                </a:solidFill>
                <a:latin typeface="+mn-ea"/>
                <a:ea typeface="+mn-ea"/>
              </a:rPr>
              <a:t>为</a:t>
            </a:r>
            <a:r>
              <a:rPr lang="en-US" altLang="zh-CN" b="1" dirty="0">
                <a:solidFill>
                  <a:srgbClr val="C00000"/>
                </a:solidFill>
                <a:latin typeface="+mj-ea"/>
                <a:ea typeface="+mj-ea"/>
              </a:rPr>
              <a:t>u(t)=t</a:t>
            </a:r>
            <a:r>
              <a:rPr lang="zh-CN" altLang="en-US" dirty="0">
                <a:solidFill>
                  <a:srgbClr val="C00000"/>
                </a:solidFill>
                <a:latin typeface="+mn-ea"/>
                <a:ea typeface="+mn-ea"/>
              </a:rPr>
              <a:t>时</a:t>
            </a:r>
            <a:r>
              <a:rPr lang="zh-CN" altLang="en-US" dirty="0">
                <a:latin typeface="+mn-ea"/>
                <a:ea typeface="+mn-ea"/>
              </a:rPr>
              <a:t>，系统的微分方程为</a:t>
            </a:r>
          </a:p>
        </p:txBody>
      </p:sp>
      <p:graphicFrame>
        <p:nvGraphicFramePr>
          <p:cNvPr id="10" name="Object 14"/>
          <p:cNvGraphicFramePr>
            <a:graphicFrameLocks noChangeAspect="1"/>
          </p:cNvGraphicFramePr>
          <p:nvPr>
            <p:extLst>
              <p:ext uri="{D42A27DB-BD31-4B8C-83A1-F6EECF244321}">
                <p14:modId xmlns:p14="http://schemas.microsoft.com/office/powerpoint/2010/main" val="154212791"/>
              </p:ext>
            </p:extLst>
          </p:nvPr>
        </p:nvGraphicFramePr>
        <p:xfrm>
          <a:off x="5138103" y="4120259"/>
          <a:ext cx="2811462" cy="635000"/>
        </p:xfrm>
        <a:graphic>
          <a:graphicData uri="http://schemas.openxmlformats.org/presentationml/2006/ole">
            <mc:AlternateContent xmlns:mc="http://schemas.openxmlformats.org/markup-compatibility/2006">
              <mc:Choice xmlns:v="urn:schemas-microsoft-com:vml" Requires="v">
                <p:oleObj spid="_x0000_s4389" r:id="rId9" imgW="1854517" imgH="419417" progId="Equation.3">
                  <p:embed/>
                </p:oleObj>
              </mc:Choice>
              <mc:Fallback>
                <p:oleObj r:id="rId9" imgW="1854517" imgH="419417" progId="Equation.3">
                  <p:embed/>
                  <p:pic>
                    <p:nvPicPr>
                      <p:cNvPr id="4101"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38103" y="4120259"/>
                        <a:ext cx="2811462"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TextBox 15"/>
          <p:cNvSpPr txBox="1">
            <a:spLocks noChangeArrowheads="1"/>
          </p:cNvSpPr>
          <p:nvPr/>
        </p:nvSpPr>
        <p:spPr bwMode="auto">
          <a:xfrm>
            <a:off x="899160" y="4891119"/>
            <a:ext cx="10776904"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20000"/>
              </a:lnSpc>
            </a:pPr>
            <a:r>
              <a:rPr lang="zh-CN" altLang="en-US" dirty="0" smtClean="0">
                <a:latin typeface="+mn-ea"/>
                <a:ea typeface="+mn-ea"/>
              </a:rPr>
              <a:t>对照</a:t>
            </a:r>
            <a:r>
              <a:rPr lang="zh-CN" altLang="en-US" dirty="0">
                <a:latin typeface="+mn-ea"/>
                <a:ea typeface="+mn-ea"/>
              </a:rPr>
              <a:t>输入信号，令方程的特解为                      </a:t>
            </a:r>
            <a:r>
              <a:rPr lang="zh-CN" altLang="en-US" dirty="0" smtClean="0">
                <a:latin typeface="+mn-ea"/>
                <a:ea typeface="+mn-ea"/>
              </a:rPr>
              <a:t>（ </a:t>
            </a:r>
            <a:r>
              <a:rPr lang="en-US" altLang="zh-CN" b="1" dirty="0" smtClean="0">
                <a:latin typeface="+mj-ea"/>
                <a:ea typeface="+mj-ea"/>
              </a:rPr>
              <a:t>B</a:t>
            </a:r>
            <a:r>
              <a:rPr lang="en-US" altLang="zh-CN" b="1" baseline="-25000" dirty="0" smtClean="0">
                <a:latin typeface="+mj-ea"/>
                <a:ea typeface="+mj-ea"/>
              </a:rPr>
              <a:t>1</a:t>
            </a:r>
            <a:r>
              <a:rPr lang="zh-CN" altLang="en-US" b="1" baseline="-25000" dirty="0">
                <a:latin typeface="+mj-ea"/>
                <a:ea typeface="+mj-ea"/>
              </a:rPr>
              <a:t>，</a:t>
            </a:r>
            <a:r>
              <a:rPr lang="en-US" altLang="zh-CN" b="1" baseline="-25000" dirty="0" smtClean="0">
                <a:latin typeface="+mj-ea"/>
                <a:ea typeface="+mj-ea"/>
              </a:rPr>
              <a:t>2 </a:t>
            </a:r>
            <a:r>
              <a:rPr lang="zh-CN" altLang="en-US" dirty="0" smtClean="0">
                <a:latin typeface="+mn-ea"/>
                <a:ea typeface="+mn-ea"/>
              </a:rPr>
              <a:t>为</a:t>
            </a:r>
            <a:r>
              <a:rPr lang="zh-CN" altLang="en-US" dirty="0">
                <a:latin typeface="+mn-ea"/>
                <a:ea typeface="+mn-ea"/>
              </a:rPr>
              <a:t>待定系数）。代入微分方程计算可得</a:t>
            </a:r>
            <a:r>
              <a:rPr lang="en-US" altLang="zh-CN" b="1" dirty="0">
                <a:latin typeface="+mj-ea"/>
                <a:ea typeface="+mj-ea"/>
              </a:rPr>
              <a:t>B</a:t>
            </a:r>
            <a:r>
              <a:rPr lang="en-US" altLang="zh-CN" b="1" baseline="-25000" dirty="0">
                <a:latin typeface="+mj-ea"/>
                <a:ea typeface="+mj-ea"/>
              </a:rPr>
              <a:t>1</a:t>
            </a:r>
            <a:r>
              <a:rPr lang="en-US" altLang="zh-CN" b="1" dirty="0">
                <a:latin typeface="+mj-ea"/>
                <a:ea typeface="+mj-ea"/>
              </a:rPr>
              <a:t>=1/3</a:t>
            </a:r>
            <a:r>
              <a:rPr lang="zh-CN" altLang="en-US" dirty="0">
                <a:latin typeface="+mn-ea"/>
                <a:ea typeface="+mn-ea"/>
              </a:rPr>
              <a:t>，</a:t>
            </a:r>
            <a:r>
              <a:rPr lang="en-US" altLang="zh-CN" b="1" dirty="0">
                <a:latin typeface="+mj-ea"/>
                <a:ea typeface="+mj-ea"/>
              </a:rPr>
              <a:t>B</a:t>
            </a:r>
            <a:r>
              <a:rPr lang="en-US" altLang="zh-CN" b="1" baseline="-25000" dirty="0">
                <a:latin typeface="+mj-ea"/>
                <a:ea typeface="+mj-ea"/>
              </a:rPr>
              <a:t>2</a:t>
            </a:r>
            <a:r>
              <a:rPr lang="en-US" altLang="zh-CN" b="1" dirty="0">
                <a:latin typeface="+mj-ea"/>
                <a:ea typeface="+mj-ea"/>
              </a:rPr>
              <a:t>=1/9</a:t>
            </a:r>
            <a:r>
              <a:rPr lang="zh-CN" altLang="en-US" dirty="0">
                <a:latin typeface="+mn-ea"/>
                <a:ea typeface="+mn-ea"/>
              </a:rPr>
              <a:t>。所以，系统</a:t>
            </a:r>
            <a:r>
              <a:rPr lang="zh-CN" altLang="en-US" dirty="0" smtClean="0">
                <a:latin typeface="+mn-ea"/>
                <a:ea typeface="+mn-ea"/>
              </a:rPr>
              <a:t>在 </a:t>
            </a:r>
            <a:r>
              <a:rPr lang="en-US" altLang="zh-CN" b="1" dirty="0" smtClean="0">
                <a:latin typeface="+mj-ea"/>
                <a:ea typeface="+mj-ea"/>
              </a:rPr>
              <a:t>u(t</a:t>
            </a:r>
            <a:r>
              <a:rPr lang="en-US" altLang="zh-CN" b="1" dirty="0">
                <a:latin typeface="+mj-ea"/>
                <a:ea typeface="+mj-ea"/>
              </a:rPr>
              <a:t>)=</a:t>
            </a:r>
            <a:r>
              <a:rPr lang="en-US" altLang="zh-CN" b="1" dirty="0" smtClean="0">
                <a:latin typeface="+mj-ea"/>
                <a:ea typeface="+mj-ea"/>
              </a:rPr>
              <a:t>t </a:t>
            </a:r>
            <a:r>
              <a:rPr lang="zh-CN" altLang="en-US" dirty="0" smtClean="0">
                <a:latin typeface="+mn-ea"/>
                <a:ea typeface="+mn-ea"/>
              </a:rPr>
              <a:t>的</a:t>
            </a:r>
            <a:r>
              <a:rPr lang="zh-CN" altLang="en-US" dirty="0">
                <a:latin typeface="+mn-ea"/>
                <a:ea typeface="+mn-ea"/>
              </a:rPr>
              <a:t>输入作用下的输出为</a:t>
            </a:r>
          </a:p>
        </p:txBody>
      </p:sp>
      <p:graphicFrame>
        <p:nvGraphicFramePr>
          <p:cNvPr id="12" name="Object 6"/>
          <p:cNvGraphicFramePr>
            <a:graphicFrameLocks noChangeAspect="1"/>
          </p:cNvGraphicFramePr>
          <p:nvPr>
            <p:extLst>
              <p:ext uri="{D42A27DB-BD31-4B8C-83A1-F6EECF244321}">
                <p14:modId xmlns:p14="http://schemas.microsoft.com/office/powerpoint/2010/main" val="4215071045"/>
              </p:ext>
            </p:extLst>
          </p:nvPr>
        </p:nvGraphicFramePr>
        <p:xfrm>
          <a:off x="4764564" y="4958916"/>
          <a:ext cx="1452562" cy="360362"/>
        </p:xfrm>
        <a:graphic>
          <a:graphicData uri="http://schemas.openxmlformats.org/presentationml/2006/ole">
            <mc:AlternateContent xmlns:mc="http://schemas.openxmlformats.org/markup-compatibility/2006">
              <mc:Choice xmlns:v="urn:schemas-microsoft-com:vml" Requires="v">
                <p:oleObj spid="_x0000_s4390" r:id="rId11" imgW="965517" imgH="241617" progId="Equation.3">
                  <p:embed/>
                </p:oleObj>
              </mc:Choice>
              <mc:Fallback>
                <p:oleObj r:id="rId11" imgW="965517" imgH="241617" progId="Equation.3">
                  <p:embed/>
                  <p:pic>
                    <p:nvPicPr>
                      <p:cNvPr id="410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764564" y="4958916"/>
                        <a:ext cx="1452562"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171374482"/>
              </p:ext>
            </p:extLst>
          </p:nvPr>
        </p:nvGraphicFramePr>
        <p:xfrm>
          <a:off x="3082131" y="5742921"/>
          <a:ext cx="6027738" cy="708025"/>
        </p:xfrm>
        <a:graphic>
          <a:graphicData uri="http://schemas.openxmlformats.org/presentationml/2006/ole">
            <mc:AlternateContent xmlns:mc="http://schemas.openxmlformats.org/markup-compatibility/2006">
              <mc:Choice xmlns:v="urn:schemas-microsoft-com:vml" Requires="v">
                <p:oleObj spid="_x0000_s4391" r:id="rId13" imgW="3569017" imgH="419417" progId="Equation.3">
                  <p:embed/>
                </p:oleObj>
              </mc:Choice>
              <mc:Fallback>
                <p:oleObj r:id="rId13" imgW="3569017" imgH="419417" progId="Equation.3">
                  <p:embed/>
                  <p:pic>
                    <p:nvPicPr>
                      <p:cNvPr id="4103" name="Object 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82131" y="5742921"/>
                        <a:ext cx="60277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7147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par>
                                <p:cTn id="17" presetID="3" presetClass="entr" presetSubtype="1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9"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149"/>
          <p:cNvSpPr txBox="1">
            <a:spLocks noChangeArrowheads="1"/>
          </p:cNvSpPr>
          <p:nvPr/>
        </p:nvSpPr>
        <p:spPr bwMode="auto">
          <a:xfrm>
            <a:off x="515938" y="1095375"/>
            <a:ext cx="77771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buFont typeface="Arial" panose="020B0604020202020204" pitchFamily="34" charset="0"/>
              <a:buChar char="•"/>
            </a:pPr>
            <a:r>
              <a:rPr lang="zh-CN" altLang="en-US" sz="2000" b="1" dirty="0">
                <a:solidFill>
                  <a:srgbClr val="0070C0"/>
                </a:solidFill>
                <a:latin typeface="+mj-ea"/>
                <a:ea typeface="+mj-ea"/>
                <a:cs typeface="楷体_GB2312"/>
              </a:rPr>
              <a:t>对于</a:t>
            </a:r>
            <a:r>
              <a:rPr lang="en-US" altLang="zh-CN" sz="2000" b="1" dirty="0">
                <a:solidFill>
                  <a:srgbClr val="0070C0"/>
                </a:solidFill>
                <a:latin typeface="+mj-ea"/>
                <a:ea typeface="+mj-ea"/>
                <a:cs typeface="楷体_GB2312"/>
              </a:rPr>
              <a:t>n</a:t>
            </a:r>
            <a:r>
              <a:rPr lang="zh-CN" altLang="en-US" sz="2000" b="1" dirty="0">
                <a:solidFill>
                  <a:srgbClr val="0070C0"/>
                </a:solidFill>
                <a:latin typeface="+mj-ea"/>
                <a:ea typeface="+mj-ea"/>
                <a:cs typeface="楷体_GB2312"/>
              </a:rPr>
              <a:t>阶系统：特征方程一般为</a:t>
            </a:r>
          </a:p>
        </p:txBody>
      </p:sp>
      <p:graphicFrame>
        <p:nvGraphicFramePr>
          <p:cNvPr id="4" name="Object 150"/>
          <p:cNvGraphicFramePr>
            <a:graphicFrameLocks noChangeAspect="1"/>
          </p:cNvGraphicFramePr>
          <p:nvPr>
            <p:extLst>
              <p:ext uri="{D42A27DB-BD31-4B8C-83A1-F6EECF244321}">
                <p14:modId xmlns:p14="http://schemas.microsoft.com/office/powerpoint/2010/main" val="3832788848"/>
              </p:ext>
            </p:extLst>
          </p:nvPr>
        </p:nvGraphicFramePr>
        <p:xfrm>
          <a:off x="1908175" y="3546584"/>
          <a:ext cx="3182938" cy="395287"/>
        </p:xfrm>
        <a:graphic>
          <a:graphicData uri="http://schemas.openxmlformats.org/presentationml/2006/ole">
            <mc:AlternateContent xmlns:mc="http://schemas.openxmlformats.org/markup-compatibility/2006">
              <mc:Choice xmlns:v="urn:schemas-microsoft-com:vml" Requires="v">
                <p:oleObj spid="_x0000_s78913" r:id="rId3" imgW="1943417" imgH="241617" progId="Equation.3">
                  <p:embed/>
                </p:oleObj>
              </mc:Choice>
              <mc:Fallback>
                <p:oleObj r:id="rId3" imgW="1943417" imgH="241617" progId="Equation.3">
                  <p:embed/>
                  <p:pic>
                    <p:nvPicPr>
                      <p:cNvPr id="115862" name="Object 15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8175" y="3546584"/>
                        <a:ext cx="3182938" cy="395287"/>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51"/>
          <p:cNvSpPr txBox="1">
            <a:spLocks noChangeArrowheads="1"/>
          </p:cNvSpPr>
          <p:nvPr/>
        </p:nvSpPr>
        <p:spPr bwMode="auto">
          <a:xfrm>
            <a:off x="857250" y="1966912"/>
            <a:ext cx="10818813" cy="45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分析表明：</a:t>
            </a:r>
            <a:r>
              <a:rPr lang="en-US" altLang="zh-CN" sz="2000" b="1" dirty="0">
                <a:latin typeface="+mj-ea"/>
                <a:ea typeface="+mj-ea"/>
                <a:cs typeface="楷体_GB2312"/>
              </a:rPr>
              <a:t>n</a:t>
            </a:r>
            <a:r>
              <a:rPr lang="zh-CN" altLang="en-US" sz="2000" dirty="0">
                <a:latin typeface="+mn-ea"/>
                <a:ea typeface="+mn-ea"/>
                <a:cs typeface="楷体_GB2312"/>
              </a:rPr>
              <a:t>阶系统稳定的</a:t>
            </a:r>
            <a:r>
              <a:rPr lang="zh-CN" altLang="en-US" sz="2000" b="1" dirty="0">
                <a:solidFill>
                  <a:srgbClr val="C00000"/>
                </a:solidFill>
                <a:latin typeface="+mj-ea"/>
                <a:ea typeface="+mj-ea"/>
                <a:cs typeface="楷体_GB2312"/>
              </a:rPr>
              <a:t>必要条件</a:t>
            </a:r>
            <a:r>
              <a:rPr lang="zh-CN" altLang="en-US" sz="2000" dirty="0">
                <a:latin typeface="+mn-ea"/>
                <a:ea typeface="+mn-ea"/>
                <a:cs typeface="楷体_GB2312"/>
              </a:rPr>
              <a:t>是：特征方程的所有系数均不为零，且符号相同。</a:t>
            </a:r>
          </a:p>
        </p:txBody>
      </p:sp>
      <p:sp>
        <p:nvSpPr>
          <p:cNvPr id="6" name="Text Box 152"/>
          <p:cNvSpPr txBox="1">
            <a:spLocks noChangeArrowheads="1"/>
          </p:cNvSpPr>
          <p:nvPr/>
        </p:nvSpPr>
        <p:spPr bwMode="auto">
          <a:xfrm>
            <a:off x="1879600" y="2874655"/>
            <a:ext cx="321151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en-US" altLang="zh-CN" sz="2000" b="1" dirty="0">
                <a:solidFill>
                  <a:srgbClr val="C00000"/>
                </a:solidFill>
                <a:latin typeface="+mj-ea"/>
                <a:ea typeface="+mj-ea"/>
              </a:rPr>
              <a:t>Hurwitz(</a:t>
            </a:r>
            <a:r>
              <a:rPr lang="zh-CN" altLang="en-US" sz="2000" b="1" dirty="0">
                <a:solidFill>
                  <a:srgbClr val="C00000"/>
                </a:solidFill>
                <a:latin typeface="+mj-ea"/>
                <a:ea typeface="+mj-ea"/>
              </a:rPr>
              <a:t>赫尔维茨判据</a:t>
            </a:r>
            <a:r>
              <a:rPr lang="en-US" altLang="zh-CN" sz="2000" b="1" dirty="0">
                <a:solidFill>
                  <a:srgbClr val="C00000"/>
                </a:solidFill>
                <a:latin typeface="+mj-ea"/>
                <a:ea typeface="+mj-ea"/>
              </a:rPr>
              <a:t>)</a:t>
            </a:r>
          </a:p>
        </p:txBody>
      </p:sp>
      <p:graphicFrame>
        <p:nvGraphicFramePr>
          <p:cNvPr id="7" name="Object 153"/>
          <p:cNvGraphicFramePr>
            <a:graphicFrameLocks noChangeAspect="1"/>
          </p:cNvGraphicFramePr>
          <p:nvPr>
            <p:extLst>
              <p:ext uri="{D42A27DB-BD31-4B8C-83A1-F6EECF244321}">
                <p14:modId xmlns:p14="http://schemas.microsoft.com/office/powerpoint/2010/main" val="112712626"/>
              </p:ext>
            </p:extLst>
          </p:nvPr>
        </p:nvGraphicFramePr>
        <p:xfrm>
          <a:off x="7092950" y="2530584"/>
          <a:ext cx="3168650" cy="2971800"/>
        </p:xfrm>
        <a:graphic>
          <a:graphicData uri="http://schemas.openxmlformats.org/presentationml/2006/ole">
            <mc:AlternateContent xmlns:mc="http://schemas.openxmlformats.org/markup-compatibility/2006">
              <mc:Choice xmlns:v="urn:schemas-microsoft-com:vml" Requires="v">
                <p:oleObj spid="_x0000_s78914" r:id="rId5" imgW="1968817" imgH="1854517" progId="Equation.3">
                  <p:embed/>
                </p:oleObj>
              </mc:Choice>
              <mc:Fallback>
                <p:oleObj r:id="rId5" imgW="1968817" imgH="1854517" progId="Equation.3">
                  <p:embed/>
                  <p:pic>
                    <p:nvPicPr>
                      <p:cNvPr id="115865" name="Object 1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2950" y="2530584"/>
                        <a:ext cx="31686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 name="AutoShape 154"/>
          <p:cNvSpPr>
            <a:spLocks noChangeArrowheads="1"/>
          </p:cNvSpPr>
          <p:nvPr/>
        </p:nvSpPr>
        <p:spPr bwMode="auto">
          <a:xfrm>
            <a:off x="5577947" y="3675171"/>
            <a:ext cx="1244265" cy="215900"/>
          </a:xfrm>
          <a:prstGeom prst="rightArrow">
            <a:avLst>
              <a:gd name="adj1" fmla="val 50000"/>
              <a:gd name="adj2" fmla="val 7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9" name="Object 155"/>
          <p:cNvGraphicFramePr>
            <a:graphicFrameLocks noChangeAspect="1"/>
          </p:cNvGraphicFramePr>
          <p:nvPr>
            <p:extLst>
              <p:ext uri="{D42A27DB-BD31-4B8C-83A1-F6EECF244321}">
                <p14:modId xmlns:p14="http://schemas.microsoft.com/office/powerpoint/2010/main" val="503818497"/>
              </p:ext>
            </p:extLst>
          </p:nvPr>
        </p:nvGraphicFramePr>
        <p:xfrm>
          <a:off x="4527550" y="1481004"/>
          <a:ext cx="3198813" cy="395287"/>
        </p:xfrm>
        <a:graphic>
          <a:graphicData uri="http://schemas.openxmlformats.org/presentationml/2006/ole">
            <mc:AlternateContent xmlns:mc="http://schemas.openxmlformats.org/markup-compatibility/2006">
              <mc:Choice xmlns:v="urn:schemas-microsoft-com:vml" Requires="v">
                <p:oleObj spid="_x0000_s78915" r:id="rId7" imgW="1943417" imgH="241617" progId="Equation.3">
                  <p:embed/>
                </p:oleObj>
              </mc:Choice>
              <mc:Fallback>
                <p:oleObj r:id="rId7" imgW="1943417" imgH="241617" progId="Equation.3">
                  <p:embed/>
                  <p:pic>
                    <p:nvPicPr>
                      <p:cNvPr id="78852" name="Object 15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27550" y="1481004"/>
                        <a:ext cx="3198813"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Text Box 156"/>
          <p:cNvSpPr txBox="1">
            <a:spLocks noChangeArrowheads="1"/>
          </p:cNvSpPr>
          <p:nvPr/>
        </p:nvSpPr>
        <p:spPr bwMode="auto">
          <a:xfrm>
            <a:off x="1879600" y="4189521"/>
            <a:ext cx="4321175" cy="1312863"/>
          </a:xfrm>
          <a:prstGeom prst="rect">
            <a:avLst/>
          </a:prstGeom>
          <a:solidFill>
            <a:schemeClr val="accent1">
              <a:lumMod val="10000"/>
              <a:lumOff val="9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dirty="0">
                <a:latin typeface="+mn-ea"/>
                <a:ea typeface="+mn-ea"/>
                <a:cs typeface="楷体_GB2312"/>
              </a:rPr>
              <a:t>稳定的充分必要条件是：</a:t>
            </a:r>
          </a:p>
          <a:p>
            <a:pPr indent="519113" eaLnBrk="1" hangingPunct="1">
              <a:lnSpc>
                <a:spcPct val="130000"/>
              </a:lnSpc>
              <a:spcBef>
                <a:spcPct val="10000"/>
              </a:spcBef>
              <a:buFont typeface="Wingdings" panose="05000000000000000000" pitchFamily="2" charset="2"/>
              <a:buNone/>
            </a:pPr>
            <a:r>
              <a:rPr lang="zh-CN" altLang="en-US" sz="2000" dirty="0" smtClean="0">
                <a:latin typeface="+mn-ea"/>
                <a:ea typeface="+mn-ea"/>
                <a:cs typeface="楷体_GB2312"/>
              </a:rPr>
              <a:t>行列式 </a:t>
            </a:r>
            <a:r>
              <a:rPr lang="el-GR" altLang="zh-CN" sz="2000" b="1" dirty="0" smtClean="0">
                <a:latin typeface="+mj-ea"/>
                <a:ea typeface="+mj-ea"/>
                <a:cs typeface="楷体_GB2312"/>
              </a:rPr>
              <a:t>Δ</a:t>
            </a:r>
            <a:r>
              <a:rPr lang="el-GR" altLang="zh-CN" sz="2000" b="1" baseline="-25000" dirty="0" smtClean="0">
                <a:latin typeface="+mj-ea"/>
                <a:ea typeface="+mj-ea"/>
                <a:cs typeface="楷体_GB2312"/>
              </a:rPr>
              <a:t>n</a:t>
            </a:r>
            <a:r>
              <a:rPr lang="en-US" altLang="zh-CN" sz="2000" b="1" baseline="-25000" dirty="0" smtClean="0">
                <a:latin typeface="+mj-ea"/>
                <a:ea typeface="+mj-ea"/>
                <a:cs typeface="楷体_GB2312"/>
              </a:rPr>
              <a:t> </a:t>
            </a:r>
            <a:r>
              <a:rPr lang="zh-CN" altLang="el-GR" sz="2000" dirty="0" smtClean="0">
                <a:latin typeface="+mn-ea"/>
                <a:ea typeface="+mn-ea"/>
                <a:cs typeface="楷体_GB2312"/>
              </a:rPr>
              <a:t>的</a:t>
            </a:r>
            <a:r>
              <a:rPr lang="zh-CN" altLang="el-GR" sz="2000" dirty="0">
                <a:latin typeface="+mn-ea"/>
                <a:ea typeface="+mn-ea"/>
                <a:cs typeface="楷体_GB2312"/>
              </a:rPr>
              <a:t>各阶主子行列式均不为零，且与</a:t>
            </a:r>
            <a:r>
              <a:rPr lang="zh-CN" altLang="el-GR" sz="2000" dirty="0" smtClean="0">
                <a:latin typeface="+mn-ea"/>
                <a:ea typeface="+mn-ea"/>
                <a:cs typeface="楷体_GB2312"/>
              </a:rPr>
              <a:t>系数</a:t>
            </a:r>
            <a:r>
              <a:rPr lang="en-US" altLang="zh-CN" sz="2000" dirty="0" smtClean="0">
                <a:latin typeface="+mn-ea"/>
                <a:ea typeface="+mn-ea"/>
                <a:cs typeface="楷体_GB2312"/>
              </a:rPr>
              <a:t> </a:t>
            </a:r>
            <a:r>
              <a:rPr lang="el-GR" altLang="zh-CN" sz="2000" b="1" dirty="0" smtClean="0">
                <a:latin typeface="+mj-ea"/>
                <a:ea typeface="+mj-ea"/>
                <a:cs typeface="楷体_GB2312"/>
              </a:rPr>
              <a:t>a</a:t>
            </a:r>
            <a:r>
              <a:rPr lang="el-GR" altLang="zh-CN" sz="2000" b="1" baseline="-25000" dirty="0" smtClean="0">
                <a:latin typeface="+mj-ea"/>
                <a:ea typeface="+mj-ea"/>
                <a:cs typeface="楷体_GB2312"/>
              </a:rPr>
              <a:t>n</a:t>
            </a:r>
            <a:r>
              <a:rPr lang="en-US" altLang="zh-CN" sz="2000" b="1" baseline="-25000" dirty="0" smtClean="0">
                <a:latin typeface="+mj-ea"/>
                <a:ea typeface="+mj-ea"/>
                <a:cs typeface="楷体_GB2312"/>
              </a:rPr>
              <a:t> </a:t>
            </a:r>
            <a:r>
              <a:rPr lang="zh-CN" altLang="el-GR" sz="2000" dirty="0" smtClean="0">
                <a:latin typeface="+mn-ea"/>
                <a:ea typeface="+mn-ea"/>
                <a:cs typeface="楷体_GB2312"/>
              </a:rPr>
              <a:t>同</a:t>
            </a:r>
            <a:r>
              <a:rPr lang="zh-CN" altLang="el-GR" sz="2000" dirty="0">
                <a:latin typeface="+mn-ea"/>
                <a:ea typeface="+mn-ea"/>
                <a:cs typeface="楷体_GB2312"/>
              </a:rPr>
              <a:t>符号</a:t>
            </a:r>
          </a:p>
        </p:txBody>
      </p:sp>
      <p:sp>
        <p:nvSpPr>
          <p:cNvPr id="11" name="TextBox 11"/>
          <p:cNvSpPr txBox="1">
            <a:spLocks noChangeArrowheads="1"/>
          </p:cNvSpPr>
          <p:nvPr/>
        </p:nvSpPr>
        <p:spPr bwMode="auto">
          <a:xfrm>
            <a:off x="515939" y="5566370"/>
            <a:ext cx="1116012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69900" eaLnBrk="1" hangingPunct="1">
              <a:lnSpc>
                <a:spcPct val="150000"/>
              </a:lnSpc>
            </a:pPr>
            <a:r>
              <a:rPr lang="el-GR" altLang="zh-CN" b="1" dirty="0">
                <a:latin typeface="+mj-ea"/>
                <a:cs typeface="楷体_GB2312"/>
              </a:rPr>
              <a:t>Δ</a:t>
            </a:r>
            <a:r>
              <a:rPr lang="en-US" altLang="zh-CN" b="1" baseline="-25000" dirty="0" smtClean="0">
                <a:latin typeface="+mj-ea"/>
                <a:ea typeface="+mj-ea"/>
              </a:rPr>
              <a:t>n </a:t>
            </a:r>
            <a:r>
              <a:rPr lang="zh-CN" altLang="en-US" dirty="0" smtClean="0">
                <a:latin typeface="+mn-ea"/>
                <a:ea typeface="+mn-ea"/>
              </a:rPr>
              <a:t>的</a:t>
            </a:r>
            <a:r>
              <a:rPr lang="zh-CN" altLang="en-US" dirty="0">
                <a:latin typeface="+mn-ea"/>
                <a:ea typeface="+mn-ea"/>
              </a:rPr>
              <a:t>主对角线上的元素是特征方程</a:t>
            </a:r>
            <a:r>
              <a:rPr lang="zh-CN" altLang="en-US" dirty="0" smtClean="0">
                <a:latin typeface="+mn-ea"/>
                <a:ea typeface="+mn-ea"/>
              </a:rPr>
              <a:t>的 </a:t>
            </a:r>
            <a:r>
              <a:rPr lang="en-US" altLang="zh-CN" b="1" dirty="0" smtClean="0">
                <a:latin typeface="+mj-ea"/>
                <a:ea typeface="+mj-ea"/>
              </a:rPr>
              <a:t>s </a:t>
            </a:r>
            <a:r>
              <a:rPr lang="zh-CN" altLang="en-US" dirty="0" smtClean="0">
                <a:latin typeface="+mn-ea"/>
                <a:ea typeface="+mn-ea"/>
              </a:rPr>
              <a:t>的 </a:t>
            </a:r>
            <a:r>
              <a:rPr lang="en-US" altLang="zh-CN" b="1" dirty="0" smtClean="0">
                <a:latin typeface="+mj-ea"/>
                <a:ea typeface="+mj-ea"/>
              </a:rPr>
              <a:t>n-1 </a:t>
            </a:r>
            <a:r>
              <a:rPr lang="zh-CN" altLang="en-US" dirty="0" smtClean="0">
                <a:latin typeface="+mn-ea"/>
                <a:ea typeface="+mn-ea"/>
              </a:rPr>
              <a:t>次</a:t>
            </a:r>
            <a:r>
              <a:rPr lang="zh-CN" altLang="en-US" dirty="0">
                <a:latin typeface="+mn-ea"/>
                <a:ea typeface="+mn-ea"/>
              </a:rPr>
              <a:t>幂项的系数</a:t>
            </a:r>
            <a:r>
              <a:rPr lang="zh-CN" altLang="en-US" dirty="0" smtClean="0">
                <a:latin typeface="+mn-ea"/>
                <a:ea typeface="+mn-ea"/>
              </a:rPr>
              <a:t>到 </a:t>
            </a:r>
            <a:r>
              <a:rPr lang="en-US" altLang="zh-CN" b="1" dirty="0" smtClean="0">
                <a:latin typeface="+mj-ea"/>
                <a:ea typeface="+mj-ea"/>
              </a:rPr>
              <a:t>s </a:t>
            </a:r>
            <a:r>
              <a:rPr lang="zh-CN" altLang="en-US" dirty="0" smtClean="0">
                <a:latin typeface="+mn-ea"/>
                <a:ea typeface="+mn-ea"/>
              </a:rPr>
              <a:t>的 </a:t>
            </a:r>
            <a:r>
              <a:rPr lang="en-US" altLang="zh-CN" b="1" dirty="0" smtClean="0">
                <a:latin typeface="+mj-ea"/>
                <a:ea typeface="+mj-ea"/>
              </a:rPr>
              <a:t>0 </a:t>
            </a:r>
            <a:r>
              <a:rPr lang="zh-CN" altLang="en-US" dirty="0" smtClean="0">
                <a:latin typeface="+mn-ea"/>
                <a:ea typeface="+mn-ea"/>
              </a:rPr>
              <a:t>次</a:t>
            </a:r>
            <a:r>
              <a:rPr lang="zh-CN" altLang="en-US" dirty="0">
                <a:latin typeface="+mn-ea"/>
                <a:ea typeface="+mn-ea"/>
              </a:rPr>
              <a:t>幂项的系数；以主对角线上的元素为基准，其左下方各行的元素按列的方位逐次递增，其右上方各行的元素按列的方位逐次递减</a:t>
            </a:r>
          </a:p>
        </p:txBody>
      </p:sp>
    </p:spTree>
    <p:extLst>
      <p:ext uri="{BB962C8B-B14F-4D97-AF65-F5344CB8AC3E}">
        <p14:creationId xmlns:p14="http://schemas.microsoft.com/office/powerpoint/2010/main" val="3794894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childTnLst>
                          </p:cTn>
                        </p:par>
                        <p:par>
                          <p:cTn id="20" fill="hold">
                            <p:stCondLst>
                              <p:cond delay="500"/>
                            </p:stCondLst>
                            <p:childTnLst>
                              <p:par>
                                <p:cTn id="21" presetID="3" presetClass="entr" presetSubtype="1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blinds(horizontal)">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0" grpId="0" animBg="1"/>
      <p:bldP spid="11"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158"/>
          <p:cNvSpPr txBox="1">
            <a:spLocks noChangeArrowheads="1"/>
          </p:cNvSpPr>
          <p:nvPr/>
        </p:nvSpPr>
        <p:spPr bwMode="auto">
          <a:xfrm>
            <a:off x="515939" y="1106488"/>
            <a:ext cx="22558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Wingdings" panose="05000000000000000000" pitchFamily="2" charset="2"/>
              <a:buNone/>
            </a:pPr>
            <a:r>
              <a:rPr lang="en-US" altLang="zh-CN" sz="2000" b="1" dirty="0">
                <a:solidFill>
                  <a:srgbClr val="C00000"/>
                </a:solidFill>
                <a:latin typeface="+mj-ea"/>
                <a:ea typeface="+mj-ea"/>
              </a:rPr>
              <a:t>Routh(</a:t>
            </a:r>
            <a:r>
              <a:rPr lang="zh-CN" altLang="en-US" sz="2000" b="1" dirty="0">
                <a:solidFill>
                  <a:srgbClr val="C00000"/>
                </a:solidFill>
                <a:latin typeface="+mj-ea"/>
                <a:ea typeface="+mj-ea"/>
              </a:rPr>
              <a:t>劳斯判据</a:t>
            </a:r>
            <a:r>
              <a:rPr lang="en-US" altLang="zh-CN" sz="2000" b="1" dirty="0">
                <a:solidFill>
                  <a:srgbClr val="C00000"/>
                </a:solidFill>
                <a:latin typeface="+mj-ea"/>
                <a:ea typeface="+mj-ea"/>
              </a:rPr>
              <a:t>)</a:t>
            </a:r>
          </a:p>
        </p:txBody>
      </p:sp>
      <p:graphicFrame>
        <p:nvGraphicFramePr>
          <p:cNvPr id="4" name="Object 159"/>
          <p:cNvGraphicFramePr>
            <a:graphicFrameLocks noChangeAspect="1"/>
          </p:cNvGraphicFramePr>
          <p:nvPr>
            <p:extLst>
              <p:ext uri="{D42A27DB-BD31-4B8C-83A1-F6EECF244321}">
                <p14:modId xmlns:p14="http://schemas.microsoft.com/office/powerpoint/2010/main" val="958422746"/>
              </p:ext>
            </p:extLst>
          </p:nvPr>
        </p:nvGraphicFramePr>
        <p:xfrm>
          <a:off x="4695825" y="1511300"/>
          <a:ext cx="3271838" cy="406400"/>
        </p:xfrm>
        <a:graphic>
          <a:graphicData uri="http://schemas.openxmlformats.org/presentationml/2006/ole">
            <mc:AlternateContent xmlns:mc="http://schemas.openxmlformats.org/markup-compatibility/2006">
              <mc:Choice xmlns:v="urn:schemas-microsoft-com:vml" Requires="v">
                <p:oleObj spid="_x0000_s79895" r:id="rId3" imgW="1943417" imgH="241617" progId="Equation.3">
                  <p:embed/>
                </p:oleObj>
              </mc:Choice>
              <mc:Fallback>
                <p:oleObj r:id="rId3" imgW="1943417" imgH="241617" progId="Equation.3">
                  <p:embed/>
                  <p:pic>
                    <p:nvPicPr>
                      <p:cNvPr id="79874" name="Object 15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5825" y="1511300"/>
                        <a:ext cx="3271838" cy="406400"/>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5" name="Picture 2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8132" y="2319373"/>
            <a:ext cx="8108950" cy="363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ine 221"/>
          <p:cNvSpPr>
            <a:spLocks noChangeShapeType="1"/>
          </p:cNvSpPr>
          <p:nvPr/>
        </p:nvSpPr>
        <p:spPr bwMode="auto">
          <a:xfrm flipV="1">
            <a:off x="3653895" y="2535273"/>
            <a:ext cx="1368425" cy="28733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222"/>
          <p:cNvSpPr>
            <a:spLocks noChangeShapeType="1"/>
          </p:cNvSpPr>
          <p:nvPr/>
        </p:nvSpPr>
        <p:spPr bwMode="auto">
          <a:xfrm>
            <a:off x="3653895" y="2535273"/>
            <a:ext cx="1439862" cy="3587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223"/>
          <p:cNvSpPr>
            <a:spLocks noChangeShapeType="1"/>
          </p:cNvSpPr>
          <p:nvPr/>
        </p:nvSpPr>
        <p:spPr bwMode="auto">
          <a:xfrm flipV="1">
            <a:off x="3653895" y="2535273"/>
            <a:ext cx="3529012" cy="287338"/>
          </a:xfrm>
          <a:prstGeom prst="line">
            <a:avLst/>
          </a:prstGeom>
          <a:noFill/>
          <a:ln w="9525">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224"/>
          <p:cNvSpPr>
            <a:spLocks noChangeShapeType="1"/>
          </p:cNvSpPr>
          <p:nvPr/>
        </p:nvSpPr>
        <p:spPr bwMode="auto">
          <a:xfrm>
            <a:off x="3653895" y="2535273"/>
            <a:ext cx="3529012" cy="287338"/>
          </a:xfrm>
          <a:prstGeom prst="line">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225"/>
          <p:cNvSpPr>
            <a:spLocks noChangeShapeType="1"/>
          </p:cNvSpPr>
          <p:nvPr/>
        </p:nvSpPr>
        <p:spPr bwMode="auto">
          <a:xfrm flipV="1">
            <a:off x="3653895" y="2535273"/>
            <a:ext cx="5113337" cy="287338"/>
          </a:xfrm>
          <a:prstGeom prst="line">
            <a:avLst/>
          </a:prstGeom>
          <a:noFill/>
          <a:ln w="9525">
            <a:solidFill>
              <a:srgbClr val="2EC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226"/>
          <p:cNvSpPr>
            <a:spLocks noChangeShapeType="1"/>
          </p:cNvSpPr>
          <p:nvPr/>
        </p:nvSpPr>
        <p:spPr bwMode="auto">
          <a:xfrm>
            <a:off x="3653895" y="2535273"/>
            <a:ext cx="5184775" cy="287338"/>
          </a:xfrm>
          <a:prstGeom prst="line">
            <a:avLst/>
          </a:prstGeom>
          <a:noFill/>
          <a:ln w="9525">
            <a:solidFill>
              <a:srgbClr val="2EC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227"/>
          <p:cNvSpPr>
            <a:spLocks noChangeShapeType="1"/>
          </p:cNvSpPr>
          <p:nvPr/>
        </p:nvSpPr>
        <p:spPr bwMode="auto">
          <a:xfrm flipV="1">
            <a:off x="4230157" y="2967073"/>
            <a:ext cx="863600" cy="288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 name="Line 228"/>
          <p:cNvSpPr>
            <a:spLocks noChangeShapeType="1"/>
          </p:cNvSpPr>
          <p:nvPr/>
        </p:nvSpPr>
        <p:spPr bwMode="auto">
          <a:xfrm>
            <a:off x="3726920" y="2895636"/>
            <a:ext cx="1079500" cy="36036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 name="Line 231"/>
          <p:cNvSpPr>
            <a:spLocks noChangeShapeType="1"/>
          </p:cNvSpPr>
          <p:nvPr/>
        </p:nvSpPr>
        <p:spPr bwMode="auto">
          <a:xfrm flipV="1">
            <a:off x="3509432" y="4695861"/>
            <a:ext cx="1728788"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232"/>
          <p:cNvSpPr>
            <a:spLocks noChangeShapeType="1"/>
          </p:cNvSpPr>
          <p:nvPr/>
        </p:nvSpPr>
        <p:spPr bwMode="auto">
          <a:xfrm>
            <a:off x="3509432" y="4695861"/>
            <a:ext cx="1800225"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 name="Line 233"/>
          <p:cNvSpPr>
            <a:spLocks noChangeShapeType="1"/>
          </p:cNvSpPr>
          <p:nvPr/>
        </p:nvSpPr>
        <p:spPr bwMode="auto">
          <a:xfrm>
            <a:off x="3726920" y="2895636"/>
            <a:ext cx="2951162" cy="360362"/>
          </a:xfrm>
          <a:prstGeom prst="line">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Line 234"/>
          <p:cNvSpPr>
            <a:spLocks noChangeShapeType="1"/>
          </p:cNvSpPr>
          <p:nvPr/>
        </p:nvSpPr>
        <p:spPr bwMode="auto">
          <a:xfrm flipV="1">
            <a:off x="4230157" y="2895636"/>
            <a:ext cx="2952750" cy="360362"/>
          </a:xfrm>
          <a:prstGeom prst="line">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 name="Rectangle 235"/>
          <p:cNvSpPr>
            <a:spLocks noChangeArrowheads="1"/>
          </p:cNvSpPr>
          <p:nvPr/>
        </p:nvSpPr>
        <p:spPr bwMode="auto">
          <a:xfrm>
            <a:off x="1853670" y="2247936"/>
            <a:ext cx="8424862" cy="3816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Text Box 236"/>
          <p:cNvSpPr txBox="1">
            <a:spLocks noChangeArrowheads="1"/>
          </p:cNvSpPr>
          <p:nvPr/>
        </p:nvSpPr>
        <p:spPr bwMode="auto">
          <a:xfrm>
            <a:off x="1853670" y="1744698"/>
            <a:ext cx="105463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buFont typeface="Wingdings" panose="05000000000000000000" pitchFamily="2" charset="2"/>
              <a:buNone/>
            </a:pPr>
            <a:r>
              <a:rPr lang="zh-CN" altLang="en-US" sz="2000" b="1">
                <a:latin typeface="+mj-ea"/>
                <a:ea typeface="+mj-ea"/>
              </a:rPr>
              <a:t>劳斯表</a:t>
            </a:r>
          </a:p>
        </p:txBody>
      </p:sp>
      <p:sp>
        <p:nvSpPr>
          <p:cNvPr id="20" name="Text Box 237"/>
          <p:cNvSpPr txBox="1">
            <a:spLocks noChangeArrowheads="1"/>
          </p:cNvSpPr>
          <p:nvPr/>
        </p:nvSpPr>
        <p:spPr bwMode="auto">
          <a:xfrm>
            <a:off x="1853670" y="6135723"/>
            <a:ext cx="72009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劳斯表的每一行，计算直到后续参数都为零为止</a:t>
            </a:r>
          </a:p>
        </p:txBody>
      </p:sp>
    </p:spTree>
    <p:extLst>
      <p:ext uri="{BB962C8B-B14F-4D97-AF65-F5344CB8AC3E}">
        <p14:creationId xmlns:p14="http://schemas.microsoft.com/office/powerpoint/2010/main" val="383446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nodeType="clickEffect">
                                  <p:stCondLst>
                                    <p:cond delay="0"/>
                                  </p:stCondLst>
                                  <p:childTnLst>
                                    <p:animEffect transition="out" filter="blinds(horizont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par>
                                <p:cTn id="16" presetID="3" presetClass="exit" presetSubtype="10" fill="hold" nodeType="withEffect">
                                  <p:stCondLst>
                                    <p:cond delay="0"/>
                                  </p:stCondLst>
                                  <p:childTnLst>
                                    <p:animEffect transition="out" filter="blinds(horizontal)">
                                      <p:cBhvr>
                                        <p:cTn id="17" dur="500"/>
                                        <p:tgtEl>
                                          <p:spTgt spid="6"/>
                                        </p:tgtEl>
                                      </p:cBhvr>
                                    </p:animEffect>
                                    <p:set>
                                      <p:cBhvr>
                                        <p:cTn id="18" dur="1" fill="hold">
                                          <p:stCondLst>
                                            <p:cond delay="499"/>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par>
                                <p:cTn id="24" presetID="3" presetClass="entr" presetSubtype="1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xit" presetSubtype="10" fill="hold" nodeType="clickEffect">
                                  <p:stCondLst>
                                    <p:cond delay="0"/>
                                  </p:stCondLst>
                                  <p:childTnLst>
                                    <p:animEffect transition="out" filter="blinds(horizontal)">
                                      <p:cBhvr>
                                        <p:cTn id="30" dur="500"/>
                                        <p:tgtEl>
                                          <p:spTgt spid="9"/>
                                        </p:tgtEl>
                                      </p:cBhvr>
                                    </p:animEffect>
                                    <p:set>
                                      <p:cBhvr>
                                        <p:cTn id="31" dur="1" fill="hold">
                                          <p:stCondLst>
                                            <p:cond delay="499"/>
                                          </p:stCondLst>
                                        </p:cTn>
                                        <p:tgtEl>
                                          <p:spTgt spid="9"/>
                                        </p:tgtEl>
                                        <p:attrNameLst>
                                          <p:attrName>style.visibility</p:attrName>
                                        </p:attrNameLst>
                                      </p:cBhvr>
                                      <p:to>
                                        <p:strVal val="hidden"/>
                                      </p:to>
                                    </p:set>
                                  </p:childTnLst>
                                </p:cTn>
                              </p:par>
                              <p:par>
                                <p:cTn id="32" presetID="3" presetClass="exit" presetSubtype="10" fill="hold" nodeType="withEffect">
                                  <p:stCondLst>
                                    <p:cond delay="0"/>
                                  </p:stCondLst>
                                  <p:childTnLst>
                                    <p:animEffect transition="out" filter="blinds(horizontal)">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500"/>
                                        <p:tgtEl>
                                          <p:spTgt spid="11"/>
                                        </p:tgtEl>
                                      </p:cBhvr>
                                    </p:animEffect>
                                  </p:childTnLst>
                                </p:cTn>
                              </p:par>
                              <p:par>
                                <p:cTn id="40" presetID="3" presetClass="entr" presetSubtype="1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xit" presetSubtype="10" fill="hold" nodeType="clickEffect">
                                  <p:stCondLst>
                                    <p:cond delay="0"/>
                                  </p:stCondLst>
                                  <p:childTnLst>
                                    <p:animEffect transition="out" filter="blinds(horizontal)">
                                      <p:cBhvr>
                                        <p:cTn id="46" dur="500"/>
                                        <p:tgtEl>
                                          <p:spTgt spid="11"/>
                                        </p:tgtEl>
                                      </p:cBhvr>
                                    </p:animEffect>
                                    <p:set>
                                      <p:cBhvr>
                                        <p:cTn id="47" dur="1" fill="hold">
                                          <p:stCondLst>
                                            <p:cond delay="499"/>
                                          </p:stCondLst>
                                        </p:cTn>
                                        <p:tgtEl>
                                          <p:spTgt spid="11"/>
                                        </p:tgtEl>
                                        <p:attrNameLst>
                                          <p:attrName>style.visibility</p:attrName>
                                        </p:attrNameLst>
                                      </p:cBhvr>
                                      <p:to>
                                        <p:strVal val="hidden"/>
                                      </p:to>
                                    </p:set>
                                  </p:childTnLst>
                                </p:cTn>
                              </p:par>
                              <p:par>
                                <p:cTn id="48" presetID="3" presetClass="exit" presetSubtype="10" fill="hold" nodeType="withEffect">
                                  <p:stCondLst>
                                    <p:cond delay="0"/>
                                  </p:stCondLst>
                                  <p:childTnLst>
                                    <p:animEffect transition="out" filter="blinds(horizontal)">
                                      <p:cBhvr>
                                        <p:cTn id="49" dur="500"/>
                                        <p:tgtEl>
                                          <p:spTgt spid="10"/>
                                        </p:tgtEl>
                                      </p:cBhvr>
                                    </p:animEffect>
                                    <p:set>
                                      <p:cBhvr>
                                        <p:cTn id="50" dur="1" fill="hold">
                                          <p:stCondLst>
                                            <p:cond delay="499"/>
                                          </p:stCondLst>
                                        </p:cTn>
                                        <p:tgtEl>
                                          <p:spTgt spid="1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linds(horizontal)">
                                      <p:cBhvr>
                                        <p:cTn id="55" dur="500"/>
                                        <p:tgtEl>
                                          <p:spTgt spid="13"/>
                                        </p:tgtEl>
                                      </p:cBhvr>
                                    </p:animEffect>
                                  </p:childTnLst>
                                </p:cTn>
                              </p:par>
                              <p:par>
                                <p:cTn id="56" presetID="3" presetClass="entr" presetSubtype="10" fill="hold"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linds(horizontal)">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3" presetClass="exit" presetSubtype="10" fill="hold" nodeType="clickEffect">
                                  <p:stCondLst>
                                    <p:cond delay="0"/>
                                  </p:stCondLst>
                                  <p:childTnLst>
                                    <p:animEffect transition="out" filter="blinds(horizontal)">
                                      <p:cBhvr>
                                        <p:cTn id="62" dur="500"/>
                                        <p:tgtEl>
                                          <p:spTgt spid="13"/>
                                        </p:tgtEl>
                                      </p:cBhvr>
                                    </p:animEffect>
                                    <p:set>
                                      <p:cBhvr>
                                        <p:cTn id="63" dur="1" fill="hold">
                                          <p:stCondLst>
                                            <p:cond delay="499"/>
                                          </p:stCondLst>
                                        </p:cTn>
                                        <p:tgtEl>
                                          <p:spTgt spid="13"/>
                                        </p:tgtEl>
                                        <p:attrNameLst>
                                          <p:attrName>style.visibility</p:attrName>
                                        </p:attrNameLst>
                                      </p:cBhvr>
                                      <p:to>
                                        <p:strVal val="hidden"/>
                                      </p:to>
                                    </p:set>
                                  </p:childTnLst>
                                </p:cTn>
                              </p:par>
                            </p:childTnLst>
                          </p:cTn>
                        </p:par>
                        <p:par>
                          <p:cTn id="64" fill="hold">
                            <p:stCondLst>
                              <p:cond delay="500"/>
                            </p:stCondLst>
                            <p:childTnLst>
                              <p:par>
                                <p:cTn id="65" presetID="3" presetClass="exit" presetSubtype="10" fill="hold" nodeType="afterEffect">
                                  <p:stCondLst>
                                    <p:cond delay="0"/>
                                  </p:stCondLst>
                                  <p:childTnLst>
                                    <p:animEffect transition="out" filter="blinds(horizontal)">
                                      <p:cBhvr>
                                        <p:cTn id="66" dur="500"/>
                                        <p:tgtEl>
                                          <p:spTgt spid="12"/>
                                        </p:tgtEl>
                                      </p:cBhvr>
                                    </p:animEffect>
                                    <p:set>
                                      <p:cBhvr>
                                        <p:cTn id="67" dur="1" fill="hold">
                                          <p:stCondLst>
                                            <p:cond delay="499"/>
                                          </p:stCondLst>
                                        </p:cTn>
                                        <p:tgtEl>
                                          <p:spTgt spid="12"/>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linds(horizontal)">
                                      <p:cBhvr>
                                        <p:cTn id="72" dur="500"/>
                                        <p:tgtEl>
                                          <p:spTgt spid="17"/>
                                        </p:tgtEl>
                                      </p:cBhvr>
                                    </p:animEffect>
                                  </p:childTnLst>
                                </p:cTn>
                              </p:par>
                              <p:par>
                                <p:cTn id="73" presetID="3" presetClass="entr" presetSubtype="10" fill="hold" nodeType="with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blinds(horizontal)">
                                      <p:cBhvr>
                                        <p:cTn id="75" dur="500"/>
                                        <p:tgtEl>
                                          <p:spTgt spid="16"/>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xit" presetSubtype="10" fill="hold" nodeType="clickEffect">
                                  <p:stCondLst>
                                    <p:cond delay="0"/>
                                  </p:stCondLst>
                                  <p:childTnLst>
                                    <p:animEffect transition="out" filter="blinds(horizontal)">
                                      <p:cBhvr>
                                        <p:cTn id="79" dur="500"/>
                                        <p:tgtEl>
                                          <p:spTgt spid="17"/>
                                        </p:tgtEl>
                                      </p:cBhvr>
                                    </p:animEffect>
                                    <p:set>
                                      <p:cBhvr>
                                        <p:cTn id="80" dur="1" fill="hold">
                                          <p:stCondLst>
                                            <p:cond delay="499"/>
                                          </p:stCondLst>
                                        </p:cTn>
                                        <p:tgtEl>
                                          <p:spTgt spid="17"/>
                                        </p:tgtEl>
                                        <p:attrNameLst>
                                          <p:attrName>style.visibility</p:attrName>
                                        </p:attrNameLst>
                                      </p:cBhvr>
                                      <p:to>
                                        <p:strVal val="hidden"/>
                                      </p:to>
                                    </p:set>
                                  </p:childTnLst>
                                </p:cTn>
                              </p:par>
                              <p:par>
                                <p:cTn id="81" presetID="3" presetClass="exit" presetSubtype="10" fill="hold" nodeType="withEffect">
                                  <p:stCondLst>
                                    <p:cond delay="0"/>
                                  </p:stCondLst>
                                  <p:childTnLst>
                                    <p:animEffect transition="out" filter="blinds(horizontal)">
                                      <p:cBhvr>
                                        <p:cTn id="82" dur="500"/>
                                        <p:tgtEl>
                                          <p:spTgt spid="16"/>
                                        </p:tgtEl>
                                      </p:cBhvr>
                                    </p:animEffect>
                                    <p:set>
                                      <p:cBhvr>
                                        <p:cTn id="83" dur="1" fill="hold">
                                          <p:stCondLst>
                                            <p:cond delay="499"/>
                                          </p:stCondLst>
                                        </p:cTn>
                                        <p:tgtEl>
                                          <p:spTgt spid="16"/>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nodeType="click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blinds(horizontal)">
                                      <p:cBhvr>
                                        <p:cTn id="88" dur="500"/>
                                        <p:tgtEl>
                                          <p:spTgt spid="14"/>
                                        </p:tgtEl>
                                      </p:cBhvr>
                                    </p:animEffect>
                                  </p:childTnLst>
                                </p:cTn>
                              </p:par>
                              <p:par>
                                <p:cTn id="89" presetID="3" presetClass="entr" presetSubtype="10" fill="hold"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blinds(horizontal)">
                                      <p:cBhvr>
                                        <p:cTn id="91" dur="500"/>
                                        <p:tgtEl>
                                          <p:spTgt spid="15"/>
                                        </p:tgtEl>
                                      </p:cBhvr>
                                    </p:animEffect>
                                  </p:childTnLst>
                                </p:cTn>
                              </p:par>
                            </p:childTnLst>
                          </p:cTn>
                        </p:par>
                      </p:childTnLst>
                    </p:cTn>
                  </p:par>
                  <p:par>
                    <p:cTn id="92" fill="hold">
                      <p:stCondLst>
                        <p:cond delay="indefinite"/>
                      </p:stCondLst>
                      <p:childTnLst>
                        <p:par>
                          <p:cTn id="93" fill="hold">
                            <p:stCondLst>
                              <p:cond delay="0"/>
                            </p:stCondLst>
                            <p:childTnLst>
                              <p:par>
                                <p:cTn id="94" presetID="3" presetClass="exit" presetSubtype="10" fill="hold" nodeType="clickEffect">
                                  <p:stCondLst>
                                    <p:cond delay="0"/>
                                  </p:stCondLst>
                                  <p:childTnLst>
                                    <p:animEffect transition="out" filter="blinds(horizontal)">
                                      <p:cBhvr>
                                        <p:cTn id="95" dur="500"/>
                                        <p:tgtEl>
                                          <p:spTgt spid="14"/>
                                        </p:tgtEl>
                                      </p:cBhvr>
                                    </p:animEffect>
                                    <p:set>
                                      <p:cBhvr>
                                        <p:cTn id="96" dur="1" fill="hold">
                                          <p:stCondLst>
                                            <p:cond delay="499"/>
                                          </p:stCondLst>
                                        </p:cTn>
                                        <p:tgtEl>
                                          <p:spTgt spid="14"/>
                                        </p:tgtEl>
                                        <p:attrNameLst>
                                          <p:attrName>style.visibility</p:attrName>
                                        </p:attrNameLst>
                                      </p:cBhvr>
                                      <p:to>
                                        <p:strVal val="hidden"/>
                                      </p:to>
                                    </p:set>
                                  </p:childTnLst>
                                </p:cTn>
                              </p:par>
                              <p:par>
                                <p:cTn id="97" presetID="3" presetClass="exit" presetSubtype="10" fill="hold" nodeType="withEffect">
                                  <p:stCondLst>
                                    <p:cond delay="0"/>
                                  </p:stCondLst>
                                  <p:childTnLst>
                                    <p:animEffect transition="out" filter="blinds(horizontal)">
                                      <p:cBhvr>
                                        <p:cTn id="98" dur="500"/>
                                        <p:tgtEl>
                                          <p:spTgt spid="15"/>
                                        </p:tgtEl>
                                      </p:cBhvr>
                                    </p:animEffect>
                                    <p:set>
                                      <p:cBhvr>
                                        <p:cTn id="99"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53"/>
          <p:cNvSpPr txBox="1">
            <a:spLocks noChangeArrowheads="1"/>
          </p:cNvSpPr>
          <p:nvPr/>
        </p:nvSpPr>
        <p:spPr bwMode="auto">
          <a:xfrm>
            <a:off x="515938" y="1089025"/>
            <a:ext cx="11160125" cy="853439"/>
          </a:xfrm>
          <a:prstGeom prst="rect">
            <a:avLst/>
          </a:prstGeom>
          <a:solidFill>
            <a:schemeClr val="accent1">
              <a:lumMod val="10000"/>
              <a:lumOff val="90000"/>
            </a:schemeClr>
          </a:solid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1282700" indent="-1282700" eaLnBrk="1" hangingPunct="1">
              <a:lnSpc>
                <a:spcPct val="130000"/>
              </a:lnSpc>
              <a:spcBef>
                <a:spcPct val="50000"/>
              </a:spcBef>
            </a:pPr>
            <a:r>
              <a:rPr lang="zh-CN" altLang="en-US" sz="2000" b="1" dirty="0">
                <a:solidFill>
                  <a:srgbClr val="C00000"/>
                </a:solidFill>
                <a:latin typeface="+mj-ea"/>
                <a:ea typeface="+mj-ea"/>
              </a:rPr>
              <a:t>劳斯判据</a:t>
            </a:r>
            <a:r>
              <a:rPr lang="zh-CN" altLang="en-US" sz="2000" dirty="0">
                <a:latin typeface="+mn-ea"/>
                <a:ea typeface="+mn-ea"/>
                <a:cs typeface="楷体_GB2312"/>
              </a:rPr>
              <a:t>：</a:t>
            </a:r>
            <a:r>
              <a:rPr lang="zh-CN" altLang="en-US" sz="2000" b="1" dirty="0">
                <a:solidFill>
                  <a:srgbClr val="0070C0"/>
                </a:solidFill>
                <a:latin typeface="+mj-ea"/>
                <a:ea typeface="+mj-ea"/>
                <a:cs typeface="楷体_GB2312"/>
              </a:rPr>
              <a:t>系统稳定的充要条件是劳斯表中第一列各元的符号相同</a:t>
            </a:r>
            <a:r>
              <a:rPr lang="zh-CN" altLang="en-US" sz="2000" dirty="0">
                <a:latin typeface="+mn-ea"/>
                <a:ea typeface="+mn-ea"/>
                <a:cs typeface="楷体_GB2312"/>
              </a:rPr>
              <a:t>。若劳斯表中第一列各元的符号不同，符号变化的次数就是系统具有正实部特征根（位于复平面虚轴右边）的个数。</a:t>
            </a:r>
          </a:p>
        </p:txBody>
      </p:sp>
      <p:sp>
        <p:nvSpPr>
          <p:cNvPr id="4" name="Text Box 55"/>
          <p:cNvSpPr txBox="1">
            <a:spLocks noChangeArrowheads="1"/>
          </p:cNvSpPr>
          <p:nvPr/>
        </p:nvSpPr>
        <p:spPr bwMode="auto">
          <a:xfrm>
            <a:off x="1022349" y="2076292"/>
            <a:ext cx="715010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例</a:t>
            </a:r>
            <a:r>
              <a:rPr lang="en-US" altLang="zh-CN" sz="2000" b="1" dirty="0">
                <a:latin typeface="+mj-ea"/>
                <a:ea typeface="+mj-ea"/>
              </a:rPr>
              <a:t>12</a:t>
            </a:r>
            <a:r>
              <a:rPr lang="zh-CN" altLang="en-US" sz="2000" dirty="0">
                <a:latin typeface="+mn-ea"/>
                <a:ea typeface="+mn-ea"/>
              </a:rPr>
              <a:t>：已知反馈控制系统的开环传递函数为</a:t>
            </a:r>
          </a:p>
          <a:p>
            <a:pPr eaLnBrk="1" hangingPunct="1">
              <a:lnSpc>
                <a:spcPct val="130000"/>
              </a:lnSpc>
              <a:spcBef>
                <a:spcPct val="50000"/>
              </a:spcBef>
            </a:pPr>
            <a:endParaRPr lang="zh-CN" altLang="en-US" sz="2000" dirty="0">
              <a:latin typeface="+mn-ea"/>
              <a:ea typeface="+mn-ea"/>
            </a:endParaRPr>
          </a:p>
          <a:p>
            <a:pPr indent="850900" eaLnBrk="1" hangingPunct="1">
              <a:lnSpc>
                <a:spcPct val="130000"/>
              </a:lnSpc>
              <a:spcBef>
                <a:spcPts val="1200"/>
              </a:spcBef>
            </a:pPr>
            <a:r>
              <a:rPr lang="zh-CN" altLang="en-US" sz="2000" dirty="0">
                <a:latin typeface="+mn-ea"/>
                <a:ea typeface="+mn-ea"/>
              </a:rPr>
              <a:t>试分析系统的稳定性。</a:t>
            </a:r>
            <a:endParaRPr lang="en-US" altLang="zh-CN" sz="2000" dirty="0">
              <a:latin typeface="+mn-ea"/>
              <a:ea typeface="+mn-ea"/>
            </a:endParaRPr>
          </a:p>
        </p:txBody>
      </p:sp>
      <p:graphicFrame>
        <p:nvGraphicFramePr>
          <p:cNvPr id="5" name="Object 56"/>
          <p:cNvGraphicFramePr>
            <a:graphicFrameLocks noChangeAspect="1"/>
          </p:cNvGraphicFramePr>
          <p:nvPr>
            <p:extLst>
              <p:ext uri="{D42A27DB-BD31-4B8C-83A1-F6EECF244321}">
                <p14:modId xmlns:p14="http://schemas.microsoft.com/office/powerpoint/2010/main" val="1112140887"/>
              </p:ext>
            </p:extLst>
          </p:nvPr>
        </p:nvGraphicFramePr>
        <p:xfrm>
          <a:off x="3457574" y="2597150"/>
          <a:ext cx="1873250" cy="582612"/>
        </p:xfrm>
        <a:graphic>
          <a:graphicData uri="http://schemas.openxmlformats.org/presentationml/2006/ole">
            <mc:AlternateContent xmlns:mc="http://schemas.openxmlformats.org/markup-compatibility/2006">
              <mc:Choice xmlns:v="urn:schemas-microsoft-com:vml" Requires="v">
                <p:oleObj spid="_x0000_s80978" r:id="rId3" imgW="1346517" imgH="419417" progId="Equation.3">
                  <p:embed/>
                </p:oleObj>
              </mc:Choice>
              <mc:Fallback>
                <p:oleObj r:id="rId3" imgW="1346517" imgH="419417" progId="Equation.3">
                  <p:embed/>
                  <p:pic>
                    <p:nvPicPr>
                      <p:cNvPr id="80898" name="Object 5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7574" y="2597150"/>
                        <a:ext cx="1873250" cy="58261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58"/>
          <p:cNvGraphicFramePr>
            <a:graphicFrameLocks noChangeAspect="1"/>
          </p:cNvGraphicFramePr>
          <p:nvPr>
            <p:extLst>
              <p:ext uri="{D42A27DB-BD31-4B8C-83A1-F6EECF244321}">
                <p14:modId xmlns:p14="http://schemas.microsoft.com/office/powerpoint/2010/main" val="3463648588"/>
              </p:ext>
            </p:extLst>
          </p:nvPr>
        </p:nvGraphicFramePr>
        <p:xfrm>
          <a:off x="6302374" y="2589212"/>
          <a:ext cx="1944687" cy="600075"/>
        </p:xfrm>
        <a:graphic>
          <a:graphicData uri="http://schemas.openxmlformats.org/presentationml/2006/ole">
            <mc:AlternateContent xmlns:mc="http://schemas.openxmlformats.org/markup-compatibility/2006">
              <mc:Choice xmlns:v="urn:schemas-microsoft-com:vml" Requires="v">
                <p:oleObj spid="_x0000_s80979" r:id="rId5" imgW="1359217" imgH="419417" progId="Equation.3">
                  <p:embed/>
                </p:oleObj>
              </mc:Choice>
              <mc:Fallback>
                <p:oleObj r:id="rId5" imgW="1359217" imgH="419417" progId="Equation.3">
                  <p:embed/>
                  <p:pic>
                    <p:nvPicPr>
                      <p:cNvPr id="80899" name="Object 5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2374" y="2589212"/>
                        <a:ext cx="19446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 name="Text Box 59"/>
          <p:cNvSpPr txBox="1">
            <a:spLocks noChangeArrowheads="1"/>
          </p:cNvSpPr>
          <p:nvPr/>
        </p:nvSpPr>
        <p:spPr bwMode="auto">
          <a:xfrm>
            <a:off x="1020761" y="3767137"/>
            <a:ext cx="3032126"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解：系统</a:t>
            </a:r>
            <a:r>
              <a:rPr lang="en-US" altLang="zh-CN" sz="2000">
                <a:latin typeface="+mn-ea"/>
                <a:ea typeface="+mn-ea"/>
                <a:cs typeface="楷体_GB2312"/>
              </a:rPr>
              <a:t>1</a:t>
            </a:r>
            <a:r>
              <a:rPr lang="zh-CN" altLang="en-US" sz="2000">
                <a:latin typeface="+mn-ea"/>
                <a:ea typeface="+mn-ea"/>
                <a:cs typeface="楷体_GB2312"/>
              </a:rPr>
              <a:t>的特征方程</a:t>
            </a:r>
          </a:p>
        </p:txBody>
      </p:sp>
      <p:graphicFrame>
        <p:nvGraphicFramePr>
          <p:cNvPr id="8" name="Object 60"/>
          <p:cNvGraphicFramePr>
            <a:graphicFrameLocks noChangeAspect="1"/>
          </p:cNvGraphicFramePr>
          <p:nvPr>
            <p:extLst>
              <p:ext uri="{D42A27DB-BD31-4B8C-83A1-F6EECF244321}">
                <p14:modId xmlns:p14="http://schemas.microsoft.com/office/powerpoint/2010/main" val="268011249"/>
              </p:ext>
            </p:extLst>
          </p:nvPr>
        </p:nvGraphicFramePr>
        <p:xfrm>
          <a:off x="3590923" y="4125912"/>
          <a:ext cx="4718050" cy="407988"/>
        </p:xfrm>
        <a:graphic>
          <a:graphicData uri="http://schemas.openxmlformats.org/presentationml/2006/ole">
            <mc:AlternateContent xmlns:mc="http://schemas.openxmlformats.org/markup-compatibility/2006">
              <mc:Choice xmlns:v="urn:schemas-microsoft-com:vml" Requires="v">
                <p:oleObj spid="_x0000_s80980" r:id="rId7" imgW="2641917" imgH="228917" progId="Equation.3">
                  <p:embed/>
                </p:oleObj>
              </mc:Choice>
              <mc:Fallback>
                <p:oleObj r:id="rId7" imgW="2641917" imgH="228917" progId="Equation.3">
                  <p:embed/>
                  <p:pic>
                    <p:nvPicPr>
                      <p:cNvPr id="117820" name="Object 6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90923" y="4125912"/>
                        <a:ext cx="4718050"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pic>
        <p:nvPicPr>
          <p:cNvPr id="9" name="Picture 6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20887" y="4602797"/>
            <a:ext cx="2305050" cy="1863725"/>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0" name="Rectangle 62"/>
          <p:cNvSpPr>
            <a:spLocks noChangeArrowheads="1"/>
          </p:cNvSpPr>
          <p:nvPr/>
        </p:nvSpPr>
        <p:spPr bwMode="auto">
          <a:xfrm>
            <a:off x="2668587" y="4674235"/>
            <a:ext cx="431800" cy="1728787"/>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Text Box 63"/>
          <p:cNvSpPr txBox="1">
            <a:spLocks noChangeArrowheads="1"/>
          </p:cNvSpPr>
          <p:nvPr/>
        </p:nvSpPr>
        <p:spPr bwMode="auto">
          <a:xfrm>
            <a:off x="5665787" y="5091112"/>
            <a:ext cx="467995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a:latin typeface="+mn-ea"/>
                <a:ea typeface="+mn-ea"/>
                <a:cs typeface="楷体_GB2312"/>
              </a:rPr>
              <a:t>第一列元的符号一致，因此，该反馈控制系统是稳定的。</a:t>
            </a:r>
          </a:p>
        </p:txBody>
      </p:sp>
      <p:pic>
        <p:nvPicPr>
          <p:cNvPr id="12" name="Picture 6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49450" y="4674235"/>
            <a:ext cx="2246312" cy="1816100"/>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pic>
      <p:sp>
        <p:nvSpPr>
          <p:cNvPr id="13" name="Text Box 65"/>
          <p:cNvSpPr txBox="1">
            <a:spLocks noChangeArrowheads="1"/>
          </p:cNvSpPr>
          <p:nvPr/>
        </p:nvSpPr>
        <p:spPr bwMode="auto">
          <a:xfrm>
            <a:off x="1020761" y="3767137"/>
            <a:ext cx="3032126"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解：系统</a:t>
            </a:r>
            <a:r>
              <a:rPr lang="en-US" altLang="zh-CN" sz="2000" dirty="0">
                <a:latin typeface="+mn-ea"/>
                <a:ea typeface="+mn-ea"/>
                <a:cs typeface="楷体_GB2312"/>
              </a:rPr>
              <a:t>2</a:t>
            </a:r>
            <a:r>
              <a:rPr lang="zh-CN" altLang="en-US" sz="2000" dirty="0">
                <a:latin typeface="+mn-ea"/>
                <a:ea typeface="+mn-ea"/>
                <a:cs typeface="楷体_GB2312"/>
              </a:rPr>
              <a:t>的特征方程</a:t>
            </a:r>
          </a:p>
        </p:txBody>
      </p:sp>
      <p:graphicFrame>
        <p:nvGraphicFramePr>
          <p:cNvPr id="14" name="Object 66"/>
          <p:cNvGraphicFramePr>
            <a:graphicFrameLocks noChangeAspect="1"/>
          </p:cNvGraphicFramePr>
          <p:nvPr>
            <p:extLst>
              <p:ext uri="{D42A27DB-BD31-4B8C-83A1-F6EECF244321}">
                <p14:modId xmlns:p14="http://schemas.microsoft.com/office/powerpoint/2010/main" val="2784900471"/>
              </p:ext>
            </p:extLst>
          </p:nvPr>
        </p:nvGraphicFramePr>
        <p:xfrm>
          <a:off x="3703636" y="4125912"/>
          <a:ext cx="4491037" cy="407988"/>
        </p:xfrm>
        <a:graphic>
          <a:graphicData uri="http://schemas.openxmlformats.org/presentationml/2006/ole">
            <mc:AlternateContent xmlns:mc="http://schemas.openxmlformats.org/markup-compatibility/2006">
              <mc:Choice xmlns:v="urn:schemas-microsoft-com:vml" Requires="v">
                <p:oleObj spid="_x0000_s80981" r:id="rId11" imgW="2514917" imgH="228917" progId="Equation.3">
                  <p:embed/>
                </p:oleObj>
              </mc:Choice>
              <mc:Fallback>
                <p:oleObj r:id="rId11" imgW="2514917" imgH="228917" progId="Equation.3">
                  <p:embed/>
                  <p:pic>
                    <p:nvPicPr>
                      <p:cNvPr id="117826" name="Object 6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03636" y="4125912"/>
                        <a:ext cx="4491037" cy="4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Rectangle 67"/>
          <p:cNvSpPr>
            <a:spLocks noChangeArrowheads="1"/>
          </p:cNvSpPr>
          <p:nvPr/>
        </p:nvSpPr>
        <p:spPr bwMode="auto">
          <a:xfrm>
            <a:off x="2525712" y="4747260"/>
            <a:ext cx="503238" cy="1728787"/>
          </a:xfrm>
          <a:prstGeom prst="rect">
            <a:avLst/>
          </a:prstGeom>
          <a:noFill/>
          <a:ln w="9525">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Text Box 68"/>
          <p:cNvSpPr txBox="1">
            <a:spLocks noChangeArrowheads="1"/>
          </p:cNvSpPr>
          <p:nvPr/>
        </p:nvSpPr>
        <p:spPr bwMode="auto">
          <a:xfrm>
            <a:off x="5032374" y="4667250"/>
            <a:ext cx="5347181" cy="14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000" dirty="0">
                <a:latin typeface="+mn-ea"/>
                <a:ea typeface="+mn-ea"/>
                <a:cs typeface="楷体_GB2312"/>
              </a:rPr>
              <a:t>第一列元的符号不一致，因此，该反馈控制系统是不稳定的。由于这第一列元的符号变化二次，表明系统有二个特征根位于虚轴右边。</a:t>
            </a:r>
          </a:p>
        </p:txBody>
      </p:sp>
    </p:spTree>
    <p:extLst>
      <p:ext uri="{BB962C8B-B14F-4D97-AF65-F5344CB8AC3E}">
        <p14:creationId xmlns:p14="http://schemas.microsoft.com/office/powerpoint/2010/main" val="327056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par>
                                <p:cTn id="8" presetID="3" presetClass="entr" presetSubtype="1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linds(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linds(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35"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2000"/>
                                        <p:tgtEl>
                                          <p:spTgt spid="10"/>
                                        </p:tgtEl>
                                      </p:cBhvr>
                                    </p:animEffect>
                                    <p:anim calcmode="lin" valueType="num">
                                      <p:cBhvr>
                                        <p:cTn id="21" dur="2000" fill="hold"/>
                                        <p:tgtEl>
                                          <p:spTgt spid="10"/>
                                        </p:tgtEl>
                                        <p:attrNameLst>
                                          <p:attrName>style.rotation</p:attrName>
                                        </p:attrNameLst>
                                      </p:cBhvr>
                                      <p:tavLst>
                                        <p:tav tm="0">
                                          <p:val>
                                            <p:fltVal val="720"/>
                                          </p:val>
                                        </p:tav>
                                        <p:tav tm="100000">
                                          <p:val>
                                            <p:fltVal val="0"/>
                                          </p:val>
                                        </p:tav>
                                      </p:tavLst>
                                    </p:anim>
                                    <p:anim calcmode="lin" valueType="num">
                                      <p:cBhvr>
                                        <p:cTn id="22" dur="2000" fill="hold"/>
                                        <p:tgtEl>
                                          <p:spTgt spid="10"/>
                                        </p:tgtEl>
                                        <p:attrNameLst>
                                          <p:attrName>ppt_h</p:attrName>
                                        </p:attrNameLst>
                                      </p:cBhvr>
                                      <p:tavLst>
                                        <p:tav tm="0">
                                          <p:val>
                                            <p:fltVal val="0"/>
                                          </p:val>
                                        </p:tav>
                                        <p:tav tm="100000">
                                          <p:val>
                                            <p:strVal val="#ppt_h"/>
                                          </p:val>
                                        </p:tav>
                                      </p:tavLst>
                                    </p:anim>
                                    <p:anim calcmode="lin" valueType="num">
                                      <p:cBhvr>
                                        <p:cTn id="23" dur="2000" fill="hold"/>
                                        <p:tgtEl>
                                          <p:spTgt spid="10"/>
                                        </p:tgtEl>
                                        <p:attrNameLst>
                                          <p:attrName>ppt_w</p:attrName>
                                        </p:attrNameLst>
                                      </p:cBhvr>
                                      <p:tavLst>
                                        <p:tav tm="0">
                                          <p:val>
                                            <p:fltVal val="0"/>
                                          </p:val>
                                        </p:tav>
                                        <p:tav tm="100000">
                                          <p:val>
                                            <p:strVal val="#ppt_w"/>
                                          </p:val>
                                        </p:tav>
                                      </p:tavLst>
                                    </p:anim>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grpId="1" nodeType="clickEffect">
                                  <p:stCondLst>
                                    <p:cond delay="0"/>
                                  </p:stCondLst>
                                  <p:childTnLst>
                                    <p:animEffect transition="out" filter="blinds(horizontal)">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3" presetClass="exit" presetSubtype="10" fill="hold" nodeType="withEffect">
                                  <p:stCondLst>
                                    <p:cond delay="0"/>
                                  </p:stCondLst>
                                  <p:childTnLst>
                                    <p:animEffect transition="out" filter="blinds(horizontal)">
                                      <p:cBhvr>
                                        <p:cTn id="35" dur="500"/>
                                        <p:tgtEl>
                                          <p:spTgt spid="8"/>
                                        </p:tgtEl>
                                      </p:cBhvr>
                                    </p:animEffect>
                                    <p:set>
                                      <p:cBhvr>
                                        <p:cTn id="36" dur="1" fill="hold">
                                          <p:stCondLst>
                                            <p:cond delay="499"/>
                                          </p:stCondLst>
                                        </p:cTn>
                                        <p:tgtEl>
                                          <p:spTgt spid="8"/>
                                        </p:tgtEl>
                                        <p:attrNameLst>
                                          <p:attrName>style.visibility</p:attrName>
                                        </p:attrNameLst>
                                      </p:cBhvr>
                                      <p:to>
                                        <p:strVal val="hidden"/>
                                      </p:to>
                                    </p:set>
                                  </p:childTnLst>
                                </p:cTn>
                              </p:par>
                              <p:par>
                                <p:cTn id="37" presetID="3" presetClass="exit" presetSubtype="10" fill="hold" nodeType="withEffect">
                                  <p:stCondLst>
                                    <p:cond delay="0"/>
                                  </p:stCondLst>
                                  <p:childTnLst>
                                    <p:animEffect transition="out" filter="blinds(horizontal)">
                                      <p:cBhvr>
                                        <p:cTn id="38" dur="500"/>
                                        <p:tgtEl>
                                          <p:spTgt spid="9"/>
                                        </p:tgtEl>
                                      </p:cBhvr>
                                    </p:animEffect>
                                    <p:set>
                                      <p:cBhvr>
                                        <p:cTn id="39" dur="1" fill="hold">
                                          <p:stCondLst>
                                            <p:cond delay="499"/>
                                          </p:stCondLst>
                                        </p:cTn>
                                        <p:tgtEl>
                                          <p:spTgt spid="9"/>
                                        </p:tgtEl>
                                        <p:attrNameLst>
                                          <p:attrName>style.visibility</p:attrName>
                                        </p:attrNameLst>
                                      </p:cBhvr>
                                      <p:to>
                                        <p:strVal val="hidden"/>
                                      </p:to>
                                    </p:set>
                                  </p:childTnLst>
                                </p:cTn>
                              </p:par>
                              <p:par>
                                <p:cTn id="40" presetID="3" presetClass="exit" presetSubtype="10" fill="hold" grpId="1" nodeType="withEffect">
                                  <p:stCondLst>
                                    <p:cond delay="0"/>
                                  </p:stCondLst>
                                  <p:childTnLst>
                                    <p:animEffect transition="out" filter="blinds(horizontal)">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3" presetClass="exit" presetSubtype="10" fill="hold" grpId="1" nodeType="withEffect">
                                  <p:stCondLst>
                                    <p:cond delay="0"/>
                                  </p:stCondLst>
                                  <p:childTnLst>
                                    <p:animEffect transition="out" filter="blinds(horizontal)">
                                      <p:cBhvr>
                                        <p:cTn id="44" dur="500"/>
                                        <p:tgtEl>
                                          <p:spTgt spid="11"/>
                                        </p:tgtEl>
                                      </p:cBhvr>
                                    </p:animEffect>
                                    <p:set>
                                      <p:cBhvr>
                                        <p:cTn id="45" dur="1" fill="hold">
                                          <p:stCondLst>
                                            <p:cond delay="499"/>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blinds(horizontal)">
                                      <p:cBhvr>
                                        <p:cTn id="50" dur="500"/>
                                        <p:tgtEl>
                                          <p:spTgt spid="13"/>
                                        </p:tgtEl>
                                      </p:cBhvr>
                                    </p:animEffect>
                                  </p:childTnLst>
                                </p:cTn>
                              </p:par>
                              <p:par>
                                <p:cTn id="51" presetID="3" presetClass="entr" presetSubtype="10"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blinds(horizontal)">
                                      <p:cBhvr>
                                        <p:cTn id="53" dur="500"/>
                                        <p:tgtEl>
                                          <p:spTgt spid="14"/>
                                        </p:tgtEl>
                                      </p:cBhvr>
                                    </p:animEffect>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linds(horizontal)">
                                      <p:cBhvr>
                                        <p:cTn id="58" dur="5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35"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2000"/>
                                        <p:tgtEl>
                                          <p:spTgt spid="15"/>
                                        </p:tgtEl>
                                      </p:cBhvr>
                                    </p:animEffect>
                                    <p:anim calcmode="lin" valueType="num">
                                      <p:cBhvr>
                                        <p:cTn id="64" dur="2000" fill="hold"/>
                                        <p:tgtEl>
                                          <p:spTgt spid="15"/>
                                        </p:tgtEl>
                                        <p:attrNameLst>
                                          <p:attrName>style.rotation</p:attrName>
                                        </p:attrNameLst>
                                      </p:cBhvr>
                                      <p:tavLst>
                                        <p:tav tm="0">
                                          <p:val>
                                            <p:fltVal val="720"/>
                                          </p:val>
                                        </p:tav>
                                        <p:tav tm="100000">
                                          <p:val>
                                            <p:fltVal val="0"/>
                                          </p:val>
                                        </p:tav>
                                      </p:tavLst>
                                    </p:anim>
                                    <p:anim calcmode="lin" valueType="num">
                                      <p:cBhvr>
                                        <p:cTn id="65" dur="2000" fill="hold"/>
                                        <p:tgtEl>
                                          <p:spTgt spid="15"/>
                                        </p:tgtEl>
                                        <p:attrNameLst>
                                          <p:attrName>ppt_h</p:attrName>
                                        </p:attrNameLst>
                                      </p:cBhvr>
                                      <p:tavLst>
                                        <p:tav tm="0">
                                          <p:val>
                                            <p:fltVal val="0"/>
                                          </p:val>
                                        </p:tav>
                                        <p:tav tm="100000">
                                          <p:val>
                                            <p:strVal val="#ppt_h"/>
                                          </p:val>
                                        </p:tav>
                                      </p:tavLst>
                                    </p:anim>
                                    <p:anim calcmode="lin" valueType="num">
                                      <p:cBhvr>
                                        <p:cTn id="66" dur="2000" fill="hold"/>
                                        <p:tgtEl>
                                          <p:spTgt spid="15"/>
                                        </p:tgtEl>
                                        <p:attrNameLst>
                                          <p:attrName>ppt_w</p:attrName>
                                        </p:attrNameLst>
                                      </p:cBhvr>
                                      <p:tavLst>
                                        <p:tav tm="0">
                                          <p:val>
                                            <p:fltVal val="0"/>
                                          </p:val>
                                        </p:tav>
                                        <p:tav tm="100000">
                                          <p:val>
                                            <p:strVal val="#ppt_w"/>
                                          </p:val>
                                        </p:tav>
                                      </p:tavLst>
                                    </p:anim>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grpId="0" nodeType="click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blinds(horizontal)">
                                      <p:cBhvr>
                                        <p:cTn id="7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 grpId="0" animBg="1"/>
      <p:bldP spid="10" grpId="1" animBg="1"/>
      <p:bldP spid="11" grpId="0"/>
      <p:bldP spid="11" grpId="1"/>
      <p:bldP spid="13" grpId="0"/>
      <p:bldP spid="15" grpId="0" animBg="1"/>
      <p:bldP spid="16"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38"/>
          <p:cNvSpPr txBox="1">
            <a:spLocks noChangeArrowheads="1"/>
          </p:cNvSpPr>
          <p:nvPr/>
        </p:nvSpPr>
        <p:spPr bwMode="auto">
          <a:xfrm>
            <a:off x="515938" y="1104900"/>
            <a:ext cx="7993062"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例</a:t>
            </a:r>
            <a:r>
              <a:rPr lang="en-US" altLang="zh-CN" sz="2000" b="1" dirty="0">
                <a:latin typeface="+mj-ea"/>
                <a:ea typeface="+mj-ea"/>
              </a:rPr>
              <a:t>13</a:t>
            </a:r>
            <a:r>
              <a:rPr lang="zh-CN" altLang="en-US" sz="2000" dirty="0">
                <a:latin typeface="+mn-ea"/>
                <a:ea typeface="+mn-ea"/>
              </a:rPr>
              <a:t>：已知闭环控制系统的特征方程为</a:t>
            </a:r>
          </a:p>
          <a:p>
            <a:pPr eaLnBrk="1" hangingPunct="1">
              <a:lnSpc>
                <a:spcPct val="130000"/>
              </a:lnSpc>
              <a:spcBef>
                <a:spcPct val="50000"/>
              </a:spcBef>
            </a:pPr>
            <a:endParaRPr lang="zh-CN" altLang="en-US" sz="2000" dirty="0">
              <a:latin typeface="+mn-ea"/>
              <a:ea typeface="+mn-ea"/>
            </a:endParaRPr>
          </a:p>
          <a:p>
            <a:pPr indent="857250" eaLnBrk="1" hangingPunct="1">
              <a:lnSpc>
                <a:spcPct val="130000"/>
              </a:lnSpc>
              <a:spcBef>
                <a:spcPts val="1200"/>
              </a:spcBef>
            </a:pPr>
            <a:r>
              <a:rPr lang="zh-CN" altLang="en-US" sz="2000" dirty="0">
                <a:latin typeface="+mn-ea"/>
                <a:ea typeface="+mn-ea"/>
              </a:rPr>
              <a:t>试确定系统稳定的</a:t>
            </a:r>
            <a:r>
              <a:rPr lang="en-US" altLang="zh-CN" sz="2000" dirty="0">
                <a:latin typeface="+mn-ea"/>
                <a:ea typeface="+mn-ea"/>
              </a:rPr>
              <a:t>K</a:t>
            </a:r>
            <a:r>
              <a:rPr lang="zh-CN" altLang="en-US" sz="2000" dirty="0">
                <a:latin typeface="+mn-ea"/>
                <a:ea typeface="+mn-ea"/>
              </a:rPr>
              <a:t>值范围。</a:t>
            </a:r>
            <a:endParaRPr lang="en-US" altLang="zh-CN" sz="2000" dirty="0">
              <a:latin typeface="+mn-ea"/>
              <a:ea typeface="+mn-ea"/>
            </a:endParaRPr>
          </a:p>
        </p:txBody>
      </p:sp>
      <p:graphicFrame>
        <p:nvGraphicFramePr>
          <p:cNvPr id="4" name="Object 39"/>
          <p:cNvGraphicFramePr>
            <a:graphicFrameLocks noChangeAspect="1"/>
          </p:cNvGraphicFramePr>
          <p:nvPr>
            <p:extLst>
              <p:ext uri="{D42A27DB-BD31-4B8C-83A1-F6EECF244321}">
                <p14:modId xmlns:p14="http://schemas.microsoft.com/office/powerpoint/2010/main" val="3507838006"/>
              </p:ext>
            </p:extLst>
          </p:nvPr>
        </p:nvGraphicFramePr>
        <p:xfrm>
          <a:off x="4692650" y="1720863"/>
          <a:ext cx="3240087" cy="373062"/>
        </p:xfrm>
        <a:graphic>
          <a:graphicData uri="http://schemas.openxmlformats.org/presentationml/2006/ole">
            <mc:AlternateContent xmlns:mc="http://schemas.openxmlformats.org/markup-compatibility/2006">
              <mc:Choice xmlns:v="urn:schemas-microsoft-com:vml" Requires="v">
                <p:oleObj spid="_x0000_s82048" r:id="rId4" imgW="1765617" imgH="203517" progId="Equation.3">
                  <p:embed/>
                </p:oleObj>
              </mc:Choice>
              <mc:Fallback>
                <p:oleObj r:id="rId4" imgW="1765617" imgH="203517" progId="Equation.3">
                  <p:embed/>
                  <p:pic>
                    <p:nvPicPr>
                      <p:cNvPr id="81922" name="Object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2650" y="1720863"/>
                        <a:ext cx="3240087" cy="373062"/>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40"/>
          <p:cNvSpPr txBox="1">
            <a:spLocks noChangeArrowheads="1"/>
          </p:cNvSpPr>
          <p:nvPr/>
        </p:nvSpPr>
        <p:spPr bwMode="auto">
          <a:xfrm>
            <a:off x="1376363" y="2919413"/>
            <a:ext cx="7777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解：系统的劳斯表</a:t>
            </a:r>
          </a:p>
        </p:txBody>
      </p:sp>
      <p:graphicFrame>
        <p:nvGraphicFramePr>
          <p:cNvPr id="6" name="Object 41"/>
          <p:cNvGraphicFramePr>
            <a:graphicFrameLocks noChangeAspect="1"/>
          </p:cNvGraphicFramePr>
          <p:nvPr>
            <p:extLst>
              <p:ext uri="{D42A27DB-BD31-4B8C-83A1-F6EECF244321}">
                <p14:modId xmlns:p14="http://schemas.microsoft.com/office/powerpoint/2010/main" val="282208792"/>
              </p:ext>
            </p:extLst>
          </p:nvPr>
        </p:nvGraphicFramePr>
        <p:xfrm>
          <a:off x="1819275" y="3495675"/>
          <a:ext cx="303213" cy="373063"/>
        </p:xfrm>
        <a:graphic>
          <a:graphicData uri="http://schemas.openxmlformats.org/presentationml/2006/ole">
            <mc:AlternateContent xmlns:mc="http://schemas.openxmlformats.org/markup-compatibility/2006">
              <mc:Choice xmlns:v="urn:schemas-microsoft-com:vml" Requires="v">
                <p:oleObj spid="_x0000_s82049" r:id="rId6" imgW="165274" imgH="203341" progId="Equation.3">
                  <p:embed/>
                </p:oleObj>
              </mc:Choice>
              <mc:Fallback>
                <p:oleObj r:id="rId6" imgW="165274" imgH="203341" progId="Equation.3">
                  <p:embed/>
                  <p:pic>
                    <p:nvPicPr>
                      <p:cNvPr id="132137" name="Object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19275" y="3495675"/>
                        <a:ext cx="3032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42"/>
          <p:cNvGraphicFramePr>
            <a:graphicFrameLocks noChangeAspect="1"/>
          </p:cNvGraphicFramePr>
          <p:nvPr>
            <p:extLst>
              <p:ext uri="{D42A27DB-BD31-4B8C-83A1-F6EECF244321}">
                <p14:modId xmlns:p14="http://schemas.microsoft.com/office/powerpoint/2010/main" val="687632441"/>
              </p:ext>
            </p:extLst>
          </p:nvPr>
        </p:nvGraphicFramePr>
        <p:xfrm>
          <a:off x="1819275" y="4071938"/>
          <a:ext cx="303213" cy="373062"/>
        </p:xfrm>
        <a:graphic>
          <a:graphicData uri="http://schemas.openxmlformats.org/presentationml/2006/ole">
            <mc:AlternateContent xmlns:mc="http://schemas.openxmlformats.org/markup-compatibility/2006">
              <mc:Choice xmlns:v="urn:schemas-microsoft-com:vml" Requires="v">
                <p:oleObj spid="_x0000_s82050" r:id="rId8" imgW="165274" imgH="203341" progId="Equation.3">
                  <p:embed/>
                </p:oleObj>
              </mc:Choice>
              <mc:Fallback>
                <p:oleObj r:id="rId8" imgW="165274" imgH="203341" progId="Equation.3">
                  <p:embed/>
                  <p:pic>
                    <p:nvPicPr>
                      <p:cNvPr id="132138" name="Object 4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19275" y="4071938"/>
                        <a:ext cx="3032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43"/>
          <p:cNvGraphicFramePr>
            <a:graphicFrameLocks noChangeAspect="1"/>
          </p:cNvGraphicFramePr>
          <p:nvPr>
            <p:extLst>
              <p:ext uri="{D42A27DB-BD31-4B8C-83A1-F6EECF244321}">
                <p14:modId xmlns:p14="http://schemas.microsoft.com/office/powerpoint/2010/main" val="405492204"/>
              </p:ext>
            </p:extLst>
          </p:nvPr>
        </p:nvGraphicFramePr>
        <p:xfrm>
          <a:off x="1819275" y="4719638"/>
          <a:ext cx="303213" cy="373062"/>
        </p:xfrm>
        <a:graphic>
          <a:graphicData uri="http://schemas.openxmlformats.org/presentationml/2006/ole">
            <mc:AlternateContent xmlns:mc="http://schemas.openxmlformats.org/markup-compatibility/2006">
              <mc:Choice xmlns:v="urn:schemas-microsoft-com:vml" Requires="v">
                <p:oleObj spid="_x0000_s82051" r:id="rId10" imgW="165274" imgH="203341" progId="Equation.3">
                  <p:embed/>
                </p:oleObj>
              </mc:Choice>
              <mc:Fallback>
                <p:oleObj r:id="rId10" imgW="165274" imgH="203341" progId="Equation.3">
                  <p:embed/>
                  <p:pic>
                    <p:nvPicPr>
                      <p:cNvPr id="132139" name="Object 4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19275" y="4719638"/>
                        <a:ext cx="3032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44"/>
          <p:cNvGraphicFramePr>
            <a:graphicFrameLocks noChangeAspect="1"/>
          </p:cNvGraphicFramePr>
          <p:nvPr>
            <p:extLst>
              <p:ext uri="{D42A27DB-BD31-4B8C-83A1-F6EECF244321}">
                <p14:modId xmlns:p14="http://schemas.microsoft.com/office/powerpoint/2010/main" val="832074180"/>
              </p:ext>
            </p:extLst>
          </p:nvPr>
        </p:nvGraphicFramePr>
        <p:xfrm>
          <a:off x="1830388" y="5295900"/>
          <a:ext cx="280987" cy="373063"/>
        </p:xfrm>
        <a:graphic>
          <a:graphicData uri="http://schemas.openxmlformats.org/presentationml/2006/ole">
            <mc:AlternateContent xmlns:mc="http://schemas.openxmlformats.org/markup-compatibility/2006">
              <mc:Choice xmlns:v="urn:schemas-microsoft-com:vml" Requires="v">
                <p:oleObj spid="_x0000_s82052" r:id="rId12" imgW="152585" imgH="203341" progId="Equation.3">
                  <p:embed/>
                </p:oleObj>
              </mc:Choice>
              <mc:Fallback>
                <p:oleObj r:id="rId12" imgW="152585" imgH="203341" progId="Equation.3">
                  <p:embed/>
                  <p:pic>
                    <p:nvPicPr>
                      <p:cNvPr id="132140" name="Object 4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830388" y="5295900"/>
                        <a:ext cx="28098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45"/>
          <p:cNvGraphicFramePr>
            <a:graphicFrameLocks noChangeAspect="1"/>
          </p:cNvGraphicFramePr>
          <p:nvPr>
            <p:extLst>
              <p:ext uri="{D42A27DB-BD31-4B8C-83A1-F6EECF244321}">
                <p14:modId xmlns:p14="http://schemas.microsoft.com/office/powerpoint/2010/main" val="4108418745"/>
              </p:ext>
            </p:extLst>
          </p:nvPr>
        </p:nvGraphicFramePr>
        <p:xfrm>
          <a:off x="1808163" y="5943600"/>
          <a:ext cx="304800" cy="373063"/>
        </p:xfrm>
        <a:graphic>
          <a:graphicData uri="http://schemas.openxmlformats.org/presentationml/2006/ole">
            <mc:AlternateContent xmlns:mc="http://schemas.openxmlformats.org/markup-compatibility/2006">
              <mc:Choice xmlns:v="urn:schemas-microsoft-com:vml" Requires="v">
                <p:oleObj spid="_x0000_s82053" r:id="rId14" imgW="165274" imgH="203341" progId="Equation.3">
                  <p:embed/>
                </p:oleObj>
              </mc:Choice>
              <mc:Fallback>
                <p:oleObj r:id="rId14" imgW="165274" imgH="203341" progId="Equation.3">
                  <p:embed/>
                  <p:pic>
                    <p:nvPicPr>
                      <p:cNvPr id="132141" name="Object 4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08163" y="5943600"/>
                        <a:ext cx="3048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Line 46"/>
          <p:cNvSpPr>
            <a:spLocks noChangeShapeType="1"/>
          </p:cNvSpPr>
          <p:nvPr/>
        </p:nvSpPr>
        <p:spPr bwMode="auto">
          <a:xfrm>
            <a:off x="1735138" y="4575175"/>
            <a:ext cx="33845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47"/>
          <p:cNvSpPr>
            <a:spLocks noChangeShapeType="1"/>
          </p:cNvSpPr>
          <p:nvPr/>
        </p:nvSpPr>
        <p:spPr bwMode="auto">
          <a:xfrm>
            <a:off x="2168525" y="3495675"/>
            <a:ext cx="0" cy="302418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48"/>
          <p:cNvSpPr txBox="1">
            <a:spLocks noChangeArrowheads="1"/>
          </p:cNvSpPr>
          <p:nvPr/>
        </p:nvSpPr>
        <p:spPr bwMode="auto">
          <a:xfrm>
            <a:off x="2384425" y="3495675"/>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14" name="Text Box 49"/>
          <p:cNvSpPr txBox="1">
            <a:spLocks noChangeArrowheads="1"/>
          </p:cNvSpPr>
          <p:nvPr/>
        </p:nvSpPr>
        <p:spPr bwMode="auto">
          <a:xfrm>
            <a:off x="2384425" y="4071938"/>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4</a:t>
            </a:r>
          </a:p>
        </p:txBody>
      </p:sp>
      <p:sp>
        <p:nvSpPr>
          <p:cNvPr id="15" name="Text Box 50"/>
          <p:cNvSpPr txBox="1">
            <a:spLocks noChangeArrowheads="1"/>
          </p:cNvSpPr>
          <p:nvPr/>
        </p:nvSpPr>
        <p:spPr bwMode="auto">
          <a:xfrm>
            <a:off x="3103563" y="34956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13</a:t>
            </a:r>
          </a:p>
        </p:txBody>
      </p:sp>
      <p:sp>
        <p:nvSpPr>
          <p:cNvPr id="16" name="Text Box 51"/>
          <p:cNvSpPr txBox="1">
            <a:spLocks noChangeArrowheads="1"/>
          </p:cNvSpPr>
          <p:nvPr/>
        </p:nvSpPr>
        <p:spPr bwMode="auto">
          <a:xfrm>
            <a:off x="3103563" y="407193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36</a:t>
            </a:r>
          </a:p>
        </p:txBody>
      </p:sp>
      <p:sp>
        <p:nvSpPr>
          <p:cNvPr id="17" name="Text Box 52"/>
          <p:cNvSpPr txBox="1">
            <a:spLocks noChangeArrowheads="1"/>
          </p:cNvSpPr>
          <p:nvPr/>
        </p:nvSpPr>
        <p:spPr bwMode="auto">
          <a:xfrm>
            <a:off x="3895725" y="34956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K</a:t>
            </a:r>
          </a:p>
        </p:txBody>
      </p:sp>
      <p:sp>
        <p:nvSpPr>
          <p:cNvPr id="18" name="Text Box 53"/>
          <p:cNvSpPr txBox="1">
            <a:spLocks noChangeArrowheads="1"/>
          </p:cNvSpPr>
          <p:nvPr/>
        </p:nvSpPr>
        <p:spPr bwMode="auto">
          <a:xfrm>
            <a:off x="3895725" y="407193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9" name="Text Box 54"/>
          <p:cNvSpPr txBox="1">
            <a:spLocks noChangeArrowheads="1"/>
          </p:cNvSpPr>
          <p:nvPr/>
        </p:nvSpPr>
        <p:spPr bwMode="auto">
          <a:xfrm>
            <a:off x="4471988" y="34956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0" name="Text Box 55"/>
          <p:cNvSpPr txBox="1">
            <a:spLocks noChangeArrowheads="1"/>
          </p:cNvSpPr>
          <p:nvPr/>
        </p:nvSpPr>
        <p:spPr bwMode="auto">
          <a:xfrm>
            <a:off x="4471988" y="407193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1" name="Text Box 56"/>
          <p:cNvSpPr txBox="1">
            <a:spLocks noChangeArrowheads="1"/>
          </p:cNvSpPr>
          <p:nvPr/>
        </p:nvSpPr>
        <p:spPr bwMode="auto">
          <a:xfrm>
            <a:off x="2384425" y="4719638"/>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4</a:t>
            </a:r>
          </a:p>
        </p:txBody>
      </p:sp>
      <p:sp>
        <p:nvSpPr>
          <p:cNvPr id="22" name="Text Box 57"/>
          <p:cNvSpPr txBox="1">
            <a:spLocks noChangeArrowheads="1"/>
          </p:cNvSpPr>
          <p:nvPr/>
        </p:nvSpPr>
        <p:spPr bwMode="auto">
          <a:xfrm>
            <a:off x="3103563" y="4719638"/>
            <a:ext cx="360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K</a:t>
            </a:r>
          </a:p>
        </p:txBody>
      </p:sp>
      <p:sp>
        <p:nvSpPr>
          <p:cNvPr id="23" name="Text Box 58"/>
          <p:cNvSpPr txBox="1">
            <a:spLocks noChangeArrowheads="1"/>
          </p:cNvSpPr>
          <p:nvPr/>
        </p:nvSpPr>
        <p:spPr bwMode="auto">
          <a:xfrm>
            <a:off x="3895725" y="471963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4" name="Text Box 59"/>
          <p:cNvSpPr txBox="1">
            <a:spLocks noChangeArrowheads="1"/>
          </p:cNvSpPr>
          <p:nvPr/>
        </p:nvSpPr>
        <p:spPr bwMode="auto">
          <a:xfrm>
            <a:off x="2239963" y="5295900"/>
            <a:ext cx="7921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36-K</a:t>
            </a:r>
          </a:p>
        </p:txBody>
      </p:sp>
      <p:sp>
        <p:nvSpPr>
          <p:cNvPr id="25" name="Text Box 60"/>
          <p:cNvSpPr txBox="1">
            <a:spLocks noChangeArrowheads="1"/>
          </p:cNvSpPr>
          <p:nvPr/>
        </p:nvSpPr>
        <p:spPr bwMode="auto">
          <a:xfrm>
            <a:off x="3103563" y="5295900"/>
            <a:ext cx="7921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6" name="Text Box 61"/>
          <p:cNvSpPr txBox="1">
            <a:spLocks noChangeArrowheads="1"/>
          </p:cNvSpPr>
          <p:nvPr/>
        </p:nvSpPr>
        <p:spPr bwMode="auto">
          <a:xfrm>
            <a:off x="2384425" y="5943600"/>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K</a:t>
            </a:r>
          </a:p>
        </p:txBody>
      </p:sp>
      <p:sp>
        <p:nvSpPr>
          <p:cNvPr id="27" name="Rectangle 62"/>
          <p:cNvSpPr>
            <a:spLocks noChangeArrowheads="1"/>
          </p:cNvSpPr>
          <p:nvPr/>
        </p:nvSpPr>
        <p:spPr bwMode="auto">
          <a:xfrm>
            <a:off x="2239963" y="3424238"/>
            <a:ext cx="647700" cy="3024187"/>
          </a:xfrm>
          <a:prstGeom prst="rect">
            <a:avLst/>
          </a:prstGeom>
          <a:noFill/>
          <a:ln w="9525">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Text Box 63"/>
          <p:cNvSpPr txBox="1">
            <a:spLocks noChangeArrowheads="1"/>
          </p:cNvSpPr>
          <p:nvPr/>
        </p:nvSpPr>
        <p:spPr bwMode="auto">
          <a:xfrm>
            <a:off x="5551488" y="3351213"/>
            <a:ext cx="37449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系统稳定的条件是：</a:t>
            </a:r>
          </a:p>
        </p:txBody>
      </p:sp>
      <p:sp>
        <p:nvSpPr>
          <p:cNvPr id="29" name="Text Box 64"/>
          <p:cNvSpPr txBox="1">
            <a:spLocks noChangeArrowheads="1"/>
          </p:cNvSpPr>
          <p:nvPr/>
        </p:nvSpPr>
        <p:spPr bwMode="auto">
          <a:xfrm>
            <a:off x="6127750" y="4000500"/>
            <a:ext cx="19446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latin typeface="+mj-ea"/>
                <a:ea typeface="+mj-ea"/>
              </a:rPr>
              <a:t>36-K&gt;0</a:t>
            </a:r>
            <a:r>
              <a:rPr lang="zh-CN" altLang="en-US" b="1" dirty="0">
                <a:latin typeface="+mj-ea"/>
                <a:ea typeface="+mj-ea"/>
              </a:rPr>
              <a:t>，</a:t>
            </a:r>
            <a:r>
              <a:rPr lang="en-US" altLang="zh-CN" b="1" dirty="0">
                <a:latin typeface="+mj-ea"/>
                <a:ea typeface="+mj-ea"/>
              </a:rPr>
              <a:t>K&gt;0</a:t>
            </a:r>
          </a:p>
        </p:txBody>
      </p:sp>
      <p:sp>
        <p:nvSpPr>
          <p:cNvPr id="30" name="Text Box 65"/>
          <p:cNvSpPr txBox="1">
            <a:spLocks noChangeArrowheads="1"/>
          </p:cNvSpPr>
          <p:nvPr/>
        </p:nvSpPr>
        <p:spPr bwMode="auto">
          <a:xfrm>
            <a:off x="6343650" y="4935538"/>
            <a:ext cx="11391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dirty="0">
                <a:latin typeface="+mj-ea"/>
                <a:ea typeface="+mj-ea"/>
              </a:rPr>
              <a:t>0&lt;K&lt;36</a:t>
            </a:r>
          </a:p>
        </p:txBody>
      </p:sp>
      <p:sp>
        <p:nvSpPr>
          <p:cNvPr id="31" name="AutoShape 66"/>
          <p:cNvSpPr>
            <a:spLocks noChangeArrowheads="1"/>
          </p:cNvSpPr>
          <p:nvPr/>
        </p:nvSpPr>
        <p:spPr bwMode="auto">
          <a:xfrm>
            <a:off x="6704013" y="4359275"/>
            <a:ext cx="288925" cy="576263"/>
          </a:xfrm>
          <a:prstGeom prst="downArrow">
            <a:avLst>
              <a:gd name="adj1" fmla="val 50000"/>
              <a:gd name="adj2" fmla="val 49853"/>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2" name="组合 31">
            <a:extLst>
              <a:ext uri="{FF2B5EF4-FFF2-40B4-BE49-F238E27FC236}">
                <a16:creationId xmlns:a16="http://schemas.microsoft.com/office/drawing/2014/main" id="{6400DD95-A667-6A8A-8468-B2B2ECDDB437}"/>
              </a:ext>
            </a:extLst>
          </p:cNvPr>
          <p:cNvGrpSpPr/>
          <p:nvPr/>
        </p:nvGrpSpPr>
        <p:grpSpPr>
          <a:xfrm>
            <a:off x="8775997" y="2860404"/>
            <a:ext cx="2190155" cy="3659459"/>
            <a:chOff x="4628266" y="1190422"/>
            <a:chExt cx="2922767" cy="4883556"/>
          </a:xfrm>
        </p:grpSpPr>
        <p:sp>
          <p:nvSpPr>
            <p:cNvPr id="33" name="í$ľîḑê">
              <a:extLst>
                <a:ext uri="{FF2B5EF4-FFF2-40B4-BE49-F238E27FC236}">
                  <a16:creationId xmlns:a16="http://schemas.microsoft.com/office/drawing/2014/main" id="{8781D6FA-F5CE-A188-B6DC-F8A061BA43EC}"/>
                </a:ext>
              </a:extLst>
            </p:cNvPr>
            <p:cNvSpPr/>
            <p:nvPr/>
          </p:nvSpPr>
          <p:spPr>
            <a:xfrm>
              <a:off x="4787882" y="4217749"/>
              <a:ext cx="2392526" cy="372643"/>
            </a:xfrm>
            <a:custGeom>
              <a:avLst/>
              <a:gdLst>
                <a:gd name="connsiteX0" fmla="*/ 1467707 w 1467707"/>
                <a:gd name="connsiteY0" fmla="*/ 228600 h 228600"/>
                <a:gd name="connsiteX1" fmla="*/ 114300 w 1467707"/>
                <a:gd name="connsiteY1" fmla="*/ 228600 h 228600"/>
                <a:gd name="connsiteX2" fmla="*/ 0 w 1467707"/>
                <a:gd name="connsiteY2" fmla="*/ 114300 h 228600"/>
                <a:gd name="connsiteX3" fmla="*/ 114300 w 1467707"/>
                <a:gd name="connsiteY3" fmla="*/ 0 h 228600"/>
                <a:gd name="connsiteX4" fmla="*/ 1467707 w 1467707"/>
                <a:gd name="connsiteY4" fmla="*/ 0 h 22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707" h="228600">
                  <a:moveTo>
                    <a:pt x="1467707" y="228600"/>
                  </a:moveTo>
                  <a:lnTo>
                    <a:pt x="114300" y="228600"/>
                  </a:lnTo>
                  <a:cubicBezTo>
                    <a:pt x="51178" y="228600"/>
                    <a:pt x="0" y="177422"/>
                    <a:pt x="0" y="114300"/>
                  </a:cubicBezTo>
                  <a:cubicBezTo>
                    <a:pt x="0" y="51178"/>
                    <a:pt x="51178" y="0"/>
                    <a:pt x="114300" y="0"/>
                  </a:cubicBezTo>
                  <a:lnTo>
                    <a:pt x="1467707" y="0"/>
                  </a:lnTo>
                  <a:close/>
                </a:path>
              </a:pathLst>
            </a:custGeom>
            <a:solidFill>
              <a:srgbClr val="B9B2C1"/>
            </a:solidFill>
            <a:ln w="9525" cap="flat">
              <a:noFill/>
              <a:prstDash val="solid"/>
              <a:miter/>
            </a:ln>
          </p:spPr>
          <p:txBody>
            <a:bodyPr rtlCol="0" anchor="ctr"/>
            <a:lstStyle/>
            <a:p>
              <a:endParaRPr lang="zh-CN" altLang="en-US"/>
            </a:p>
          </p:txBody>
        </p:sp>
        <p:sp>
          <p:nvSpPr>
            <p:cNvPr id="34" name="íṩ1iḋé">
              <a:extLst>
                <a:ext uri="{FF2B5EF4-FFF2-40B4-BE49-F238E27FC236}">
                  <a16:creationId xmlns:a16="http://schemas.microsoft.com/office/drawing/2014/main" id="{F11AFB86-2693-00B3-0ED4-5F338A6F963A}"/>
                </a:ext>
              </a:extLst>
            </p:cNvPr>
            <p:cNvSpPr/>
            <p:nvPr/>
          </p:nvSpPr>
          <p:spPr>
            <a:xfrm>
              <a:off x="5308497" y="4218059"/>
              <a:ext cx="2083542" cy="372642"/>
            </a:xfrm>
            <a:custGeom>
              <a:avLst/>
              <a:gdLst>
                <a:gd name="connsiteX0" fmla="*/ 106585 w 1278159"/>
                <a:gd name="connsiteY0" fmla="*/ 0 h 228599"/>
                <a:gd name="connsiteX1" fmla="*/ 1240060 w 1278159"/>
                <a:gd name="connsiteY1" fmla="*/ 0 h 228599"/>
                <a:gd name="connsiteX2" fmla="*/ 1278160 w 1278159"/>
                <a:gd name="connsiteY2" fmla="*/ 38100 h 228599"/>
                <a:gd name="connsiteX3" fmla="*/ 1278160 w 1278159"/>
                <a:gd name="connsiteY3" fmla="*/ 190500 h 228599"/>
                <a:gd name="connsiteX4" fmla="*/ 1240060 w 1278159"/>
                <a:gd name="connsiteY4" fmla="*/ 228600 h 228599"/>
                <a:gd name="connsiteX5" fmla="*/ 106585 w 1278159"/>
                <a:gd name="connsiteY5" fmla="*/ 228600 h 228599"/>
                <a:gd name="connsiteX6" fmla="*/ 0 w 1278159"/>
                <a:gd name="connsiteY6" fmla="*/ 122015 h 228599"/>
                <a:gd name="connsiteX7" fmla="*/ 0 w 1278159"/>
                <a:gd name="connsiteY7" fmla="*/ 106585 h 228599"/>
                <a:gd name="connsiteX8" fmla="*/ 106585 w 1278159"/>
                <a:gd name="connsiteY8" fmla="*/ 0 h 22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8159" h="228599">
                  <a:moveTo>
                    <a:pt x="106585" y="0"/>
                  </a:moveTo>
                  <a:lnTo>
                    <a:pt x="1240060" y="0"/>
                  </a:lnTo>
                  <a:cubicBezTo>
                    <a:pt x="1261100" y="0"/>
                    <a:pt x="1278160" y="17059"/>
                    <a:pt x="1278160" y="38100"/>
                  </a:cubicBezTo>
                  <a:lnTo>
                    <a:pt x="1278160" y="190500"/>
                  </a:lnTo>
                  <a:cubicBezTo>
                    <a:pt x="1278160" y="211541"/>
                    <a:pt x="1261100" y="228600"/>
                    <a:pt x="1240060" y="228600"/>
                  </a:cubicBezTo>
                  <a:lnTo>
                    <a:pt x="106585" y="228600"/>
                  </a:lnTo>
                  <a:cubicBezTo>
                    <a:pt x="47720" y="228600"/>
                    <a:pt x="0" y="180880"/>
                    <a:pt x="0" y="122015"/>
                  </a:cubicBezTo>
                  <a:lnTo>
                    <a:pt x="0" y="106585"/>
                  </a:lnTo>
                  <a:cubicBezTo>
                    <a:pt x="0" y="47720"/>
                    <a:pt x="47720" y="0"/>
                    <a:pt x="106585" y="0"/>
                  </a:cubicBezTo>
                  <a:close/>
                </a:path>
              </a:pathLst>
            </a:custGeom>
            <a:solidFill>
              <a:srgbClr val="C7BFCE"/>
            </a:solidFill>
            <a:ln w="9525" cap="flat">
              <a:noFill/>
              <a:prstDash val="solid"/>
              <a:miter/>
            </a:ln>
          </p:spPr>
          <p:txBody>
            <a:bodyPr rtlCol="0" anchor="ctr"/>
            <a:lstStyle/>
            <a:p>
              <a:endParaRPr lang="zh-CN" altLang="en-US"/>
            </a:p>
          </p:txBody>
        </p:sp>
        <p:sp>
          <p:nvSpPr>
            <p:cNvPr id="35" name="îSliďê">
              <a:extLst>
                <a:ext uri="{FF2B5EF4-FFF2-40B4-BE49-F238E27FC236}">
                  <a16:creationId xmlns:a16="http://schemas.microsoft.com/office/drawing/2014/main" id="{821339E5-3ABA-7EAC-383E-762820A3B1D0}"/>
                </a:ext>
              </a:extLst>
            </p:cNvPr>
            <p:cNvSpPr/>
            <p:nvPr/>
          </p:nvSpPr>
          <p:spPr>
            <a:xfrm>
              <a:off x="5393427" y="4282184"/>
              <a:ext cx="1997834" cy="236317"/>
            </a:xfrm>
            <a:custGeom>
              <a:avLst/>
              <a:gdLst>
                <a:gd name="connsiteX0" fmla="*/ 1225582 w 1225581"/>
                <a:gd name="connsiteY0" fmla="*/ 144971 h 144970"/>
                <a:gd name="connsiteX1" fmla="*/ 72485 w 1225581"/>
                <a:gd name="connsiteY1" fmla="*/ 144971 h 144970"/>
                <a:gd name="connsiteX2" fmla="*/ 0 w 1225581"/>
                <a:gd name="connsiteY2" fmla="*/ 72485 h 144970"/>
                <a:gd name="connsiteX3" fmla="*/ 72485 w 1225581"/>
                <a:gd name="connsiteY3" fmla="*/ 0 h 144970"/>
                <a:gd name="connsiteX4" fmla="*/ 1225582 w 1225581"/>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5581" h="144970">
                  <a:moveTo>
                    <a:pt x="1225582" y="144971"/>
                  </a:moveTo>
                  <a:lnTo>
                    <a:pt x="72485" y="144971"/>
                  </a:lnTo>
                  <a:cubicBezTo>
                    <a:pt x="32452" y="144971"/>
                    <a:pt x="0" y="112519"/>
                    <a:pt x="0" y="72485"/>
                  </a:cubicBezTo>
                  <a:cubicBezTo>
                    <a:pt x="0" y="32452"/>
                    <a:pt x="32452" y="0"/>
                    <a:pt x="72485" y="0"/>
                  </a:cubicBezTo>
                  <a:lnTo>
                    <a:pt x="1225582" y="0"/>
                  </a:lnTo>
                  <a:close/>
                </a:path>
              </a:pathLst>
            </a:custGeom>
            <a:solidFill>
              <a:srgbClr val="EBEBED"/>
            </a:solidFill>
            <a:ln w="9525" cap="flat">
              <a:noFill/>
              <a:prstDash val="solid"/>
              <a:miter/>
            </a:ln>
          </p:spPr>
          <p:txBody>
            <a:bodyPr rtlCol="0" anchor="ctr"/>
            <a:lstStyle/>
            <a:p>
              <a:endParaRPr lang="zh-CN" altLang="en-US"/>
            </a:p>
          </p:txBody>
        </p:sp>
        <p:sp>
          <p:nvSpPr>
            <p:cNvPr id="36" name="ïSlîďé">
              <a:extLst>
                <a:ext uri="{FF2B5EF4-FFF2-40B4-BE49-F238E27FC236}">
                  <a16:creationId xmlns:a16="http://schemas.microsoft.com/office/drawing/2014/main" id="{F8B2C166-CBBC-E566-696C-D78A3B3E72A3}"/>
                </a:ext>
              </a:extLst>
            </p:cNvPr>
            <p:cNvSpPr/>
            <p:nvPr/>
          </p:nvSpPr>
          <p:spPr>
            <a:xfrm>
              <a:off x="6753266" y="4356558"/>
              <a:ext cx="642344" cy="8850"/>
            </a:xfrm>
            <a:custGeom>
              <a:avLst/>
              <a:gdLst>
                <a:gd name="connsiteX0" fmla="*/ 391383 w 394049"/>
                <a:gd name="connsiteY0" fmla="*/ 5429 h 5429"/>
                <a:gd name="connsiteX1" fmla="*/ 2667 w 394049"/>
                <a:gd name="connsiteY1" fmla="*/ 5429 h 5429"/>
                <a:gd name="connsiteX2" fmla="*/ 0 w 394049"/>
                <a:gd name="connsiteY2" fmla="*/ 2667 h 5429"/>
                <a:gd name="connsiteX3" fmla="*/ 2667 w 394049"/>
                <a:gd name="connsiteY3" fmla="*/ 0 h 5429"/>
                <a:gd name="connsiteX4" fmla="*/ 391383 w 394049"/>
                <a:gd name="connsiteY4" fmla="*/ 0 h 5429"/>
                <a:gd name="connsiteX5" fmla="*/ 394049 w 394049"/>
                <a:gd name="connsiteY5" fmla="*/ 2667 h 5429"/>
                <a:gd name="connsiteX6" fmla="*/ 391383 w 394049"/>
                <a:gd name="connsiteY6" fmla="*/ 5429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049" h="5429">
                  <a:moveTo>
                    <a:pt x="391383" y="5429"/>
                  </a:moveTo>
                  <a:lnTo>
                    <a:pt x="2667" y="5429"/>
                  </a:lnTo>
                  <a:cubicBezTo>
                    <a:pt x="1181" y="5382"/>
                    <a:pt x="0" y="4153"/>
                    <a:pt x="0" y="2667"/>
                  </a:cubicBezTo>
                  <a:cubicBezTo>
                    <a:pt x="0" y="1191"/>
                    <a:pt x="1191" y="0"/>
                    <a:pt x="2667" y="0"/>
                  </a:cubicBezTo>
                  <a:lnTo>
                    <a:pt x="391383" y="0"/>
                  </a:lnTo>
                  <a:cubicBezTo>
                    <a:pt x="392859" y="0"/>
                    <a:pt x="394049" y="1191"/>
                    <a:pt x="394049" y="2667"/>
                  </a:cubicBezTo>
                  <a:cubicBezTo>
                    <a:pt x="394049" y="4153"/>
                    <a:pt x="392868" y="5382"/>
                    <a:pt x="391383" y="5429"/>
                  </a:cubicBezTo>
                  <a:close/>
                </a:path>
              </a:pathLst>
            </a:custGeom>
            <a:solidFill>
              <a:srgbClr val="B9B2C1"/>
            </a:solidFill>
            <a:ln w="9525" cap="flat">
              <a:noFill/>
              <a:prstDash val="solid"/>
              <a:miter/>
            </a:ln>
          </p:spPr>
          <p:txBody>
            <a:bodyPr rtlCol="0" anchor="ctr"/>
            <a:lstStyle/>
            <a:p>
              <a:endParaRPr lang="zh-CN" altLang="en-US"/>
            </a:p>
          </p:txBody>
        </p:sp>
        <p:sp>
          <p:nvSpPr>
            <p:cNvPr id="37" name="iślíḋè">
              <a:extLst>
                <a:ext uri="{FF2B5EF4-FFF2-40B4-BE49-F238E27FC236}">
                  <a16:creationId xmlns:a16="http://schemas.microsoft.com/office/drawing/2014/main" id="{A8907E2F-38A9-5D1F-3055-63337B5FAD23}"/>
                </a:ext>
              </a:extLst>
            </p:cNvPr>
            <p:cNvSpPr/>
            <p:nvPr/>
          </p:nvSpPr>
          <p:spPr>
            <a:xfrm>
              <a:off x="6866981" y="4435279"/>
              <a:ext cx="527947" cy="8850"/>
            </a:xfrm>
            <a:custGeom>
              <a:avLst/>
              <a:gdLst>
                <a:gd name="connsiteX0" fmla="*/ 321623 w 323872"/>
                <a:gd name="connsiteY0" fmla="*/ 5429 h 5429"/>
                <a:gd name="connsiteX1" fmla="*/ 2249 w 323872"/>
                <a:gd name="connsiteY1" fmla="*/ 5429 h 5429"/>
                <a:gd name="connsiteX2" fmla="*/ 49 w 323872"/>
                <a:gd name="connsiteY2" fmla="*/ 2200 h 5429"/>
                <a:gd name="connsiteX3" fmla="*/ 2249 w 323872"/>
                <a:gd name="connsiteY3" fmla="*/ 0 h 5429"/>
                <a:gd name="connsiteX4" fmla="*/ 321623 w 323872"/>
                <a:gd name="connsiteY4" fmla="*/ 0 h 5429"/>
                <a:gd name="connsiteX5" fmla="*/ 323823 w 323872"/>
                <a:gd name="connsiteY5" fmla="*/ 3229 h 5429"/>
                <a:gd name="connsiteX6" fmla="*/ 321623 w 323872"/>
                <a:gd name="connsiteY6" fmla="*/ 5429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3872" h="5429">
                  <a:moveTo>
                    <a:pt x="321623" y="5429"/>
                  </a:moveTo>
                  <a:lnTo>
                    <a:pt x="2249" y="5429"/>
                  </a:lnTo>
                  <a:cubicBezTo>
                    <a:pt x="754" y="5143"/>
                    <a:pt x="-236" y="3705"/>
                    <a:pt x="49" y="2200"/>
                  </a:cubicBezTo>
                  <a:cubicBezTo>
                    <a:pt x="259" y="1086"/>
                    <a:pt x="1135" y="209"/>
                    <a:pt x="2249" y="0"/>
                  </a:cubicBezTo>
                  <a:lnTo>
                    <a:pt x="321623" y="0"/>
                  </a:lnTo>
                  <a:cubicBezTo>
                    <a:pt x="323118" y="286"/>
                    <a:pt x="324109" y="1724"/>
                    <a:pt x="323823" y="3229"/>
                  </a:cubicBezTo>
                  <a:cubicBezTo>
                    <a:pt x="323614" y="4343"/>
                    <a:pt x="322737" y="5219"/>
                    <a:pt x="321623" y="5429"/>
                  </a:cubicBezTo>
                  <a:close/>
                </a:path>
              </a:pathLst>
            </a:custGeom>
            <a:solidFill>
              <a:srgbClr val="B9B2C1"/>
            </a:solidFill>
            <a:ln w="9525" cap="flat">
              <a:noFill/>
              <a:prstDash val="solid"/>
              <a:miter/>
            </a:ln>
          </p:spPr>
          <p:txBody>
            <a:bodyPr rtlCol="0" anchor="ctr"/>
            <a:lstStyle/>
            <a:p>
              <a:endParaRPr lang="zh-CN" altLang="en-US"/>
            </a:p>
          </p:txBody>
        </p:sp>
        <p:sp>
          <p:nvSpPr>
            <p:cNvPr id="38" name="išḻîḓè">
              <a:extLst>
                <a:ext uri="{FF2B5EF4-FFF2-40B4-BE49-F238E27FC236}">
                  <a16:creationId xmlns:a16="http://schemas.microsoft.com/office/drawing/2014/main" id="{EC07C8D3-E622-779F-51C5-0B353CB51BCA}"/>
                </a:ext>
              </a:extLst>
            </p:cNvPr>
            <p:cNvSpPr/>
            <p:nvPr/>
          </p:nvSpPr>
          <p:spPr>
            <a:xfrm>
              <a:off x="4934275" y="3848366"/>
              <a:ext cx="2268955" cy="372643"/>
            </a:xfrm>
            <a:custGeom>
              <a:avLst/>
              <a:gdLst>
                <a:gd name="connsiteX0" fmla="*/ 2967 w 1391902"/>
                <a:gd name="connsiteY0" fmla="*/ 228600 h 228600"/>
                <a:gd name="connsiteX1" fmla="*/ 1277603 w 1391902"/>
                <a:gd name="connsiteY1" fmla="*/ 228600 h 228600"/>
                <a:gd name="connsiteX2" fmla="*/ 1391903 w 1391902"/>
                <a:gd name="connsiteY2" fmla="*/ 114300 h 228600"/>
                <a:gd name="connsiteX3" fmla="*/ 1277603 w 1391902"/>
                <a:gd name="connsiteY3" fmla="*/ 0 h 228600"/>
                <a:gd name="connsiteX4" fmla="*/ 2967 w 1391902"/>
                <a:gd name="connsiteY4" fmla="*/ 0 h 228600"/>
                <a:gd name="connsiteX5" fmla="*/ 15 w 1391902"/>
                <a:gd name="connsiteY5" fmla="*/ 2953 h 228600"/>
                <a:gd name="connsiteX6" fmla="*/ 15 w 1391902"/>
                <a:gd name="connsiteY6" fmla="*/ 225362 h 228600"/>
                <a:gd name="connsiteX7" fmla="*/ 2672 w 1391902"/>
                <a:gd name="connsiteY7" fmla="*/ 228591 h 228600"/>
                <a:gd name="connsiteX8" fmla="*/ 2967 w 1391902"/>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1902" h="228600">
                  <a:moveTo>
                    <a:pt x="2967" y="228600"/>
                  </a:moveTo>
                  <a:lnTo>
                    <a:pt x="1277603" y="228600"/>
                  </a:lnTo>
                  <a:cubicBezTo>
                    <a:pt x="1340725" y="228600"/>
                    <a:pt x="1391903" y="177422"/>
                    <a:pt x="1391903" y="114300"/>
                  </a:cubicBezTo>
                  <a:cubicBezTo>
                    <a:pt x="1391903" y="51178"/>
                    <a:pt x="1340725" y="0"/>
                    <a:pt x="1277603" y="0"/>
                  </a:cubicBezTo>
                  <a:lnTo>
                    <a:pt x="2967" y="0"/>
                  </a:lnTo>
                  <a:cubicBezTo>
                    <a:pt x="1339" y="0"/>
                    <a:pt x="15" y="1324"/>
                    <a:pt x="15" y="2953"/>
                  </a:cubicBezTo>
                  <a:lnTo>
                    <a:pt x="15" y="225362"/>
                  </a:lnTo>
                  <a:cubicBezTo>
                    <a:pt x="-147" y="226981"/>
                    <a:pt x="1043" y="228429"/>
                    <a:pt x="2672" y="228591"/>
                  </a:cubicBezTo>
                  <a:cubicBezTo>
                    <a:pt x="2767" y="228600"/>
                    <a:pt x="2872" y="228600"/>
                    <a:pt x="2967" y="228600"/>
                  </a:cubicBezTo>
                  <a:close/>
                </a:path>
              </a:pathLst>
            </a:custGeom>
            <a:solidFill>
              <a:srgbClr val="A37B90"/>
            </a:solidFill>
            <a:ln w="9525" cap="flat">
              <a:noFill/>
              <a:prstDash val="solid"/>
              <a:miter/>
            </a:ln>
          </p:spPr>
          <p:txBody>
            <a:bodyPr rtlCol="0" anchor="ctr"/>
            <a:lstStyle/>
            <a:p>
              <a:endParaRPr lang="zh-CN" altLang="en-US"/>
            </a:p>
          </p:txBody>
        </p:sp>
        <p:sp>
          <p:nvSpPr>
            <p:cNvPr id="39" name="îṡļiḍe">
              <a:extLst>
                <a:ext uri="{FF2B5EF4-FFF2-40B4-BE49-F238E27FC236}">
                  <a16:creationId xmlns:a16="http://schemas.microsoft.com/office/drawing/2014/main" id="{24997B9F-F1CC-938B-D890-44700AF2FB33}"/>
                </a:ext>
              </a:extLst>
            </p:cNvPr>
            <p:cNvSpPr/>
            <p:nvPr/>
          </p:nvSpPr>
          <p:spPr>
            <a:xfrm>
              <a:off x="4831821" y="3848366"/>
              <a:ext cx="1850952" cy="372643"/>
            </a:xfrm>
            <a:custGeom>
              <a:avLst/>
              <a:gdLst>
                <a:gd name="connsiteX0" fmla="*/ 35815 w 1135476"/>
                <a:gd name="connsiteY0" fmla="*/ 228600 h 228600"/>
                <a:gd name="connsiteX1" fmla="*/ 1021177 w 1135476"/>
                <a:gd name="connsiteY1" fmla="*/ 228600 h 228600"/>
                <a:gd name="connsiteX2" fmla="*/ 1135477 w 1135476"/>
                <a:gd name="connsiteY2" fmla="*/ 114300 h 228600"/>
                <a:gd name="connsiteX3" fmla="*/ 1021177 w 1135476"/>
                <a:gd name="connsiteY3" fmla="*/ 0 h 228600"/>
                <a:gd name="connsiteX4" fmla="*/ 35815 w 1135476"/>
                <a:gd name="connsiteY4" fmla="*/ 0 h 228600"/>
                <a:gd name="connsiteX5" fmla="*/ 1 w 1135476"/>
                <a:gd name="connsiteY5" fmla="*/ 35624 h 228600"/>
                <a:gd name="connsiteX6" fmla="*/ 1 w 1135476"/>
                <a:gd name="connsiteY6" fmla="*/ 35719 h 228600"/>
                <a:gd name="connsiteX7" fmla="*/ 1 w 1135476"/>
                <a:gd name="connsiteY7" fmla="*/ 192596 h 228600"/>
                <a:gd name="connsiteX8" fmla="*/ 35434 w 1135476"/>
                <a:gd name="connsiteY8" fmla="*/ 228600 h 228600"/>
                <a:gd name="connsiteX9" fmla="*/ 35815 w 1135476"/>
                <a:gd name="connsiteY9"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35476" h="228600">
                  <a:moveTo>
                    <a:pt x="35815" y="228600"/>
                  </a:moveTo>
                  <a:lnTo>
                    <a:pt x="1021177" y="228600"/>
                  </a:lnTo>
                  <a:cubicBezTo>
                    <a:pt x="1084298" y="228600"/>
                    <a:pt x="1135477" y="177422"/>
                    <a:pt x="1135477" y="114300"/>
                  </a:cubicBezTo>
                  <a:cubicBezTo>
                    <a:pt x="1135477" y="51178"/>
                    <a:pt x="1084298" y="0"/>
                    <a:pt x="1021177" y="0"/>
                  </a:cubicBezTo>
                  <a:lnTo>
                    <a:pt x="35815" y="0"/>
                  </a:lnTo>
                  <a:cubicBezTo>
                    <a:pt x="16089" y="-57"/>
                    <a:pt x="58" y="15897"/>
                    <a:pt x="1" y="35624"/>
                  </a:cubicBezTo>
                  <a:cubicBezTo>
                    <a:pt x="1" y="35652"/>
                    <a:pt x="1" y="35690"/>
                    <a:pt x="1" y="35719"/>
                  </a:cubicBezTo>
                  <a:lnTo>
                    <a:pt x="1" y="192596"/>
                  </a:lnTo>
                  <a:cubicBezTo>
                    <a:pt x="-161" y="212322"/>
                    <a:pt x="15708" y="228438"/>
                    <a:pt x="35434" y="228600"/>
                  </a:cubicBezTo>
                  <a:cubicBezTo>
                    <a:pt x="35558" y="228600"/>
                    <a:pt x="35691" y="228600"/>
                    <a:pt x="35815" y="228600"/>
                  </a:cubicBezTo>
                  <a:close/>
                </a:path>
              </a:pathLst>
            </a:custGeom>
            <a:solidFill>
              <a:srgbClr val="B28DA3"/>
            </a:solidFill>
            <a:ln w="9525" cap="flat">
              <a:noFill/>
              <a:prstDash val="solid"/>
              <a:miter/>
            </a:ln>
          </p:spPr>
          <p:txBody>
            <a:bodyPr rtlCol="0" anchor="ctr"/>
            <a:lstStyle/>
            <a:p>
              <a:endParaRPr lang="zh-CN" altLang="en-US"/>
            </a:p>
          </p:txBody>
        </p:sp>
        <p:sp>
          <p:nvSpPr>
            <p:cNvPr id="40" name="íṥľiḋè">
              <a:extLst>
                <a:ext uri="{FF2B5EF4-FFF2-40B4-BE49-F238E27FC236}">
                  <a16:creationId xmlns:a16="http://schemas.microsoft.com/office/drawing/2014/main" id="{BCED2937-C436-AE27-4537-B3F678673CAF}"/>
                </a:ext>
              </a:extLst>
            </p:cNvPr>
            <p:cNvSpPr/>
            <p:nvPr/>
          </p:nvSpPr>
          <p:spPr>
            <a:xfrm>
              <a:off x="4831823" y="3912802"/>
              <a:ext cx="1775490" cy="236317"/>
            </a:xfrm>
            <a:custGeom>
              <a:avLst/>
              <a:gdLst>
                <a:gd name="connsiteX0" fmla="*/ 0 w 1089183"/>
                <a:gd name="connsiteY0" fmla="*/ 144971 h 144970"/>
                <a:gd name="connsiteX1" fmla="*/ 1016698 w 1089183"/>
                <a:gd name="connsiteY1" fmla="*/ 144971 h 144970"/>
                <a:gd name="connsiteX2" fmla="*/ 1089184 w 1089183"/>
                <a:gd name="connsiteY2" fmla="*/ 72485 h 144970"/>
                <a:gd name="connsiteX3" fmla="*/ 1016698 w 1089183"/>
                <a:gd name="connsiteY3" fmla="*/ 0 h 144970"/>
                <a:gd name="connsiteX4" fmla="*/ 0 w 1089183"/>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183" h="144970">
                  <a:moveTo>
                    <a:pt x="0" y="144971"/>
                  </a:moveTo>
                  <a:lnTo>
                    <a:pt x="1016698" y="144971"/>
                  </a:lnTo>
                  <a:cubicBezTo>
                    <a:pt x="1056732" y="144971"/>
                    <a:pt x="1089184" y="112519"/>
                    <a:pt x="1089184" y="72485"/>
                  </a:cubicBezTo>
                  <a:cubicBezTo>
                    <a:pt x="1089184" y="32452"/>
                    <a:pt x="1056732" y="0"/>
                    <a:pt x="1016698" y="0"/>
                  </a:cubicBezTo>
                  <a:lnTo>
                    <a:pt x="0" y="0"/>
                  </a:lnTo>
                  <a:close/>
                </a:path>
              </a:pathLst>
            </a:custGeom>
            <a:solidFill>
              <a:srgbClr val="EBEBED"/>
            </a:solidFill>
            <a:ln w="9525" cap="flat">
              <a:noFill/>
              <a:prstDash val="solid"/>
              <a:miter/>
            </a:ln>
          </p:spPr>
          <p:txBody>
            <a:bodyPr rtlCol="0" anchor="ctr"/>
            <a:lstStyle/>
            <a:p>
              <a:endParaRPr lang="zh-CN" altLang="en-US"/>
            </a:p>
          </p:txBody>
        </p:sp>
        <p:sp>
          <p:nvSpPr>
            <p:cNvPr id="41" name="iṧḷiḓe">
              <a:extLst>
                <a:ext uri="{FF2B5EF4-FFF2-40B4-BE49-F238E27FC236}">
                  <a16:creationId xmlns:a16="http://schemas.microsoft.com/office/drawing/2014/main" id="{61DEA4F6-979F-9A92-1585-0E12F6EA3427}"/>
                </a:ext>
              </a:extLst>
            </p:cNvPr>
            <p:cNvSpPr/>
            <p:nvPr/>
          </p:nvSpPr>
          <p:spPr>
            <a:xfrm>
              <a:off x="4825552" y="3987093"/>
              <a:ext cx="926174" cy="9011"/>
            </a:xfrm>
            <a:custGeom>
              <a:avLst/>
              <a:gdLst>
                <a:gd name="connsiteX0" fmla="*/ 565917 w 568166"/>
                <a:gd name="connsiteY0" fmla="*/ 5479 h 5528"/>
                <a:gd name="connsiteX1" fmla="*/ 3275 w 568166"/>
                <a:gd name="connsiteY1" fmla="*/ 5479 h 5528"/>
                <a:gd name="connsiteX2" fmla="*/ 47 w 568166"/>
                <a:gd name="connsiteY2" fmla="*/ 3279 h 5528"/>
                <a:gd name="connsiteX3" fmla="*/ 2256 w 568166"/>
                <a:gd name="connsiteY3" fmla="*/ 50 h 5528"/>
                <a:gd name="connsiteX4" fmla="*/ 3275 w 568166"/>
                <a:gd name="connsiteY4" fmla="*/ 50 h 5528"/>
                <a:gd name="connsiteX5" fmla="*/ 565917 w 568166"/>
                <a:gd name="connsiteY5" fmla="*/ 50 h 5528"/>
                <a:gd name="connsiteX6" fmla="*/ 568117 w 568166"/>
                <a:gd name="connsiteY6" fmla="*/ 3279 h 5528"/>
                <a:gd name="connsiteX7" fmla="*/ 565917 w 568166"/>
                <a:gd name="connsiteY7" fmla="*/ 5479 h 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8166" h="5528">
                  <a:moveTo>
                    <a:pt x="565917" y="5479"/>
                  </a:moveTo>
                  <a:lnTo>
                    <a:pt x="3275" y="5479"/>
                  </a:lnTo>
                  <a:cubicBezTo>
                    <a:pt x="1780" y="5765"/>
                    <a:pt x="332" y="4774"/>
                    <a:pt x="47" y="3279"/>
                  </a:cubicBezTo>
                  <a:cubicBezTo>
                    <a:pt x="-230" y="1774"/>
                    <a:pt x="751" y="336"/>
                    <a:pt x="2256" y="50"/>
                  </a:cubicBezTo>
                  <a:cubicBezTo>
                    <a:pt x="2590" y="-17"/>
                    <a:pt x="2942" y="-17"/>
                    <a:pt x="3275" y="50"/>
                  </a:cubicBezTo>
                  <a:lnTo>
                    <a:pt x="565917" y="50"/>
                  </a:lnTo>
                  <a:cubicBezTo>
                    <a:pt x="567413" y="336"/>
                    <a:pt x="568403" y="1774"/>
                    <a:pt x="568117" y="3279"/>
                  </a:cubicBezTo>
                  <a:cubicBezTo>
                    <a:pt x="567908" y="4394"/>
                    <a:pt x="567032" y="5270"/>
                    <a:pt x="565917" y="5479"/>
                  </a:cubicBezTo>
                  <a:close/>
                </a:path>
              </a:pathLst>
            </a:custGeom>
            <a:solidFill>
              <a:srgbClr val="FFFFFF"/>
            </a:solidFill>
            <a:ln w="9525" cap="flat">
              <a:noFill/>
              <a:prstDash val="solid"/>
              <a:miter/>
            </a:ln>
          </p:spPr>
          <p:txBody>
            <a:bodyPr rtlCol="0" anchor="ctr"/>
            <a:lstStyle/>
            <a:p>
              <a:endParaRPr lang="zh-CN" altLang="en-US"/>
            </a:p>
          </p:txBody>
        </p:sp>
        <p:sp>
          <p:nvSpPr>
            <p:cNvPr id="42" name="ïŝlïḍè">
              <a:extLst>
                <a:ext uri="{FF2B5EF4-FFF2-40B4-BE49-F238E27FC236}">
                  <a16:creationId xmlns:a16="http://schemas.microsoft.com/office/drawing/2014/main" id="{EE55B12A-25FF-1FA6-6BED-151645430A3E}"/>
                </a:ext>
              </a:extLst>
            </p:cNvPr>
            <p:cNvSpPr/>
            <p:nvPr/>
          </p:nvSpPr>
          <p:spPr>
            <a:xfrm>
              <a:off x="4828096" y="4065896"/>
              <a:ext cx="733330" cy="8853"/>
            </a:xfrm>
            <a:custGeom>
              <a:avLst/>
              <a:gdLst>
                <a:gd name="connsiteX0" fmla="*/ 447104 w 449865"/>
                <a:gd name="connsiteY0" fmla="*/ 5429 h 5431"/>
                <a:gd name="connsiteX1" fmla="*/ 2762 w 449865"/>
                <a:gd name="connsiteY1" fmla="*/ 5429 h 5431"/>
                <a:gd name="connsiteX2" fmla="*/ 0 w 449865"/>
                <a:gd name="connsiteY2" fmla="*/ 2858 h 5431"/>
                <a:gd name="connsiteX3" fmla="*/ 0 w 449865"/>
                <a:gd name="connsiteY3" fmla="*/ 2762 h 5431"/>
                <a:gd name="connsiteX4" fmla="*/ 2762 w 449865"/>
                <a:gd name="connsiteY4" fmla="*/ 0 h 5431"/>
                <a:gd name="connsiteX5" fmla="*/ 447104 w 449865"/>
                <a:gd name="connsiteY5" fmla="*/ 0 h 5431"/>
                <a:gd name="connsiteX6" fmla="*/ 449866 w 449865"/>
                <a:gd name="connsiteY6" fmla="*/ 2762 h 5431"/>
                <a:gd name="connsiteX7" fmla="*/ 447199 w 449865"/>
                <a:gd name="connsiteY7" fmla="*/ 5429 h 5431"/>
                <a:gd name="connsiteX8" fmla="*/ 447104 w 449865"/>
                <a:gd name="connsiteY8" fmla="*/ 5429 h 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865" h="5431">
                  <a:moveTo>
                    <a:pt x="447104" y="5429"/>
                  </a:moveTo>
                  <a:lnTo>
                    <a:pt x="2762" y="5429"/>
                  </a:lnTo>
                  <a:cubicBezTo>
                    <a:pt x="1286" y="5486"/>
                    <a:pt x="57" y="4334"/>
                    <a:pt x="0" y="2858"/>
                  </a:cubicBezTo>
                  <a:cubicBezTo>
                    <a:pt x="0" y="2829"/>
                    <a:pt x="0" y="2791"/>
                    <a:pt x="0" y="2762"/>
                  </a:cubicBezTo>
                  <a:cubicBezTo>
                    <a:pt x="0" y="1238"/>
                    <a:pt x="1238" y="0"/>
                    <a:pt x="2762" y="0"/>
                  </a:cubicBezTo>
                  <a:lnTo>
                    <a:pt x="447104" y="0"/>
                  </a:lnTo>
                  <a:cubicBezTo>
                    <a:pt x="448628" y="0"/>
                    <a:pt x="449866" y="1238"/>
                    <a:pt x="449866" y="2762"/>
                  </a:cubicBezTo>
                  <a:cubicBezTo>
                    <a:pt x="449866" y="4239"/>
                    <a:pt x="448675" y="5429"/>
                    <a:pt x="447199" y="5429"/>
                  </a:cubicBezTo>
                  <a:cubicBezTo>
                    <a:pt x="447170" y="5429"/>
                    <a:pt x="447132" y="5429"/>
                    <a:pt x="447104" y="5429"/>
                  </a:cubicBezTo>
                  <a:close/>
                </a:path>
              </a:pathLst>
            </a:custGeom>
            <a:solidFill>
              <a:srgbClr val="FFFFFF"/>
            </a:solidFill>
            <a:ln w="9525" cap="flat">
              <a:noFill/>
              <a:prstDash val="solid"/>
              <a:miter/>
            </a:ln>
          </p:spPr>
          <p:txBody>
            <a:bodyPr rtlCol="0" anchor="ctr"/>
            <a:lstStyle/>
            <a:p>
              <a:endParaRPr lang="zh-CN" altLang="en-US"/>
            </a:p>
          </p:txBody>
        </p:sp>
        <p:sp>
          <p:nvSpPr>
            <p:cNvPr id="43" name="îşlîďè">
              <a:extLst>
                <a:ext uri="{FF2B5EF4-FFF2-40B4-BE49-F238E27FC236}">
                  <a16:creationId xmlns:a16="http://schemas.microsoft.com/office/drawing/2014/main" id="{45CF80AE-E069-FAF5-8706-1FB44A58D0B9}"/>
                </a:ext>
              </a:extLst>
            </p:cNvPr>
            <p:cNvSpPr/>
            <p:nvPr/>
          </p:nvSpPr>
          <p:spPr>
            <a:xfrm>
              <a:off x="4669257" y="4956511"/>
              <a:ext cx="2431187" cy="372647"/>
            </a:xfrm>
            <a:custGeom>
              <a:avLst/>
              <a:gdLst>
                <a:gd name="connsiteX0" fmla="*/ 1488376 w 1491424"/>
                <a:gd name="connsiteY0" fmla="*/ 228602 h 228602"/>
                <a:gd name="connsiteX1" fmla="*/ 114300 w 1491424"/>
                <a:gd name="connsiteY1" fmla="*/ 228602 h 228602"/>
                <a:gd name="connsiteX2" fmla="*/ 0 w 1491424"/>
                <a:gd name="connsiteY2" fmla="*/ 114302 h 228602"/>
                <a:gd name="connsiteX3" fmla="*/ 114300 w 1491424"/>
                <a:gd name="connsiteY3" fmla="*/ 2 h 228602"/>
                <a:gd name="connsiteX4" fmla="*/ 1488376 w 1491424"/>
                <a:gd name="connsiteY4" fmla="*/ 2 h 228602"/>
                <a:gd name="connsiteX5" fmla="*/ 1491424 w 1491424"/>
                <a:gd name="connsiteY5" fmla="*/ 2859 h 228602"/>
                <a:gd name="connsiteX6" fmla="*/ 1491424 w 1491424"/>
                <a:gd name="connsiteY6" fmla="*/ 2955 h 228602"/>
                <a:gd name="connsiteX7" fmla="*/ 1491424 w 1491424"/>
                <a:gd name="connsiteY7" fmla="*/ 226030 h 228602"/>
                <a:gd name="connsiteX8" fmla="*/ 1488376 w 1491424"/>
                <a:gd name="connsiteY8" fmla="*/ 228602 h 22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424" h="228602">
                  <a:moveTo>
                    <a:pt x="1488376" y="228602"/>
                  </a:moveTo>
                  <a:lnTo>
                    <a:pt x="114300" y="228602"/>
                  </a:lnTo>
                  <a:cubicBezTo>
                    <a:pt x="51178" y="228602"/>
                    <a:pt x="0" y="177424"/>
                    <a:pt x="0" y="114302"/>
                  </a:cubicBezTo>
                  <a:cubicBezTo>
                    <a:pt x="0" y="51180"/>
                    <a:pt x="51178" y="2"/>
                    <a:pt x="114300" y="2"/>
                  </a:cubicBezTo>
                  <a:lnTo>
                    <a:pt x="1488376" y="2"/>
                  </a:lnTo>
                  <a:cubicBezTo>
                    <a:pt x="1490005" y="-55"/>
                    <a:pt x="1491367" y="1231"/>
                    <a:pt x="1491424" y="2859"/>
                  </a:cubicBezTo>
                  <a:cubicBezTo>
                    <a:pt x="1491424" y="2888"/>
                    <a:pt x="1491424" y="2926"/>
                    <a:pt x="1491424" y="2955"/>
                  </a:cubicBezTo>
                  <a:lnTo>
                    <a:pt x="1491424" y="226030"/>
                  </a:lnTo>
                  <a:cubicBezTo>
                    <a:pt x="1491187" y="227526"/>
                    <a:pt x="1489891" y="228621"/>
                    <a:pt x="1488376" y="228602"/>
                  </a:cubicBezTo>
                  <a:close/>
                </a:path>
              </a:pathLst>
            </a:custGeom>
            <a:solidFill>
              <a:srgbClr val="F2A65A"/>
            </a:solidFill>
            <a:ln w="9525" cap="flat">
              <a:noFill/>
              <a:prstDash val="solid"/>
              <a:miter/>
            </a:ln>
          </p:spPr>
          <p:txBody>
            <a:bodyPr rtlCol="0" anchor="ctr"/>
            <a:lstStyle/>
            <a:p>
              <a:endParaRPr lang="zh-CN" altLang="en-US"/>
            </a:p>
          </p:txBody>
        </p:sp>
        <p:sp>
          <p:nvSpPr>
            <p:cNvPr id="44" name="ïsliḍè">
              <a:extLst>
                <a:ext uri="{FF2B5EF4-FFF2-40B4-BE49-F238E27FC236}">
                  <a16:creationId xmlns:a16="http://schemas.microsoft.com/office/drawing/2014/main" id="{142CF2E6-99EF-0BC0-3F41-73D44B75A28F}"/>
                </a:ext>
              </a:extLst>
            </p:cNvPr>
            <p:cNvSpPr/>
            <p:nvPr/>
          </p:nvSpPr>
          <p:spPr>
            <a:xfrm>
              <a:off x="5203690" y="4956514"/>
              <a:ext cx="1999232" cy="372643"/>
            </a:xfrm>
            <a:custGeom>
              <a:avLst/>
              <a:gdLst>
                <a:gd name="connsiteX0" fmla="*/ 1190625 w 1226439"/>
                <a:gd name="connsiteY0" fmla="*/ 228600 h 228600"/>
                <a:gd name="connsiteX1" fmla="*/ 114300 w 1226439"/>
                <a:gd name="connsiteY1" fmla="*/ 228600 h 228600"/>
                <a:gd name="connsiteX2" fmla="*/ 0 w 1226439"/>
                <a:gd name="connsiteY2" fmla="*/ 114300 h 228600"/>
                <a:gd name="connsiteX3" fmla="*/ 114300 w 1226439"/>
                <a:gd name="connsiteY3" fmla="*/ 0 h 228600"/>
                <a:gd name="connsiteX4" fmla="*/ 1190625 w 1226439"/>
                <a:gd name="connsiteY4" fmla="*/ 0 h 228600"/>
                <a:gd name="connsiteX5" fmla="*/ 1226439 w 1226439"/>
                <a:gd name="connsiteY5" fmla="*/ 35624 h 228600"/>
                <a:gd name="connsiteX6" fmla="*/ 1226439 w 1226439"/>
                <a:gd name="connsiteY6" fmla="*/ 35719 h 228600"/>
                <a:gd name="connsiteX7" fmla="*/ 1226439 w 1226439"/>
                <a:gd name="connsiteY7" fmla="*/ 192596 h 228600"/>
                <a:gd name="connsiteX8" fmla="*/ 1190816 w 1226439"/>
                <a:gd name="connsiteY8" fmla="*/ 228600 h 228600"/>
                <a:gd name="connsiteX9" fmla="*/ 1190625 w 1226439"/>
                <a:gd name="connsiteY9"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439" h="228600">
                  <a:moveTo>
                    <a:pt x="1190625" y="228600"/>
                  </a:moveTo>
                  <a:lnTo>
                    <a:pt x="114300" y="228600"/>
                  </a:lnTo>
                  <a:cubicBezTo>
                    <a:pt x="51178" y="228600"/>
                    <a:pt x="0" y="177422"/>
                    <a:pt x="0" y="114300"/>
                  </a:cubicBezTo>
                  <a:cubicBezTo>
                    <a:pt x="0" y="51178"/>
                    <a:pt x="51178" y="0"/>
                    <a:pt x="114300" y="0"/>
                  </a:cubicBezTo>
                  <a:lnTo>
                    <a:pt x="1190625" y="0"/>
                  </a:lnTo>
                  <a:cubicBezTo>
                    <a:pt x="1210351" y="-57"/>
                    <a:pt x="1226382" y="15897"/>
                    <a:pt x="1226439" y="35624"/>
                  </a:cubicBezTo>
                  <a:cubicBezTo>
                    <a:pt x="1226439" y="35652"/>
                    <a:pt x="1226439" y="35690"/>
                    <a:pt x="1226439" y="35719"/>
                  </a:cubicBezTo>
                  <a:lnTo>
                    <a:pt x="1226439" y="192596"/>
                  </a:lnTo>
                  <a:cubicBezTo>
                    <a:pt x="1226544" y="212379"/>
                    <a:pt x="1210599" y="228496"/>
                    <a:pt x="1190816" y="228600"/>
                  </a:cubicBezTo>
                  <a:cubicBezTo>
                    <a:pt x="1190749" y="228600"/>
                    <a:pt x="1190692" y="228600"/>
                    <a:pt x="1190625" y="228600"/>
                  </a:cubicBezTo>
                  <a:close/>
                </a:path>
              </a:pathLst>
            </a:custGeom>
            <a:solidFill>
              <a:srgbClr val="F7B369"/>
            </a:solidFill>
            <a:ln w="9525" cap="flat">
              <a:noFill/>
              <a:prstDash val="solid"/>
              <a:miter/>
            </a:ln>
          </p:spPr>
          <p:txBody>
            <a:bodyPr rtlCol="0" anchor="ctr"/>
            <a:lstStyle/>
            <a:p>
              <a:endParaRPr lang="zh-CN" altLang="en-US"/>
            </a:p>
          </p:txBody>
        </p:sp>
        <p:sp>
          <p:nvSpPr>
            <p:cNvPr id="45" name="iṧļiḋè">
              <a:extLst>
                <a:ext uri="{FF2B5EF4-FFF2-40B4-BE49-F238E27FC236}">
                  <a16:creationId xmlns:a16="http://schemas.microsoft.com/office/drawing/2014/main" id="{000017DF-28FB-7F66-A87C-4F5055C39542}"/>
                </a:ext>
              </a:extLst>
            </p:cNvPr>
            <p:cNvSpPr/>
            <p:nvPr/>
          </p:nvSpPr>
          <p:spPr>
            <a:xfrm>
              <a:off x="5289645" y="5020796"/>
              <a:ext cx="1913276" cy="236472"/>
            </a:xfrm>
            <a:custGeom>
              <a:avLst/>
              <a:gdLst>
                <a:gd name="connsiteX0" fmla="*/ 1173710 w 1173709"/>
                <a:gd name="connsiteY0" fmla="*/ 145066 h 145065"/>
                <a:gd name="connsiteX1" fmla="*/ 69952 w 1173709"/>
                <a:gd name="connsiteY1" fmla="*/ 145066 h 145065"/>
                <a:gd name="connsiteX2" fmla="*/ 48 w 1173709"/>
                <a:gd name="connsiteY2" fmla="*/ 69904 h 145065"/>
                <a:gd name="connsiteX3" fmla="*/ 69952 w 1173709"/>
                <a:gd name="connsiteY3" fmla="*/ 0 h 145065"/>
                <a:gd name="connsiteX4" fmla="*/ 1173710 w 1173709"/>
                <a:gd name="connsiteY4" fmla="*/ 0 h 145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3709" h="145065">
                  <a:moveTo>
                    <a:pt x="1173710" y="145066"/>
                  </a:moveTo>
                  <a:lnTo>
                    <a:pt x="69952" y="145066"/>
                  </a:lnTo>
                  <a:cubicBezTo>
                    <a:pt x="29890" y="143618"/>
                    <a:pt x="-1399" y="109966"/>
                    <a:pt x="48" y="69904"/>
                  </a:cubicBezTo>
                  <a:cubicBezTo>
                    <a:pt x="1430" y="31880"/>
                    <a:pt x="31929" y="1381"/>
                    <a:pt x="69952" y="0"/>
                  </a:cubicBezTo>
                  <a:lnTo>
                    <a:pt x="1173710" y="0"/>
                  </a:lnTo>
                  <a:close/>
                </a:path>
              </a:pathLst>
            </a:custGeom>
            <a:solidFill>
              <a:srgbClr val="FFD7B0"/>
            </a:solidFill>
            <a:ln w="9525" cap="flat">
              <a:noFill/>
              <a:prstDash val="solid"/>
              <a:miter/>
            </a:ln>
          </p:spPr>
          <p:txBody>
            <a:bodyPr rtlCol="0" anchor="ctr"/>
            <a:lstStyle/>
            <a:p>
              <a:endParaRPr lang="zh-CN" altLang="en-US"/>
            </a:p>
          </p:txBody>
        </p:sp>
        <p:sp>
          <p:nvSpPr>
            <p:cNvPr id="46" name="i$ḻïḍè">
              <a:extLst>
                <a:ext uri="{FF2B5EF4-FFF2-40B4-BE49-F238E27FC236}">
                  <a16:creationId xmlns:a16="http://schemas.microsoft.com/office/drawing/2014/main" id="{AC74D5ED-39E5-70AC-3A64-4349585AF6E8}"/>
                </a:ext>
              </a:extLst>
            </p:cNvPr>
            <p:cNvSpPr/>
            <p:nvPr/>
          </p:nvSpPr>
          <p:spPr>
            <a:xfrm>
              <a:off x="5069227" y="4587132"/>
              <a:ext cx="1877504" cy="372643"/>
            </a:xfrm>
            <a:custGeom>
              <a:avLst/>
              <a:gdLst>
                <a:gd name="connsiteX0" fmla="*/ 1138714 w 1151764"/>
                <a:gd name="connsiteY0" fmla="*/ 228600 h 228600"/>
                <a:gd name="connsiteX1" fmla="*/ 114300 w 1151764"/>
                <a:gd name="connsiteY1" fmla="*/ 228600 h 228600"/>
                <a:gd name="connsiteX2" fmla="*/ 0 w 1151764"/>
                <a:gd name="connsiteY2" fmla="*/ 114300 h 228600"/>
                <a:gd name="connsiteX3" fmla="*/ 114300 w 1151764"/>
                <a:gd name="connsiteY3" fmla="*/ 0 h 228600"/>
                <a:gd name="connsiteX4" fmla="*/ 1138714 w 1151764"/>
                <a:gd name="connsiteY4" fmla="*/ 0 h 228600"/>
                <a:gd name="connsiteX5" fmla="*/ 1151763 w 1151764"/>
                <a:gd name="connsiteY5" fmla="*/ 13049 h 228600"/>
                <a:gd name="connsiteX6" fmla="*/ 1151763 w 1151764"/>
                <a:gd name="connsiteY6" fmla="*/ 215360 h 228600"/>
                <a:gd name="connsiteX7" fmla="*/ 1138904 w 1151764"/>
                <a:gd name="connsiteY7" fmla="*/ 228600 h 228600"/>
                <a:gd name="connsiteX8" fmla="*/ 1138714 w 1151764"/>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764" h="228600">
                  <a:moveTo>
                    <a:pt x="1138714" y="228600"/>
                  </a:moveTo>
                  <a:lnTo>
                    <a:pt x="114300" y="228600"/>
                  </a:lnTo>
                  <a:cubicBezTo>
                    <a:pt x="51178" y="228600"/>
                    <a:pt x="0" y="177422"/>
                    <a:pt x="0" y="114300"/>
                  </a:cubicBezTo>
                  <a:cubicBezTo>
                    <a:pt x="0" y="51178"/>
                    <a:pt x="51178" y="0"/>
                    <a:pt x="114300" y="0"/>
                  </a:cubicBezTo>
                  <a:lnTo>
                    <a:pt x="1138714" y="0"/>
                  </a:lnTo>
                  <a:cubicBezTo>
                    <a:pt x="1145924" y="0"/>
                    <a:pt x="1151763" y="5839"/>
                    <a:pt x="1151763" y="13049"/>
                  </a:cubicBezTo>
                  <a:lnTo>
                    <a:pt x="1151763" y="215360"/>
                  </a:lnTo>
                  <a:cubicBezTo>
                    <a:pt x="1151868" y="222570"/>
                    <a:pt x="1146115" y="228495"/>
                    <a:pt x="1138904" y="228600"/>
                  </a:cubicBezTo>
                  <a:cubicBezTo>
                    <a:pt x="1138838" y="228600"/>
                    <a:pt x="1138780" y="228600"/>
                    <a:pt x="1138714" y="228600"/>
                  </a:cubicBezTo>
                  <a:close/>
                </a:path>
              </a:pathLst>
            </a:custGeom>
            <a:solidFill>
              <a:srgbClr val="D3D2DB"/>
            </a:solidFill>
            <a:ln w="9525" cap="flat">
              <a:noFill/>
              <a:prstDash val="solid"/>
              <a:miter/>
            </a:ln>
          </p:spPr>
          <p:txBody>
            <a:bodyPr rtlCol="0" anchor="ctr"/>
            <a:lstStyle/>
            <a:p>
              <a:endParaRPr lang="zh-CN" altLang="en-US"/>
            </a:p>
          </p:txBody>
        </p:sp>
        <p:sp>
          <p:nvSpPr>
            <p:cNvPr id="47" name="îs1ïḑe">
              <a:extLst>
                <a:ext uri="{FF2B5EF4-FFF2-40B4-BE49-F238E27FC236}">
                  <a16:creationId xmlns:a16="http://schemas.microsoft.com/office/drawing/2014/main" id="{5BC027C8-E1C8-9984-E2D5-386C261370E0}"/>
                </a:ext>
              </a:extLst>
            </p:cNvPr>
            <p:cNvSpPr/>
            <p:nvPr/>
          </p:nvSpPr>
          <p:spPr>
            <a:xfrm>
              <a:off x="5499942" y="4587132"/>
              <a:ext cx="1531410" cy="372643"/>
            </a:xfrm>
            <a:custGeom>
              <a:avLst/>
              <a:gdLst>
                <a:gd name="connsiteX0" fmla="*/ 906971 w 939451"/>
                <a:gd name="connsiteY0" fmla="*/ 228600 h 228600"/>
                <a:gd name="connsiteX1" fmla="*/ 114300 w 939451"/>
                <a:gd name="connsiteY1" fmla="*/ 228600 h 228600"/>
                <a:gd name="connsiteX2" fmla="*/ 0 w 939451"/>
                <a:gd name="connsiteY2" fmla="*/ 114300 h 228600"/>
                <a:gd name="connsiteX3" fmla="*/ 114300 w 939451"/>
                <a:gd name="connsiteY3" fmla="*/ 0 h 228600"/>
                <a:gd name="connsiteX4" fmla="*/ 906971 w 939451"/>
                <a:gd name="connsiteY4" fmla="*/ 0 h 228600"/>
                <a:gd name="connsiteX5" fmla="*/ 939451 w 939451"/>
                <a:gd name="connsiteY5" fmla="*/ 32480 h 228600"/>
                <a:gd name="connsiteX6" fmla="*/ 939451 w 939451"/>
                <a:gd name="connsiteY6" fmla="*/ 32575 h 228600"/>
                <a:gd name="connsiteX7" fmla="*/ 939451 w 939451"/>
                <a:gd name="connsiteY7" fmla="*/ 195929 h 228600"/>
                <a:gd name="connsiteX8" fmla="*/ 907161 w 939451"/>
                <a:gd name="connsiteY8" fmla="*/ 228600 h 228600"/>
                <a:gd name="connsiteX9" fmla="*/ 906971 w 939451"/>
                <a:gd name="connsiteY9"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9451" h="228600">
                  <a:moveTo>
                    <a:pt x="906971" y="228600"/>
                  </a:moveTo>
                  <a:lnTo>
                    <a:pt x="114300" y="228600"/>
                  </a:lnTo>
                  <a:cubicBezTo>
                    <a:pt x="51178" y="228600"/>
                    <a:pt x="0" y="177422"/>
                    <a:pt x="0" y="114300"/>
                  </a:cubicBezTo>
                  <a:cubicBezTo>
                    <a:pt x="0" y="51178"/>
                    <a:pt x="51178" y="0"/>
                    <a:pt x="114300" y="0"/>
                  </a:cubicBezTo>
                  <a:lnTo>
                    <a:pt x="906971" y="0"/>
                  </a:lnTo>
                  <a:cubicBezTo>
                    <a:pt x="924906" y="0"/>
                    <a:pt x="939451" y="14544"/>
                    <a:pt x="939451" y="32480"/>
                  </a:cubicBezTo>
                  <a:cubicBezTo>
                    <a:pt x="939451" y="32509"/>
                    <a:pt x="939451" y="32547"/>
                    <a:pt x="939451" y="32575"/>
                  </a:cubicBezTo>
                  <a:lnTo>
                    <a:pt x="939451" y="195929"/>
                  </a:lnTo>
                  <a:cubicBezTo>
                    <a:pt x="939556" y="213865"/>
                    <a:pt x="925097" y="228495"/>
                    <a:pt x="907161" y="228600"/>
                  </a:cubicBezTo>
                  <a:cubicBezTo>
                    <a:pt x="907094" y="228600"/>
                    <a:pt x="907037" y="228600"/>
                    <a:pt x="906971" y="228600"/>
                  </a:cubicBezTo>
                  <a:close/>
                </a:path>
              </a:pathLst>
            </a:custGeom>
            <a:solidFill>
              <a:srgbClr val="EBEBED"/>
            </a:solidFill>
            <a:ln w="9525" cap="flat">
              <a:noFill/>
              <a:prstDash val="solid"/>
              <a:miter/>
            </a:ln>
          </p:spPr>
          <p:txBody>
            <a:bodyPr rtlCol="0" anchor="ctr"/>
            <a:lstStyle/>
            <a:p>
              <a:endParaRPr lang="zh-CN" altLang="en-US"/>
            </a:p>
          </p:txBody>
        </p:sp>
        <p:sp>
          <p:nvSpPr>
            <p:cNvPr id="48" name="iṣḻíḑè">
              <a:extLst>
                <a:ext uri="{FF2B5EF4-FFF2-40B4-BE49-F238E27FC236}">
                  <a16:creationId xmlns:a16="http://schemas.microsoft.com/office/drawing/2014/main" id="{F1F2AB53-1385-0F5F-7ADC-FC1474A23C94}"/>
                </a:ext>
              </a:extLst>
            </p:cNvPr>
            <p:cNvSpPr/>
            <p:nvPr/>
          </p:nvSpPr>
          <p:spPr>
            <a:xfrm>
              <a:off x="5562359" y="4655450"/>
              <a:ext cx="1468991" cy="236317"/>
            </a:xfrm>
            <a:custGeom>
              <a:avLst/>
              <a:gdLst>
                <a:gd name="connsiteX0" fmla="*/ 901160 w 901160"/>
                <a:gd name="connsiteY0" fmla="*/ 144971 h 144970"/>
                <a:gd name="connsiteX1" fmla="*/ 72485 w 901160"/>
                <a:gd name="connsiteY1" fmla="*/ 144971 h 144970"/>
                <a:gd name="connsiteX2" fmla="*/ 0 w 901160"/>
                <a:gd name="connsiteY2" fmla="*/ 72485 h 144970"/>
                <a:gd name="connsiteX3" fmla="*/ 72485 w 901160"/>
                <a:gd name="connsiteY3" fmla="*/ 0 h 144970"/>
                <a:gd name="connsiteX4" fmla="*/ 901160 w 901160"/>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160" h="144970">
                  <a:moveTo>
                    <a:pt x="901160" y="144971"/>
                  </a:moveTo>
                  <a:lnTo>
                    <a:pt x="72485" y="144971"/>
                  </a:lnTo>
                  <a:cubicBezTo>
                    <a:pt x="32452" y="144971"/>
                    <a:pt x="0" y="112519"/>
                    <a:pt x="0" y="72485"/>
                  </a:cubicBezTo>
                  <a:cubicBezTo>
                    <a:pt x="0" y="32452"/>
                    <a:pt x="32452" y="0"/>
                    <a:pt x="72485" y="0"/>
                  </a:cubicBezTo>
                  <a:lnTo>
                    <a:pt x="901160" y="0"/>
                  </a:lnTo>
                  <a:close/>
                </a:path>
              </a:pathLst>
            </a:custGeom>
            <a:solidFill>
              <a:srgbClr val="FFFFFF"/>
            </a:solidFill>
            <a:ln w="9525" cap="flat">
              <a:noFill/>
              <a:prstDash val="solid"/>
              <a:miter/>
            </a:ln>
          </p:spPr>
          <p:txBody>
            <a:bodyPr rtlCol="0" anchor="ctr"/>
            <a:lstStyle/>
            <a:p>
              <a:endParaRPr lang="zh-CN" altLang="en-US"/>
            </a:p>
          </p:txBody>
        </p:sp>
        <p:sp>
          <p:nvSpPr>
            <p:cNvPr id="49" name="ïṧļiḋe">
              <a:extLst>
                <a:ext uri="{FF2B5EF4-FFF2-40B4-BE49-F238E27FC236}">
                  <a16:creationId xmlns:a16="http://schemas.microsoft.com/office/drawing/2014/main" id="{DE581AC1-818E-009C-26C2-15C60267CA7A}"/>
                </a:ext>
              </a:extLst>
            </p:cNvPr>
            <p:cNvSpPr/>
            <p:nvPr/>
          </p:nvSpPr>
          <p:spPr>
            <a:xfrm>
              <a:off x="6680910" y="4726096"/>
              <a:ext cx="358825" cy="8946"/>
            </a:xfrm>
            <a:custGeom>
              <a:avLst/>
              <a:gdLst>
                <a:gd name="connsiteX0" fmla="*/ 216884 w 220123"/>
                <a:gd name="connsiteY0" fmla="*/ 5429 h 5488"/>
                <a:gd name="connsiteX1" fmla="*/ 2762 w 220123"/>
                <a:gd name="connsiteY1" fmla="*/ 5429 h 5488"/>
                <a:gd name="connsiteX2" fmla="*/ 0 w 220123"/>
                <a:gd name="connsiteY2" fmla="*/ 2858 h 5488"/>
                <a:gd name="connsiteX3" fmla="*/ 0 w 220123"/>
                <a:gd name="connsiteY3" fmla="*/ 2762 h 5488"/>
                <a:gd name="connsiteX4" fmla="*/ 2762 w 220123"/>
                <a:gd name="connsiteY4" fmla="*/ 0 h 5488"/>
                <a:gd name="connsiteX5" fmla="*/ 217361 w 220123"/>
                <a:gd name="connsiteY5" fmla="*/ 0 h 5488"/>
                <a:gd name="connsiteX6" fmla="*/ 220123 w 220123"/>
                <a:gd name="connsiteY6" fmla="*/ 2762 h 5488"/>
                <a:gd name="connsiteX7" fmla="*/ 217522 w 220123"/>
                <a:gd name="connsiteY7" fmla="*/ 5487 h 5488"/>
                <a:gd name="connsiteX8" fmla="*/ 216884 w 220123"/>
                <a:gd name="connsiteY8" fmla="*/ 5429 h 5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0123" h="5488">
                  <a:moveTo>
                    <a:pt x="216884" y="5429"/>
                  </a:moveTo>
                  <a:lnTo>
                    <a:pt x="2762" y="5429"/>
                  </a:lnTo>
                  <a:cubicBezTo>
                    <a:pt x="1285" y="5487"/>
                    <a:pt x="57" y="4334"/>
                    <a:pt x="0" y="2858"/>
                  </a:cubicBezTo>
                  <a:cubicBezTo>
                    <a:pt x="0" y="2829"/>
                    <a:pt x="0" y="2791"/>
                    <a:pt x="0" y="2762"/>
                  </a:cubicBezTo>
                  <a:cubicBezTo>
                    <a:pt x="0" y="1238"/>
                    <a:pt x="1238" y="0"/>
                    <a:pt x="2762" y="0"/>
                  </a:cubicBezTo>
                  <a:lnTo>
                    <a:pt x="217361" y="0"/>
                  </a:lnTo>
                  <a:cubicBezTo>
                    <a:pt x="218884" y="0"/>
                    <a:pt x="220123" y="1238"/>
                    <a:pt x="220123" y="2762"/>
                  </a:cubicBezTo>
                  <a:cubicBezTo>
                    <a:pt x="220160" y="4239"/>
                    <a:pt x="218989" y="5458"/>
                    <a:pt x="217522" y="5487"/>
                  </a:cubicBezTo>
                  <a:cubicBezTo>
                    <a:pt x="217303" y="5496"/>
                    <a:pt x="217094" y="5477"/>
                    <a:pt x="216884" y="5429"/>
                  </a:cubicBezTo>
                  <a:close/>
                </a:path>
              </a:pathLst>
            </a:custGeom>
            <a:solidFill>
              <a:srgbClr val="D3D2DB"/>
            </a:solidFill>
            <a:ln w="9525" cap="flat">
              <a:noFill/>
              <a:prstDash val="solid"/>
              <a:miter/>
            </a:ln>
          </p:spPr>
          <p:txBody>
            <a:bodyPr rtlCol="0" anchor="ctr"/>
            <a:lstStyle/>
            <a:p>
              <a:endParaRPr lang="zh-CN" altLang="en-US"/>
            </a:p>
          </p:txBody>
        </p:sp>
        <p:sp>
          <p:nvSpPr>
            <p:cNvPr id="50" name="işľíḓê">
              <a:extLst>
                <a:ext uri="{FF2B5EF4-FFF2-40B4-BE49-F238E27FC236}">
                  <a16:creationId xmlns:a16="http://schemas.microsoft.com/office/drawing/2014/main" id="{7B365D8B-1636-D9C0-8364-516DCD1913BC}"/>
                </a:ext>
              </a:extLst>
            </p:cNvPr>
            <p:cNvSpPr/>
            <p:nvPr/>
          </p:nvSpPr>
          <p:spPr>
            <a:xfrm>
              <a:off x="6542351" y="4804581"/>
              <a:ext cx="495735" cy="9013"/>
            </a:xfrm>
            <a:custGeom>
              <a:avLst/>
              <a:gdLst>
                <a:gd name="connsiteX0" fmla="*/ 300836 w 304111"/>
                <a:gd name="connsiteY0" fmla="*/ 5479 h 5529"/>
                <a:gd name="connsiteX1" fmla="*/ 3275 w 304111"/>
                <a:gd name="connsiteY1" fmla="*/ 5479 h 5529"/>
                <a:gd name="connsiteX2" fmla="*/ 47 w 304111"/>
                <a:gd name="connsiteY2" fmla="*/ 3279 h 5529"/>
                <a:gd name="connsiteX3" fmla="*/ 2256 w 304111"/>
                <a:gd name="connsiteY3" fmla="*/ 50 h 5529"/>
                <a:gd name="connsiteX4" fmla="*/ 3275 w 304111"/>
                <a:gd name="connsiteY4" fmla="*/ 50 h 5529"/>
                <a:gd name="connsiteX5" fmla="*/ 300836 w 304111"/>
                <a:gd name="connsiteY5" fmla="*/ 50 h 5529"/>
                <a:gd name="connsiteX6" fmla="*/ 304065 w 304111"/>
                <a:gd name="connsiteY6" fmla="*/ 2250 h 5529"/>
                <a:gd name="connsiteX7" fmla="*/ 301855 w 304111"/>
                <a:gd name="connsiteY7" fmla="*/ 5479 h 5529"/>
                <a:gd name="connsiteX8" fmla="*/ 300836 w 304111"/>
                <a:gd name="connsiteY8" fmla="*/ 5479 h 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111" h="5529">
                  <a:moveTo>
                    <a:pt x="300836" y="5479"/>
                  </a:moveTo>
                  <a:lnTo>
                    <a:pt x="3275" y="5479"/>
                  </a:lnTo>
                  <a:cubicBezTo>
                    <a:pt x="1780" y="5765"/>
                    <a:pt x="332" y="4774"/>
                    <a:pt x="47" y="3279"/>
                  </a:cubicBezTo>
                  <a:cubicBezTo>
                    <a:pt x="-230" y="1774"/>
                    <a:pt x="751" y="336"/>
                    <a:pt x="2256" y="50"/>
                  </a:cubicBezTo>
                  <a:cubicBezTo>
                    <a:pt x="2589" y="-17"/>
                    <a:pt x="2942" y="-17"/>
                    <a:pt x="3275" y="50"/>
                  </a:cubicBezTo>
                  <a:lnTo>
                    <a:pt x="300836" y="50"/>
                  </a:lnTo>
                  <a:cubicBezTo>
                    <a:pt x="302332" y="-236"/>
                    <a:pt x="303780" y="755"/>
                    <a:pt x="304065" y="2250"/>
                  </a:cubicBezTo>
                  <a:cubicBezTo>
                    <a:pt x="304341" y="3755"/>
                    <a:pt x="303361" y="5194"/>
                    <a:pt x="301855" y="5479"/>
                  </a:cubicBezTo>
                  <a:cubicBezTo>
                    <a:pt x="301522" y="5546"/>
                    <a:pt x="301170" y="5546"/>
                    <a:pt x="300836" y="5479"/>
                  </a:cubicBezTo>
                  <a:close/>
                </a:path>
              </a:pathLst>
            </a:custGeom>
            <a:solidFill>
              <a:srgbClr val="D3D2DB"/>
            </a:solidFill>
            <a:ln w="9525" cap="flat">
              <a:noFill/>
              <a:prstDash val="solid"/>
              <a:miter/>
            </a:ln>
          </p:spPr>
          <p:txBody>
            <a:bodyPr rtlCol="0" anchor="ctr"/>
            <a:lstStyle/>
            <a:p>
              <a:endParaRPr lang="zh-CN" altLang="en-US"/>
            </a:p>
          </p:txBody>
        </p:sp>
        <p:sp>
          <p:nvSpPr>
            <p:cNvPr id="51" name="íšļïďè">
              <a:extLst>
                <a:ext uri="{FF2B5EF4-FFF2-40B4-BE49-F238E27FC236}">
                  <a16:creationId xmlns:a16="http://schemas.microsoft.com/office/drawing/2014/main" id="{33E02D73-A028-A268-2DBD-EA80883A6D61}"/>
                </a:ext>
              </a:extLst>
            </p:cNvPr>
            <p:cNvSpPr/>
            <p:nvPr/>
          </p:nvSpPr>
          <p:spPr>
            <a:xfrm>
              <a:off x="6286435" y="5091673"/>
              <a:ext cx="926174" cy="9011"/>
            </a:xfrm>
            <a:custGeom>
              <a:avLst/>
              <a:gdLst>
                <a:gd name="connsiteX0" fmla="*/ 564891 w 568166"/>
                <a:gd name="connsiteY0" fmla="*/ 5478 h 5528"/>
                <a:gd name="connsiteX1" fmla="*/ 2249 w 568166"/>
                <a:gd name="connsiteY1" fmla="*/ 5478 h 5528"/>
                <a:gd name="connsiteX2" fmla="*/ 49 w 568166"/>
                <a:gd name="connsiteY2" fmla="*/ 2249 h 5528"/>
                <a:gd name="connsiteX3" fmla="*/ 2249 w 568166"/>
                <a:gd name="connsiteY3" fmla="*/ 49 h 5528"/>
                <a:gd name="connsiteX4" fmla="*/ 564891 w 568166"/>
                <a:gd name="connsiteY4" fmla="*/ 49 h 5528"/>
                <a:gd name="connsiteX5" fmla="*/ 568120 w 568166"/>
                <a:gd name="connsiteY5" fmla="*/ 2249 h 5528"/>
                <a:gd name="connsiteX6" fmla="*/ 565910 w 568166"/>
                <a:gd name="connsiteY6" fmla="*/ 5478 h 5528"/>
                <a:gd name="connsiteX7" fmla="*/ 564891 w 568166"/>
                <a:gd name="connsiteY7" fmla="*/ 5478 h 5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8166" h="5528">
                  <a:moveTo>
                    <a:pt x="564891" y="5478"/>
                  </a:moveTo>
                  <a:lnTo>
                    <a:pt x="2249" y="5478"/>
                  </a:lnTo>
                  <a:cubicBezTo>
                    <a:pt x="754" y="5192"/>
                    <a:pt x="-237" y="3754"/>
                    <a:pt x="49" y="2249"/>
                  </a:cubicBezTo>
                  <a:cubicBezTo>
                    <a:pt x="258" y="1135"/>
                    <a:pt x="1135" y="259"/>
                    <a:pt x="2249" y="49"/>
                  </a:cubicBezTo>
                  <a:lnTo>
                    <a:pt x="564891" y="49"/>
                  </a:lnTo>
                  <a:cubicBezTo>
                    <a:pt x="566387" y="-237"/>
                    <a:pt x="567834" y="754"/>
                    <a:pt x="568120" y="2249"/>
                  </a:cubicBezTo>
                  <a:cubicBezTo>
                    <a:pt x="568397" y="3754"/>
                    <a:pt x="567415" y="5192"/>
                    <a:pt x="565910" y="5478"/>
                  </a:cubicBezTo>
                  <a:cubicBezTo>
                    <a:pt x="565577" y="5545"/>
                    <a:pt x="565225" y="5545"/>
                    <a:pt x="564891" y="5478"/>
                  </a:cubicBezTo>
                  <a:close/>
                </a:path>
              </a:pathLst>
            </a:custGeom>
            <a:solidFill>
              <a:srgbClr val="B28DA3"/>
            </a:solidFill>
            <a:ln w="9525" cap="flat">
              <a:noFill/>
              <a:prstDash val="solid"/>
              <a:miter/>
            </a:ln>
          </p:spPr>
          <p:txBody>
            <a:bodyPr rtlCol="0" anchor="ctr"/>
            <a:lstStyle/>
            <a:p>
              <a:endParaRPr lang="zh-CN" altLang="en-US"/>
            </a:p>
          </p:txBody>
        </p:sp>
        <p:sp>
          <p:nvSpPr>
            <p:cNvPr id="52" name="íṧļïdê">
              <a:extLst>
                <a:ext uri="{FF2B5EF4-FFF2-40B4-BE49-F238E27FC236}">
                  <a16:creationId xmlns:a16="http://schemas.microsoft.com/office/drawing/2014/main" id="{3A16E7FD-59BB-FEA2-714D-5EFF97404080}"/>
                </a:ext>
              </a:extLst>
            </p:cNvPr>
            <p:cNvSpPr/>
            <p:nvPr/>
          </p:nvSpPr>
          <p:spPr>
            <a:xfrm>
              <a:off x="6711870" y="5177461"/>
              <a:ext cx="492546" cy="8850"/>
            </a:xfrm>
            <a:custGeom>
              <a:avLst/>
              <a:gdLst>
                <a:gd name="connsiteX0" fmla="*/ 299906 w 302155"/>
                <a:gd name="connsiteY0" fmla="*/ 5429 h 5429"/>
                <a:gd name="connsiteX1" fmla="*/ 2249 w 302155"/>
                <a:gd name="connsiteY1" fmla="*/ 5429 h 5429"/>
                <a:gd name="connsiteX2" fmla="*/ 49 w 302155"/>
                <a:gd name="connsiteY2" fmla="*/ 2200 h 5429"/>
                <a:gd name="connsiteX3" fmla="*/ 2249 w 302155"/>
                <a:gd name="connsiteY3" fmla="*/ 0 h 5429"/>
                <a:gd name="connsiteX4" fmla="*/ 299906 w 302155"/>
                <a:gd name="connsiteY4" fmla="*/ 0 h 5429"/>
                <a:gd name="connsiteX5" fmla="*/ 302106 w 302155"/>
                <a:gd name="connsiteY5" fmla="*/ 3229 h 5429"/>
                <a:gd name="connsiteX6" fmla="*/ 299906 w 302155"/>
                <a:gd name="connsiteY6" fmla="*/ 5429 h 5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2155" h="5429">
                  <a:moveTo>
                    <a:pt x="299906" y="5429"/>
                  </a:moveTo>
                  <a:lnTo>
                    <a:pt x="2249" y="5429"/>
                  </a:lnTo>
                  <a:cubicBezTo>
                    <a:pt x="754" y="5144"/>
                    <a:pt x="-236" y="3705"/>
                    <a:pt x="49" y="2200"/>
                  </a:cubicBezTo>
                  <a:cubicBezTo>
                    <a:pt x="259" y="1086"/>
                    <a:pt x="1135" y="210"/>
                    <a:pt x="2249" y="0"/>
                  </a:cubicBezTo>
                  <a:lnTo>
                    <a:pt x="299906" y="0"/>
                  </a:lnTo>
                  <a:cubicBezTo>
                    <a:pt x="301401" y="286"/>
                    <a:pt x="302392" y="1724"/>
                    <a:pt x="302106" y="3229"/>
                  </a:cubicBezTo>
                  <a:cubicBezTo>
                    <a:pt x="301896" y="4343"/>
                    <a:pt x="301020" y="5220"/>
                    <a:pt x="299906" y="5429"/>
                  </a:cubicBezTo>
                  <a:close/>
                </a:path>
              </a:pathLst>
            </a:custGeom>
            <a:solidFill>
              <a:srgbClr val="B28DA3"/>
            </a:solidFill>
            <a:ln w="9525" cap="flat">
              <a:noFill/>
              <a:prstDash val="solid"/>
              <a:miter/>
            </a:ln>
          </p:spPr>
          <p:txBody>
            <a:bodyPr rtlCol="0" anchor="ctr"/>
            <a:lstStyle/>
            <a:p>
              <a:endParaRPr lang="zh-CN" altLang="en-US"/>
            </a:p>
          </p:txBody>
        </p:sp>
        <p:sp>
          <p:nvSpPr>
            <p:cNvPr id="53" name="işļiďê">
              <a:extLst>
                <a:ext uri="{FF2B5EF4-FFF2-40B4-BE49-F238E27FC236}">
                  <a16:creationId xmlns:a16="http://schemas.microsoft.com/office/drawing/2014/main" id="{EDB41FBC-915B-6547-B223-91D89138E5AC}"/>
                </a:ext>
              </a:extLst>
            </p:cNvPr>
            <p:cNvSpPr/>
            <p:nvPr/>
          </p:nvSpPr>
          <p:spPr>
            <a:xfrm>
              <a:off x="4628266" y="5701335"/>
              <a:ext cx="2922767" cy="372643"/>
            </a:xfrm>
            <a:custGeom>
              <a:avLst/>
              <a:gdLst>
                <a:gd name="connsiteX0" fmla="*/ 110300 w 1792986"/>
                <a:gd name="connsiteY0" fmla="*/ 0 h 228600"/>
                <a:gd name="connsiteX1" fmla="*/ 1792986 w 1792986"/>
                <a:gd name="connsiteY1" fmla="*/ 0 h 228600"/>
                <a:gd name="connsiteX2" fmla="*/ 1792986 w 1792986"/>
                <a:gd name="connsiteY2" fmla="*/ 0 h 228600"/>
                <a:gd name="connsiteX3" fmla="*/ 1792986 w 1792986"/>
                <a:gd name="connsiteY3" fmla="*/ 228600 h 228600"/>
                <a:gd name="connsiteX4" fmla="*/ 1792986 w 1792986"/>
                <a:gd name="connsiteY4" fmla="*/ 228600 h 228600"/>
                <a:gd name="connsiteX5" fmla="*/ 110300 w 1792986"/>
                <a:gd name="connsiteY5" fmla="*/ 228600 h 228600"/>
                <a:gd name="connsiteX6" fmla="*/ 0 w 1792986"/>
                <a:gd name="connsiteY6" fmla="*/ 118301 h 228600"/>
                <a:gd name="connsiteX7" fmla="*/ 0 w 1792986"/>
                <a:gd name="connsiteY7" fmla="*/ 110585 h 228600"/>
                <a:gd name="connsiteX8" fmla="*/ 110014 w 1792986"/>
                <a:gd name="connsiteY8" fmla="*/ 0 h 228600"/>
                <a:gd name="connsiteX9" fmla="*/ 110300 w 1792986"/>
                <a:gd name="connsiteY9" fmla="*/ 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2986" h="228600">
                  <a:moveTo>
                    <a:pt x="110300" y="0"/>
                  </a:moveTo>
                  <a:lnTo>
                    <a:pt x="1792986" y="0"/>
                  </a:lnTo>
                  <a:lnTo>
                    <a:pt x="1792986" y="0"/>
                  </a:lnTo>
                  <a:lnTo>
                    <a:pt x="1792986" y="228600"/>
                  </a:lnTo>
                  <a:lnTo>
                    <a:pt x="1792986" y="228600"/>
                  </a:lnTo>
                  <a:lnTo>
                    <a:pt x="110300" y="228600"/>
                  </a:lnTo>
                  <a:cubicBezTo>
                    <a:pt x="49388" y="228600"/>
                    <a:pt x="0" y="179213"/>
                    <a:pt x="0" y="118301"/>
                  </a:cubicBezTo>
                  <a:lnTo>
                    <a:pt x="0" y="110585"/>
                  </a:lnTo>
                  <a:cubicBezTo>
                    <a:pt x="-162" y="49673"/>
                    <a:pt x="49102" y="162"/>
                    <a:pt x="110014" y="0"/>
                  </a:cubicBezTo>
                  <a:cubicBezTo>
                    <a:pt x="110109" y="0"/>
                    <a:pt x="110204" y="0"/>
                    <a:pt x="110300" y="0"/>
                  </a:cubicBezTo>
                  <a:close/>
                </a:path>
              </a:pathLst>
            </a:custGeom>
            <a:solidFill>
              <a:srgbClr val="B9B2C1"/>
            </a:solidFill>
            <a:ln w="9525" cap="flat">
              <a:noFill/>
              <a:prstDash val="solid"/>
              <a:miter/>
            </a:ln>
          </p:spPr>
          <p:txBody>
            <a:bodyPr rtlCol="0" anchor="ctr"/>
            <a:lstStyle/>
            <a:p>
              <a:endParaRPr lang="zh-CN" altLang="en-US"/>
            </a:p>
          </p:txBody>
        </p:sp>
        <p:sp>
          <p:nvSpPr>
            <p:cNvPr id="54" name="íš1idè">
              <a:extLst>
                <a:ext uri="{FF2B5EF4-FFF2-40B4-BE49-F238E27FC236}">
                  <a16:creationId xmlns:a16="http://schemas.microsoft.com/office/drawing/2014/main" id="{1A00CD5D-B2CF-2D4D-21B2-277706BAD45D}"/>
                </a:ext>
              </a:extLst>
            </p:cNvPr>
            <p:cNvSpPr/>
            <p:nvPr/>
          </p:nvSpPr>
          <p:spPr>
            <a:xfrm>
              <a:off x="4832886" y="5328691"/>
              <a:ext cx="2430900" cy="372643"/>
            </a:xfrm>
            <a:custGeom>
              <a:avLst/>
              <a:gdLst>
                <a:gd name="connsiteX0" fmla="*/ 2967 w 1491248"/>
                <a:gd name="connsiteY0" fmla="*/ 228600 h 228600"/>
                <a:gd name="connsiteX1" fmla="*/ 1376949 w 1491248"/>
                <a:gd name="connsiteY1" fmla="*/ 228600 h 228600"/>
                <a:gd name="connsiteX2" fmla="*/ 1491249 w 1491248"/>
                <a:gd name="connsiteY2" fmla="*/ 114300 h 228600"/>
                <a:gd name="connsiteX3" fmla="*/ 1376949 w 1491248"/>
                <a:gd name="connsiteY3" fmla="*/ 0 h 228600"/>
                <a:gd name="connsiteX4" fmla="*/ 2967 w 1491248"/>
                <a:gd name="connsiteY4" fmla="*/ 0 h 228600"/>
                <a:gd name="connsiteX5" fmla="*/ 15 w 1491248"/>
                <a:gd name="connsiteY5" fmla="*/ 2953 h 228600"/>
                <a:gd name="connsiteX6" fmla="*/ 15 w 1491248"/>
                <a:gd name="connsiteY6" fmla="*/ 225362 h 228600"/>
                <a:gd name="connsiteX7" fmla="*/ 2672 w 1491248"/>
                <a:gd name="connsiteY7" fmla="*/ 228591 h 228600"/>
                <a:gd name="connsiteX8" fmla="*/ 2967 w 1491248"/>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1248" h="228600">
                  <a:moveTo>
                    <a:pt x="2967" y="228600"/>
                  </a:moveTo>
                  <a:lnTo>
                    <a:pt x="1376949" y="228600"/>
                  </a:lnTo>
                  <a:cubicBezTo>
                    <a:pt x="1440071" y="228600"/>
                    <a:pt x="1491249" y="177422"/>
                    <a:pt x="1491249" y="114300"/>
                  </a:cubicBezTo>
                  <a:cubicBezTo>
                    <a:pt x="1491249" y="51178"/>
                    <a:pt x="1440071" y="0"/>
                    <a:pt x="1376949" y="0"/>
                  </a:cubicBezTo>
                  <a:lnTo>
                    <a:pt x="2967" y="0"/>
                  </a:lnTo>
                  <a:cubicBezTo>
                    <a:pt x="1339" y="0"/>
                    <a:pt x="15" y="1324"/>
                    <a:pt x="15" y="2953"/>
                  </a:cubicBezTo>
                  <a:lnTo>
                    <a:pt x="15" y="225362"/>
                  </a:lnTo>
                  <a:cubicBezTo>
                    <a:pt x="-147" y="226981"/>
                    <a:pt x="1043" y="228429"/>
                    <a:pt x="2672" y="228591"/>
                  </a:cubicBezTo>
                  <a:cubicBezTo>
                    <a:pt x="2767" y="228600"/>
                    <a:pt x="2872" y="228600"/>
                    <a:pt x="2967" y="228600"/>
                  </a:cubicBezTo>
                  <a:close/>
                </a:path>
              </a:pathLst>
            </a:custGeom>
            <a:solidFill>
              <a:srgbClr val="D3D2DB"/>
            </a:solidFill>
            <a:ln w="9525" cap="flat">
              <a:noFill/>
              <a:prstDash val="solid"/>
              <a:miter/>
            </a:ln>
          </p:spPr>
          <p:txBody>
            <a:bodyPr rtlCol="0" anchor="ctr"/>
            <a:lstStyle/>
            <a:p>
              <a:endParaRPr lang="zh-CN" altLang="en-US"/>
            </a:p>
          </p:txBody>
        </p:sp>
        <p:sp>
          <p:nvSpPr>
            <p:cNvPr id="55" name="ïşḻïḑè">
              <a:extLst>
                <a:ext uri="{FF2B5EF4-FFF2-40B4-BE49-F238E27FC236}">
                  <a16:creationId xmlns:a16="http://schemas.microsoft.com/office/drawing/2014/main" id="{D5AC80DA-2D20-7C36-F359-BA1B63C54B6D}"/>
                </a:ext>
              </a:extLst>
            </p:cNvPr>
            <p:cNvSpPr/>
            <p:nvPr/>
          </p:nvSpPr>
          <p:spPr>
            <a:xfrm>
              <a:off x="4730275" y="5328691"/>
              <a:ext cx="1999079" cy="372643"/>
            </a:xfrm>
            <a:custGeom>
              <a:avLst/>
              <a:gdLst>
                <a:gd name="connsiteX0" fmla="*/ 35720 w 1226345"/>
                <a:gd name="connsiteY0" fmla="*/ 228600 h 228600"/>
                <a:gd name="connsiteX1" fmla="*/ 1112045 w 1226345"/>
                <a:gd name="connsiteY1" fmla="*/ 228600 h 228600"/>
                <a:gd name="connsiteX2" fmla="*/ 1226345 w 1226345"/>
                <a:gd name="connsiteY2" fmla="*/ 114300 h 228600"/>
                <a:gd name="connsiteX3" fmla="*/ 1112045 w 1226345"/>
                <a:gd name="connsiteY3" fmla="*/ 0 h 228600"/>
                <a:gd name="connsiteX4" fmla="*/ 35720 w 1226345"/>
                <a:gd name="connsiteY4" fmla="*/ 0 h 228600"/>
                <a:gd name="connsiteX5" fmla="*/ 1 w 1226345"/>
                <a:gd name="connsiteY5" fmla="*/ 35719 h 228600"/>
                <a:gd name="connsiteX6" fmla="*/ 1 w 1226345"/>
                <a:gd name="connsiteY6" fmla="*/ 192596 h 228600"/>
                <a:gd name="connsiteX7" fmla="*/ 35434 w 1226345"/>
                <a:gd name="connsiteY7" fmla="*/ 228600 h 228600"/>
                <a:gd name="connsiteX8" fmla="*/ 35720 w 1226345"/>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345" h="228600">
                  <a:moveTo>
                    <a:pt x="35720" y="228600"/>
                  </a:moveTo>
                  <a:lnTo>
                    <a:pt x="1112045" y="228600"/>
                  </a:lnTo>
                  <a:cubicBezTo>
                    <a:pt x="1175167" y="228600"/>
                    <a:pt x="1226345" y="177422"/>
                    <a:pt x="1226345" y="114300"/>
                  </a:cubicBezTo>
                  <a:cubicBezTo>
                    <a:pt x="1226345" y="51178"/>
                    <a:pt x="1175167" y="0"/>
                    <a:pt x="1112045" y="0"/>
                  </a:cubicBezTo>
                  <a:lnTo>
                    <a:pt x="35720" y="0"/>
                  </a:lnTo>
                  <a:cubicBezTo>
                    <a:pt x="15994" y="0"/>
                    <a:pt x="1" y="15993"/>
                    <a:pt x="1" y="35719"/>
                  </a:cubicBezTo>
                  <a:lnTo>
                    <a:pt x="1" y="192596"/>
                  </a:lnTo>
                  <a:cubicBezTo>
                    <a:pt x="-161" y="212322"/>
                    <a:pt x="15708" y="228438"/>
                    <a:pt x="35434" y="228600"/>
                  </a:cubicBezTo>
                  <a:cubicBezTo>
                    <a:pt x="35530" y="228600"/>
                    <a:pt x="35625" y="228600"/>
                    <a:pt x="35720" y="228600"/>
                  </a:cubicBezTo>
                  <a:close/>
                </a:path>
              </a:pathLst>
            </a:custGeom>
            <a:solidFill>
              <a:srgbClr val="EBEBED"/>
            </a:solidFill>
            <a:ln w="9525" cap="flat">
              <a:noFill/>
              <a:prstDash val="solid"/>
              <a:miter/>
            </a:ln>
          </p:spPr>
          <p:txBody>
            <a:bodyPr rtlCol="0" anchor="ctr"/>
            <a:lstStyle/>
            <a:p>
              <a:endParaRPr lang="zh-CN" altLang="en-US"/>
            </a:p>
          </p:txBody>
        </p:sp>
        <p:sp>
          <p:nvSpPr>
            <p:cNvPr id="56" name="iśliḍê">
              <a:extLst>
                <a:ext uri="{FF2B5EF4-FFF2-40B4-BE49-F238E27FC236}">
                  <a16:creationId xmlns:a16="http://schemas.microsoft.com/office/drawing/2014/main" id="{F0E8A0FE-B09A-F902-FD79-8C8F87884C8E}"/>
                </a:ext>
              </a:extLst>
            </p:cNvPr>
            <p:cNvSpPr/>
            <p:nvPr/>
          </p:nvSpPr>
          <p:spPr>
            <a:xfrm>
              <a:off x="4730277" y="5393128"/>
              <a:ext cx="1918027" cy="236317"/>
            </a:xfrm>
            <a:custGeom>
              <a:avLst/>
              <a:gdLst>
                <a:gd name="connsiteX0" fmla="*/ 0 w 1176623"/>
                <a:gd name="connsiteY0" fmla="*/ 144970 h 144970"/>
                <a:gd name="connsiteX1" fmla="*/ 1104138 w 1176623"/>
                <a:gd name="connsiteY1" fmla="*/ 144970 h 144970"/>
                <a:gd name="connsiteX2" fmla="*/ 1176623 w 1176623"/>
                <a:gd name="connsiteY2" fmla="*/ 72485 h 144970"/>
                <a:gd name="connsiteX3" fmla="*/ 1104138 w 1176623"/>
                <a:gd name="connsiteY3" fmla="*/ 0 h 144970"/>
                <a:gd name="connsiteX4" fmla="*/ 0 w 1176623"/>
                <a:gd name="connsiteY4" fmla="*/ 0 h 144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6623" h="144970">
                  <a:moveTo>
                    <a:pt x="0" y="144970"/>
                  </a:moveTo>
                  <a:lnTo>
                    <a:pt x="1104138" y="144970"/>
                  </a:lnTo>
                  <a:cubicBezTo>
                    <a:pt x="1144172" y="144970"/>
                    <a:pt x="1176623" y="112519"/>
                    <a:pt x="1176623" y="72485"/>
                  </a:cubicBezTo>
                  <a:cubicBezTo>
                    <a:pt x="1176623" y="32452"/>
                    <a:pt x="1144172" y="0"/>
                    <a:pt x="1104138" y="0"/>
                  </a:cubicBezTo>
                  <a:lnTo>
                    <a:pt x="0" y="0"/>
                  </a:lnTo>
                  <a:close/>
                </a:path>
              </a:pathLst>
            </a:custGeom>
            <a:solidFill>
              <a:srgbClr val="FFFFFF"/>
            </a:solidFill>
            <a:ln w="9525" cap="flat">
              <a:noFill/>
              <a:prstDash val="solid"/>
              <a:miter/>
            </a:ln>
          </p:spPr>
          <p:txBody>
            <a:bodyPr rtlCol="0" anchor="ctr"/>
            <a:lstStyle/>
            <a:p>
              <a:endParaRPr lang="zh-CN" altLang="en-US"/>
            </a:p>
          </p:txBody>
        </p:sp>
        <p:sp>
          <p:nvSpPr>
            <p:cNvPr id="57" name="îśḷîdê">
              <a:extLst>
                <a:ext uri="{FF2B5EF4-FFF2-40B4-BE49-F238E27FC236}">
                  <a16:creationId xmlns:a16="http://schemas.microsoft.com/office/drawing/2014/main" id="{665035DA-FC18-B1F8-F455-DC4F9D7204A3}"/>
                </a:ext>
              </a:extLst>
            </p:cNvPr>
            <p:cNvSpPr/>
            <p:nvPr/>
          </p:nvSpPr>
          <p:spPr>
            <a:xfrm>
              <a:off x="4727889" y="5467420"/>
              <a:ext cx="360498" cy="9013"/>
            </a:xfrm>
            <a:custGeom>
              <a:avLst/>
              <a:gdLst>
                <a:gd name="connsiteX0" fmla="*/ 217874 w 221149"/>
                <a:gd name="connsiteY0" fmla="*/ 5479 h 5529"/>
                <a:gd name="connsiteX1" fmla="*/ 3275 w 221149"/>
                <a:gd name="connsiteY1" fmla="*/ 5479 h 5529"/>
                <a:gd name="connsiteX2" fmla="*/ 47 w 221149"/>
                <a:gd name="connsiteY2" fmla="*/ 3279 h 5529"/>
                <a:gd name="connsiteX3" fmla="*/ 2256 w 221149"/>
                <a:gd name="connsiteY3" fmla="*/ 50 h 5529"/>
                <a:gd name="connsiteX4" fmla="*/ 3275 w 221149"/>
                <a:gd name="connsiteY4" fmla="*/ 50 h 5529"/>
                <a:gd name="connsiteX5" fmla="*/ 217874 w 221149"/>
                <a:gd name="connsiteY5" fmla="*/ 50 h 5529"/>
                <a:gd name="connsiteX6" fmla="*/ 221103 w 221149"/>
                <a:gd name="connsiteY6" fmla="*/ 2250 h 5529"/>
                <a:gd name="connsiteX7" fmla="*/ 218893 w 221149"/>
                <a:gd name="connsiteY7" fmla="*/ 5479 h 5529"/>
                <a:gd name="connsiteX8" fmla="*/ 217874 w 221149"/>
                <a:gd name="connsiteY8" fmla="*/ 5479 h 5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1149" h="5529">
                  <a:moveTo>
                    <a:pt x="217874" y="5479"/>
                  </a:moveTo>
                  <a:lnTo>
                    <a:pt x="3275" y="5479"/>
                  </a:lnTo>
                  <a:cubicBezTo>
                    <a:pt x="1780" y="5765"/>
                    <a:pt x="332" y="4774"/>
                    <a:pt x="47" y="3279"/>
                  </a:cubicBezTo>
                  <a:cubicBezTo>
                    <a:pt x="-230" y="1774"/>
                    <a:pt x="751" y="336"/>
                    <a:pt x="2256" y="50"/>
                  </a:cubicBezTo>
                  <a:cubicBezTo>
                    <a:pt x="2590" y="-17"/>
                    <a:pt x="2942" y="-17"/>
                    <a:pt x="3275" y="50"/>
                  </a:cubicBezTo>
                  <a:lnTo>
                    <a:pt x="217874" y="50"/>
                  </a:lnTo>
                  <a:cubicBezTo>
                    <a:pt x="219369" y="-236"/>
                    <a:pt x="220817" y="755"/>
                    <a:pt x="221103" y="2250"/>
                  </a:cubicBezTo>
                  <a:cubicBezTo>
                    <a:pt x="221379" y="3755"/>
                    <a:pt x="220398" y="5194"/>
                    <a:pt x="218893" y="5479"/>
                  </a:cubicBezTo>
                  <a:cubicBezTo>
                    <a:pt x="218560" y="5546"/>
                    <a:pt x="218207" y="5546"/>
                    <a:pt x="217874" y="5479"/>
                  </a:cubicBezTo>
                  <a:close/>
                </a:path>
              </a:pathLst>
            </a:custGeom>
            <a:solidFill>
              <a:srgbClr val="B9B2C1"/>
            </a:solidFill>
            <a:ln w="9525" cap="flat">
              <a:noFill/>
              <a:prstDash val="solid"/>
              <a:miter/>
            </a:ln>
          </p:spPr>
          <p:txBody>
            <a:bodyPr rtlCol="0" anchor="ctr"/>
            <a:lstStyle/>
            <a:p>
              <a:endParaRPr lang="zh-CN" altLang="en-US"/>
            </a:p>
          </p:txBody>
        </p:sp>
        <p:sp>
          <p:nvSpPr>
            <p:cNvPr id="58" name="ï$ļîḓe">
              <a:extLst>
                <a:ext uri="{FF2B5EF4-FFF2-40B4-BE49-F238E27FC236}">
                  <a16:creationId xmlns:a16="http://schemas.microsoft.com/office/drawing/2014/main" id="{99A178B0-DD8B-8BD1-3CE7-2260302BD8FD}"/>
                </a:ext>
              </a:extLst>
            </p:cNvPr>
            <p:cNvSpPr/>
            <p:nvPr/>
          </p:nvSpPr>
          <p:spPr>
            <a:xfrm>
              <a:off x="4724684" y="5546223"/>
              <a:ext cx="493911" cy="8853"/>
            </a:xfrm>
            <a:custGeom>
              <a:avLst/>
              <a:gdLst>
                <a:gd name="connsiteX0" fmla="*/ 300516 w 302992"/>
                <a:gd name="connsiteY0" fmla="*/ 5429 h 5431"/>
                <a:gd name="connsiteX1" fmla="*/ 2669 w 302992"/>
                <a:gd name="connsiteY1" fmla="*/ 5429 h 5431"/>
                <a:gd name="connsiteX2" fmla="*/ 2 w 302992"/>
                <a:gd name="connsiteY2" fmla="*/ 2953 h 5431"/>
                <a:gd name="connsiteX3" fmla="*/ 2 w 302992"/>
                <a:gd name="connsiteY3" fmla="*/ 2762 h 5431"/>
                <a:gd name="connsiteX4" fmla="*/ 2574 w 302992"/>
                <a:gd name="connsiteY4" fmla="*/ 0 h 5431"/>
                <a:gd name="connsiteX5" fmla="*/ 2669 w 302992"/>
                <a:gd name="connsiteY5" fmla="*/ 0 h 5431"/>
                <a:gd name="connsiteX6" fmla="*/ 300230 w 302992"/>
                <a:gd name="connsiteY6" fmla="*/ 0 h 5431"/>
                <a:gd name="connsiteX7" fmla="*/ 302992 w 302992"/>
                <a:gd name="connsiteY7" fmla="*/ 2762 h 5431"/>
                <a:gd name="connsiteX8" fmla="*/ 300516 w 302992"/>
                <a:gd name="connsiteY8" fmla="*/ 5429 h 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992" h="5431">
                  <a:moveTo>
                    <a:pt x="300516" y="5429"/>
                  </a:moveTo>
                  <a:lnTo>
                    <a:pt x="2669" y="5429"/>
                  </a:lnTo>
                  <a:cubicBezTo>
                    <a:pt x="1250" y="5486"/>
                    <a:pt x="59" y="4372"/>
                    <a:pt x="2" y="2953"/>
                  </a:cubicBezTo>
                  <a:cubicBezTo>
                    <a:pt x="2" y="2895"/>
                    <a:pt x="2" y="2829"/>
                    <a:pt x="2" y="2762"/>
                  </a:cubicBezTo>
                  <a:cubicBezTo>
                    <a:pt x="-55" y="1286"/>
                    <a:pt x="1097" y="57"/>
                    <a:pt x="2574" y="0"/>
                  </a:cubicBezTo>
                  <a:cubicBezTo>
                    <a:pt x="2602" y="0"/>
                    <a:pt x="2641" y="0"/>
                    <a:pt x="2669" y="0"/>
                  </a:cubicBezTo>
                  <a:lnTo>
                    <a:pt x="300230" y="0"/>
                  </a:lnTo>
                  <a:cubicBezTo>
                    <a:pt x="301754" y="0"/>
                    <a:pt x="302992" y="1238"/>
                    <a:pt x="302992" y="2762"/>
                  </a:cubicBezTo>
                  <a:cubicBezTo>
                    <a:pt x="302992" y="4163"/>
                    <a:pt x="301916" y="5334"/>
                    <a:pt x="300516" y="5429"/>
                  </a:cubicBezTo>
                  <a:close/>
                </a:path>
              </a:pathLst>
            </a:custGeom>
            <a:solidFill>
              <a:srgbClr val="B9B2C1"/>
            </a:solidFill>
            <a:ln w="9525" cap="flat">
              <a:noFill/>
              <a:prstDash val="solid"/>
              <a:miter/>
            </a:ln>
          </p:spPr>
          <p:txBody>
            <a:bodyPr rtlCol="0" anchor="ctr"/>
            <a:lstStyle/>
            <a:p>
              <a:endParaRPr lang="zh-CN" altLang="en-US"/>
            </a:p>
          </p:txBody>
        </p:sp>
        <p:sp>
          <p:nvSpPr>
            <p:cNvPr id="59" name="îş1îḓê">
              <a:extLst>
                <a:ext uri="{FF2B5EF4-FFF2-40B4-BE49-F238E27FC236}">
                  <a16:creationId xmlns:a16="http://schemas.microsoft.com/office/drawing/2014/main" id="{C6595AA7-F3CB-726F-3941-64DAC2335CDA}"/>
                </a:ext>
              </a:extLst>
            </p:cNvPr>
            <p:cNvSpPr/>
            <p:nvPr/>
          </p:nvSpPr>
          <p:spPr>
            <a:xfrm>
              <a:off x="4982744" y="3469512"/>
              <a:ext cx="1877191" cy="379164"/>
            </a:xfrm>
            <a:custGeom>
              <a:avLst/>
              <a:gdLst>
                <a:gd name="connsiteX0" fmla="*/ 115253 w 1151572"/>
                <a:gd name="connsiteY0" fmla="*/ 0 h 232600"/>
                <a:gd name="connsiteX1" fmla="*/ 1138428 w 1151572"/>
                <a:gd name="connsiteY1" fmla="*/ 0 h 232600"/>
                <a:gd name="connsiteX2" fmla="*/ 1151573 w 1151572"/>
                <a:gd name="connsiteY2" fmla="*/ 13145 h 232600"/>
                <a:gd name="connsiteX3" fmla="*/ 1151573 w 1151572"/>
                <a:gd name="connsiteY3" fmla="*/ 219456 h 232600"/>
                <a:gd name="connsiteX4" fmla="*/ 1138428 w 1151572"/>
                <a:gd name="connsiteY4" fmla="*/ 232600 h 232600"/>
                <a:gd name="connsiteX5" fmla="*/ 115253 w 1151572"/>
                <a:gd name="connsiteY5" fmla="*/ 232600 h 232600"/>
                <a:gd name="connsiteX6" fmla="*/ 0 w 1151572"/>
                <a:gd name="connsiteY6" fmla="*/ 117348 h 232600"/>
                <a:gd name="connsiteX7" fmla="*/ 0 w 1151572"/>
                <a:gd name="connsiteY7" fmla="*/ 115253 h 232600"/>
                <a:gd name="connsiteX8" fmla="*/ 115253 w 1151572"/>
                <a:gd name="connsiteY8" fmla="*/ 0 h 23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1572" h="232600">
                  <a:moveTo>
                    <a:pt x="115253" y="0"/>
                  </a:moveTo>
                  <a:lnTo>
                    <a:pt x="1138428" y="0"/>
                  </a:lnTo>
                  <a:cubicBezTo>
                    <a:pt x="1145686" y="0"/>
                    <a:pt x="1151573" y="5886"/>
                    <a:pt x="1151573" y="13145"/>
                  </a:cubicBezTo>
                  <a:lnTo>
                    <a:pt x="1151573" y="219456"/>
                  </a:lnTo>
                  <a:cubicBezTo>
                    <a:pt x="1151573" y="226714"/>
                    <a:pt x="1145686" y="232600"/>
                    <a:pt x="1138428" y="232600"/>
                  </a:cubicBezTo>
                  <a:lnTo>
                    <a:pt x="115253" y="232600"/>
                  </a:lnTo>
                  <a:cubicBezTo>
                    <a:pt x="51597" y="232600"/>
                    <a:pt x="0" y="181004"/>
                    <a:pt x="0" y="117348"/>
                  </a:cubicBezTo>
                  <a:lnTo>
                    <a:pt x="0" y="115253"/>
                  </a:lnTo>
                  <a:cubicBezTo>
                    <a:pt x="0" y="51597"/>
                    <a:pt x="51597" y="0"/>
                    <a:pt x="115253" y="0"/>
                  </a:cubicBezTo>
                  <a:close/>
                </a:path>
              </a:pathLst>
            </a:custGeom>
            <a:solidFill>
              <a:srgbClr val="B9B2C1"/>
            </a:solidFill>
            <a:ln w="9525" cap="flat">
              <a:noFill/>
              <a:prstDash val="solid"/>
              <a:miter/>
            </a:ln>
          </p:spPr>
          <p:txBody>
            <a:bodyPr rtlCol="0" anchor="ctr"/>
            <a:lstStyle/>
            <a:p>
              <a:endParaRPr lang="zh-CN" altLang="en-US"/>
            </a:p>
          </p:txBody>
        </p:sp>
        <p:sp>
          <p:nvSpPr>
            <p:cNvPr id="60" name="ïśḷiďe">
              <a:extLst>
                <a:ext uri="{FF2B5EF4-FFF2-40B4-BE49-F238E27FC236}">
                  <a16:creationId xmlns:a16="http://schemas.microsoft.com/office/drawing/2014/main" id="{4A66C884-C94F-9B45-BB47-BE1F026B5D6D}"/>
                </a:ext>
              </a:extLst>
            </p:cNvPr>
            <p:cNvSpPr/>
            <p:nvPr/>
          </p:nvSpPr>
          <p:spPr>
            <a:xfrm>
              <a:off x="5413456" y="3469512"/>
              <a:ext cx="1531410" cy="379319"/>
            </a:xfrm>
            <a:custGeom>
              <a:avLst/>
              <a:gdLst>
                <a:gd name="connsiteX0" fmla="*/ 115253 w 939451"/>
                <a:gd name="connsiteY0" fmla="*/ 0 h 232695"/>
                <a:gd name="connsiteX1" fmla="*/ 906590 w 939451"/>
                <a:gd name="connsiteY1" fmla="*/ 0 h 232695"/>
                <a:gd name="connsiteX2" fmla="*/ 939451 w 939451"/>
                <a:gd name="connsiteY2" fmla="*/ 32861 h 232695"/>
                <a:gd name="connsiteX3" fmla="*/ 939451 w 939451"/>
                <a:gd name="connsiteY3" fmla="*/ 199834 h 232695"/>
                <a:gd name="connsiteX4" fmla="*/ 906590 w 939451"/>
                <a:gd name="connsiteY4" fmla="*/ 232696 h 232695"/>
                <a:gd name="connsiteX5" fmla="*/ 115253 w 939451"/>
                <a:gd name="connsiteY5" fmla="*/ 232696 h 232695"/>
                <a:gd name="connsiteX6" fmla="*/ 0 w 939451"/>
                <a:gd name="connsiteY6" fmla="*/ 117443 h 232695"/>
                <a:gd name="connsiteX7" fmla="*/ 0 w 939451"/>
                <a:gd name="connsiteY7" fmla="*/ 115348 h 232695"/>
                <a:gd name="connsiteX8" fmla="*/ 115158 w 939451"/>
                <a:gd name="connsiteY8" fmla="*/ 0 h 232695"/>
                <a:gd name="connsiteX9" fmla="*/ 115253 w 939451"/>
                <a:gd name="connsiteY9" fmla="*/ 0 h 2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9451" h="232695">
                  <a:moveTo>
                    <a:pt x="115253" y="0"/>
                  </a:moveTo>
                  <a:lnTo>
                    <a:pt x="906590" y="0"/>
                  </a:lnTo>
                  <a:cubicBezTo>
                    <a:pt x="924735" y="0"/>
                    <a:pt x="939451" y="14716"/>
                    <a:pt x="939451" y="32861"/>
                  </a:cubicBezTo>
                  <a:lnTo>
                    <a:pt x="939451" y="199834"/>
                  </a:lnTo>
                  <a:cubicBezTo>
                    <a:pt x="939451" y="217980"/>
                    <a:pt x="924735" y="232696"/>
                    <a:pt x="906590" y="232696"/>
                  </a:cubicBezTo>
                  <a:lnTo>
                    <a:pt x="115253" y="232696"/>
                  </a:lnTo>
                  <a:cubicBezTo>
                    <a:pt x="51597" y="232696"/>
                    <a:pt x="0" y="181099"/>
                    <a:pt x="0" y="117443"/>
                  </a:cubicBezTo>
                  <a:lnTo>
                    <a:pt x="0" y="115348"/>
                  </a:lnTo>
                  <a:cubicBezTo>
                    <a:pt x="-57" y="51692"/>
                    <a:pt x="51502" y="57"/>
                    <a:pt x="115158" y="0"/>
                  </a:cubicBezTo>
                  <a:cubicBezTo>
                    <a:pt x="115186" y="0"/>
                    <a:pt x="115224" y="0"/>
                    <a:pt x="115253" y="0"/>
                  </a:cubicBezTo>
                  <a:close/>
                </a:path>
              </a:pathLst>
            </a:custGeom>
            <a:solidFill>
              <a:srgbClr val="C7BFCE"/>
            </a:solidFill>
            <a:ln w="9525" cap="flat">
              <a:noFill/>
              <a:prstDash val="solid"/>
              <a:miter/>
            </a:ln>
          </p:spPr>
          <p:txBody>
            <a:bodyPr rtlCol="0" anchor="ctr"/>
            <a:lstStyle/>
            <a:p>
              <a:endParaRPr lang="zh-CN" altLang="en-US"/>
            </a:p>
          </p:txBody>
        </p:sp>
        <p:sp>
          <p:nvSpPr>
            <p:cNvPr id="61" name="íṥ1iḓê">
              <a:extLst>
                <a:ext uri="{FF2B5EF4-FFF2-40B4-BE49-F238E27FC236}">
                  <a16:creationId xmlns:a16="http://schemas.microsoft.com/office/drawing/2014/main" id="{2A244D85-96CE-B80E-4124-AF27E0FEDEC0}"/>
                </a:ext>
              </a:extLst>
            </p:cNvPr>
            <p:cNvSpPr/>
            <p:nvPr/>
          </p:nvSpPr>
          <p:spPr>
            <a:xfrm>
              <a:off x="5475720" y="3534103"/>
              <a:ext cx="1469612" cy="238180"/>
            </a:xfrm>
            <a:custGeom>
              <a:avLst/>
              <a:gdLst>
                <a:gd name="connsiteX0" fmla="*/ 72866 w 901541"/>
                <a:gd name="connsiteY0" fmla="*/ 0 h 146113"/>
                <a:gd name="connsiteX1" fmla="*/ 901541 w 901541"/>
                <a:gd name="connsiteY1" fmla="*/ 0 h 146113"/>
                <a:gd name="connsiteX2" fmla="*/ 901541 w 901541"/>
                <a:gd name="connsiteY2" fmla="*/ 0 h 146113"/>
                <a:gd name="connsiteX3" fmla="*/ 901541 w 901541"/>
                <a:gd name="connsiteY3" fmla="*/ 146113 h 146113"/>
                <a:gd name="connsiteX4" fmla="*/ 901541 w 901541"/>
                <a:gd name="connsiteY4" fmla="*/ 146113 h 146113"/>
                <a:gd name="connsiteX5" fmla="*/ 72866 w 901541"/>
                <a:gd name="connsiteY5" fmla="*/ 146113 h 146113"/>
                <a:gd name="connsiteX6" fmla="*/ 0 w 901541"/>
                <a:gd name="connsiteY6" fmla="*/ 73247 h 146113"/>
                <a:gd name="connsiteX7" fmla="*/ 0 w 901541"/>
                <a:gd name="connsiteY7" fmla="*/ 72580 h 146113"/>
                <a:gd name="connsiteX8" fmla="*/ 72866 w 901541"/>
                <a:gd name="connsiteY8" fmla="*/ 0 h 146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1541" h="146113">
                  <a:moveTo>
                    <a:pt x="72866" y="0"/>
                  </a:moveTo>
                  <a:lnTo>
                    <a:pt x="901541" y="0"/>
                  </a:lnTo>
                  <a:lnTo>
                    <a:pt x="901541" y="0"/>
                  </a:lnTo>
                  <a:lnTo>
                    <a:pt x="901541" y="146113"/>
                  </a:lnTo>
                  <a:lnTo>
                    <a:pt x="901541" y="146113"/>
                  </a:lnTo>
                  <a:lnTo>
                    <a:pt x="72866" y="146113"/>
                  </a:lnTo>
                  <a:cubicBezTo>
                    <a:pt x="32623" y="146113"/>
                    <a:pt x="0" y="113490"/>
                    <a:pt x="0" y="73247"/>
                  </a:cubicBezTo>
                  <a:lnTo>
                    <a:pt x="0" y="72580"/>
                  </a:lnTo>
                  <a:cubicBezTo>
                    <a:pt x="162" y="32452"/>
                    <a:pt x="32738" y="0"/>
                    <a:pt x="72866" y="0"/>
                  </a:cubicBezTo>
                  <a:close/>
                </a:path>
              </a:pathLst>
            </a:custGeom>
            <a:solidFill>
              <a:srgbClr val="E0DFE5"/>
            </a:solidFill>
            <a:ln w="9525" cap="flat">
              <a:noFill/>
              <a:prstDash val="solid"/>
              <a:miter/>
            </a:ln>
          </p:spPr>
          <p:txBody>
            <a:bodyPr rtlCol="0" anchor="ctr"/>
            <a:lstStyle/>
            <a:p>
              <a:endParaRPr lang="zh-CN" altLang="en-US"/>
            </a:p>
          </p:txBody>
        </p:sp>
        <p:sp>
          <p:nvSpPr>
            <p:cNvPr id="62" name="îSļîḑé">
              <a:extLst>
                <a:ext uri="{FF2B5EF4-FFF2-40B4-BE49-F238E27FC236}">
                  <a16:creationId xmlns:a16="http://schemas.microsoft.com/office/drawing/2014/main" id="{7D64A912-8909-A8C7-A894-5619091EA5F1}"/>
                </a:ext>
              </a:extLst>
            </p:cNvPr>
            <p:cNvSpPr/>
            <p:nvPr/>
          </p:nvSpPr>
          <p:spPr>
            <a:xfrm>
              <a:off x="6593492" y="3609253"/>
              <a:ext cx="358675" cy="8853"/>
            </a:xfrm>
            <a:custGeom>
              <a:avLst/>
              <a:gdLst>
                <a:gd name="connsiteX0" fmla="*/ 217363 w 220031"/>
                <a:gd name="connsiteY0" fmla="*/ 5429 h 5431"/>
                <a:gd name="connsiteX1" fmla="*/ 2669 w 220031"/>
                <a:gd name="connsiteY1" fmla="*/ 5429 h 5431"/>
                <a:gd name="connsiteX2" fmla="*/ 2 w 220031"/>
                <a:gd name="connsiteY2" fmla="*/ 2953 h 5431"/>
                <a:gd name="connsiteX3" fmla="*/ 2 w 220031"/>
                <a:gd name="connsiteY3" fmla="*/ 2762 h 5431"/>
                <a:gd name="connsiteX4" fmla="*/ 2573 w 220031"/>
                <a:gd name="connsiteY4" fmla="*/ 0 h 5431"/>
                <a:gd name="connsiteX5" fmla="*/ 2669 w 220031"/>
                <a:gd name="connsiteY5" fmla="*/ 0 h 5431"/>
                <a:gd name="connsiteX6" fmla="*/ 217363 w 220031"/>
                <a:gd name="connsiteY6" fmla="*/ 0 h 5431"/>
                <a:gd name="connsiteX7" fmla="*/ 220029 w 220031"/>
                <a:gd name="connsiteY7" fmla="*/ 2667 h 5431"/>
                <a:gd name="connsiteX8" fmla="*/ 220029 w 220031"/>
                <a:gd name="connsiteY8" fmla="*/ 2762 h 5431"/>
                <a:gd name="connsiteX9" fmla="*/ 217553 w 220031"/>
                <a:gd name="connsiteY9" fmla="*/ 5429 h 5431"/>
                <a:gd name="connsiteX10" fmla="*/ 217363 w 220031"/>
                <a:gd name="connsiteY10" fmla="*/ 5429 h 5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031" h="5431">
                  <a:moveTo>
                    <a:pt x="217363" y="5429"/>
                  </a:moveTo>
                  <a:lnTo>
                    <a:pt x="2669" y="5429"/>
                  </a:lnTo>
                  <a:cubicBezTo>
                    <a:pt x="1250" y="5486"/>
                    <a:pt x="59" y="4372"/>
                    <a:pt x="2" y="2953"/>
                  </a:cubicBezTo>
                  <a:cubicBezTo>
                    <a:pt x="2" y="2896"/>
                    <a:pt x="2" y="2829"/>
                    <a:pt x="2" y="2762"/>
                  </a:cubicBezTo>
                  <a:cubicBezTo>
                    <a:pt x="-55" y="1286"/>
                    <a:pt x="1097" y="57"/>
                    <a:pt x="2573" y="0"/>
                  </a:cubicBezTo>
                  <a:cubicBezTo>
                    <a:pt x="2602" y="0"/>
                    <a:pt x="2640" y="0"/>
                    <a:pt x="2669" y="0"/>
                  </a:cubicBezTo>
                  <a:lnTo>
                    <a:pt x="217363" y="0"/>
                  </a:lnTo>
                  <a:cubicBezTo>
                    <a:pt x="218839" y="0"/>
                    <a:pt x="220029" y="1191"/>
                    <a:pt x="220029" y="2667"/>
                  </a:cubicBezTo>
                  <a:cubicBezTo>
                    <a:pt x="220029" y="2696"/>
                    <a:pt x="220029" y="2734"/>
                    <a:pt x="220029" y="2762"/>
                  </a:cubicBezTo>
                  <a:cubicBezTo>
                    <a:pt x="220086" y="4181"/>
                    <a:pt x="218972" y="5372"/>
                    <a:pt x="217553" y="5429"/>
                  </a:cubicBezTo>
                  <a:cubicBezTo>
                    <a:pt x="217496" y="5429"/>
                    <a:pt x="217429" y="5429"/>
                    <a:pt x="217363" y="5429"/>
                  </a:cubicBezTo>
                  <a:close/>
                </a:path>
              </a:pathLst>
            </a:custGeom>
            <a:solidFill>
              <a:srgbClr val="B9B2C1"/>
            </a:solidFill>
            <a:ln w="9525" cap="flat">
              <a:noFill/>
              <a:prstDash val="solid"/>
              <a:miter/>
            </a:ln>
          </p:spPr>
          <p:txBody>
            <a:bodyPr rtlCol="0" anchor="ctr"/>
            <a:lstStyle/>
            <a:p>
              <a:endParaRPr lang="zh-CN" altLang="en-US"/>
            </a:p>
          </p:txBody>
        </p:sp>
        <p:sp>
          <p:nvSpPr>
            <p:cNvPr id="63" name="iṧḻíḋê">
              <a:extLst>
                <a:ext uri="{FF2B5EF4-FFF2-40B4-BE49-F238E27FC236}">
                  <a16:creationId xmlns:a16="http://schemas.microsoft.com/office/drawing/2014/main" id="{A8BD0546-CD95-B81A-E49D-F074D667FBF7}"/>
                </a:ext>
              </a:extLst>
            </p:cNvPr>
            <p:cNvSpPr/>
            <p:nvPr/>
          </p:nvSpPr>
          <p:spPr>
            <a:xfrm>
              <a:off x="6456394" y="3688750"/>
              <a:ext cx="494217" cy="9005"/>
            </a:xfrm>
            <a:custGeom>
              <a:avLst/>
              <a:gdLst>
                <a:gd name="connsiteX0" fmla="*/ 300418 w 303180"/>
                <a:gd name="connsiteY0" fmla="*/ 5525 h 5524"/>
                <a:gd name="connsiteX1" fmla="*/ 2762 w 303180"/>
                <a:gd name="connsiteY1" fmla="*/ 5525 h 5524"/>
                <a:gd name="connsiteX2" fmla="*/ 0 w 303180"/>
                <a:gd name="connsiteY2" fmla="*/ 2762 h 5524"/>
                <a:gd name="connsiteX3" fmla="*/ 2762 w 303180"/>
                <a:gd name="connsiteY3" fmla="*/ 0 h 5524"/>
                <a:gd name="connsiteX4" fmla="*/ 300418 w 303180"/>
                <a:gd name="connsiteY4" fmla="*/ 0 h 5524"/>
                <a:gd name="connsiteX5" fmla="*/ 303181 w 303180"/>
                <a:gd name="connsiteY5" fmla="*/ 2762 h 5524"/>
                <a:gd name="connsiteX6" fmla="*/ 300418 w 303180"/>
                <a:gd name="connsiteY6" fmla="*/ 5525 h 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180" h="5524">
                  <a:moveTo>
                    <a:pt x="300418" y="5525"/>
                  </a:moveTo>
                  <a:lnTo>
                    <a:pt x="2762" y="5525"/>
                  </a:lnTo>
                  <a:cubicBezTo>
                    <a:pt x="1238" y="5525"/>
                    <a:pt x="0" y="4286"/>
                    <a:pt x="0" y="2762"/>
                  </a:cubicBezTo>
                  <a:cubicBezTo>
                    <a:pt x="0" y="1238"/>
                    <a:pt x="1238" y="0"/>
                    <a:pt x="2762" y="0"/>
                  </a:cubicBezTo>
                  <a:lnTo>
                    <a:pt x="300418" y="0"/>
                  </a:lnTo>
                  <a:cubicBezTo>
                    <a:pt x="301943" y="0"/>
                    <a:pt x="303181" y="1238"/>
                    <a:pt x="303181" y="2762"/>
                  </a:cubicBezTo>
                  <a:cubicBezTo>
                    <a:pt x="303181" y="4286"/>
                    <a:pt x="301943" y="5525"/>
                    <a:pt x="300418" y="5525"/>
                  </a:cubicBezTo>
                  <a:close/>
                </a:path>
              </a:pathLst>
            </a:custGeom>
            <a:solidFill>
              <a:srgbClr val="B9B2C1"/>
            </a:solidFill>
            <a:ln w="9525" cap="flat">
              <a:noFill/>
              <a:prstDash val="solid"/>
              <a:miter/>
            </a:ln>
          </p:spPr>
          <p:txBody>
            <a:bodyPr rtlCol="0" anchor="ctr"/>
            <a:lstStyle/>
            <a:p>
              <a:endParaRPr lang="zh-CN" altLang="en-US"/>
            </a:p>
          </p:txBody>
        </p:sp>
        <p:sp>
          <p:nvSpPr>
            <p:cNvPr id="64" name="ï$1îdé">
              <a:extLst>
                <a:ext uri="{FF2B5EF4-FFF2-40B4-BE49-F238E27FC236}">
                  <a16:creationId xmlns:a16="http://schemas.microsoft.com/office/drawing/2014/main" id="{12225E82-4DEA-8C60-D3DC-BCD657449F40}"/>
                </a:ext>
              </a:extLst>
            </p:cNvPr>
            <p:cNvSpPr/>
            <p:nvPr/>
          </p:nvSpPr>
          <p:spPr>
            <a:xfrm>
              <a:off x="5581769" y="3039263"/>
              <a:ext cx="208990" cy="255725"/>
            </a:xfrm>
            <a:custGeom>
              <a:avLst/>
              <a:gdLst>
                <a:gd name="connsiteX0" fmla="*/ 0 w 128206"/>
                <a:gd name="connsiteY0" fmla="*/ 34195 h 156876"/>
                <a:gd name="connsiteX1" fmla="*/ 4477 w 128206"/>
                <a:gd name="connsiteY1" fmla="*/ 156877 h 156876"/>
                <a:gd name="connsiteX2" fmla="*/ 128206 w 128206"/>
                <a:gd name="connsiteY2" fmla="*/ 124397 h 156876"/>
                <a:gd name="connsiteX3" fmla="*/ 127349 w 128206"/>
                <a:gd name="connsiteY3" fmla="*/ 0 h 156876"/>
                <a:gd name="connsiteX4" fmla="*/ 0 w 128206"/>
                <a:gd name="connsiteY4" fmla="*/ 34195 h 156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206" h="156876">
                  <a:moveTo>
                    <a:pt x="0" y="34195"/>
                  </a:moveTo>
                  <a:lnTo>
                    <a:pt x="4477" y="156877"/>
                  </a:lnTo>
                  <a:lnTo>
                    <a:pt x="128206" y="124397"/>
                  </a:lnTo>
                  <a:lnTo>
                    <a:pt x="127349" y="0"/>
                  </a:lnTo>
                  <a:lnTo>
                    <a:pt x="0" y="34195"/>
                  </a:lnTo>
                  <a:close/>
                </a:path>
              </a:pathLst>
            </a:custGeom>
            <a:solidFill>
              <a:srgbClr val="F48462"/>
            </a:solidFill>
            <a:ln w="9525" cap="flat">
              <a:noFill/>
              <a:prstDash val="solid"/>
              <a:miter/>
            </a:ln>
          </p:spPr>
          <p:txBody>
            <a:bodyPr rtlCol="0" anchor="ctr"/>
            <a:lstStyle/>
            <a:p>
              <a:endParaRPr lang="zh-CN" altLang="en-US"/>
            </a:p>
          </p:txBody>
        </p:sp>
        <p:sp>
          <p:nvSpPr>
            <p:cNvPr id="65" name="íṡľíḍe">
              <a:extLst>
                <a:ext uri="{FF2B5EF4-FFF2-40B4-BE49-F238E27FC236}">
                  <a16:creationId xmlns:a16="http://schemas.microsoft.com/office/drawing/2014/main" id="{1D623636-AAF6-3FE5-1577-4D1B0D8E8177}"/>
                </a:ext>
              </a:extLst>
            </p:cNvPr>
            <p:cNvSpPr/>
            <p:nvPr/>
          </p:nvSpPr>
          <p:spPr>
            <a:xfrm>
              <a:off x="5451624" y="1884846"/>
              <a:ext cx="446426" cy="1270403"/>
            </a:xfrm>
            <a:custGeom>
              <a:avLst/>
              <a:gdLst>
                <a:gd name="connsiteX0" fmla="*/ 107746 w 273862"/>
                <a:gd name="connsiteY0" fmla="*/ 50578 h 779335"/>
                <a:gd name="connsiteX1" fmla="*/ 113 w 273862"/>
                <a:gd name="connsiteY1" fmla="*/ 407003 h 779335"/>
                <a:gd name="connsiteX2" fmla="*/ 49358 w 273862"/>
                <a:gd name="connsiteY2" fmla="*/ 779335 h 779335"/>
                <a:gd name="connsiteX3" fmla="*/ 273862 w 273862"/>
                <a:gd name="connsiteY3" fmla="*/ 769810 h 779335"/>
                <a:gd name="connsiteX4" fmla="*/ 229857 w 273862"/>
                <a:gd name="connsiteY4" fmla="*/ 415671 h 779335"/>
                <a:gd name="connsiteX5" fmla="*/ 273862 w 273862"/>
                <a:gd name="connsiteY5" fmla="*/ 207454 h 779335"/>
                <a:gd name="connsiteX6" fmla="*/ 190137 w 273862"/>
                <a:gd name="connsiteY6" fmla="*/ 0 h 77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3862" h="779335">
                  <a:moveTo>
                    <a:pt x="107746" y="50578"/>
                  </a:moveTo>
                  <a:cubicBezTo>
                    <a:pt x="107746" y="50578"/>
                    <a:pt x="2971" y="295846"/>
                    <a:pt x="113" y="407003"/>
                  </a:cubicBezTo>
                  <a:cubicBezTo>
                    <a:pt x="-2744" y="518160"/>
                    <a:pt x="49358" y="779335"/>
                    <a:pt x="49358" y="779335"/>
                  </a:cubicBezTo>
                  <a:lnTo>
                    <a:pt x="273862" y="769810"/>
                  </a:lnTo>
                  <a:cubicBezTo>
                    <a:pt x="273862" y="769810"/>
                    <a:pt x="225189" y="463010"/>
                    <a:pt x="229857" y="415671"/>
                  </a:cubicBezTo>
                  <a:cubicBezTo>
                    <a:pt x="234524" y="368332"/>
                    <a:pt x="273862" y="207454"/>
                    <a:pt x="273862" y="207454"/>
                  </a:cubicBezTo>
                  <a:lnTo>
                    <a:pt x="190137" y="0"/>
                  </a:lnTo>
                  <a:close/>
                </a:path>
              </a:pathLst>
            </a:custGeom>
            <a:solidFill>
              <a:srgbClr val="A37B90"/>
            </a:solidFill>
            <a:ln w="9525" cap="flat">
              <a:noFill/>
              <a:prstDash val="solid"/>
              <a:miter/>
            </a:ln>
          </p:spPr>
          <p:txBody>
            <a:bodyPr rtlCol="0" anchor="ctr"/>
            <a:lstStyle/>
            <a:p>
              <a:endParaRPr lang="zh-CN" altLang="en-US"/>
            </a:p>
          </p:txBody>
        </p:sp>
        <p:sp>
          <p:nvSpPr>
            <p:cNvPr id="66" name="ïṩlîḍè">
              <a:extLst>
                <a:ext uri="{FF2B5EF4-FFF2-40B4-BE49-F238E27FC236}">
                  <a16:creationId xmlns:a16="http://schemas.microsoft.com/office/drawing/2014/main" id="{73408339-366A-49A3-A90E-DBE7319A4C27}"/>
                </a:ext>
              </a:extLst>
            </p:cNvPr>
            <p:cNvSpPr/>
            <p:nvPr/>
          </p:nvSpPr>
          <p:spPr>
            <a:xfrm>
              <a:off x="5722752" y="1259143"/>
              <a:ext cx="269788" cy="259434"/>
            </a:xfrm>
            <a:custGeom>
              <a:avLst/>
              <a:gdLst>
                <a:gd name="connsiteX0" fmla="*/ 25241 w 165503"/>
                <a:gd name="connsiteY0" fmla="*/ 6079 h 159151"/>
                <a:gd name="connsiteX1" fmla="*/ 135731 w 165503"/>
                <a:gd name="connsiteY1" fmla="*/ 30654 h 159151"/>
                <a:gd name="connsiteX2" fmla="*/ 97631 w 165503"/>
                <a:gd name="connsiteY2" fmla="*/ 158575 h 159151"/>
                <a:gd name="connsiteX3" fmla="*/ 0 w 165503"/>
                <a:gd name="connsiteY3" fmla="*/ 95805 h 159151"/>
              </a:gdLst>
              <a:ahLst/>
              <a:cxnLst>
                <a:cxn ang="0">
                  <a:pos x="connsiteX0" y="connsiteY0"/>
                </a:cxn>
                <a:cxn ang="0">
                  <a:pos x="connsiteX1" y="connsiteY1"/>
                </a:cxn>
                <a:cxn ang="0">
                  <a:pos x="connsiteX2" y="connsiteY2"/>
                </a:cxn>
                <a:cxn ang="0">
                  <a:pos x="connsiteX3" y="connsiteY3"/>
                </a:cxn>
              </a:cxnLst>
              <a:rect l="l" t="t" r="r" b="b"/>
              <a:pathLst>
                <a:path w="165503" h="159151">
                  <a:moveTo>
                    <a:pt x="25241" y="6079"/>
                  </a:moveTo>
                  <a:cubicBezTo>
                    <a:pt x="63741" y="-7483"/>
                    <a:pt x="106604" y="2050"/>
                    <a:pt x="135731" y="30654"/>
                  </a:cubicBezTo>
                  <a:cubicBezTo>
                    <a:pt x="187928" y="79612"/>
                    <a:pt x="169164" y="150955"/>
                    <a:pt x="97631" y="158575"/>
                  </a:cubicBezTo>
                  <a:cubicBezTo>
                    <a:pt x="26098" y="166195"/>
                    <a:pt x="0" y="95805"/>
                    <a:pt x="0" y="95805"/>
                  </a:cubicBezTo>
                  <a:close/>
                </a:path>
              </a:pathLst>
            </a:custGeom>
            <a:solidFill>
              <a:srgbClr val="000000"/>
            </a:solidFill>
            <a:ln w="9525" cap="flat">
              <a:noFill/>
              <a:prstDash val="solid"/>
              <a:miter/>
            </a:ln>
          </p:spPr>
          <p:txBody>
            <a:bodyPr rtlCol="0" anchor="ctr"/>
            <a:lstStyle/>
            <a:p>
              <a:endParaRPr lang="zh-CN" altLang="en-US"/>
            </a:p>
          </p:txBody>
        </p:sp>
        <p:sp>
          <p:nvSpPr>
            <p:cNvPr id="67" name="îṧľîďê">
              <a:extLst>
                <a:ext uri="{FF2B5EF4-FFF2-40B4-BE49-F238E27FC236}">
                  <a16:creationId xmlns:a16="http://schemas.microsoft.com/office/drawing/2014/main" id="{021319C7-7311-21F1-2D95-E20A901A60FF}"/>
                </a:ext>
              </a:extLst>
            </p:cNvPr>
            <p:cNvSpPr/>
            <p:nvPr/>
          </p:nvSpPr>
          <p:spPr>
            <a:xfrm>
              <a:off x="6073035" y="2954797"/>
              <a:ext cx="234454" cy="231658"/>
            </a:xfrm>
            <a:custGeom>
              <a:avLst/>
              <a:gdLst>
                <a:gd name="connsiteX0" fmla="*/ 0 w 143827"/>
                <a:gd name="connsiteY0" fmla="*/ 52388 h 142112"/>
                <a:gd name="connsiteX1" fmla="*/ 30194 w 143827"/>
                <a:gd name="connsiteY1" fmla="*/ 142113 h 142112"/>
                <a:gd name="connsiteX2" fmla="*/ 143827 w 143827"/>
                <a:gd name="connsiteY2" fmla="*/ 91821 h 142112"/>
                <a:gd name="connsiteX3" fmla="*/ 116777 w 143827"/>
                <a:gd name="connsiteY3" fmla="*/ 0 h 142112"/>
                <a:gd name="connsiteX4" fmla="*/ 0 w 143827"/>
                <a:gd name="connsiteY4" fmla="*/ 52388 h 142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827" h="142112">
                  <a:moveTo>
                    <a:pt x="0" y="52388"/>
                  </a:moveTo>
                  <a:lnTo>
                    <a:pt x="30194" y="142113"/>
                  </a:lnTo>
                  <a:lnTo>
                    <a:pt x="143827" y="91821"/>
                  </a:lnTo>
                  <a:lnTo>
                    <a:pt x="116777" y="0"/>
                  </a:lnTo>
                  <a:lnTo>
                    <a:pt x="0" y="52388"/>
                  </a:lnTo>
                  <a:close/>
                </a:path>
              </a:pathLst>
            </a:custGeom>
            <a:solidFill>
              <a:srgbClr val="F48462"/>
            </a:solidFill>
            <a:ln w="9525" cap="flat">
              <a:noFill/>
              <a:prstDash val="solid"/>
              <a:miter/>
            </a:ln>
          </p:spPr>
          <p:txBody>
            <a:bodyPr rtlCol="0" anchor="ctr"/>
            <a:lstStyle/>
            <a:p>
              <a:endParaRPr lang="zh-CN" altLang="en-US"/>
            </a:p>
          </p:txBody>
        </p:sp>
        <p:sp>
          <p:nvSpPr>
            <p:cNvPr id="68" name="îšlíḑê">
              <a:extLst>
                <a:ext uri="{FF2B5EF4-FFF2-40B4-BE49-F238E27FC236}">
                  <a16:creationId xmlns:a16="http://schemas.microsoft.com/office/drawing/2014/main" id="{5E081AB9-5D21-BD3B-651F-E58C90FAB23D}"/>
                </a:ext>
              </a:extLst>
            </p:cNvPr>
            <p:cNvSpPr/>
            <p:nvPr/>
          </p:nvSpPr>
          <p:spPr>
            <a:xfrm>
              <a:off x="5693096" y="1903633"/>
              <a:ext cx="649021" cy="1221804"/>
            </a:xfrm>
            <a:custGeom>
              <a:avLst/>
              <a:gdLst>
                <a:gd name="connsiteX0" fmla="*/ 0 w 398145"/>
                <a:gd name="connsiteY0" fmla="*/ 20669 h 749522"/>
                <a:gd name="connsiteX1" fmla="*/ 185642 w 398145"/>
                <a:gd name="connsiteY1" fmla="*/ 749522 h 749522"/>
                <a:gd name="connsiteX2" fmla="*/ 398145 w 398145"/>
                <a:gd name="connsiteY2" fmla="*/ 681704 h 749522"/>
                <a:gd name="connsiteX3" fmla="*/ 217170 w 398145"/>
                <a:gd name="connsiteY3" fmla="*/ 90297 h 749522"/>
                <a:gd name="connsiteX4" fmla="*/ 162687 w 398145"/>
                <a:gd name="connsiteY4" fmla="*/ 0 h 749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 h="749522">
                  <a:moveTo>
                    <a:pt x="0" y="20669"/>
                  </a:moveTo>
                  <a:lnTo>
                    <a:pt x="185642" y="749522"/>
                  </a:lnTo>
                  <a:lnTo>
                    <a:pt x="398145" y="681704"/>
                  </a:lnTo>
                  <a:cubicBezTo>
                    <a:pt x="398145" y="681704"/>
                    <a:pt x="243650" y="157163"/>
                    <a:pt x="217170" y="90297"/>
                  </a:cubicBezTo>
                  <a:cubicBezTo>
                    <a:pt x="190690" y="23431"/>
                    <a:pt x="162687" y="0"/>
                    <a:pt x="162687" y="0"/>
                  </a:cubicBezTo>
                  <a:close/>
                </a:path>
              </a:pathLst>
            </a:custGeom>
            <a:solidFill>
              <a:srgbClr val="A37B90"/>
            </a:solidFill>
            <a:ln w="9525" cap="flat">
              <a:noFill/>
              <a:prstDash val="solid"/>
              <a:miter/>
            </a:ln>
          </p:spPr>
          <p:txBody>
            <a:bodyPr rtlCol="0" anchor="ctr"/>
            <a:lstStyle/>
            <a:p>
              <a:endParaRPr lang="zh-CN" altLang="en-US"/>
            </a:p>
          </p:txBody>
        </p:sp>
        <p:sp>
          <p:nvSpPr>
            <p:cNvPr id="69" name="iṥ1ïḋé">
              <a:extLst>
                <a:ext uri="{FF2B5EF4-FFF2-40B4-BE49-F238E27FC236}">
                  <a16:creationId xmlns:a16="http://schemas.microsoft.com/office/drawing/2014/main" id="{52A37BC0-64C6-2BC4-E9E8-D0596A1329F3}"/>
                </a:ext>
              </a:extLst>
            </p:cNvPr>
            <p:cNvSpPr/>
            <p:nvPr/>
          </p:nvSpPr>
          <p:spPr>
            <a:xfrm>
              <a:off x="5241232" y="3183388"/>
              <a:ext cx="581319" cy="293311"/>
            </a:xfrm>
            <a:custGeom>
              <a:avLst/>
              <a:gdLst>
                <a:gd name="connsiteX0" fmla="*/ 355874 w 356613"/>
                <a:gd name="connsiteY0" fmla="*/ 137900 h 179933"/>
                <a:gd name="connsiteX1" fmla="*/ 345587 w 356613"/>
                <a:gd name="connsiteY1" fmla="*/ 174381 h 179933"/>
                <a:gd name="connsiteX2" fmla="*/ 52217 w 356613"/>
                <a:gd name="connsiteY2" fmla="*/ 178286 h 179933"/>
                <a:gd name="connsiteX3" fmla="*/ 20 w 356613"/>
                <a:gd name="connsiteY3" fmla="*/ 146187 h 179933"/>
                <a:gd name="connsiteX4" fmla="*/ 5545 w 356613"/>
                <a:gd name="connsiteY4" fmla="*/ 132852 h 179933"/>
                <a:gd name="connsiteX5" fmla="*/ 51074 w 356613"/>
                <a:gd name="connsiteY5" fmla="*/ 106468 h 179933"/>
                <a:gd name="connsiteX6" fmla="*/ 196521 w 356613"/>
                <a:gd name="connsiteY6" fmla="*/ 26172 h 179933"/>
                <a:gd name="connsiteX7" fmla="*/ 198235 w 356613"/>
                <a:gd name="connsiteY7" fmla="*/ 11694 h 179933"/>
                <a:gd name="connsiteX8" fmla="*/ 212932 w 356613"/>
                <a:gd name="connsiteY8" fmla="*/ 92 h 179933"/>
                <a:gd name="connsiteX9" fmla="*/ 217857 w 356613"/>
                <a:gd name="connsiteY9" fmla="*/ 1693 h 179933"/>
                <a:gd name="connsiteX10" fmla="*/ 281008 w 356613"/>
                <a:gd name="connsiteY10" fmla="*/ 37507 h 179933"/>
                <a:gd name="connsiteX11" fmla="*/ 342444 w 356613"/>
                <a:gd name="connsiteY11" fmla="*/ 13027 h 179933"/>
                <a:gd name="connsiteX12" fmla="*/ 352750 w 356613"/>
                <a:gd name="connsiteY12" fmla="*/ 15685 h 179933"/>
                <a:gd name="connsiteX13" fmla="*/ 353779 w 356613"/>
                <a:gd name="connsiteY13" fmla="*/ 19028 h 179933"/>
                <a:gd name="connsiteX14" fmla="*/ 355874 w 356613"/>
                <a:gd name="connsiteY14" fmla="*/ 137900 h 17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6613" h="179933">
                  <a:moveTo>
                    <a:pt x="355874" y="137900"/>
                  </a:moveTo>
                  <a:cubicBezTo>
                    <a:pt x="354446" y="158474"/>
                    <a:pt x="351397" y="173333"/>
                    <a:pt x="345587" y="174381"/>
                  </a:cubicBezTo>
                  <a:cubicBezTo>
                    <a:pt x="319870" y="178667"/>
                    <a:pt x="65171" y="182096"/>
                    <a:pt x="52217" y="178286"/>
                  </a:cubicBezTo>
                  <a:cubicBezTo>
                    <a:pt x="39263" y="174476"/>
                    <a:pt x="-1028" y="171238"/>
                    <a:pt x="20" y="146187"/>
                  </a:cubicBezTo>
                  <a:cubicBezTo>
                    <a:pt x="411" y="141272"/>
                    <a:pt x="2344" y="136605"/>
                    <a:pt x="5545" y="132852"/>
                  </a:cubicBezTo>
                  <a:cubicBezTo>
                    <a:pt x="18689" y="115993"/>
                    <a:pt x="51074" y="106468"/>
                    <a:pt x="51074" y="106468"/>
                  </a:cubicBezTo>
                  <a:lnTo>
                    <a:pt x="196521" y="26172"/>
                  </a:lnTo>
                  <a:cubicBezTo>
                    <a:pt x="196521" y="26172"/>
                    <a:pt x="197283" y="19314"/>
                    <a:pt x="198235" y="11694"/>
                  </a:cubicBezTo>
                  <a:cubicBezTo>
                    <a:pt x="199093" y="4436"/>
                    <a:pt x="205674" y="-765"/>
                    <a:pt x="212932" y="92"/>
                  </a:cubicBezTo>
                  <a:cubicBezTo>
                    <a:pt x="214666" y="302"/>
                    <a:pt x="216333" y="845"/>
                    <a:pt x="217857" y="1693"/>
                  </a:cubicBezTo>
                  <a:lnTo>
                    <a:pt x="281008" y="37507"/>
                  </a:lnTo>
                  <a:lnTo>
                    <a:pt x="342444" y="13027"/>
                  </a:lnTo>
                  <a:cubicBezTo>
                    <a:pt x="346025" y="10913"/>
                    <a:pt x="350635" y="12103"/>
                    <a:pt x="352750" y="15685"/>
                  </a:cubicBezTo>
                  <a:cubicBezTo>
                    <a:pt x="353350" y="16704"/>
                    <a:pt x="353703" y="17847"/>
                    <a:pt x="353779" y="19028"/>
                  </a:cubicBezTo>
                  <a:cubicBezTo>
                    <a:pt x="356636" y="58586"/>
                    <a:pt x="357331" y="98267"/>
                    <a:pt x="355874" y="137900"/>
                  </a:cubicBezTo>
                  <a:close/>
                </a:path>
              </a:pathLst>
            </a:custGeom>
            <a:solidFill>
              <a:srgbClr val="F7B369"/>
            </a:solidFill>
            <a:ln w="9525" cap="flat">
              <a:noFill/>
              <a:prstDash val="solid"/>
              <a:miter/>
            </a:ln>
          </p:spPr>
          <p:txBody>
            <a:bodyPr rtlCol="0" anchor="ctr"/>
            <a:lstStyle/>
            <a:p>
              <a:endParaRPr lang="zh-CN" altLang="en-US"/>
            </a:p>
          </p:txBody>
        </p:sp>
        <p:sp>
          <p:nvSpPr>
            <p:cNvPr id="70" name="ïṣľíḓè">
              <a:extLst>
                <a:ext uri="{FF2B5EF4-FFF2-40B4-BE49-F238E27FC236}">
                  <a16:creationId xmlns:a16="http://schemas.microsoft.com/office/drawing/2014/main" id="{6794AA58-F2BC-28A0-F0B3-FE01D5885BF8}"/>
                </a:ext>
              </a:extLst>
            </p:cNvPr>
            <p:cNvSpPr/>
            <p:nvPr/>
          </p:nvSpPr>
          <p:spPr>
            <a:xfrm>
              <a:off x="6024437" y="3030997"/>
              <a:ext cx="399444" cy="289301"/>
            </a:xfrm>
            <a:custGeom>
              <a:avLst/>
              <a:gdLst>
                <a:gd name="connsiteX0" fmla="*/ 243554 w 245041"/>
                <a:gd name="connsiteY0" fmla="*/ 129658 h 177473"/>
                <a:gd name="connsiteX1" fmla="*/ 171450 w 245041"/>
                <a:gd name="connsiteY1" fmla="*/ 149566 h 177473"/>
                <a:gd name="connsiteX2" fmla="*/ 0 w 245041"/>
                <a:gd name="connsiteY2" fmla="*/ 177474 h 177473"/>
                <a:gd name="connsiteX3" fmla="*/ 39910 w 245041"/>
                <a:gd name="connsiteY3" fmla="*/ 78985 h 177473"/>
                <a:gd name="connsiteX4" fmla="*/ 33814 w 245041"/>
                <a:gd name="connsiteY4" fmla="*/ 65650 h 177473"/>
                <a:gd name="connsiteX5" fmla="*/ 40148 w 245041"/>
                <a:gd name="connsiteY5" fmla="*/ 47886 h 177473"/>
                <a:gd name="connsiteX6" fmla="*/ 45625 w 245041"/>
                <a:gd name="connsiteY6" fmla="*/ 46600 h 177473"/>
                <a:gd name="connsiteX7" fmla="*/ 118206 w 245041"/>
                <a:gd name="connsiteY7" fmla="*/ 44981 h 177473"/>
                <a:gd name="connsiteX8" fmla="*/ 161544 w 245041"/>
                <a:gd name="connsiteY8" fmla="*/ 4024 h 177473"/>
                <a:gd name="connsiteX9" fmla="*/ 171707 w 245041"/>
                <a:gd name="connsiteY9" fmla="*/ 871 h 177473"/>
                <a:gd name="connsiteX10" fmla="*/ 174403 w 245041"/>
                <a:gd name="connsiteY10" fmla="*/ 3262 h 177473"/>
                <a:gd name="connsiteX11" fmla="*/ 229076 w 245041"/>
                <a:gd name="connsiteY11" fmla="*/ 83557 h 177473"/>
                <a:gd name="connsiteX12" fmla="*/ 243554 w 245041"/>
                <a:gd name="connsiteY12" fmla="*/ 129658 h 177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5041" h="177473">
                  <a:moveTo>
                    <a:pt x="243554" y="129658"/>
                  </a:moveTo>
                  <a:cubicBezTo>
                    <a:pt x="236887" y="135278"/>
                    <a:pt x="207550" y="142517"/>
                    <a:pt x="171450" y="149566"/>
                  </a:cubicBezTo>
                  <a:cubicBezTo>
                    <a:pt x="99156" y="163758"/>
                    <a:pt x="0" y="177474"/>
                    <a:pt x="0" y="177474"/>
                  </a:cubicBezTo>
                  <a:lnTo>
                    <a:pt x="39910" y="78985"/>
                  </a:lnTo>
                  <a:cubicBezTo>
                    <a:pt x="39910" y="78985"/>
                    <a:pt x="36957" y="72699"/>
                    <a:pt x="33814" y="65650"/>
                  </a:cubicBezTo>
                  <a:cubicBezTo>
                    <a:pt x="30661" y="58993"/>
                    <a:pt x="33490" y="51039"/>
                    <a:pt x="40148" y="47886"/>
                  </a:cubicBezTo>
                  <a:cubicBezTo>
                    <a:pt x="41863" y="47077"/>
                    <a:pt x="43729" y="46639"/>
                    <a:pt x="45625" y="46600"/>
                  </a:cubicBezTo>
                  <a:lnTo>
                    <a:pt x="118206" y="44981"/>
                  </a:lnTo>
                  <a:lnTo>
                    <a:pt x="161544" y="4024"/>
                  </a:lnTo>
                  <a:cubicBezTo>
                    <a:pt x="163478" y="347"/>
                    <a:pt x="168030" y="-1072"/>
                    <a:pt x="171707" y="871"/>
                  </a:cubicBezTo>
                  <a:cubicBezTo>
                    <a:pt x="172784" y="1433"/>
                    <a:pt x="173707" y="2262"/>
                    <a:pt x="174403" y="3262"/>
                  </a:cubicBezTo>
                  <a:cubicBezTo>
                    <a:pt x="194167" y="28951"/>
                    <a:pt x="212417" y="55754"/>
                    <a:pt x="229076" y="83557"/>
                  </a:cubicBezTo>
                  <a:cubicBezTo>
                    <a:pt x="240792" y="106608"/>
                    <a:pt x="248412" y="125182"/>
                    <a:pt x="243554" y="129658"/>
                  </a:cubicBezTo>
                  <a:close/>
                </a:path>
              </a:pathLst>
            </a:custGeom>
            <a:solidFill>
              <a:srgbClr val="F7B369"/>
            </a:solidFill>
            <a:ln w="9525" cap="flat">
              <a:noFill/>
              <a:prstDash val="solid"/>
              <a:miter/>
            </a:ln>
          </p:spPr>
          <p:txBody>
            <a:bodyPr rtlCol="0" anchor="ctr"/>
            <a:lstStyle/>
            <a:p>
              <a:endParaRPr lang="zh-CN" altLang="en-US"/>
            </a:p>
          </p:txBody>
        </p:sp>
        <p:sp>
          <p:nvSpPr>
            <p:cNvPr id="71" name="íśḷíḓe">
              <a:extLst>
                <a:ext uri="{FF2B5EF4-FFF2-40B4-BE49-F238E27FC236}">
                  <a16:creationId xmlns:a16="http://schemas.microsoft.com/office/drawing/2014/main" id="{6F719807-2B1A-9873-2B09-9A109A9DBAB0}"/>
                </a:ext>
              </a:extLst>
            </p:cNvPr>
            <p:cNvSpPr/>
            <p:nvPr/>
          </p:nvSpPr>
          <p:spPr>
            <a:xfrm>
              <a:off x="4935619" y="1817933"/>
              <a:ext cx="303005" cy="206056"/>
            </a:xfrm>
            <a:custGeom>
              <a:avLst/>
              <a:gdLst>
                <a:gd name="connsiteX0" fmla="*/ 185881 w 185880"/>
                <a:gd name="connsiteY0" fmla="*/ 81814 h 126406"/>
                <a:gd name="connsiteX1" fmla="*/ 82439 w 185880"/>
                <a:gd name="connsiteY1" fmla="*/ 123248 h 126406"/>
                <a:gd name="connsiteX2" fmla="*/ 21193 w 185880"/>
                <a:gd name="connsiteY2" fmla="*/ 117342 h 126406"/>
                <a:gd name="connsiteX3" fmla="*/ 45006 w 185880"/>
                <a:gd name="connsiteY3" fmla="*/ 100483 h 126406"/>
                <a:gd name="connsiteX4" fmla="*/ 334 w 185880"/>
                <a:gd name="connsiteY4" fmla="*/ 92673 h 126406"/>
                <a:gd name="connsiteX5" fmla="*/ 31195 w 185880"/>
                <a:gd name="connsiteY5" fmla="*/ 69813 h 126406"/>
                <a:gd name="connsiteX6" fmla="*/ 5096 w 185880"/>
                <a:gd name="connsiteY6" fmla="*/ 56097 h 126406"/>
                <a:gd name="connsiteX7" fmla="*/ 74629 w 185880"/>
                <a:gd name="connsiteY7" fmla="*/ 32665 h 126406"/>
                <a:gd name="connsiteX8" fmla="*/ 43292 w 185880"/>
                <a:gd name="connsiteY8" fmla="*/ 17806 h 126406"/>
                <a:gd name="connsiteX9" fmla="*/ 112252 w 185880"/>
                <a:gd name="connsiteY9" fmla="*/ 947 h 126406"/>
                <a:gd name="connsiteX10" fmla="*/ 154353 w 185880"/>
                <a:gd name="connsiteY10" fmla="*/ 19330 h 12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5880" h="126406">
                  <a:moveTo>
                    <a:pt x="185881" y="81814"/>
                  </a:moveTo>
                  <a:cubicBezTo>
                    <a:pt x="185881" y="81814"/>
                    <a:pt x="125397" y="115723"/>
                    <a:pt x="82439" y="123248"/>
                  </a:cubicBezTo>
                  <a:cubicBezTo>
                    <a:pt x="39482" y="130773"/>
                    <a:pt x="23194" y="123248"/>
                    <a:pt x="21193" y="117342"/>
                  </a:cubicBezTo>
                  <a:cubicBezTo>
                    <a:pt x="19193" y="111437"/>
                    <a:pt x="45006" y="100483"/>
                    <a:pt x="45006" y="100483"/>
                  </a:cubicBezTo>
                  <a:cubicBezTo>
                    <a:pt x="45006" y="100483"/>
                    <a:pt x="4429" y="106389"/>
                    <a:pt x="334" y="92673"/>
                  </a:cubicBezTo>
                  <a:cubicBezTo>
                    <a:pt x="-3762" y="78957"/>
                    <a:pt x="31195" y="69813"/>
                    <a:pt x="31195" y="69813"/>
                  </a:cubicBezTo>
                  <a:cubicBezTo>
                    <a:pt x="31195" y="69813"/>
                    <a:pt x="1382" y="68098"/>
                    <a:pt x="5096" y="56097"/>
                  </a:cubicBezTo>
                  <a:cubicBezTo>
                    <a:pt x="8811" y="44095"/>
                    <a:pt x="74629" y="32665"/>
                    <a:pt x="74629" y="32665"/>
                  </a:cubicBezTo>
                  <a:cubicBezTo>
                    <a:pt x="74629" y="32665"/>
                    <a:pt x="40529" y="27331"/>
                    <a:pt x="43292" y="17806"/>
                  </a:cubicBezTo>
                  <a:cubicBezTo>
                    <a:pt x="46054" y="8281"/>
                    <a:pt x="93774" y="-3435"/>
                    <a:pt x="112252" y="947"/>
                  </a:cubicBezTo>
                  <a:cubicBezTo>
                    <a:pt x="127007" y="5280"/>
                    <a:pt x="141151" y="11457"/>
                    <a:pt x="154353" y="19330"/>
                  </a:cubicBezTo>
                  <a:close/>
                </a:path>
              </a:pathLst>
            </a:custGeom>
            <a:solidFill>
              <a:srgbClr val="F48462"/>
            </a:solidFill>
            <a:ln w="9525" cap="flat">
              <a:noFill/>
              <a:prstDash val="solid"/>
              <a:miter/>
            </a:ln>
          </p:spPr>
          <p:txBody>
            <a:bodyPr rtlCol="0" anchor="ctr"/>
            <a:lstStyle/>
            <a:p>
              <a:endParaRPr lang="zh-CN" altLang="en-US"/>
            </a:p>
          </p:txBody>
        </p:sp>
        <p:sp>
          <p:nvSpPr>
            <p:cNvPr id="72" name="íṡľíḑè">
              <a:extLst>
                <a:ext uri="{FF2B5EF4-FFF2-40B4-BE49-F238E27FC236}">
                  <a16:creationId xmlns:a16="http://schemas.microsoft.com/office/drawing/2014/main" id="{7F8F3CBC-CC8E-A51F-9434-7E26568A6B62}"/>
                </a:ext>
              </a:extLst>
            </p:cNvPr>
            <p:cNvSpPr/>
            <p:nvPr/>
          </p:nvSpPr>
          <p:spPr>
            <a:xfrm>
              <a:off x="5052799" y="1866602"/>
              <a:ext cx="111457" cy="39824"/>
            </a:xfrm>
            <a:custGeom>
              <a:avLst/>
              <a:gdLst>
                <a:gd name="connsiteX0" fmla="*/ 57323 w 68374"/>
                <a:gd name="connsiteY0" fmla="*/ 24431 h 24430"/>
                <a:gd name="connsiteX1" fmla="*/ 839 w 68374"/>
                <a:gd name="connsiteY1" fmla="*/ 4333 h 24430"/>
                <a:gd name="connsiteX2" fmla="*/ 620 w 68374"/>
                <a:gd name="connsiteY2" fmla="*/ 837 h 24430"/>
                <a:gd name="connsiteX3" fmla="*/ 4116 w 68374"/>
                <a:gd name="connsiteY3" fmla="*/ 620 h 24430"/>
                <a:gd name="connsiteX4" fmla="*/ 4649 w 68374"/>
                <a:gd name="connsiteY4" fmla="*/ 1285 h 24430"/>
                <a:gd name="connsiteX5" fmla="*/ 65705 w 68374"/>
                <a:gd name="connsiteY5" fmla="*/ 19287 h 24430"/>
                <a:gd name="connsiteX6" fmla="*/ 68353 w 68374"/>
                <a:gd name="connsiteY6" fmla="*/ 21364 h 24430"/>
                <a:gd name="connsiteX7" fmla="*/ 68372 w 68374"/>
                <a:gd name="connsiteY7" fmla="*/ 21573 h 24430"/>
                <a:gd name="connsiteX8" fmla="*/ 66086 w 68374"/>
                <a:gd name="connsiteY8" fmla="*/ 24145 h 24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374" h="24430">
                  <a:moveTo>
                    <a:pt x="57323" y="24431"/>
                  </a:moveTo>
                  <a:cubicBezTo>
                    <a:pt x="16746" y="24431"/>
                    <a:pt x="1506" y="5381"/>
                    <a:pt x="839" y="4333"/>
                  </a:cubicBezTo>
                  <a:cubicBezTo>
                    <a:pt x="-189" y="3428"/>
                    <a:pt x="-285" y="1863"/>
                    <a:pt x="620" y="837"/>
                  </a:cubicBezTo>
                  <a:cubicBezTo>
                    <a:pt x="1525" y="-187"/>
                    <a:pt x="3087" y="-286"/>
                    <a:pt x="4116" y="620"/>
                  </a:cubicBezTo>
                  <a:cubicBezTo>
                    <a:pt x="4335" y="809"/>
                    <a:pt x="4516" y="1035"/>
                    <a:pt x="4649" y="1285"/>
                  </a:cubicBezTo>
                  <a:cubicBezTo>
                    <a:pt x="4649" y="1285"/>
                    <a:pt x="21414" y="22145"/>
                    <a:pt x="65705" y="19287"/>
                  </a:cubicBezTo>
                  <a:cubicBezTo>
                    <a:pt x="67010" y="19129"/>
                    <a:pt x="68200" y="20059"/>
                    <a:pt x="68353" y="21364"/>
                  </a:cubicBezTo>
                  <a:cubicBezTo>
                    <a:pt x="68362" y="21433"/>
                    <a:pt x="68372" y="21504"/>
                    <a:pt x="68372" y="21573"/>
                  </a:cubicBezTo>
                  <a:cubicBezTo>
                    <a:pt x="68429" y="22907"/>
                    <a:pt x="67419" y="24043"/>
                    <a:pt x="66086" y="24145"/>
                  </a:cubicBezTo>
                  <a:close/>
                </a:path>
              </a:pathLst>
            </a:custGeom>
            <a:solidFill>
              <a:srgbClr val="000000"/>
            </a:solidFill>
            <a:ln w="9525" cap="flat">
              <a:noFill/>
              <a:prstDash val="solid"/>
              <a:miter/>
            </a:ln>
          </p:spPr>
          <p:txBody>
            <a:bodyPr rtlCol="0" anchor="ctr"/>
            <a:lstStyle/>
            <a:p>
              <a:endParaRPr lang="zh-CN" altLang="en-US"/>
            </a:p>
          </p:txBody>
        </p:sp>
        <p:sp>
          <p:nvSpPr>
            <p:cNvPr id="73" name="îslíde">
              <a:extLst>
                <a:ext uri="{FF2B5EF4-FFF2-40B4-BE49-F238E27FC236}">
                  <a16:creationId xmlns:a16="http://schemas.microsoft.com/office/drawing/2014/main" id="{2EC5A01F-7543-3109-5382-9C93F4697F85}"/>
                </a:ext>
              </a:extLst>
            </p:cNvPr>
            <p:cNvSpPr/>
            <p:nvPr/>
          </p:nvSpPr>
          <p:spPr>
            <a:xfrm>
              <a:off x="5034216" y="1871466"/>
              <a:ext cx="55841" cy="115234"/>
            </a:xfrm>
            <a:custGeom>
              <a:avLst/>
              <a:gdLst>
                <a:gd name="connsiteX0" fmla="*/ 31861 w 34256"/>
                <a:gd name="connsiteY0" fmla="*/ 70691 h 70691"/>
                <a:gd name="connsiteX1" fmla="*/ 29575 w 34256"/>
                <a:gd name="connsiteY1" fmla="*/ 69262 h 70691"/>
                <a:gd name="connsiteX2" fmla="*/ 238 w 34256"/>
                <a:gd name="connsiteY2" fmla="*/ 3445 h 70691"/>
                <a:gd name="connsiteX3" fmla="*/ 1342 w 34256"/>
                <a:gd name="connsiteY3" fmla="*/ 264 h 70691"/>
                <a:gd name="connsiteX4" fmla="*/ 1476 w 34256"/>
                <a:gd name="connsiteY4" fmla="*/ 206 h 70691"/>
                <a:gd name="connsiteX5" fmla="*/ 4714 w 34256"/>
                <a:gd name="connsiteY5" fmla="*/ 1445 h 70691"/>
                <a:gd name="connsiteX6" fmla="*/ 34051 w 34256"/>
                <a:gd name="connsiteY6" fmla="*/ 67262 h 70691"/>
                <a:gd name="connsiteX7" fmla="*/ 32813 w 34256"/>
                <a:gd name="connsiteY7" fmla="*/ 70501 h 7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56" h="70691">
                  <a:moveTo>
                    <a:pt x="31861" y="70691"/>
                  </a:moveTo>
                  <a:cubicBezTo>
                    <a:pt x="30898" y="70663"/>
                    <a:pt x="30022" y="70120"/>
                    <a:pt x="29575" y="69262"/>
                  </a:cubicBezTo>
                  <a:lnTo>
                    <a:pt x="238" y="3445"/>
                  </a:lnTo>
                  <a:cubicBezTo>
                    <a:pt x="-334" y="2261"/>
                    <a:pt x="161" y="837"/>
                    <a:pt x="1342" y="264"/>
                  </a:cubicBezTo>
                  <a:cubicBezTo>
                    <a:pt x="1390" y="244"/>
                    <a:pt x="1428" y="224"/>
                    <a:pt x="1476" y="206"/>
                  </a:cubicBezTo>
                  <a:cubicBezTo>
                    <a:pt x="2714" y="-332"/>
                    <a:pt x="4152" y="219"/>
                    <a:pt x="4714" y="1445"/>
                  </a:cubicBezTo>
                  <a:lnTo>
                    <a:pt x="34051" y="67262"/>
                  </a:lnTo>
                  <a:cubicBezTo>
                    <a:pt x="34585" y="68500"/>
                    <a:pt x="34042" y="69939"/>
                    <a:pt x="32813" y="70501"/>
                  </a:cubicBezTo>
                  <a:close/>
                </a:path>
              </a:pathLst>
            </a:custGeom>
            <a:solidFill>
              <a:srgbClr val="000000"/>
            </a:solidFill>
            <a:ln w="9525" cap="flat">
              <a:noFill/>
              <a:prstDash val="solid"/>
              <a:miter/>
            </a:ln>
          </p:spPr>
          <p:txBody>
            <a:bodyPr rtlCol="0" anchor="ctr"/>
            <a:lstStyle/>
            <a:p>
              <a:endParaRPr lang="zh-CN" altLang="en-US"/>
            </a:p>
          </p:txBody>
        </p:sp>
        <p:sp>
          <p:nvSpPr>
            <p:cNvPr id="74" name="íşḷíḋê">
              <a:extLst>
                <a:ext uri="{FF2B5EF4-FFF2-40B4-BE49-F238E27FC236}">
                  <a16:creationId xmlns:a16="http://schemas.microsoft.com/office/drawing/2014/main" id="{ACC87274-2D18-077C-7956-CC9F6EFF8F9F}"/>
                </a:ext>
              </a:extLst>
            </p:cNvPr>
            <p:cNvSpPr/>
            <p:nvPr/>
          </p:nvSpPr>
          <p:spPr>
            <a:xfrm>
              <a:off x="5156332" y="1506457"/>
              <a:ext cx="527291" cy="544369"/>
            </a:xfrm>
            <a:custGeom>
              <a:avLst/>
              <a:gdLst>
                <a:gd name="connsiteX0" fmla="*/ 295466 w 323469"/>
                <a:gd name="connsiteY0" fmla="*/ 0 h 333946"/>
                <a:gd name="connsiteX1" fmla="*/ 125349 w 323469"/>
                <a:gd name="connsiteY1" fmla="*/ 114871 h 333946"/>
                <a:gd name="connsiteX2" fmla="*/ 0 w 323469"/>
                <a:gd name="connsiteY2" fmla="*/ 185356 h 333946"/>
                <a:gd name="connsiteX3" fmla="*/ 30480 w 323469"/>
                <a:gd name="connsiteY3" fmla="*/ 333946 h 333946"/>
                <a:gd name="connsiteX4" fmla="*/ 205931 w 323469"/>
                <a:gd name="connsiteY4" fmla="*/ 281273 h 333946"/>
                <a:gd name="connsiteX5" fmla="*/ 323469 w 323469"/>
                <a:gd name="connsiteY5" fmla="*/ 218408 h 33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469" h="333946">
                  <a:moveTo>
                    <a:pt x="295466" y="0"/>
                  </a:moveTo>
                  <a:cubicBezTo>
                    <a:pt x="295466" y="0"/>
                    <a:pt x="155448" y="96393"/>
                    <a:pt x="125349" y="114871"/>
                  </a:cubicBezTo>
                  <a:cubicBezTo>
                    <a:pt x="95250" y="133350"/>
                    <a:pt x="0" y="185356"/>
                    <a:pt x="0" y="185356"/>
                  </a:cubicBezTo>
                  <a:lnTo>
                    <a:pt x="30480" y="333946"/>
                  </a:lnTo>
                  <a:cubicBezTo>
                    <a:pt x="30480" y="333946"/>
                    <a:pt x="130969" y="314325"/>
                    <a:pt x="205931" y="281273"/>
                  </a:cubicBezTo>
                  <a:cubicBezTo>
                    <a:pt x="246155" y="262338"/>
                    <a:pt x="285388" y="241359"/>
                    <a:pt x="323469" y="218408"/>
                  </a:cubicBezTo>
                  <a:close/>
                </a:path>
              </a:pathLst>
            </a:custGeom>
            <a:solidFill>
              <a:srgbClr val="81CEEA"/>
            </a:solidFill>
            <a:ln w="9525" cap="flat">
              <a:noFill/>
              <a:prstDash val="solid"/>
              <a:miter/>
            </a:ln>
          </p:spPr>
          <p:txBody>
            <a:bodyPr rtlCol="0" anchor="ctr"/>
            <a:lstStyle/>
            <a:p>
              <a:endParaRPr lang="zh-CN" altLang="en-US"/>
            </a:p>
          </p:txBody>
        </p:sp>
        <p:sp>
          <p:nvSpPr>
            <p:cNvPr id="75" name="iS1îḓé">
              <a:extLst>
                <a:ext uri="{FF2B5EF4-FFF2-40B4-BE49-F238E27FC236}">
                  <a16:creationId xmlns:a16="http://schemas.microsoft.com/office/drawing/2014/main" id="{605481AE-60A0-AA63-983E-5C461F04F5B1}"/>
                </a:ext>
              </a:extLst>
            </p:cNvPr>
            <p:cNvSpPr/>
            <p:nvPr/>
          </p:nvSpPr>
          <p:spPr>
            <a:xfrm>
              <a:off x="5586882" y="1460303"/>
              <a:ext cx="412906" cy="573196"/>
            </a:xfrm>
            <a:custGeom>
              <a:avLst/>
              <a:gdLst>
                <a:gd name="connsiteX0" fmla="*/ 5816 w 253299"/>
                <a:gd name="connsiteY0" fmla="*/ 344924 h 351630"/>
                <a:gd name="connsiteX1" fmla="*/ 9435 w 253299"/>
                <a:gd name="connsiteY1" fmla="*/ 56317 h 351630"/>
                <a:gd name="connsiteX2" fmla="*/ 77730 w 253299"/>
                <a:gd name="connsiteY2" fmla="*/ 8120 h 351630"/>
                <a:gd name="connsiteX3" fmla="*/ 185553 w 253299"/>
                <a:gd name="connsiteY3" fmla="*/ 3358 h 351630"/>
                <a:gd name="connsiteX4" fmla="*/ 252228 w 253299"/>
                <a:gd name="connsiteY4" fmla="*/ 314349 h 351630"/>
                <a:gd name="connsiteX5" fmla="*/ 5816 w 253299"/>
                <a:gd name="connsiteY5" fmla="*/ 344924 h 351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299" h="351630">
                  <a:moveTo>
                    <a:pt x="5816" y="344924"/>
                  </a:moveTo>
                  <a:cubicBezTo>
                    <a:pt x="5816" y="344924"/>
                    <a:pt x="-9424" y="87749"/>
                    <a:pt x="9435" y="56317"/>
                  </a:cubicBezTo>
                  <a:cubicBezTo>
                    <a:pt x="28295" y="24884"/>
                    <a:pt x="41821" y="17455"/>
                    <a:pt x="77730" y="8120"/>
                  </a:cubicBezTo>
                  <a:cubicBezTo>
                    <a:pt x="113639" y="-1214"/>
                    <a:pt x="165931" y="-2072"/>
                    <a:pt x="185553" y="3358"/>
                  </a:cubicBezTo>
                  <a:cubicBezTo>
                    <a:pt x="205174" y="8787"/>
                    <a:pt x="261753" y="305110"/>
                    <a:pt x="252228" y="314349"/>
                  </a:cubicBezTo>
                  <a:cubicBezTo>
                    <a:pt x="242703" y="323588"/>
                    <a:pt x="82397" y="368356"/>
                    <a:pt x="5816" y="344924"/>
                  </a:cubicBezTo>
                  <a:close/>
                </a:path>
              </a:pathLst>
            </a:custGeom>
            <a:solidFill>
              <a:srgbClr val="81CEEA"/>
            </a:solidFill>
            <a:ln w="9525" cap="flat">
              <a:noFill/>
              <a:prstDash val="solid"/>
              <a:miter/>
            </a:ln>
          </p:spPr>
          <p:txBody>
            <a:bodyPr rtlCol="0" anchor="ctr"/>
            <a:lstStyle/>
            <a:p>
              <a:endParaRPr lang="zh-CN" altLang="en-US"/>
            </a:p>
          </p:txBody>
        </p:sp>
        <p:sp>
          <p:nvSpPr>
            <p:cNvPr id="76" name="i$ḻïḋé">
              <a:extLst>
                <a:ext uri="{FF2B5EF4-FFF2-40B4-BE49-F238E27FC236}">
                  <a16:creationId xmlns:a16="http://schemas.microsoft.com/office/drawing/2014/main" id="{C1543F50-D79A-53E7-E0A8-07EF83E871BE}"/>
                </a:ext>
              </a:extLst>
            </p:cNvPr>
            <p:cNvSpPr/>
            <p:nvPr/>
          </p:nvSpPr>
          <p:spPr>
            <a:xfrm>
              <a:off x="5577265" y="1582170"/>
              <a:ext cx="51663" cy="268672"/>
            </a:xfrm>
            <a:custGeom>
              <a:avLst/>
              <a:gdLst>
                <a:gd name="connsiteX0" fmla="*/ 13049 w 31693"/>
                <a:gd name="connsiteY0" fmla="*/ 164818 h 164818"/>
                <a:gd name="connsiteX1" fmla="*/ 10668 w 31693"/>
                <a:gd name="connsiteY1" fmla="*/ 163008 h 164818"/>
                <a:gd name="connsiteX2" fmla="*/ 0 w 31693"/>
                <a:gd name="connsiteY2" fmla="*/ 82903 h 164818"/>
                <a:gd name="connsiteX3" fmla="*/ 27241 w 31693"/>
                <a:gd name="connsiteY3" fmla="*/ 988 h 164818"/>
                <a:gd name="connsiteX4" fmla="*/ 30671 w 31693"/>
                <a:gd name="connsiteY4" fmla="*/ 417 h 164818"/>
                <a:gd name="connsiteX5" fmla="*/ 31242 w 31693"/>
                <a:gd name="connsiteY5" fmla="*/ 3846 h 164818"/>
                <a:gd name="connsiteX6" fmla="*/ 4953 w 31693"/>
                <a:gd name="connsiteY6" fmla="*/ 82998 h 164818"/>
                <a:gd name="connsiteX7" fmla="*/ 15430 w 31693"/>
                <a:gd name="connsiteY7" fmla="*/ 161675 h 164818"/>
                <a:gd name="connsiteX8" fmla="*/ 13716 w 31693"/>
                <a:gd name="connsiteY8" fmla="*/ 164723 h 164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93" h="164818">
                  <a:moveTo>
                    <a:pt x="13049" y="164818"/>
                  </a:moveTo>
                  <a:cubicBezTo>
                    <a:pt x="11963" y="164759"/>
                    <a:pt x="11020" y="164042"/>
                    <a:pt x="10668" y="163008"/>
                  </a:cubicBezTo>
                  <a:cubicBezTo>
                    <a:pt x="3753" y="136862"/>
                    <a:pt x="172" y="109947"/>
                    <a:pt x="0" y="82903"/>
                  </a:cubicBezTo>
                  <a:cubicBezTo>
                    <a:pt x="1619" y="53658"/>
                    <a:pt x="11020" y="25377"/>
                    <a:pt x="27241" y="988"/>
                  </a:cubicBezTo>
                  <a:cubicBezTo>
                    <a:pt x="28060" y="-63"/>
                    <a:pt x="29556" y="-311"/>
                    <a:pt x="30671" y="417"/>
                  </a:cubicBezTo>
                  <a:cubicBezTo>
                    <a:pt x="31766" y="1211"/>
                    <a:pt x="32023" y="2739"/>
                    <a:pt x="31242" y="3846"/>
                  </a:cubicBezTo>
                  <a:cubicBezTo>
                    <a:pt x="15754" y="27497"/>
                    <a:pt x="6687" y="54778"/>
                    <a:pt x="4953" y="82998"/>
                  </a:cubicBezTo>
                  <a:cubicBezTo>
                    <a:pt x="5105" y="109561"/>
                    <a:pt x="8630" y="135997"/>
                    <a:pt x="15430" y="161675"/>
                  </a:cubicBezTo>
                  <a:cubicBezTo>
                    <a:pt x="15792" y="162989"/>
                    <a:pt x="15030" y="164353"/>
                    <a:pt x="13716" y="164723"/>
                  </a:cubicBezTo>
                  <a:close/>
                </a:path>
              </a:pathLst>
            </a:custGeom>
            <a:solidFill>
              <a:srgbClr val="5C69A5"/>
            </a:solidFill>
            <a:ln w="9525" cap="flat">
              <a:noFill/>
              <a:prstDash val="solid"/>
              <a:miter/>
            </a:ln>
          </p:spPr>
          <p:txBody>
            <a:bodyPr rtlCol="0" anchor="ctr"/>
            <a:lstStyle/>
            <a:p>
              <a:endParaRPr lang="zh-CN" altLang="en-US"/>
            </a:p>
          </p:txBody>
        </p:sp>
        <p:sp>
          <p:nvSpPr>
            <p:cNvPr id="77" name="i$1ide">
              <a:extLst>
                <a:ext uri="{FF2B5EF4-FFF2-40B4-BE49-F238E27FC236}">
                  <a16:creationId xmlns:a16="http://schemas.microsoft.com/office/drawing/2014/main" id="{5DC00175-FECD-E472-62AC-8AA4455DCBF1}"/>
                </a:ext>
              </a:extLst>
            </p:cNvPr>
            <p:cNvSpPr/>
            <p:nvPr/>
          </p:nvSpPr>
          <p:spPr>
            <a:xfrm>
              <a:off x="5594917" y="1190422"/>
              <a:ext cx="225653" cy="172101"/>
            </a:xfrm>
            <a:custGeom>
              <a:avLst/>
              <a:gdLst>
                <a:gd name="connsiteX0" fmla="*/ 19175 w 138428"/>
                <a:gd name="connsiteY0" fmla="*/ 105577 h 105576"/>
                <a:gd name="connsiteX1" fmla="*/ 125 w 138428"/>
                <a:gd name="connsiteY1" fmla="*/ 60238 h 105576"/>
                <a:gd name="connsiteX2" fmla="*/ 8031 w 138428"/>
                <a:gd name="connsiteY2" fmla="*/ 32615 h 105576"/>
                <a:gd name="connsiteX3" fmla="*/ 30320 w 138428"/>
                <a:gd name="connsiteY3" fmla="*/ 4040 h 105576"/>
                <a:gd name="connsiteX4" fmla="*/ 123665 w 138428"/>
                <a:gd name="connsiteY4" fmla="*/ 23090 h 105576"/>
                <a:gd name="connsiteX5" fmla="*/ 138428 w 138428"/>
                <a:gd name="connsiteY5" fmla="*/ 85574 h 105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428" h="105576">
                  <a:moveTo>
                    <a:pt x="19175" y="105577"/>
                  </a:moveTo>
                  <a:cubicBezTo>
                    <a:pt x="6583" y="93915"/>
                    <a:pt x="-351" y="77390"/>
                    <a:pt x="125" y="60238"/>
                  </a:cubicBezTo>
                  <a:cubicBezTo>
                    <a:pt x="-646" y="50379"/>
                    <a:pt x="2164" y="40573"/>
                    <a:pt x="8031" y="32615"/>
                  </a:cubicBezTo>
                  <a:cubicBezTo>
                    <a:pt x="8031" y="32615"/>
                    <a:pt x="-9209" y="8136"/>
                    <a:pt x="30320" y="4040"/>
                  </a:cubicBezTo>
                  <a:cubicBezTo>
                    <a:pt x="69848" y="-56"/>
                    <a:pt x="101567" y="-8057"/>
                    <a:pt x="123665" y="23090"/>
                  </a:cubicBezTo>
                  <a:cubicBezTo>
                    <a:pt x="136714" y="42140"/>
                    <a:pt x="138428" y="85574"/>
                    <a:pt x="138428" y="85574"/>
                  </a:cubicBezTo>
                  <a:close/>
                </a:path>
              </a:pathLst>
            </a:custGeom>
            <a:solidFill>
              <a:srgbClr val="000000"/>
            </a:solidFill>
            <a:ln w="9525" cap="flat">
              <a:noFill/>
              <a:prstDash val="solid"/>
              <a:miter/>
            </a:ln>
          </p:spPr>
          <p:txBody>
            <a:bodyPr rtlCol="0" anchor="ctr"/>
            <a:lstStyle/>
            <a:p>
              <a:endParaRPr lang="zh-CN" altLang="en-US"/>
            </a:p>
          </p:txBody>
        </p:sp>
        <p:sp>
          <p:nvSpPr>
            <p:cNvPr id="78" name="îṣḻîḍe">
              <a:extLst>
                <a:ext uri="{FF2B5EF4-FFF2-40B4-BE49-F238E27FC236}">
                  <a16:creationId xmlns:a16="http://schemas.microsoft.com/office/drawing/2014/main" id="{7A5DDC8F-DC19-C456-194A-E953EEA20F10}"/>
                </a:ext>
              </a:extLst>
            </p:cNvPr>
            <p:cNvSpPr/>
            <p:nvPr/>
          </p:nvSpPr>
          <p:spPr>
            <a:xfrm>
              <a:off x="5681605" y="1393733"/>
              <a:ext cx="103253" cy="113361"/>
            </a:xfrm>
            <a:custGeom>
              <a:avLst/>
              <a:gdLst>
                <a:gd name="connsiteX0" fmla="*/ 57150 w 63341"/>
                <a:gd name="connsiteY0" fmla="*/ 0 h 69542"/>
                <a:gd name="connsiteX1" fmla="*/ 63341 w 63341"/>
                <a:gd name="connsiteY1" fmla="*/ 47625 h 69542"/>
                <a:gd name="connsiteX2" fmla="*/ 28575 w 63341"/>
                <a:gd name="connsiteY2" fmla="*/ 68390 h 69542"/>
                <a:gd name="connsiteX3" fmla="*/ 0 w 63341"/>
                <a:gd name="connsiteY3" fmla="*/ 62865 h 69542"/>
                <a:gd name="connsiteX4" fmla="*/ 0 w 63341"/>
                <a:gd name="connsiteY4" fmla="*/ 20193 h 69542"/>
                <a:gd name="connsiteX5" fmla="*/ 49339 w 63341"/>
                <a:gd name="connsiteY5" fmla="*/ 2477 h 69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41" h="69542">
                  <a:moveTo>
                    <a:pt x="57150" y="0"/>
                  </a:moveTo>
                  <a:lnTo>
                    <a:pt x="63341" y="47625"/>
                  </a:lnTo>
                  <a:cubicBezTo>
                    <a:pt x="63341" y="47625"/>
                    <a:pt x="56388" y="62484"/>
                    <a:pt x="28575" y="68390"/>
                  </a:cubicBezTo>
                  <a:cubicBezTo>
                    <a:pt x="7811" y="72866"/>
                    <a:pt x="0" y="62865"/>
                    <a:pt x="0" y="62865"/>
                  </a:cubicBezTo>
                  <a:lnTo>
                    <a:pt x="0" y="20193"/>
                  </a:lnTo>
                  <a:lnTo>
                    <a:pt x="49339" y="2477"/>
                  </a:lnTo>
                  <a:close/>
                </a:path>
              </a:pathLst>
            </a:custGeom>
            <a:solidFill>
              <a:srgbClr val="F48462"/>
            </a:solidFill>
            <a:ln w="9525" cap="flat">
              <a:noFill/>
              <a:prstDash val="solid"/>
              <a:miter/>
            </a:ln>
          </p:spPr>
          <p:txBody>
            <a:bodyPr rtlCol="0" anchor="ctr"/>
            <a:lstStyle/>
            <a:p>
              <a:endParaRPr lang="zh-CN" altLang="en-US"/>
            </a:p>
          </p:txBody>
        </p:sp>
        <p:sp>
          <p:nvSpPr>
            <p:cNvPr id="79" name="îṥļidê">
              <a:extLst>
                <a:ext uri="{FF2B5EF4-FFF2-40B4-BE49-F238E27FC236}">
                  <a16:creationId xmlns:a16="http://schemas.microsoft.com/office/drawing/2014/main" id="{2B7029A5-DAA0-15D9-D215-C94C4F359C5A}"/>
                </a:ext>
              </a:extLst>
            </p:cNvPr>
            <p:cNvSpPr/>
            <p:nvPr/>
          </p:nvSpPr>
          <p:spPr>
            <a:xfrm>
              <a:off x="5681140" y="1388919"/>
              <a:ext cx="92853" cy="77789"/>
            </a:xfrm>
            <a:custGeom>
              <a:avLst/>
              <a:gdLst>
                <a:gd name="connsiteX0" fmla="*/ 56959 w 56961"/>
                <a:gd name="connsiteY0" fmla="*/ 0 h 47720"/>
                <a:gd name="connsiteX1" fmla="*/ 56197 w 56961"/>
                <a:gd name="connsiteY1" fmla="*/ 4858 h 47720"/>
                <a:gd name="connsiteX2" fmla="*/ 0 w 56961"/>
                <a:gd name="connsiteY2" fmla="*/ 47720 h 47720"/>
                <a:gd name="connsiteX3" fmla="*/ 0 w 56961"/>
                <a:gd name="connsiteY3" fmla="*/ 23622 h 47720"/>
              </a:gdLst>
              <a:ahLst/>
              <a:cxnLst>
                <a:cxn ang="0">
                  <a:pos x="connsiteX0" y="connsiteY0"/>
                </a:cxn>
                <a:cxn ang="0">
                  <a:pos x="connsiteX1" y="connsiteY1"/>
                </a:cxn>
                <a:cxn ang="0">
                  <a:pos x="connsiteX2" y="connsiteY2"/>
                </a:cxn>
                <a:cxn ang="0">
                  <a:pos x="connsiteX3" y="connsiteY3"/>
                </a:cxn>
              </a:cxnLst>
              <a:rect l="l" t="t" r="r" b="b"/>
              <a:pathLst>
                <a:path w="56961" h="47720">
                  <a:moveTo>
                    <a:pt x="56959" y="0"/>
                  </a:moveTo>
                  <a:cubicBezTo>
                    <a:pt x="56988" y="1652"/>
                    <a:pt x="56731" y="3296"/>
                    <a:pt x="56197" y="4858"/>
                  </a:cubicBezTo>
                  <a:cubicBezTo>
                    <a:pt x="48482" y="30194"/>
                    <a:pt x="11906" y="45053"/>
                    <a:pt x="0" y="47720"/>
                  </a:cubicBezTo>
                  <a:lnTo>
                    <a:pt x="0" y="23622"/>
                  </a:lnTo>
                  <a:close/>
                </a:path>
              </a:pathLst>
            </a:custGeom>
            <a:solidFill>
              <a:srgbClr val="000000"/>
            </a:solidFill>
            <a:ln w="9525" cap="flat">
              <a:noFill/>
              <a:prstDash val="solid"/>
              <a:miter/>
            </a:ln>
          </p:spPr>
          <p:txBody>
            <a:bodyPr rtlCol="0" anchor="ctr"/>
            <a:lstStyle/>
            <a:p>
              <a:endParaRPr lang="zh-CN" altLang="en-US"/>
            </a:p>
          </p:txBody>
        </p:sp>
        <p:sp>
          <p:nvSpPr>
            <p:cNvPr id="80" name="îSḻïḍé">
              <a:extLst>
                <a:ext uri="{FF2B5EF4-FFF2-40B4-BE49-F238E27FC236}">
                  <a16:creationId xmlns:a16="http://schemas.microsoft.com/office/drawing/2014/main" id="{F32EC710-3B55-29E6-20C5-1159E8B45D70}"/>
                </a:ext>
              </a:extLst>
            </p:cNvPr>
            <p:cNvSpPr/>
            <p:nvPr/>
          </p:nvSpPr>
          <p:spPr>
            <a:xfrm>
              <a:off x="5625953" y="1215483"/>
              <a:ext cx="199151" cy="227844"/>
            </a:xfrm>
            <a:custGeom>
              <a:avLst/>
              <a:gdLst>
                <a:gd name="connsiteX0" fmla="*/ 8804 w 122170"/>
                <a:gd name="connsiteY0" fmla="*/ 21717 h 139772"/>
                <a:gd name="connsiteX1" fmla="*/ 5565 w 122170"/>
                <a:gd name="connsiteY1" fmla="*/ 117539 h 139772"/>
                <a:gd name="connsiteX2" fmla="*/ 67097 w 122170"/>
                <a:gd name="connsiteY2" fmla="*/ 130874 h 139772"/>
                <a:gd name="connsiteX3" fmla="*/ 91290 w 122170"/>
                <a:gd name="connsiteY3" fmla="*/ 109347 h 139772"/>
                <a:gd name="connsiteX4" fmla="*/ 118341 w 122170"/>
                <a:gd name="connsiteY4" fmla="*/ 95155 h 139772"/>
                <a:gd name="connsiteX5" fmla="*/ 107483 w 122170"/>
                <a:gd name="connsiteY5" fmla="*/ 57531 h 139772"/>
                <a:gd name="connsiteX6" fmla="*/ 86528 w 122170"/>
                <a:gd name="connsiteY6" fmla="*/ 63437 h 139772"/>
                <a:gd name="connsiteX7" fmla="*/ 93100 w 122170"/>
                <a:gd name="connsiteY7" fmla="*/ 44387 h 139772"/>
                <a:gd name="connsiteX8" fmla="*/ 8804 w 122170"/>
                <a:gd name="connsiteY8" fmla="*/ 21717 h 13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170" h="139772">
                  <a:moveTo>
                    <a:pt x="8804" y="21717"/>
                  </a:moveTo>
                  <a:cubicBezTo>
                    <a:pt x="8804" y="21717"/>
                    <a:pt x="-8627" y="85249"/>
                    <a:pt x="5565" y="117539"/>
                  </a:cubicBezTo>
                  <a:cubicBezTo>
                    <a:pt x="19757" y="149829"/>
                    <a:pt x="49666" y="140018"/>
                    <a:pt x="67097" y="130874"/>
                  </a:cubicBezTo>
                  <a:cubicBezTo>
                    <a:pt x="76965" y="126027"/>
                    <a:pt x="85328" y="118586"/>
                    <a:pt x="91290" y="109347"/>
                  </a:cubicBezTo>
                  <a:cubicBezTo>
                    <a:pt x="102425" y="110969"/>
                    <a:pt x="113350" y="105242"/>
                    <a:pt x="118341" y="95155"/>
                  </a:cubicBezTo>
                  <a:cubicBezTo>
                    <a:pt x="127866" y="77534"/>
                    <a:pt x="117865" y="60294"/>
                    <a:pt x="107483" y="57531"/>
                  </a:cubicBezTo>
                  <a:cubicBezTo>
                    <a:pt x="99977" y="56490"/>
                    <a:pt x="92386" y="58631"/>
                    <a:pt x="86528" y="63437"/>
                  </a:cubicBezTo>
                  <a:lnTo>
                    <a:pt x="93100" y="44387"/>
                  </a:lnTo>
                  <a:cubicBezTo>
                    <a:pt x="93100" y="44387"/>
                    <a:pt x="42141" y="-38004"/>
                    <a:pt x="8804" y="21717"/>
                  </a:cubicBezTo>
                  <a:close/>
                </a:path>
              </a:pathLst>
            </a:custGeom>
            <a:solidFill>
              <a:srgbClr val="F48462"/>
            </a:solidFill>
            <a:ln w="9525" cap="flat">
              <a:noFill/>
              <a:prstDash val="solid"/>
              <a:miter/>
            </a:ln>
          </p:spPr>
          <p:txBody>
            <a:bodyPr rtlCol="0" anchor="ctr"/>
            <a:lstStyle/>
            <a:p>
              <a:endParaRPr lang="zh-CN" altLang="en-US"/>
            </a:p>
          </p:txBody>
        </p:sp>
        <p:sp>
          <p:nvSpPr>
            <p:cNvPr id="81" name="iŝļïḍè">
              <a:extLst>
                <a:ext uri="{FF2B5EF4-FFF2-40B4-BE49-F238E27FC236}">
                  <a16:creationId xmlns:a16="http://schemas.microsoft.com/office/drawing/2014/main" id="{A24FC3AC-ED28-0BD5-F2D1-D15205B9E548}"/>
                </a:ext>
              </a:extLst>
            </p:cNvPr>
            <p:cNvSpPr/>
            <p:nvPr/>
          </p:nvSpPr>
          <p:spPr>
            <a:xfrm>
              <a:off x="5626158" y="1205637"/>
              <a:ext cx="159787" cy="116041"/>
            </a:xfrm>
            <a:custGeom>
              <a:avLst/>
              <a:gdLst>
                <a:gd name="connsiteX0" fmla="*/ 86402 w 98022"/>
                <a:gd name="connsiteY0" fmla="*/ 69572 h 71186"/>
                <a:gd name="connsiteX1" fmla="*/ 38777 w 98022"/>
                <a:gd name="connsiteY1" fmla="*/ 52903 h 71186"/>
                <a:gd name="connsiteX2" fmla="*/ 16393 w 98022"/>
                <a:gd name="connsiteY2" fmla="*/ 14803 h 71186"/>
                <a:gd name="connsiteX3" fmla="*/ 3153 w 98022"/>
                <a:gd name="connsiteY3" fmla="*/ 47093 h 71186"/>
                <a:gd name="connsiteX4" fmla="*/ 2296 w 98022"/>
                <a:gd name="connsiteY4" fmla="*/ 12898 h 71186"/>
                <a:gd name="connsiteX5" fmla="*/ 17346 w 98022"/>
                <a:gd name="connsiteY5" fmla="*/ 40 h 71186"/>
                <a:gd name="connsiteX6" fmla="*/ 76115 w 98022"/>
                <a:gd name="connsiteY6" fmla="*/ 5469 h 71186"/>
                <a:gd name="connsiteX7" fmla="*/ 98023 w 98022"/>
                <a:gd name="connsiteY7" fmla="*/ 48522 h 7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022" h="71186">
                  <a:moveTo>
                    <a:pt x="86402" y="69572"/>
                  </a:moveTo>
                  <a:cubicBezTo>
                    <a:pt x="68600" y="74515"/>
                    <a:pt x="49607" y="67866"/>
                    <a:pt x="38777" y="52903"/>
                  </a:cubicBezTo>
                  <a:cubicBezTo>
                    <a:pt x="16584" y="27091"/>
                    <a:pt x="16393" y="14803"/>
                    <a:pt x="16393" y="14803"/>
                  </a:cubicBezTo>
                  <a:lnTo>
                    <a:pt x="3153" y="47093"/>
                  </a:lnTo>
                  <a:cubicBezTo>
                    <a:pt x="-733" y="36072"/>
                    <a:pt x="-1037" y="24101"/>
                    <a:pt x="2296" y="12898"/>
                  </a:cubicBezTo>
                  <a:cubicBezTo>
                    <a:pt x="8392" y="-1389"/>
                    <a:pt x="17346" y="40"/>
                    <a:pt x="17346" y="40"/>
                  </a:cubicBezTo>
                  <a:lnTo>
                    <a:pt x="76115" y="5469"/>
                  </a:lnTo>
                  <a:lnTo>
                    <a:pt x="98023" y="48522"/>
                  </a:lnTo>
                  <a:close/>
                </a:path>
              </a:pathLst>
            </a:custGeom>
            <a:solidFill>
              <a:srgbClr val="000000"/>
            </a:solidFill>
            <a:ln w="9525" cap="flat">
              <a:noFill/>
              <a:prstDash val="solid"/>
              <a:miter/>
            </a:ln>
          </p:spPr>
          <p:txBody>
            <a:bodyPr rtlCol="0" anchor="ctr"/>
            <a:lstStyle/>
            <a:p>
              <a:endParaRPr lang="zh-CN" altLang="en-US"/>
            </a:p>
          </p:txBody>
        </p:sp>
        <p:sp>
          <p:nvSpPr>
            <p:cNvPr id="82" name="îṥḻîḋê">
              <a:extLst>
                <a:ext uri="{FF2B5EF4-FFF2-40B4-BE49-F238E27FC236}">
                  <a16:creationId xmlns:a16="http://schemas.microsoft.com/office/drawing/2014/main" id="{0162B7A6-51DE-4EA1-33F5-83C4D273FCA9}"/>
                </a:ext>
              </a:extLst>
            </p:cNvPr>
            <p:cNvSpPr/>
            <p:nvPr/>
          </p:nvSpPr>
          <p:spPr>
            <a:xfrm>
              <a:off x="5655068" y="1325581"/>
              <a:ext cx="13595" cy="49363"/>
            </a:xfrm>
            <a:custGeom>
              <a:avLst/>
              <a:gdLst>
                <a:gd name="connsiteX0" fmla="*/ 4373 w 8340"/>
                <a:gd name="connsiteY0" fmla="*/ 30282 h 30282"/>
                <a:gd name="connsiteX1" fmla="*/ 2182 w 8340"/>
                <a:gd name="connsiteY1" fmla="*/ 28949 h 30282"/>
                <a:gd name="connsiteX2" fmla="*/ 3611 w 8340"/>
                <a:gd name="connsiteY2" fmla="*/ 1327 h 30282"/>
                <a:gd name="connsiteX3" fmla="*/ 6945 w 8340"/>
                <a:gd name="connsiteY3" fmla="*/ 279 h 30282"/>
                <a:gd name="connsiteX4" fmla="*/ 8126 w 8340"/>
                <a:gd name="connsiteY4" fmla="*/ 3432 h 30282"/>
                <a:gd name="connsiteX5" fmla="*/ 8088 w 8340"/>
                <a:gd name="connsiteY5" fmla="*/ 3517 h 30282"/>
                <a:gd name="connsiteX6" fmla="*/ 6564 w 8340"/>
                <a:gd name="connsiteY6" fmla="*/ 26758 h 30282"/>
                <a:gd name="connsiteX7" fmla="*/ 5516 w 8340"/>
                <a:gd name="connsiteY7" fmla="*/ 30092 h 3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40" h="30282">
                  <a:moveTo>
                    <a:pt x="4373" y="30282"/>
                  </a:moveTo>
                  <a:cubicBezTo>
                    <a:pt x="3459" y="30260"/>
                    <a:pt x="2621" y="29752"/>
                    <a:pt x="2182" y="28949"/>
                  </a:cubicBezTo>
                  <a:cubicBezTo>
                    <a:pt x="-1161" y="19936"/>
                    <a:pt x="-646" y="9946"/>
                    <a:pt x="3611" y="1327"/>
                  </a:cubicBezTo>
                  <a:cubicBezTo>
                    <a:pt x="4240" y="119"/>
                    <a:pt x="5735" y="-349"/>
                    <a:pt x="6945" y="279"/>
                  </a:cubicBezTo>
                  <a:cubicBezTo>
                    <a:pt x="8145" y="823"/>
                    <a:pt x="8669" y="2233"/>
                    <a:pt x="8126" y="3432"/>
                  </a:cubicBezTo>
                  <a:cubicBezTo>
                    <a:pt x="8117" y="3460"/>
                    <a:pt x="8107" y="3489"/>
                    <a:pt x="8088" y="3517"/>
                  </a:cubicBezTo>
                  <a:cubicBezTo>
                    <a:pt x="4516" y="10754"/>
                    <a:pt x="3964" y="19116"/>
                    <a:pt x="6564" y="26758"/>
                  </a:cubicBezTo>
                  <a:cubicBezTo>
                    <a:pt x="7193" y="27968"/>
                    <a:pt x="6726" y="29459"/>
                    <a:pt x="5516" y="30092"/>
                  </a:cubicBezTo>
                  <a:close/>
                </a:path>
              </a:pathLst>
            </a:custGeom>
            <a:solidFill>
              <a:srgbClr val="000000"/>
            </a:solidFill>
            <a:ln w="9525" cap="flat">
              <a:noFill/>
              <a:prstDash val="solid"/>
              <a:miter/>
            </a:ln>
          </p:spPr>
          <p:txBody>
            <a:bodyPr rtlCol="0" anchor="ctr"/>
            <a:lstStyle/>
            <a:p>
              <a:endParaRPr lang="zh-CN" altLang="en-US"/>
            </a:p>
          </p:txBody>
        </p:sp>
        <p:sp>
          <p:nvSpPr>
            <p:cNvPr id="83" name="i$ḻîďé">
              <a:extLst>
                <a:ext uri="{FF2B5EF4-FFF2-40B4-BE49-F238E27FC236}">
                  <a16:creationId xmlns:a16="http://schemas.microsoft.com/office/drawing/2014/main" id="{30839791-EB42-8C7C-BABB-1FDE7923B8CD}"/>
                </a:ext>
              </a:extLst>
            </p:cNvPr>
            <p:cNvSpPr/>
            <p:nvPr/>
          </p:nvSpPr>
          <p:spPr>
            <a:xfrm>
              <a:off x="5773626" y="1326282"/>
              <a:ext cx="30074" cy="39504"/>
            </a:xfrm>
            <a:custGeom>
              <a:avLst/>
              <a:gdLst>
                <a:gd name="connsiteX0" fmla="*/ 2414 w 18449"/>
                <a:gd name="connsiteY0" fmla="*/ 24137 h 24234"/>
                <a:gd name="connsiteX1" fmla="*/ 985 w 18449"/>
                <a:gd name="connsiteY1" fmla="*/ 24137 h 24234"/>
                <a:gd name="connsiteX2" fmla="*/ 414 w 18449"/>
                <a:gd name="connsiteY2" fmla="*/ 20708 h 24234"/>
                <a:gd name="connsiteX3" fmla="*/ 14035 w 18449"/>
                <a:gd name="connsiteY3" fmla="*/ 1087 h 24234"/>
                <a:gd name="connsiteX4" fmla="*/ 17464 w 18449"/>
                <a:gd name="connsiteY4" fmla="*/ 420 h 24234"/>
                <a:gd name="connsiteX5" fmla="*/ 18035 w 18449"/>
                <a:gd name="connsiteY5" fmla="*/ 3849 h 24234"/>
                <a:gd name="connsiteX6" fmla="*/ 4414 w 18449"/>
                <a:gd name="connsiteY6" fmla="*/ 23471 h 24234"/>
                <a:gd name="connsiteX7" fmla="*/ 2414 w 18449"/>
                <a:gd name="connsiteY7" fmla="*/ 24137 h 24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49" h="24234">
                  <a:moveTo>
                    <a:pt x="2414" y="24137"/>
                  </a:moveTo>
                  <a:cubicBezTo>
                    <a:pt x="1947" y="24267"/>
                    <a:pt x="1452" y="24267"/>
                    <a:pt x="985" y="24137"/>
                  </a:cubicBezTo>
                  <a:cubicBezTo>
                    <a:pt x="-62" y="23315"/>
                    <a:pt x="-310" y="21826"/>
                    <a:pt x="414" y="20708"/>
                  </a:cubicBezTo>
                  <a:lnTo>
                    <a:pt x="14035" y="1087"/>
                  </a:lnTo>
                  <a:cubicBezTo>
                    <a:pt x="14797" y="-41"/>
                    <a:pt x="16330" y="-339"/>
                    <a:pt x="17464" y="420"/>
                  </a:cubicBezTo>
                  <a:cubicBezTo>
                    <a:pt x="18511" y="1242"/>
                    <a:pt x="18759" y="2731"/>
                    <a:pt x="18035" y="3849"/>
                  </a:cubicBezTo>
                  <a:lnTo>
                    <a:pt x="4414" y="23471"/>
                  </a:lnTo>
                  <a:cubicBezTo>
                    <a:pt x="3881" y="23980"/>
                    <a:pt x="3148" y="24224"/>
                    <a:pt x="2414" y="24137"/>
                  </a:cubicBezTo>
                  <a:close/>
                </a:path>
              </a:pathLst>
            </a:custGeom>
            <a:solidFill>
              <a:srgbClr val="000000"/>
            </a:solidFill>
            <a:ln w="9525" cap="flat">
              <a:noFill/>
              <a:prstDash val="solid"/>
              <a:miter/>
            </a:ln>
          </p:spPr>
          <p:txBody>
            <a:bodyPr rtlCol="0" anchor="ctr"/>
            <a:lstStyle/>
            <a:p>
              <a:endParaRPr lang="zh-CN" altLang="en-US"/>
            </a:p>
          </p:txBody>
        </p:sp>
        <p:sp>
          <p:nvSpPr>
            <p:cNvPr id="84" name="ïṩļide">
              <a:extLst>
                <a:ext uri="{FF2B5EF4-FFF2-40B4-BE49-F238E27FC236}">
                  <a16:creationId xmlns:a16="http://schemas.microsoft.com/office/drawing/2014/main" id="{C6313281-5896-9F63-9860-6D92374CBF0F}"/>
                </a:ext>
              </a:extLst>
            </p:cNvPr>
            <p:cNvSpPr/>
            <p:nvPr/>
          </p:nvSpPr>
          <p:spPr>
            <a:xfrm>
              <a:off x="5781598" y="1345134"/>
              <a:ext cx="26861" cy="8072"/>
            </a:xfrm>
            <a:custGeom>
              <a:avLst/>
              <a:gdLst>
                <a:gd name="connsiteX0" fmla="*/ 14002 w 16478"/>
                <a:gd name="connsiteY0" fmla="*/ 4953 h 4952"/>
                <a:gd name="connsiteX1" fmla="*/ 2476 w 16478"/>
                <a:gd name="connsiteY1" fmla="*/ 4953 h 4952"/>
                <a:gd name="connsiteX2" fmla="*/ 0 w 16478"/>
                <a:gd name="connsiteY2" fmla="*/ 2476 h 4952"/>
                <a:gd name="connsiteX3" fmla="*/ 2476 w 16478"/>
                <a:gd name="connsiteY3" fmla="*/ 0 h 4952"/>
                <a:gd name="connsiteX4" fmla="*/ 14002 w 16478"/>
                <a:gd name="connsiteY4" fmla="*/ 0 h 4952"/>
                <a:gd name="connsiteX5" fmla="*/ 16478 w 16478"/>
                <a:gd name="connsiteY5" fmla="*/ 2476 h 4952"/>
                <a:gd name="connsiteX6" fmla="*/ 14002 w 16478"/>
                <a:gd name="connsiteY6" fmla="*/ 4953 h 4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78" h="4952">
                  <a:moveTo>
                    <a:pt x="14002" y="4953"/>
                  </a:moveTo>
                  <a:lnTo>
                    <a:pt x="2476" y="4953"/>
                  </a:lnTo>
                  <a:cubicBezTo>
                    <a:pt x="1105" y="4953"/>
                    <a:pt x="0" y="3844"/>
                    <a:pt x="0" y="2476"/>
                  </a:cubicBezTo>
                  <a:cubicBezTo>
                    <a:pt x="0" y="1109"/>
                    <a:pt x="1105" y="0"/>
                    <a:pt x="2476" y="0"/>
                  </a:cubicBezTo>
                  <a:lnTo>
                    <a:pt x="14002" y="0"/>
                  </a:lnTo>
                  <a:cubicBezTo>
                    <a:pt x="15373" y="0"/>
                    <a:pt x="16478" y="1109"/>
                    <a:pt x="16478" y="2476"/>
                  </a:cubicBezTo>
                  <a:cubicBezTo>
                    <a:pt x="16478" y="3844"/>
                    <a:pt x="15373" y="4953"/>
                    <a:pt x="14002" y="4953"/>
                  </a:cubicBezTo>
                  <a:close/>
                </a:path>
              </a:pathLst>
            </a:custGeom>
            <a:solidFill>
              <a:srgbClr val="000000"/>
            </a:solidFill>
            <a:ln w="9525" cap="flat">
              <a:noFill/>
              <a:prstDash val="solid"/>
              <a:miter/>
            </a:ln>
          </p:spPr>
          <p:txBody>
            <a:bodyPr rtlCol="0" anchor="ctr"/>
            <a:lstStyle/>
            <a:p>
              <a:endParaRPr lang="zh-CN" altLang="en-US"/>
            </a:p>
          </p:txBody>
        </p:sp>
        <p:sp>
          <p:nvSpPr>
            <p:cNvPr id="85" name="iṧ1iḋe">
              <a:extLst>
                <a:ext uri="{FF2B5EF4-FFF2-40B4-BE49-F238E27FC236}">
                  <a16:creationId xmlns:a16="http://schemas.microsoft.com/office/drawing/2014/main" id="{DC386B89-6A4F-4140-871C-69D61F06083C}"/>
                </a:ext>
              </a:extLst>
            </p:cNvPr>
            <p:cNvSpPr/>
            <p:nvPr/>
          </p:nvSpPr>
          <p:spPr>
            <a:xfrm>
              <a:off x="5627236" y="1284519"/>
              <a:ext cx="24823" cy="13722"/>
            </a:xfrm>
            <a:custGeom>
              <a:avLst/>
              <a:gdLst>
                <a:gd name="connsiteX0" fmla="*/ 2493 w 15228"/>
                <a:gd name="connsiteY0" fmla="*/ 8419 h 8418"/>
                <a:gd name="connsiteX1" fmla="*/ 111 w 15228"/>
                <a:gd name="connsiteY1" fmla="*/ 6704 h 8418"/>
                <a:gd name="connsiteX2" fmla="*/ 1635 w 15228"/>
                <a:gd name="connsiteY2" fmla="*/ 3561 h 8418"/>
                <a:gd name="connsiteX3" fmla="*/ 12018 w 15228"/>
                <a:gd name="connsiteY3" fmla="*/ 132 h 8418"/>
                <a:gd name="connsiteX4" fmla="*/ 15047 w 15228"/>
                <a:gd name="connsiteY4" fmla="*/ 1602 h 8418"/>
                <a:gd name="connsiteX5" fmla="*/ 15066 w 15228"/>
                <a:gd name="connsiteY5" fmla="*/ 1656 h 8418"/>
                <a:gd name="connsiteX6" fmla="*/ 13713 w 15228"/>
                <a:gd name="connsiteY6" fmla="*/ 4740 h 8418"/>
                <a:gd name="connsiteX7" fmla="*/ 13542 w 15228"/>
                <a:gd name="connsiteY7" fmla="*/ 4799 h 8418"/>
                <a:gd name="connsiteX8" fmla="*/ 3255 w 15228"/>
                <a:gd name="connsiteY8" fmla="*/ 8228 h 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28" h="8418">
                  <a:moveTo>
                    <a:pt x="2493" y="8419"/>
                  </a:moveTo>
                  <a:cubicBezTo>
                    <a:pt x="1416" y="8401"/>
                    <a:pt x="474" y="7717"/>
                    <a:pt x="111" y="6704"/>
                  </a:cubicBezTo>
                  <a:cubicBezTo>
                    <a:pt x="-279" y="5419"/>
                    <a:pt x="388" y="4050"/>
                    <a:pt x="1635" y="3561"/>
                  </a:cubicBezTo>
                  <a:lnTo>
                    <a:pt x="12018" y="132"/>
                  </a:lnTo>
                  <a:cubicBezTo>
                    <a:pt x="13256" y="-299"/>
                    <a:pt x="14618" y="360"/>
                    <a:pt x="15047" y="1602"/>
                  </a:cubicBezTo>
                  <a:cubicBezTo>
                    <a:pt x="15056" y="1620"/>
                    <a:pt x="15056" y="1638"/>
                    <a:pt x="15066" y="1656"/>
                  </a:cubicBezTo>
                  <a:cubicBezTo>
                    <a:pt x="15542" y="2881"/>
                    <a:pt x="14942" y="4262"/>
                    <a:pt x="13713" y="4740"/>
                  </a:cubicBezTo>
                  <a:cubicBezTo>
                    <a:pt x="13656" y="4762"/>
                    <a:pt x="13599" y="4782"/>
                    <a:pt x="13542" y="4799"/>
                  </a:cubicBezTo>
                  <a:lnTo>
                    <a:pt x="3255" y="8228"/>
                  </a:lnTo>
                  <a:close/>
                </a:path>
              </a:pathLst>
            </a:custGeom>
            <a:solidFill>
              <a:srgbClr val="000000"/>
            </a:solidFill>
            <a:ln w="9525" cap="flat">
              <a:noFill/>
              <a:prstDash val="solid"/>
              <a:miter/>
            </a:ln>
          </p:spPr>
          <p:txBody>
            <a:bodyPr rtlCol="0" anchor="ctr"/>
            <a:lstStyle/>
            <a:p>
              <a:endParaRPr lang="zh-CN" altLang="en-US"/>
            </a:p>
          </p:txBody>
        </p:sp>
        <p:sp>
          <p:nvSpPr>
            <p:cNvPr id="86" name="îśḷídè">
              <a:extLst>
                <a:ext uri="{FF2B5EF4-FFF2-40B4-BE49-F238E27FC236}">
                  <a16:creationId xmlns:a16="http://schemas.microsoft.com/office/drawing/2014/main" id="{0E238D93-6834-CE41-4D8C-FD4DB84171E7}"/>
                </a:ext>
              </a:extLst>
            </p:cNvPr>
            <p:cNvSpPr/>
            <p:nvPr/>
          </p:nvSpPr>
          <p:spPr>
            <a:xfrm>
              <a:off x="5669638" y="1280632"/>
              <a:ext cx="39150" cy="17768"/>
            </a:xfrm>
            <a:custGeom>
              <a:avLst/>
              <a:gdLst>
                <a:gd name="connsiteX0" fmla="*/ 21534 w 24017"/>
                <a:gd name="connsiteY0" fmla="*/ 10898 h 10900"/>
                <a:gd name="connsiteX1" fmla="*/ 20772 w 24017"/>
                <a:gd name="connsiteY1" fmla="*/ 10898 h 10900"/>
                <a:gd name="connsiteX2" fmla="*/ 1722 w 24017"/>
                <a:gd name="connsiteY2" fmla="*/ 4802 h 10900"/>
                <a:gd name="connsiteX3" fmla="*/ 102 w 24017"/>
                <a:gd name="connsiteY3" fmla="*/ 1659 h 10900"/>
                <a:gd name="connsiteX4" fmla="*/ 3246 w 24017"/>
                <a:gd name="connsiteY4" fmla="*/ 135 h 10900"/>
                <a:gd name="connsiteX5" fmla="*/ 22296 w 24017"/>
                <a:gd name="connsiteY5" fmla="*/ 6231 h 10900"/>
                <a:gd name="connsiteX6" fmla="*/ 23915 w 24017"/>
                <a:gd name="connsiteY6" fmla="*/ 9374 h 10900"/>
                <a:gd name="connsiteX7" fmla="*/ 21534 w 24017"/>
                <a:gd name="connsiteY7" fmla="*/ 10898 h 1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017" h="10900">
                  <a:moveTo>
                    <a:pt x="21534" y="10898"/>
                  </a:moveTo>
                  <a:lnTo>
                    <a:pt x="20772" y="10898"/>
                  </a:lnTo>
                  <a:lnTo>
                    <a:pt x="1722" y="4802"/>
                  </a:lnTo>
                  <a:cubicBezTo>
                    <a:pt x="436" y="4351"/>
                    <a:pt x="-279" y="2971"/>
                    <a:pt x="102" y="1659"/>
                  </a:cubicBezTo>
                  <a:cubicBezTo>
                    <a:pt x="550" y="373"/>
                    <a:pt x="1960" y="-308"/>
                    <a:pt x="3246" y="135"/>
                  </a:cubicBezTo>
                  <a:lnTo>
                    <a:pt x="22296" y="6231"/>
                  </a:lnTo>
                  <a:cubicBezTo>
                    <a:pt x="23581" y="6683"/>
                    <a:pt x="24296" y="8063"/>
                    <a:pt x="23915" y="9374"/>
                  </a:cubicBezTo>
                  <a:cubicBezTo>
                    <a:pt x="23515" y="10330"/>
                    <a:pt x="22572" y="10937"/>
                    <a:pt x="21534" y="10898"/>
                  </a:cubicBezTo>
                  <a:close/>
                </a:path>
              </a:pathLst>
            </a:custGeom>
            <a:solidFill>
              <a:srgbClr val="000000"/>
            </a:solidFill>
            <a:ln w="9525" cap="flat">
              <a:noFill/>
              <a:prstDash val="solid"/>
              <a:miter/>
            </a:ln>
          </p:spPr>
          <p:txBody>
            <a:bodyPr rtlCol="0" anchor="ctr"/>
            <a:lstStyle/>
            <a:p>
              <a:endParaRPr lang="zh-CN" altLang="en-US"/>
            </a:p>
          </p:txBody>
        </p:sp>
        <p:sp>
          <p:nvSpPr>
            <p:cNvPr id="87" name="îŝlídê">
              <a:extLst>
                <a:ext uri="{FF2B5EF4-FFF2-40B4-BE49-F238E27FC236}">
                  <a16:creationId xmlns:a16="http://schemas.microsoft.com/office/drawing/2014/main" id="{1F3093FB-8C00-3EE1-D939-1033B83F7E61}"/>
                </a:ext>
              </a:extLst>
            </p:cNvPr>
            <p:cNvSpPr/>
            <p:nvPr/>
          </p:nvSpPr>
          <p:spPr>
            <a:xfrm>
              <a:off x="5629898" y="1306815"/>
              <a:ext cx="14153" cy="31331"/>
            </a:xfrm>
            <a:custGeom>
              <a:avLst/>
              <a:gdLst>
                <a:gd name="connsiteX0" fmla="*/ 4574 w 8682"/>
                <a:gd name="connsiteY0" fmla="*/ 19220 h 19220"/>
                <a:gd name="connsiteX1" fmla="*/ 2184 w 8682"/>
                <a:gd name="connsiteY1" fmla="*/ 16481 h 19220"/>
                <a:gd name="connsiteX2" fmla="*/ 2193 w 8682"/>
                <a:gd name="connsiteY2" fmla="*/ 16363 h 19220"/>
                <a:gd name="connsiteX3" fmla="*/ 3622 w 8682"/>
                <a:gd name="connsiteY3" fmla="*/ 6838 h 19220"/>
                <a:gd name="connsiteX4" fmla="*/ 669 w 8682"/>
                <a:gd name="connsiteY4" fmla="*/ 4171 h 19220"/>
                <a:gd name="connsiteX5" fmla="*/ 783 w 8682"/>
                <a:gd name="connsiteY5" fmla="*/ 671 h 19220"/>
                <a:gd name="connsiteX6" fmla="*/ 3908 w 8682"/>
                <a:gd name="connsiteY6" fmla="*/ 456 h 19220"/>
                <a:gd name="connsiteX7" fmla="*/ 7908 w 8682"/>
                <a:gd name="connsiteY7" fmla="*/ 3980 h 19220"/>
                <a:gd name="connsiteX8" fmla="*/ 8670 w 8682"/>
                <a:gd name="connsiteY8" fmla="*/ 6171 h 19220"/>
                <a:gd name="connsiteX9" fmla="*/ 7051 w 8682"/>
                <a:gd name="connsiteY9" fmla="*/ 17030 h 19220"/>
                <a:gd name="connsiteX10" fmla="*/ 4574 w 8682"/>
                <a:gd name="connsiteY10" fmla="*/ 19220 h 19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682" h="19220">
                  <a:moveTo>
                    <a:pt x="4574" y="19220"/>
                  </a:moveTo>
                  <a:cubicBezTo>
                    <a:pt x="3155" y="19124"/>
                    <a:pt x="2089" y="17897"/>
                    <a:pt x="2184" y="16481"/>
                  </a:cubicBezTo>
                  <a:cubicBezTo>
                    <a:pt x="2184" y="16441"/>
                    <a:pt x="2193" y="16402"/>
                    <a:pt x="2193" y="16363"/>
                  </a:cubicBezTo>
                  <a:lnTo>
                    <a:pt x="3622" y="6838"/>
                  </a:lnTo>
                  <a:lnTo>
                    <a:pt x="669" y="4171"/>
                  </a:lnTo>
                  <a:cubicBezTo>
                    <a:pt x="-264" y="3174"/>
                    <a:pt x="-217" y="1607"/>
                    <a:pt x="783" y="671"/>
                  </a:cubicBezTo>
                  <a:cubicBezTo>
                    <a:pt x="1641" y="-135"/>
                    <a:pt x="2946" y="-225"/>
                    <a:pt x="3908" y="456"/>
                  </a:cubicBezTo>
                  <a:lnTo>
                    <a:pt x="7908" y="3980"/>
                  </a:lnTo>
                  <a:cubicBezTo>
                    <a:pt x="8470" y="4563"/>
                    <a:pt x="8746" y="5364"/>
                    <a:pt x="8670" y="6171"/>
                  </a:cubicBezTo>
                  <a:lnTo>
                    <a:pt x="7051" y="17030"/>
                  </a:lnTo>
                  <a:cubicBezTo>
                    <a:pt x="6908" y="18285"/>
                    <a:pt x="5841" y="19229"/>
                    <a:pt x="4574" y="19220"/>
                  </a:cubicBezTo>
                  <a:close/>
                </a:path>
              </a:pathLst>
            </a:custGeom>
            <a:solidFill>
              <a:srgbClr val="000000"/>
            </a:solidFill>
            <a:ln w="9525" cap="flat">
              <a:noFill/>
              <a:prstDash val="solid"/>
              <a:miter/>
            </a:ln>
          </p:spPr>
          <p:txBody>
            <a:bodyPr rtlCol="0" anchor="ctr"/>
            <a:lstStyle/>
            <a:p>
              <a:endParaRPr lang="zh-CN" altLang="en-US"/>
            </a:p>
          </p:txBody>
        </p:sp>
        <p:sp>
          <p:nvSpPr>
            <p:cNvPr id="88" name="íSlïdê">
              <a:extLst>
                <a:ext uri="{FF2B5EF4-FFF2-40B4-BE49-F238E27FC236}">
                  <a16:creationId xmlns:a16="http://schemas.microsoft.com/office/drawing/2014/main" id="{E183ECF2-25F8-6E87-4A06-ECC39BB29734}"/>
                </a:ext>
              </a:extLst>
            </p:cNvPr>
            <p:cNvSpPr/>
            <p:nvPr/>
          </p:nvSpPr>
          <p:spPr>
            <a:xfrm>
              <a:off x="5677409" y="1301535"/>
              <a:ext cx="16533" cy="33099"/>
            </a:xfrm>
            <a:custGeom>
              <a:avLst/>
              <a:gdLst>
                <a:gd name="connsiteX0" fmla="*/ 6003 w 10142"/>
                <a:gd name="connsiteY0" fmla="*/ 20268 h 20305"/>
                <a:gd name="connsiteX1" fmla="*/ 3603 w 10142"/>
                <a:gd name="connsiteY1" fmla="*/ 17715 h 20305"/>
                <a:gd name="connsiteX2" fmla="*/ 3622 w 10142"/>
                <a:gd name="connsiteY2" fmla="*/ 17506 h 20305"/>
                <a:gd name="connsiteX3" fmla="*/ 5051 w 10142"/>
                <a:gd name="connsiteY3" fmla="*/ 7981 h 20305"/>
                <a:gd name="connsiteX4" fmla="*/ 669 w 10142"/>
                <a:gd name="connsiteY4" fmla="*/ 4171 h 20305"/>
                <a:gd name="connsiteX5" fmla="*/ 783 w 10142"/>
                <a:gd name="connsiteY5" fmla="*/ 671 h 20305"/>
                <a:gd name="connsiteX6" fmla="*/ 3908 w 10142"/>
                <a:gd name="connsiteY6" fmla="*/ 456 h 20305"/>
                <a:gd name="connsiteX7" fmla="*/ 9337 w 10142"/>
                <a:gd name="connsiteY7" fmla="*/ 5123 h 20305"/>
                <a:gd name="connsiteX8" fmla="*/ 10099 w 10142"/>
                <a:gd name="connsiteY8" fmla="*/ 7314 h 20305"/>
                <a:gd name="connsiteX9" fmla="*/ 8765 w 10142"/>
                <a:gd name="connsiteY9" fmla="*/ 18649 h 20305"/>
                <a:gd name="connsiteX10" fmla="*/ 6003 w 10142"/>
                <a:gd name="connsiteY10" fmla="*/ 20268 h 20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42" h="20305">
                  <a:moveTo>
                    <a:pt x="6003" y="20268"/>
                  </a:moveTo>
                  <a:cubicBezTo>
                    <a:pt x="4632" y="20224"/>
                    <a:pt x="3565" y="19081"/>
                    <a:pt x="3603" y="17715"/>
                  </a:cubicBezTo>
                  <a:cubicBezTo>
                    <a:pt x="3613" y="17645"/>
                    <a:pt x="3613" y="17576"/>
                    <a:pt x="3622" y="17506"/>
                  </a:cubicBezTo>
                  <a:lnTo>
                    <a:pt x="5051" y="7981"/>
                  </a:lnTo>
                  <a:lnTo>
                    <a:pt x="669" y="4171"/>
                  </a:lnTo>
                  <a:cubicBezTo>
                    <a:pt x="-264" y="3174"/>
                    <a:pt x="-217" y="1607"/>
                    <a:pt x="783" y="671"/>
                  </a:cubicBezTo>
                  <a:cubicBezTo>
                    <a:pt x="1641" y="-135"/>
                    <a:pt x="2946" y="-225"/>
                    <a:pt x="3908" y="456"/>
                  </a:cubicBezTo>
                  <a:lnTo>
                    <a:pt x="9337" y="5123"/>
                  </a:lnTo>
                  <a:cubicBezTo>
                    <a:pt x="9966" y="5661"/>
                    <a:pt x="10261" y="6500"/>
                    <a:pt x="10099" y="7314"/>
                  </a:cubicBezTo>
                  <a:lnTo>
                    <a:pt x="8765" y="18649"/>
                  </a:lnTo>
                  <a:cubicBezTo>
                    <a:pt x="8365" y="19791"/>
                    <a:pt x="7194" y="20476"/>
                    <a:pt x="6003" y="20268"/>
                  </a:cubicBezTo>
                  <a:close/>
                </a:path>
              </a:pathLst>
            </a:custGeom>
            <a:solidFill>
              <a:srgbClr val="000000"/>
            </a:solidFill>
            <a:ln w="9525" cap="flat">
              <a:noFill/>
              <a:prstDash val="solid"/>
              <a:miter/>
            </a:ln>
          </p:spPr>
          <p:txBody>
            <a:bodyPr rtlCol="0" anchor="ctr"/>
            <a:lstStyle/>
            <a:p>
              <a:endParaRPr lang="zh-CN" altLang="en-US"/>
            </a:p>
          </p:txBody>
        </p:sp>
        <p:sp>
          <p:nvSpPr>
            <p:cNvPr id="89" name="iS1íďê">
              <a:extLst>
                <a:ext uri="{FF2B5EF4-FFF2-40B4-BE49-F238E27FC236}">
                  <a16:creationId xmlns:a16="http://schemas.microsoft.com/office/drawing/2014/main" id="{AAD70CFC-F19E-F04C-F7DD-917F71234F5D}"/>
                </a:ext>
              </a:extLst>
            </p:cNvPr>
            <p:cNvSpPr/>
            <p:nvPr/>
          </p:nvSpPr>
          <p:spPr>
            <a:xfrm>
              <a:off x="5670514" y="1373135"/>
              <a:ext cx="36425" cy="25565"/>
            </a:xfrm>
            <a:custGeom>
              <a:avLst/>
              <a:gdLst>
                <a:gd name="connsiteX0" fmla="*/ 4709 w 22345"/>
                <a:gd name="connsiteY0" fmla="*/ 15684 h 15683"/>
                <a:gd name="connsiteX1" fmla="*/ 1661 w 22345"/>
                <a:gd name="connsiteY1" fmla="*/ 15112 h 15683"/>
                <a:gd name="connsiteX2" fmla="*/ 137 w 22345"/>
                <a:gd name="connsiteY2" fmla="*/ 11969 h 15683"/>
                <a:gd name="connsiteX3" fmla="*/ 3280 w 22345"/>
                <a:gd name="connsiteY3" fmla="*/ 10540 h 15683"/>
                <a:gd name="connsiteX4" fmla="*/ 17949 w 22345"/>
                <a:gd name="connsiteY4" fmla="*/ 1015 h 15683"/>
                <a:gd name="connsiteX5" fmla="*/ 21264 w 22345"/>
                <a:gd name="connsiteY5" fmla="*/ 431 h 15683"/>
                <a:gd name="connsiteX6" fmla="*/ 21283 w 22345"/>
                <a:gd name="connsiteY6" fmla="*/ 444 h 15683"/>
                <a:gd name="connsiteX7" fmla="*/ 21949 w 22345"/>
                <a:gd name="connsiteY7" fmla="*/ 3745 h 15683"/>
                <a:gd name="connsiteX8" fmla="*/ 21854 w 22345"/>
                <a:gd name="connsiteY8" fmla="*/ 3873 h 15683"/>
                <a:gd name="connsiteX9" fmla="*/ 4709 w 22345"/>
                <a:gd name="connsiteY9" fmla="*/ 15684 h 1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45" h="15683">
                  <a:moveTo>
                    <a:pt x="4709" y="15684"/>
                  </a:moveTo>
                  <a:cubicBezTo>
                    <a:pt x="3671" y="15686"/>
                    <a:pt x="2633" y="15493"/>
                    <a:pt x="1661" y="15112"/>
                  </a:cubicBezTo>
                  <a:cubicBezTo>
                    <a:pt x="375" y="14662"/>
                    <a:pt x="-311" y="13258"/>
                    <a:pt x="137" y="11969"/>
                  </a:cubicBezTo>
                  <a:cubicBezTo>
                    <a:pt x="623" y="10720"/>
                    <a:pt x="2023" y="10087"/>
                    <a:pt x="3280" y="10540"/>
                  </a:cubicBezTo>
                  <a:cubicBezTo>
                    <a:pt x="8233" y="12255"/>
                    <a:pt x="15663" y="3777"/>
                    <a:pt x="17949" y="1015"/>
                  </a:cubicBezTo>
                  <a:cubicBezTo>
                    <a:pt x="18701" y="-62"/>
                    <a:pt x="20187" y="-323"/>
                    <a:pt x="21264" y="431"/>
                  </a:cubicBezTo>
                  <a:cubicBezTo>
                    <a:pt x="21273" y="435"/>
                    <a:pt x="21273" y="440"/>
                    <a:pt x="21283" y="444"/>
                  </a:cubicBezTo>
                  <a:cubicBezTo>
                    <a:pt x="22378" y="1172"/>
                    <a:pt x="22673" y="2651"/>
                    <a:pt x="21949" y="3745"/>
                  </a:cubicBezTo>
                  <a:cubicBezTo>
                    <a:pt x="21921" y="3789"/>
                    <a:pt x="21883" y="3832"/>
                    <a:pt x="21854" y="3873"/>
                  </a:cubicBezTo>
                  <a:cubicBezTo>
                    <a:pt x="20901" y="4920"/>
                    <a:pt x="12996" y="15684"/>
                    <a:pt x="4709" y="15684"/>
                  </a:cubicBezTo>
                  <a:close/>
                </a:path>
              </a:pathLst>
            </a:custGeom>
            <a:solidFill>
              <a:srgbClr val="000000"/>
            </a:solidFill>
            <a:ln w="9525" cap="flat">
              <a:noFill/>
              <a:prstDash val="solid"/>
              <a:miter/>
            </a:ln>
          </p:spPr>
          <p:txBody>
            <a:bodyPr rtlCol="0" anchor="ctr"/>
            <a:lstStyle/>
            <a:p>
              <a:endParaRPr lang="zh-CN" altLang="en-US"/>
            </a:p>
          </p:txBody>
        </p:sp>
        <p:sp>
          <p:nvSpPr>
            <p:cNvPr id="90" name="iSḷíḑé">
              <a:extLst>
                <a:ext uri="{FF2B5EF4-FFF2-40B4-BE49-F238E27FC236}">
                  <a16:creationId xmlns:a16="http://schemas.microsoft.com/office/drawing/2014/main" id="{A5FDE324-4307-3D5A-1DE9-E303DAD3DCC3}"/>
                </a:ext>
              </a:extLst>
            </p:cNvPr>
            <p:cNvSpPr/>
            <p:nvPr/>
          </p:nvSpPr>
          <p:spPr>
            <a:xfrm>
              <a:off x="5677380" y="1468012"/>
              <a:ext cx="111534" cy="42639"/>
            </a:xfrm>
            <a:custGeom>
              <a:avLst/>
              <a:gdLst>
                <a:gd name="connsiteX0" fmla="*/ 25167 w 68421"/>
                <a:gd name="connsiteY0" fmla="*/ 26061 h 26157"/>
                <a:gd name="connsiteX1" fmla="*/ 878 w 68421"/>
                <a:gd name="connsiteY1" fmla="*/ 19679 h 26157"/>
                <a:gd name="connsiteX2" fmla="*/ 545 w 68421"/>
                <a:gd name="connsiteY2" fmla="*/ 16298 h 26157"/>
                <a:gd name="connsiteX3" fmla="*/ 3926 w 68421"/>
                <a:gd name="connsiteY3" fmla="*/ 15964 h 26157"/>
                <a:gd name="connsiteX4" fmla="*/ 30977 w 68421"/>
                <a:gd name="connsiteY4" fmla="*/ 20917 h 26157"/>
                <a:gd name="connsiteX5" fmla="*/ 63934 w 68421"/>
                <a:gd name="connsiteY5" fmla="*/ 1010 h 26157"/>
                <a:gd name="connsiteX6" fmla="*/ 67410 w 68421"/>
                <a:gd name="connsiteY6" fmla="*/ 486 h 26157"/>
                <a:gd name="connsiteX7" fmla="*/ 67934 w 68421"/>
                <a:gd name="connsiteY7" fmla="*/ 3963 h 26157"/>
                <a:gd name="connsiteX8" fmla="*/ 31358 w 68421"/>
                <a:gd name="connsiteY8" fmla="*/ 25775 h 26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421" h="26157">
                  <a:moveTo>
                    <a:pt x="25167" y="26061"/>
                  </a:moveTo>
                  <a:cubicBezTo>
                    <a:pt x="16585" y="26666"/>
                    <a:pt x="8050" y="24422"/>
                    <a:pt x="878" y="19679"/>
                  </a:cubicBezTo>
                  <a:cubicBezTo>
                    <a:pt x="-150" y="18837"/>
                    <a:pt x="-294" y="17323"/>
                    <a:pt x="545" y="16298"/>
                  </a:cubicBezTo>
                  <a:cubicBezTo>
                    <a:pt x="1383" y="15272"/>
                    <a:pt x="2897" y="15122"/>
                    <a:pt x="3926" y="15964"/>
                  </a:cubicBezTo>
                  <a:cubicBezTo>
                    <a:pt x="12089" y="20721"/>
                    <a:pt x="21662" y="22474"/>
                    <a:pt x="30977" y="20917"/>
                  </a:cubicBezTo>
                  <a:cubicBezTo>
                    <a:pt x="44103" y="18733"/>
                    <a:pt x="55895" y="11610"/>
                    <a:pt x="63934" y="1010"/>
                  </a:cubicBezTo>
                  <a:cubicBezTo>
                    <a:pt x="64753" y="-95"/>
                    <a:pt x="66305" y="-329"/>
                    <a:pt x="67410" y="486"/>
                  </a:cubicBezTo>
                  <a:cubicBezTo>
                    <a:pt x="68515" y="1301"/>
                    <a:pt x="68753" y="2858"/>
                    <a:pt x="67934" y="3963"/>
                  </a:cubicBezTo>
                  <a:cubicBezTo>
                    <a:pt x="59009" y="15674"/>
                    <a:pt x="45903" y="23488"/>
                    <a:pt x="31358" y="25775"/>
                  </a:cubicBezTo>
                  <a:close/>
                </a:path>
              </a:pathLst>
            </a:custGeom>
            <a:solidFill>
              <a:srgbClr val="5C69A5"/>
            </a:solidFill>
            <a:ln w="9525" cap="flat">
              <a:noFill/>
              <a:prstDash val="solid"/>
              <a:miter/>
            </a:ln>
          </p:spPr>
          <p:txBody>
            <a:bodyPr rtlCol="0" anchor="ctr"/>
            <a:lstStyle/>
            <a:p>
              <a:endParaRPr lang="zh-CN" altLang="en-US"/>
            </a:p>
          </p:txBody>
        </p:sp>
        <p:sp>
          <p:nvSpPr>
            <p:cNvPr id="91" name="íṩlîḓe">
              <a:extLst>
                <a:ext uri="{FF2B5EF4-FFF2-40B4-BE49-F238E27FC236}">
                  <a16:creationId xmlns:a16="http://schemas.microsoft.com/office/drawing/2014/main" id="{E7909933-A23F-8664-9356-F9F564D93D3C}"/>
                </a:ext>
              </a:extLst>
            </p:cNvPr>
            <p:cNvSpPr/>
            <p:nvPr/>
          </p:nvSpPr>
          <p:spPr>
            <a:xfrm>
              <a:off x="5634035" y="2170455"/>
              <a:ext cx="206815" cy="345864"/>
            </a:xfrm>
            <a:custGeom>
              <a:avLst/>
              <a:gdLst>
                <a:gd name="connsiteX0" fmla="*/ 124432 w 126872"/>
                <a:gd name="connsiteY0" fmla="*/ 212173 h 212172"/>
                <a:gd name="connsiteX1" fmla="*/ 121956 w 126872"/>
                <a:gd name="connsiteY1" fmla="*/ 210268 h 212172"/>
                <a:gd name="connsiteX2" fmla="*/ 80046 w 126872"/>
                <a:gd name="connsiteY2" fmla="*/ 18149 h 212172"/>
                <a:gd name="connsiteX3" fmla="*/ 2036 w 126872"/>
                <a:gd name="connsiteY3" fmla="*/ 4909 h 212172"/>
                <a:gd name="connsiteX4" fmla="*/ 36 w 126872"/>
                <a:gd name="connsiteY4" fmla="*/ 2051 h 212172"/>
                <a:gd name="connsiteX5" fmla="*/ 2541 w 126872"/>
                <a:gd name="connsiteY5" fmla="*/ 13 h 212172"/>
                <a:gd name="connsiteX6" fmla="*/ 2798 w 126872"/>
                <a:gd name="connsiteY6" fmla="*/ 51 h 212172"/>
                <a:gd name="connsiteX7" fmla="*/ 82522 w 126872"/>
                <a:gd name="connsiteY7" fmla="*/ 13577 h 212172"/>
                <a:gd name="connsiteX8" fmla="*/ 84523 w 126872"/>
                <a:gd name="connsiteY8" fmla="*/ 15482 h 212172"/>
                <a:gd name="connsiteX9" fmla="*/ 126814 w 126872"/>
                <a:gd name="connsiteY9" fmla="*/ 209220 h 212172"/>
                <a:gd name="connsiteX10" fmla="*/ 124928 w 126872"/>
                <a:gd name="connsiteY10" fmla="*/ 212173 h 212172"/>
                <a:gd name="connsiteX11" fmla="*/ 124909 w 126872"/>
                <a:gd name="connsiteY11" fmla="*/ 212173 h 2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872" h="212172">
                  <a:moveTo>
                    <a:pt x="124432" y="212173"/>
                  </a:moveTo>
                  <a:cubicBezTo>
                    <a:pt x="123270" y="212173"/>
                    <a:pt x="122261" y="211392"/>
                    <a:pt x="121956" y="210268"/>
                  </a:cubicBezTo>
                  <a:lnTo>
                    <a:pt x="80046" y="18149"/>
                  </a:lnTo>
                  <a:lnTo>
                    <a:pt x="2036" y="4909"/>
                  </a:lnTo>
                  <a:cubicBezTo>
                    <a:pt x="693" y="4671"/>
                    <a:pt x="-193" y="3394"/>
                    <a:pt x="36" y="2051"/>
                  </a:cubicBezTo>
                  <a:cubicBezTo>
                    <a:pt x="169" y="794"/>
                    <a:pt x="1284" y="-120"/>
                    <a:pt x="2541" y="13"/>
                  </a:cubicBezTo>
                  <a:cubicBezTo>
                    <a:pt x="2627" y="22"/>
                    <a:pt x="2713" y="32"/>
                    <a:pt x="2798" y="51"/>
                  </a:cubicBezTo>
                  <a:lnTo>
                    <a:pt x="82522" y="13577"/>
                  </a:lnTo>
                  <a:cubicBezTo>
                    <a:pt x="83504" y="13767"/>
                    <a:pt x="84285" y="14510"/>
                    <a:pt x="84523" y="15482"/>
                  </a:cubicBezTo>
                  <a:lnTo>
                    <a:pt x="126814" y="209220"/>
                  </a:lnTo>
                  <a:cubicBezTo>
                    <a:pt x="127109" y="210554"/>
                    <a:pt x="126261" y="211877"/>
                    <a:pt x="124928" y="212173"/>
                  </a:cubicBezTo>
                  <a:cubicBezTo>
                    <a:pt x="124918" y="212173"/>
                    <a:pt x="124918" y="212173"/>
                    <a:pt x="124909" y="212173"/>
                  </a:cubicBezTo>
                  <a:close/>
                </a:path>
              </a:pathLst>
            </a:custGeom>
            <a:solidFill>
              <a:srgbClr val="F7B369"/>
            </a:solidFill>
            <a:ln w="9525" cap="flat">
              <a:noFill/>
              <a:prstDash val="solid"/>
              <a:miter/>
            </a:ln>
          </p:spPr>
          <p:txBody>
            <a:bodyPr rtlCol="0" anchor="ctr"/>
            <a:lstStyle/>
            <a:p>
              <a:endParaRPr lang="zh-CN" altLang="en-US"/>
            </a:p>
          </p:txBody>
        </p:sp>
        <p:sp>
          <p:nvSpPr>
            <p:cNvPr id="92" name="ïŝ1íde">
              <a:extLst>
                <a:ext uri="{FF2B5EF4-FFF2-40B4-BE49-F238E27FC236}">
                  <a16:creationId xmlns:a16="http://schemas.microsoft.com/office/drawing/2014/main" id="{B50D853C-96C0-0E94-81EB-0AEF553E2474}"/>
                </a:ext>
              </a:extLst>
            </p:cNvPr>
            <p:cNvSpPr/>
            <p:nvPr/>
          </p:nvSpPr>
          <p:spPr>
            <a:xfrm>
              <a:off x="5968692" y="2931805"/>
              <a:ext cx="342928" cy="107149"/>
            </a:xfrm>
            <a:custGeom>
              <a:avLst/>
              <a:gdLst>
                <a:gd name="connsiteX0" fmla="*/ 2384 w 210371"/>
                <a:gd name="connsiteY0" fmla="*/ 65731 h 65731"/>
                <a:gd name="connsiteX1" fmla="*/ 98 w 210371"/>
                <a:gd name="connsiteY1" fmla="*/ 63921 h 65731"/>
                <a:gd name="connsiteX2" fmla="*/ 1717 w 210371"/>
                <a:gd name="connsiteY2" fmla="*/ 60873 h 65731"/>
                <a:gd name="connsiteX3" fmla="*/ 207172 w 210371"/>
                <a:gd name="connsiteY3" fmla="*/ 104 h 65731"/>
                <a:gd name="connsiteX4" fmla="*/ 210267 w 210371"/>
                <a:gd name="connsiteY4" fmla="*/ 1771 h 65731"/>
                <a:gd name="connsiteX5" fmla="*/ 208600 w 210371"/>
                <a:gd name="connsiteY5" fmla="*/ 4866 h 65731"/>
                <a:gd name="connsiteX6" fmla="*/ 3146 w 210371"/>
                <a:gd name="connsiteY6" fmla="*/ 65541 h 6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371" h="65731">
                  <a:moveTo>
                    <a:pt x="2384" y="65731"/>
                  </a:moveTo>
                  <a:cubicBezTo>
                    <a:pt x="1308" y="65684"/>
                    <a:pt x="384" y="64960"/>
                    <a:pt x="98" y="63921"/>
                  </a:cubicBezTo>
                  <a:cubicBezTo>
                    <a:pt x="-273" y="62636"/>
                    <a:pt x="441" y="61283"/>
                    <a:pt x="1717" y="60873"/>
                  </a:cubicBezTo>
                  <a:lnTo>
                    <a:pt x="207172" y="104"/>
                  </a:lnTo>
                  <a:cubicBezTo>
                    <a:pt x="208486" y="-287"/>
                    <a:pt x="209877" y="456"/>
                    <a:pt x="210267" y="1771"/>
                  </a:cubicBezTo>
                  <a:cubicBezTo>
                    <a:pt x="210658" y="3085"/>
                    <a:pt x="209915" y="4476"/>
                    <a:pt x="208600" y="4866"/>
                  </a:cubicBezTo>
                  <a:lnTo>
                    <a:pt x="3146" y="65541"/>
                  </a:lnTo>
                  <a:close/>
                </a:path>
              </a:pathLst>
            </a:custGeom>
            <a:solidFill>
              <a:srgbClr val="F7B369"/>
            </a:solidFill>
            <a:ln w="9525" cap="flat">
              <a:noFill/>
              <a:prstDash val="solid"/>
              <a:miter/>
            </a:ln>
          </p:spPr>
          <p:txBody>
            <a:bodyPr rtlCol="0" anchor="ctr"/>
            <a:lstStyle/>
            <a:p>
              <a:endParaRPr lang="zh-CN" altLang="en-US"/>
            </a:p>
          </p:txBody>
        </p:sp>
        <p:sp>
          <p:nvSpPr>
            <p:cNvPr id="93" name="îṥľïḓe">
              <a:extLst>
                <a:ext uri="{FF2B5EF4-FFF2-40B4-BE49-F238E27FC236}">
                  <a16:creationId xmlns:a16="http://schemas.microsoft.com/office/drawing/2014/main" id="{4306122D-3906-00C0-1418-FFB11241009F}"/>
                </a:ext>
              </a:extLst>
            </p:cNvPr>
            <p:cNvSpPr/>
            <p:nvPr/>
          </p:nvSpPr>
          <p:spPr>
            <a:xfrm>
              <a:off x="5528042" y="3050896"/>
              <a:ext cx="344702" cy="24390"/>
            </a:xfrm>
            <a:custGeom>
              <a:avLst/>
              <a:gdLst>
                <a:gd name="connsiteX0" fmla="*/ 2479 w 211459"/>
                <a:gd name="connsiteY0" fmla="*/ 14962 h 14962"/>
                <a:gd name="connsiteX1" fmla="*/ 2 w 211459"/>
                <a:gd name="connsiteY1" fmla="*/ 12676 h 14962"/>
                <a:gd name="connsiteX2" fmla="*/ 2383 w 211459"/>
                <a:gd name="connsiteY2" fmla="*/ 10105 h 14962"/>
                <a:gd name="connsiteX3" fmla="*/ 2383 w 211459"/>
                <a:gd name="connsiteY3" fmla="*/ 10105 h 14962"/>
                <a:gd name="connsiteX4" fmla="*/ 208981 w 211459"/>
                <a:gd name="connsiteY4" fmla="*/ 8 h 14962"/>
                <a:gd name="connsiteX5" fmla="*/ 211448 w 211459"/>
                <a:gd name="connsiteY5" fmla="*/ 2094 h 14962"/>
                <a:gd name="connsiteX6" fmla="*/ 211457 w 211459"/>
                <a:gd name="connsiteY6" fmla="*/ 2389 h 14962"/>
                <a:gd name="connsiteX7" fmla="*/ 209171 w 211459"/>
                <a:gd name="connsiteY7" fmla="*/ 4961 h 14962"/>
                <a:gd name="connsiteX8" fmla="*/ 2574 w 211459"/>
                <a:gd name="connsiteY8" fmla="*/ 14962 h 1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59" h="14962">
                  <a:moveTo>
                    <a:pt x="2479" y="14962"/>
                  </a:moveTo>
                  <a:cubicBezTo>
                    <a:pt x="1184" y="14962"/>
                    <a:pt x="98" y="13972"/>
                    <a:pt x="2" y="12676"/>
                  </a:cubicBezTo>
                  <a:cubicBezTo>
                    <a:pt x="-55" y="11314"/>
                    <a:pt x="1012" y="10162"/>
                    <a:pt x="2383" y="10105"/>
                  </a:cubicBezTo>
                  <a:cubicBezTo>
                    <a:pt x="2383" y="10105"/>
                    <a:pt x="2383" y="10105"/>
                    <a:pt x="2383" y="10105"/>
                  </a:cubicBezTo>
                  <a:lnTo>
                    <a:pt x="208981" y="8"/>
                  </a:lnTo>
                  <a:cubicBezTo>
                    <a:pt x="210238" y="-97"/>
                    <a:pt x="211343" y="837"/>
                    <a:pt x="211448" y="2094"/>
                  </a:cubicBezTo>
                  <a:cubicBezTo>
                    <a:pt x="211457" y="2189"/>
                    <a:pt x="211457" y="2294"/>
                    <a:pt x="211457" y="2389"/>
                  </a:cubicBezTo>
                  <a:cubicBezTo>
                    <a:pt x="211514" y="3723"/>
                    <a:pt x="210505" y="4856"/>
                    <a:pt x="209171" y="4961"/>
                  </a:cubicBezTo>
                  <a:lnTo>
                    <a:pt x="2574" y="14962"/>
                  </a:lnTo>
                  <a:close/>
                </a:path>
              </a:pathLst>
            </a:custGeom>
            <a:solidFill>
              <a:srgbClr val="F7B369"/>
            </a:solidFill>
            <a:ln w="9525" cap="flat">
              <a:noFill/>
              <a:prstDash val="solid"/>
              <a:miter/>
            </a:ln>
          </p:spPr>
          <p:txBody>
            <a:bodyPr rtlCol="0" anchor="ctr"/>
            <a:lstStyle/>
            <a:p>
              <a:endParaRPr lang="zh-CN" altLang="en-US"/>
            </a:p>
          </p:txBody>
        </p:sp>
        <p:sp>
          <p:nvSpPr>
            <p:cNvPr id="94" name="ïṡḷide">
              <a:extLst>
                <a:ext uri="{FF2B5EF4-FFF2-40B4-BE49-F238E27FC236}">
                  <a16:creationId xmlns:a16="http://schemas.microsoft.com/office/drawing/2014/main" id="{61D94B90-653E-32B4-9F16-5B90F93EDAE3}"/>
                </a:ext>
              </a:extLst>
            </p:cNvPr>
            <p:cNvSpPr/>
            <p:nvPr/>
          </p:nvSpPr>
          <p:spPr>
            <a:xfrm>
              <a:off x="5898732" y="3201829"/>
              <a:ext cx="522725" cy="285084"/>
            </a:xfrm>
            <a:custGeom>
              <a:avLst/>
              <a:gdLst>
                <a:gd name="connsiteX0" fmla="*/ 320668 w 320668"/>
                <a:gd name="connsiteY0" fmla="*/ 24860 h 174886"/>
                <a:gd name="connsiteX1" fmla="*/ 197510 w 320668"/>
                <a:gd name="connsiteY1" fmla="*/ 148685 h 174886"/>
                <a:gd name="connsiteX2" fmla="*/ 1485 w 320668"/>
                <a:gd name="connsiteY2" fmla="*/ 172498 h 174886"/>
                <a:gd name="connsiteX3" fmla="*/ 14154 w 320668"/>
                <a:gd name="connsiteY3" fmla="*/ 133350 h 174886"/>
                <a:gd name="connsiteX4" fmla="*/ 76828 w 320668"/>
                <a:gd name="connsiteY4" fmla="*/ 72962 h 174886"/>
                <a:gd name="connsiteX5" fmla="*/ 240182 w 320668"/>
                <a:gd name="connsiteY5" fmla="*/ 0 h 174886"/>
                <a:gd name="connsiteX6" fmla="*/ 278282 w 320668"/>
                <a:gd name="connsiteY6" fmla="*/ 11811 h 174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668" h="174886">
                  <a:moveTo>
                    <a:pt x="320668" y="24860"/>
                  </a:moveTo>
                  <a:cubicBezTo>
                    <a:pt x="320668" y="24860"/>
                    <a:pt x="215417" y="142875"/>
                    <a:pt x="197510" y="148685"/>
                  </a:cubicBezTo>
                  <a:cubicBezTo>
                    <a:pt x="179603" y="154496"/>
                    <a:pt x="6057" y="183261"/>
                    <a:pt x="1485" y="172498"/>
                  </a:cubicBezTo>
                  <a:cubicBezTo>
                    <a:pt x="-3087" y="161735"/>
                    <a:pt x="3390" y="147828"/>
                    <a:pt x="14154" y="133350"/>
                  </a:cubicBezTo>
                  <a:cubicBezTo>
                    <a:pt x="32613" y="110833"/>
                    <a:pt x="53644" y="90573"/>
                    <a:pt x="76828" y="72962"/>
                  </a:cubicBezTo>
                  <a:lnTo>
                    <a:pt x="240182" y="0"/>
                  </a:lnTo>
                  <a:lnTo>
                    <a:pt x="278282" y="11811"/>
                  </a:lnTo>
                  <a:close/>
                </a:path>
              </a:pathLst>
            </a:custGeom>
            <a:solidFill>
              <a:srgbClr val="F7B369"/>
            </a:solidFill>
            <a:ln w="9525" cap="flat">
              <a:noFill/>
              <a:prstDash val="solid"/>
              <a:miter/>
            </a:ln>
          </p:spPr>
          <p:txBody>
            <a:bodyPr rtlCol="0" anchor="ctr"/>
            <a:lstStyle/>
            <a:p>
              <a:endParaRPr lang="zh-CN" altLang="en-US"/>
            </a:p>
          </p:txBody>
        </p:sp>
        <p:sp>
          <p:nvSpPr>
            <p:cNvPr id="95" name="iṡľïḍe">
              <a:extLst>
                <a:ext uri="{FF2B5EF4-FFF2-40B4-BE49-F238E27FC236}">
                  <a16:creationId xmlns:a16="http://schemas.microsoft.com/office/drawing/2014/main" id="{4D9E05BF-C162-847A-CB80-71FFC412DAD3}"/>
                </a:ext>
              </a:extLst>
            </p:cNvPr>
            <p:cNvSpPr/>
            <p:nvPr/>
          </p:nvSpPr>
          <p:spPr>
            <a:xfrm>
              <a:off x="5241232" y="3399952"/>
              <a:ext cx="580114" cy="76747"/>
            </a:xfrm>
            <a:custGeom>
              <a:avLst/>
              <a:gdLst>
                <a:gd name="connsiteX0" fmla="*/ 355874 w 355874"/>
                <a:gd name="connsiteY0" fmla="*/ 5048 h 47081"/>
                <a:gd name="connsiteX1" fmla="*/ 345587 w 355874"/>
                <a:gd name="connsiteY1" fmla="*/ 41529 h 47081"/>
                <a:gd name="connsiteX2" fmla="*/ 52217 w 355874"/>
                <a:gd name="connsiteY2" fmla="*/ 45434 h 47081"/>
                <a:gd name="connsiteX3" fmla="*/ 20 w 355874"/>
                <a:gd name="connsiteY3" fmla="*/ 13335 h 47081"/>
                <a:gd name="connsiteX4" fmla="*/ 5545 w 355874"/>
                <a:gd name="connsiteY4" fmla="*/ 0 h 47081"/>
                <a:gd name="connsiteX5" fmla="*/ 116130 w 355874"/>
                <a:gd name="connsiteY5" fmla="*/ 10096 h 47081"/>
                <a:gd name="connsiteX6" fmla="*/ 355874 w 355874"/>
                <a:gd name="connsiteY6" fmla="*/ 5048 h 4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874" h="47081">
                  <a:moveTo>
                    <a:pt x="355874" y="5048"/>
                  </a:moveTo>
                  <a:cubicBezTo>
                    <a:pt x="354446" y="25622"/>
                    <a:pt x="351397" y="40481"/>
                    <a:pt x="345587" y="41529"/>
                  </a:cubicBezTo>
                  <a:cubicBezTo>
                    <a:pt x="319870" y="45815"/>
                    <a:pt x="65171" y="49244"/>
                    <a:pt x="52217" y="45434"/>
                  </a:cubicBezTo>
                  <a:cubicBezTo>
                    <a:pt x="39263" y="41624"/>
                    <a:pt x="-1028" y="38386"/>
                    <a:pt x="20" y="13335"/>
                  </a:cubicBezTo>
                  <a:cubicBezTo>
                    <a:pt x="411" y="8420"/>
                    <a:pt x="2344" y="3753"/>
                    <a:pt x="5545" y="0"/>
                  </a:cubicBezTo>
                  <a:cubicBezTo>
                    <a:pt x="42178" y="5486"/>
                    <a:pt x="79106" y="8858"/>
                    <a:pt x="116130" y="10096"/>
                  </a:cubicBezTo>
                  <a:cubicBezTo>
                    <a:pt x="180329" y="12763"/>
                    <a:pt x="317965" y="6763"/>
                    <a:pt x="355874" y="5048"/>
                  </a:cubicBezTo>
                  <a:close/>
                </a:path>
              </a:pathLst>
            </a:custGeom>
            <a:solidFill>
              <a:srgbClr val="5C69A5"/>
            </a:solidFill>
            <a:ln w="9525" cap="flat">
              <a:noFill/>
              <a:prstDash val="solid"/>
              <a:miter/>
            </a:ln>
          </p:spPr>
          <p:txBody>
            <a:bodyPr rtlCol="0" anchor="ctr"/>
            <a:lstStyle/>
            <a:p>
              <a:endParaRPr lang="zh-CN" altLang="en-US"/>
            </a:p>
          </p:txBody>
        </p:sp>
        <p:sp>
          <p:nvSpPr>
            <p:cNvPr id="96" name="î$1îdé">
              <a:extLst>
                <a:ext uri="{FF2B5EF4-FFF2-40B4-BE49-F238E27FC236}">
                  <a16:creationId xmlns:a16="http://schemas.microsoft.com/office/drawing/2014/main" id="{834CCFC8-EB0F-659B-345D-1D8F4950AEC2}"/>
                </a:ext>
              </a:extLst>
            </p:cNvPr>
            <p:cNvSpPr/>
            <p:nvPr/>
          </p:nvSpPr>
          <p:spPr>
            <a:xfrm>
              <a:off x="5898732" y="3168601"/>
              <a:ext cx="525144" cy="318310"/>
            </a:xfrm>
            <a:custGeom>
              <a:avLst/>
              <a:gdLst>
                <a:gd name="connsiteX0" fmla="*/ 320668 w 322152"/>
                <a:gd name="connsiteY0" fmla="*/ 45244 h 195269"/>
                <a:gd name="connsiteX1" fmla="*/ 197510 w 322152"/>
                <a:gd name="connsiteY1" fmla="*/ 169069 h 195269"/>
                <a:gd name="connsiteX2" fmla="*/ 1485 w 322152"/>
                <a:gd name="connsiteY2" fmla="*/ 192881 h 195269"/>
                <a:gd name="connsiteX3" fmla="*/ 14154 w 322152"/>
                <a:gd name="connsiteY3" fmla="*/ 153734 h 195269"/>
                <a:gd name="connsiteX4" fmla="*/ 185604 w 322152"/>
                <a:gd name="connsiteY4" fmla="*/ 125158 h 195269"/>
                <a:gd name="connsiteX5" fmla="*/ 248564 w 322152"/>
                <a:gd name="connsiteY5" fmla="*/ 65627 h 195269"/>
                <a:gd name="connsiteX6" fmla="*/ 278092 w 322152"/>
                <a:gd name="connsiteY6" fmla="*/ 32385 h 195269"/>
                <a:gd name="connsiteX7" fmla="*/ 305904 w 322152"/>
                <a:gd name="connsiteY7" fmla="*/ 0 h 195269"/>
                <a:gd name="connsiteX8" fmla="*/ 320668 w 322152"/>
                <a:gd name="connsiteY8" fmla="*/ 45244 h 195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152" h="195269">
                  <a:moveTo>
                    <a:pt x="320668" y="45244"/>
                  </a:moveTo>
                  <a:cubicBezTo>
                    <a:pt x="320668" y="45244"/>
                    <a:pt x="215417" y="163259"/>
                    <a:pt x="197510" y="169069"/>
                  </a:cubicBezTo>
                  <a:cubicBezTo>
                    <a:pt x="179603" y="174879"/>
                    <a:pt x="6057" y="203645"/>
                    <a:pt x="1485" y="192881"/>
                  </a:cubicBezTo>
                  <a:cubicBezTo>
                    <a:pt x="-3087" y="182118"/>
                    <a:pt x="3390" y="168212"/>
                    <a:pt x="14154" y="153734"/>
                  </a:cubicBezTo>
                  <a:cubicBezTo>
                    <a:pt x="56921" y="147733"/>
                    <a:pt x="167125" y="131636"/>
                    <a:pt x="185604" y="125158"/>
                  </a:cubicBezTo>
                  <a:cubicBezTo>
                    <a:pt x="195891" y="121444"/>
                    <a:pt x="222370" y="94488"/>
                    <a:pt x="248564" y="65627"/>
                  </a:cubicBezTo>
                  <a:cubicBezTo>
                    <a:pt x="258756" y="54483"/>
                    <a:pt x="268947" y="42958"/>
                    <a:pt x="278092" y="32385"/>
                  </a:cubicBezTo>
                  <a:cubicBezTo>
                    <a:pt x="289617" y="19241"/>
                    <a:pt x="299523" y="7620"/>
                    <a:pt x="305904" y="0"/>
                  </a:cubicBezTo>
                  <a:cubicBezTo>
                    <a:pt x="317906" y="22193"/>
                    <a:pt x="325526" y="40767"/>
                    <a:pt x="320668" y="45244"/>
                  </a:cubicBezTo>
                  <a:close/>
                </a:path>
              </a:pathLst>
            </a:custGeom>
            <a:solidFill>
              <a:srgbClr val="5C69A5"/>
            </a:solidFill>
            <a:ln w="9525" cap="flat">
              <a:noFill/>
              <a:prstDash val="solid"/>
              <a:miter/>
            </a:ln>
          </p:spPr>
          <p:txBody>
            <a:bodyPr rtlCol="0" anchor="ctr"/>
            <a:lstStyle/>
            <a:p>
              <a:endParaRPr lang="zh-CN" altLang="en-US"/>
            </a:p>
          </p:txBody>
        </p:sp>
        <p:sp>
          <p:nvSpPr>
            <p:cNvPr id="97" name="îṣlíḓè">
              <a:extLst>
                <a:ext uri="{FF2B5EF4-FFF2-40B4-BE49-F238E27FC236}">
                  <a16:creationId xmlns:a16="http://schemas.microsoft.com/office/drawing/2014/main" id="{BEC0430F-EAC5-0E42-85CF-D2CDC581F3C9}"/>
                </a:ext>
              </a:extLst>
            </p:cNvPr>
            <p:cNvSpPr/>
            <p:nvPr/>
          </p:nvSpPr>
          <p:spPr>
            <a:xfrm>
              <a:off x="6060304" y="3208472"/>
              <a:ext cx="76095" cy="16490"/>
            </a:xfrm>
            <a:custGeom>
              <a:avLst/>
              <a:gdLst>
                <a:gd name="connsiteX0" fmla="*/ 2477 w 46681"/>
                <a:gd name="connsiteY0" fmla="*/ 10117 h 10116"/>
                <a:gd name="connsiteX1" fmla="*/ 0 w 46681"/>
                <a:gd name="connsiteY1" fmla="*/ 7640 h 10116"/>
                <a:gd name="connsiteX2" fmla="*/ 2477 w 46681"/>
                <a:gd name="connsiteY2" fmla="*/ 5164 h 10116"/>
                <a:gd name="connsiteX3" fmla="*/ 43910 w 46681"/>
                <a:gd name="connsiteY3" fmla="*/ 20 h 10116"/>
                <a:gd name="connsiteX4" fmla="*/ 46673 w 46681"/>
                <a:gd name="connsiteY4" fmla="*/ 2116 h 10116"/>
                <a:gd name="connsiteX5" fmla="*/ 44482 w 46681"/>
                <a:gd name="connsiteY5" fmla="*/ 4878 h 10116"/>
                <a:gd name="connsiteX6" fmla="*/ 3143 w 46681"/>
                <a:gd name="connsiteY6" fmla="*/ 10022 h 10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81" h="10116">
                  <a:moveTo>
                    <a:pt x="2477" y="10117"/>
                  </a:moveTo>
                  <a:cubicBezTo>
                    <a:pt x="1105" y="10117"/>
                    <a:pt x="0" y="9012"/>
                    <a:pt x="0" y="7640"/>
                  </a:cubicBezTo>
                  <a:cubicBezTo>
                    <a:pt x="0" y="6269"/>
                    <a:pt x="1105" y="5164"/>
                    <a:pt x="2477" y="5164"/>
                  </a:cubicBezTo>
                  <a:lnTo>
                    <a:pt x="43910" y="20"/>
                  </a:lnTo>
                  <a:cubicBezTo>
                    <a:pt x="45244" y="-151"/>
                    <a:pt x="46473" y="782"/>
                    <a:pt x="46673" y="2116"/>
                  </a:cubicBezTo>
                  <a:cubicBezTo>
                    <a:pt x="46787" y="3468"/>
                    <a:pt x="45825" y="4678"/>
                    <a:pt x="44482" y="4878"/>
                  </a:cubicBezTo>
                  <a:lnTo>
                    <a:pt x="3143" y="10022"/>
                  </a:lnTo>
                  <a:close/>
                </a:path>
              </a:pathLst>
            </a:custGeom>
            <a:solidFill>
              <a:srgbClr val="5C69A5"/>
            </a:solidFill>
            <a:ln w="9525" cap="flat">
              <a:noFill/>
              <a:prstDash val="solid"/>
              <a:miter/>
            </a:ln>
          </p:spPr>
          <p:txBody>
            <a:bodyPr rtlCol="0" anchor="ctr"/>
            <a:lstStyle/>
            <a:p>
              <a:endParaRPr lang="zh-CN" altLang="en-US"/>
            </a:p>
          </p:txBody>
        </p:sp>
        <p:sp>
          <p:nvSpPr>
            <p:cNvPr id="98" name="îṥ1ïḓè">
              <a:extLst>
                <a:ext uri="{FF2B5EF4-FFF2-40B4-BE49-F238E27FC236}">
                  <a16:creationId xmlns:a16="http://schemas.microsoft.com/office/drawing/2014/main" id="{766C699A-0A6A-F742-B35A-DA4350EB2754}"/>
                </a:ext>
              </a:extLst>
            </p:cNvPr>
            <p:cNvSpPr/>
            <p:nvPr/>
          </p:nvSpPr>
          <p:spPr>
            <a:xfrm>
              <a:off x="5513485" y="3247065"/>
              <a:ext cx="53680" cy="37519"/>
            </a:xfrm>
            <a:custGeom>
              <a:avLst/>
              <a:gdLst>
                <a:gd name="connsiteX0" fmla="*/ 30459 w 32930"/>
                <a:gd name="connsiteY0" fmla="*/ 22923 h 23016"/>
                <a:gd name="connsiteX1" fmla="*/ 29125 w 32930"/>
                <a:gd name="connsiteY1" fmla="*/ 22923 h 23016"/>
                <a:gd name="connsiteX2" fmla="*/ 1122 w 32930"/>
                <a:gd name="connsiteY2" fmla="*/ 4445 h 23016"/>
                <a:gd name="connsiteX3" fmla="*/ 322 w 32930"/>
                <a:gd name="connsiteY3" fmla="*/ 1311 h 23016"/>
                <a:gd name="connsiteX4" fmla="*/ 455 w 32930"/>
                <a:gd name="connsiteY4" fmla="*/ 1111 h 23016"/>
                <a:gd name="connsiteX5" fmla="*/ 3789 w 32930"/>
                <a:gd name="connsiteY5" fmla="*/ 349 h 23016"/>
                <a:gd name="connsiteX6" fmla="*/ 31888 w 32930"/>
                <a:gd name="connsiteY6" fmla="*/ 18828 h 23016"/>
                <a:gd name="connsiteX7" fmla="*/ 32554 w 32930"/>
                <a:gd name="connsiteY7" fmla="*/ 22161 h 23016"/>
                <a:gd name="connsiteX8" fmla="*/ 30459 w 32930"/>
                <a:gd name="connsiteY8" fmla="*/ 22923 h 2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930" h="23016">
                  <a:moveTo>
                    <a:pt x="30459" y="22923"/>
                  </a:moveTo>
                  <a:cubicBezTo>
                    <a:pt x="30021" y="23047"/>
                    <a:pt x="29564" y="23047"/>
                    <a:pt x="29125" y="22923"/>
                  </a:cubicBezTo>
                  <a:lnTo>
                    <a:pt x="1122" y="4445"/>
                  </a:lnTo>
                  <a:cubicBezTo>
                    <a:pt x="36" y="3797"/>
                    <a:pt x="-326" y="2397"/>
                    <a:pt x="322" y="1311"/>
                  </a:cubicBezTo>
                  <a:cubicBezTo>
                    <a:pt x="360" y="1245"/>
                    <a:pt x="407" y="1178"/>
                    <a:pt x="455" y="1111"/>
                  </a:cubicBezTo>
                  <a:cubicBezTo>
                    <a:pt x="1189" y="6"/>
                    <a:pt x="2655" y="-327"/>
                    <a:pt x="3789" y="349"/>
                  </a:cubicBezTo>
                  <a:lnTo>
                    <a:pt x="31888" y="18828"/>
                  </a:lnTo>
                  <a:cubicBezTo>
                    <a:pt x="32954" y="19590"/>
                    <a:pt x="33250" y="21047"/>
                    <a:pt x="32554" y="22161"/>
                  </a:cubicBezTo>
                  <a:cubicBezTo>
                    <a:pt x="32021" y="22743"/>
                    <a:pt x="31240" y="23028"/>
                    <a:pt x="30459" y="22923"/>
                  </a:cubicBezTo>
                  <a:close/>
                </a:path>
              </a:pathLst>
            </a:custGeom>
            <a:solidFill>
              <a:srgbClr val="5C69A5"/>
            </a:solidFill>
            <a:ln w="9525" cap="flat">
              <a:noFill/>
              <a:prstDash val="solid"/>
              <a:miter/>
            </a:ln>
          </p:spPr>
          <p:txBody>
            <a:bodyPr rtlCol="0" anchor="ctr"/>
            <a:lstStyle/>
            <a:p>
              <a:endParaRPr lang="zh-CN" altLang="en-US"/>
            </a:p>
          </p:txBody>
        </p:sp>
        <p:sp>
          <p:nvSpPr>
            <p:cNvPr id="99" name="î$lîḍè">
              <a:extLst>
                <a:ext uri="{FF2B5EF4-FFF2-40B4-BE49-F238E27FC236}">
                  <a16:creationId xmlns:a16="http://schemas.microsoft.com/office/drawing/2014/main" id="{46E12606-D782-4F60-3A07-8CDF635F7DCB}"/>
                </a:ext>
              </a:extLst>
            </p:cNvPr>
            <p:cNvSpPr/>
            <p:nvPr/>
          </p:nvSpPr>
          <p:spPr>
            <a:xfrm>
              <a:off x="5644988" y="1912389"/>
              <a:ext cx="297622" cy="220264"/>
            </a:xfrm>
            <a:custGeom>
              <a:avLst/>
              <a:gdLst>
                <a:gd name="connsiteX0" fmla="*/ 182578 w 182578"/>
                <a:gd name="connsiteY0" fmla="*/ 67590 h 135122"/>
                <a:gd name="connsiteX1" fmla="*/ 87328 w 182578"/>
                <a:gd name="connsiteY1" fmla="*/ 125407 h 135122"/>
                <a:gd name="connsiteX2" fmla="*/ 25892 w 182578"/>
                <a:gd name="connsiteY2" fmla="*/ 129693 h 135122"/>
                <a:gd name="connsiteX3" fmla="*/ 46657 w 182578"/>
                <a:gd name="connsiteY3" fmla="*/ 109119 h 135122"/>
                <a:gd name="connsiteX4" fmla="*/ 1318 w 182578"/>
                <a:gd name="connsiteY4" fmla="*/ 109119 h 135122"/>
                <a:gd name="connsiteX5" fmla="*/ 27988 w 182578"/>
                <a:gd name="connsiteY5" fmla="*/ 81496 h 135122"/>
                <a:gd name="connsiteX6" fmla="*/ 79 w 182578"/>
                <a:gd name="connsiteY6" fmla="*/ 71971 h 135122"/>
                <a:gd name="connsiteX7" fmla="*/ 64754 w 182578"/>
                <a:gd name="connsiteY7" fmla="*/ 37491 h 135122"/>
                <a:gd name="connsiteX8" fmla="*/ 31512 w 182578"/>
                <a:gd name="connsiteY8" fmla="*/ 27966 h 135122"/>
                <a:gd name="connsiteX9" fmla="*/ 96758 w 182578"/>
                <a:gd name="connsiteY9" fmla="*/ 58 h 135122"/>
                <a:gd name="connsiteX10" fmla="*/ 141240 w 182578"/>
                <a:gd name="connsiteY10" fmla="*/ 11297 h 135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578" h="135122">
                  <a:moveTo>
                    <a:pt x="182578" y="67590"/>
                  </a:moveTo>
                  <a:cubicBezTo>
                    <a:pt x="182578" y="67590"/>
                    <a:pt x="128477" y="111024"/>
                    <a:pt x="87328" y="125407"/>
                  </a:cubicBezTo>
                  <a:cubicBezTo>
                    <a:pt x="46180" y="139789"/>
                    <a:pt x="28940" y="135503"/>
                    <a:pt x="25892" y="129693"/>
                  </a:cubicBezTo>
                  <a:cubicBezTo>
                    <a:pt x="22844" y="123883"/>
                    <a:pt x="46657" y="109119"/>
                    <a:pt x="46657" y="109119"/>
                  </a:cubicBezTo>
                  <a:cubicBezTo>
                    <a:pt x="46657" y="109119"/>
                    <a:pt x="7604" y="121597"/>
                    <a:pt x="1318" y="109119"/>
                  </a:cubicBezTo>
                  <a:cubicBezTo>
                    <a:pt x="-4969" y="96641"/>
                    <a:pt x="27988" y="81496"/>
                    <a:pt x="27988" y="81496"/>
                  </a:cubicBezTo>
                  <a:cubicBezTo>
                    <a:pt x="27988" y="81496"/>
                    <a:pt x="-1730" y="84640"/>
                    <a:pt x="79" y="71971"/>
                  </a:cubicBezTo>
                  <a:cubicBezTo>
                    <a:pt x="1889" y="59303"/>
                    <a:pt x="64754" y="37491"/>
                    <a:pt x="64754" y="37491"/>
                  </a:cubicBezTo>
                  <a:cubicBezTo>
                    <a:pt x="64754" y="37491"/>
                    <a:pt x="30274" y="38062"/>
                    <a:pt x="31512" y="27966"/>
                  </a:cubicBezTo>
                  <a:cubicBezTo>
                    <a:pt x="32750" y="17869"/>
                    <a:pt x="77803" y="-1181"/>
                    <a:pt x="96758" y="58"/>
                  </a:cubicBezTo>
                  <a:cubicBezTo>
                    <a:pt x="111998" y="1934"/>
                    <a:pt x="126943" y="5706"/>
                    <a:pt x="141240" y="11297"/>
                  </a:cubicBezTo>
                  <a:close/>
                </a:path>
              </a:pathLst>
            </a:custGeom>
            <a:solidFill>
              <a:srgbClr val="F48462"/>
            </a:solidFill>
            <a:ln w="9525" cap="flat">
              <a:noFill/>
              <a:prstDash val="solid"/>
              <a:miter/>
            </a:ln>
          </p:spPr>
          <p:txBody>
            <a:bodyPr rtlCol="0" anchor="ctr"/>
            <a:lstStyle/>
            <a:p>
              <a:endParaRPr lang="zh-CN" altLang="en-US"/>
            </a:p>
          </p:txBody>
        </p:sp>
        <p:sp>
          <p:nvSpPr>
            <p:cNvPr id="100" name="ïsľiḑè">
              <a:extLst>
                <a:ext uri="{FF2B5EF4-FFF2-40B4-BE49-F238E27FC236}">
                  <a16:creationId xmlns:a16="http://schemas.microsoft.com/office/drawing/2014/main" id="{F5913E98-7482-5A09-681A-C7FC6FC43F9F}"/>
                </a:ext>
              </a:extLst>
            </p:cNvPr>
            <p:cNvSpPr/>
            <p:nvPr/>
          </p:nvSpPr>
          <p:spPr>
            <a:xfrm>
              <a:off x="5822745" y="1458864"/>
              <a:ext cx="426625" cy="617271"/>
            </a:xfrm>
            <a:custGeom>
              <a:avLst/>
              <a:gdLst>
                <a:gd name="connsiteX0" fmla="*/ 0 w 261715"/>
                <a:gd name="connsiteY0" fmla="*/ 907 h 378668"/>
                <a:gd name="connsiteX1" fmla="*/ 175927 w 261715"/>
                <a:gd name="connsiteY1" fmla="*/ 69773 h 378668"/>
                <a:gd name="connsiteX2" fmla="*/ 221170 w 261715"/>
                <a:gd name="connsiteY2" fmla="*/ 299801 h 378668"/>
                <a:gd name="connsiteX3" fmla="*/ 60770 w 261715"/>
                <a:gd name="connsiteY3" fmla="*/ 378668 h 378668"/>
                <a:gd name="connsiteX4" fmla="*/ 14192 w 261715"/>
                <a:gd name="connsiteY4" fmla="*/ 266654 h 378668"/>
                <a:gd name="connsiteX5" fmla="*/ 91630 w 261715"/>
                <a:gd name="connsiteY5" fmla="*/ 219029 h 378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1715" h="378668">
                  <a:moveTo>
                    <a:pt x="0" y="907"/>
                  </a:moveTo>
                  <a:cubicBezTo>
                    <a:pt x="0" y="907"/>
                    <a:pt x="84011" y="-13190"/>
                    <a:pt x="175927" y="69773"/>
                  </a:cubicBezTo>
                  <a:cubicBezTo>
                    <a:pt x="263080" y="148640"/>
                    <a:pt x="293656" y="244652"/>
                    <a:pt x="221170" y="299801"/>
                  </a:cubicBezTo>
                  <a:cubicBezTo>
                    <a:pt x="172555" y="334987"/>
                    <a:pt x="118320" y="361657"/>
                    <a:pt x="60770" y="378668"/>
                  </a:cubicBezTo>
                  <a:lnTo>
                    <a:pt x="14192" y="266654"/>
                  </a:lnTo>
                  <a:lnTo>
                    <a:pt x="91630" y="219029"/>
                  </a:lnTo>
                  <a:close/>
                </a:path>
              </a:pathLst>
            </a:custGeom>
            <a:solidFill>
              <a:srgbClr val="81CEEA"/>
            </a:solidFill>
            <a:ln w="9525" cap="flat">
              <a:noFill/>
              <a:prstDash val="solid"/>
              <a:miter/>
            </a:ln>
          </p:spPr>
          <p:txBody>
            <a:bodyPr rtlCol="0" anchor="ctr"/>
            <a:lstStyle/>
            <a:p>
              <a:endParaRPr lang="zh-CN" altLang="en-US"/>
            </a:p>
          </p:txBody>
        </p:sp>
        <p:sp>
          <p:nvSpPr>
            <p:cNvPr id="101" name="îsliḓê">
              <a:extLst>
                <a:ext uri="{FF2B5EF4-FFF2-40B4-BE49-F238E27FC236}">
                  <a16:creationId xmlns:a16="http://schemas.microsoft.com/office/drawing/2014/main" id="{4E795E81-62CA-471B-47C7-AA85EA21204A}"/>
                </a:ext>
              </a:extLst>
            </p:cNvPr>
            <p:cNvSpPr/>
            <p:nvPr/>
          </p:nvSpPr>
          <p:spPr>
            <a:xfrm>
              <a:off x="5864862" y="1753410"/>
              <a:ext cx="205148" cy="130037"/>
            </a:xfrm>
            <a:custGeom>
              <a:avLst/>
              <a:gdLst>
                <a:gd name="connsiteX0" fmla="*/ 2452 w 125849"/>
                <a:gd name="connsiteY0" fmla="*/ 79772 h 79772"/>
                <a:gd name="connsiteX1" fmla="*/ 452 w 125849"/>
                <a:gd name="connsiteY1" fmla="*/ 78724 h 79772"/>
                <a:gd name="connsiteX2" fmla="*/ 1023 w 125849"/>
                <a:gd name="connsiteY2" fmla="*/ 75295 h 79772"/>
                <a:gd name="connsiteX3" fmla="*/ 122372 w 125849"/>
                <a:gd name="connsiteY3" fmla="*/ 238 h 79772"/>
                <a:gd name="connsiteX4" fmla="*/ 125610 w 125849"/>
                <a:gd name="connsiteY4" fmla="*/ 1381 h 79772"/>
                <a:gd name="connsiteX5" fmla="*/ 124467 w 125849"/>
                <a:gd name="connsiteY5" fmla="*/ 4620 h 79772"/>
                <a:gd name="connsiteX6" fmla="*/ 3786 w 125849"/>
                <a:gd name="connsiteY6" fmla="*/ 79010 h 79772"/>
                <a:gd name="connsiteX7" fmla="*/ 2452 w 125849"/>
                <a:gd name="connsiteY7" fmla="*/ 79772 h 79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49" h="79772">
                  <a:moveTo>
                    <a:pt x="2452" y="79772"/>
                  </a:moveTo>
                  <a:cubicBezTo>
                    <a:pt x="1652" y="79764"/>
                    <a:pt x="909" y="79375"/>
                    <a:pt x="452" y="78724"/>
                  </a:cubicBezTo>
                  <a:cubicBezTo>
                    <a:pt x="-329" y="77618"/>
                    <a:pt x="-72" y="76090"/>
                    <a:pt x="1023" y="75295"/>
                  </a:cubicBezTo>
                  <a:cubicBezTo>
                    <a:pt x="39571" y="47326"/>
                    <a:pt x="80129" y="22239"/>
                    <a:pt x="122372" y="238"/>
                  </a:cubicBezTo>
                  <a:cubicBezTo>
                    <a:pt x="123582" y="-341"/>
                    <a:pt x="125029" y="172"/>
                    <a:pt x="125610" y="1381"/>
                  </a:cubicBezTo>
                  <a:cubicBezTo>
                    <a:pt x="126191" y="2591"/>
                    <a:pt x="125677" y="4042"/>
                    <a:pt x="124467" y="4620"/>
                  </a:cubicBezTo>
                  <a:cubicBezTo>
                    <a:pt x="82462" y="26404"/>
                    <a:pt x="42124" y="51269"/>
                    <a:pt x="3786" y="79010"/>
                  </a:cubicBezTo>
                  <a:cubicBezTo>
                    <a:pt x="3424" y="79381"/>
                    <a:pt x="2957" y="79645"/>
                    <a:pt x="2452" y="79772"/>
                  </a:cubicBezTo>
                  <a:close/>
                </a:path>
              </a:pathLst>
            </a:custGeom>
            <a:solidFill>
              <a:srgbClr val="5C69A5"/>
            </a:solidFill>
            <a:ln w="9525" cap="flat">
              <a:noFill/>
              <a:prstDash val="solid"/>
              <a:miter/>
            </a:ln>
          </p:spPr>
          <p:txBody>
            <a:bodyPr rtlCol="0" anchor="ctr"/>
            <a:lstStyle/>
            <a:p>
              <a:endParaRPr lang="zh-CN" altLang="en-US"/>
            </a:p>
          </p:txBody>
        </p:sp>
        <p:sp>
          <p:nvSpPr>
            <p:cNvPr id="102" name="işľîḋe">
              <a:extLst>
                <a:ext uri="{FF2B5EF4-FFF2-40B4-BE49-F238E27FC236}">
                  <a16:creationId xmlns:a16="http://schemas.microsoft.com/office/drawing/2014/main" id="{1825F4C3-3F68-BAD3-9F3B-D1D6F9E06C43}"/>
                </a:ext>
              </a:extLst>
            </p:cNvPr>
            <p:cNvSpPr/>
            <p:nvPr/>
          </p:nvSpPr>
          <p:spPr>
            <a:xfrm>
              <a:off x="5982696" y="1714051"/>
              <a:ext cx="62150" cy="87415"/>
            </a:xfrm>
            <a:custGeom>
              <a:avLst/>
              <a:gdLst>
                <a:gd name="connsiteX0" fmla="*/ 2461 w 38126"/>
                <a:gd name="connsiteY0" fmla="*/ 53530 h 53625"/>
                <a:gd name="connsiteX1" fmla="*/ 1127 w 38126"/>
                <a:gd name="connsiteY1" fmla="*/ 53530 h 53625"/>
                <a:gd name="connsiteX2" fmla="*/ 79 w 38126"/>
                <a:gd name="connsiteY2" fmla="*/ 50768 h 53625"/>
                <a:gd name="connsiteX3" fmla="*/ 27130 w 38126"/>
                <a:gd name="connsiteY3" fmla="*/ 0 h 53625"/>
                <a:gd name="connsiteX4" fmla="*/ 37608 w 38126"/>
                <a:gd name="connsiteY4" fmla="*/ 4572 h 53625"/>
                <a:gd name="connsiteX5" fmla="*/ 4080 w 38126"/>
                <a:gd name="connsiteY5" fmla="*/ 53245 h 53625"/>
                <a:gd name="connsiteX6" fmla="*/ 2461 w 38126"/>
                <a:gd name="connsiteY6" fmla="*/ 53530 h 53625"/>
                <a:gd name="connsiteX7" fmla="*/ 28178 w 38126"/>
                <a:gd name="connsiteY7" fmla="*/ 4477 h 53625"/>
                <a:gd name="connsiteX8" fmla="*/ 27321 w 38126"/>
                <a:gd name="connsiteY8" fmla="*/ 4477 h 53625"/>
                <a:gd name="connsiteX9" fmla="*/ 7509 w 38126"/>
                <a:gd name="connsiteY9" fmla="*/ 42577 h 53625"/>
                <a:gd name="connsiteX10" fmla="*/ 33131 w 38126"/>
                <a:gd name="connsiteY10" fmla="*/ 6001 h 53625"/>
                <a:gd name="connsiteX11" fmla="*/ 28464 w 38126"/>
                <a:gd name="connsiteY11" fmla="*/ 4477 h 53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126" h="53625">
                  <a:moveTo>
                    <a:pt x="2461" y="53530"/>
                  </a:moveTo>
                  <a:cubicBezTo>
                    <a:pt x="2023" y="53657"/>
                    <a:pt x="1565" y="53657"/>
                    <a:pt x="1127" y="53530"/>
                  </a:cubicBezTo>
                  <a:cubicBezTo>
                    <a:pt x="232" y="52922"/>
                    <a:pt x="-187" y="51818"/>
                    <a:pt x="79" y="50768"/>
                  </a:cubicBezTo>
                  <a:cubicBezTo>
                    <a:pt x="3413" y="39052"/>
                    <a:pt x="15224" y="476"/>
                    <a:pt x="27130" y="0"/>
                  </a:cubicBezTo>
                  <a:cubicBezTo>
                    <a:pt x="32655" y="0"/>
                    <a:pt x="36179" y="1333"/>
                    <a:pt x="37608" y="4572"/>
                  </a:cubicBezTo>
                  <a:cubicBezTo>
                    <a:pt x="42561" y="16383"/>
                    <a:pt x="10557" y="47244"/>
                    <a:pt x="4080" y="53245"/>
                  </a:cubicBezTo>
                  <a:cubicBezTo>
                    <a:pt x="3604" y="53556"/>
                    <a:pt x="3013" y="53660"/>
                    <a:pt x="2461" y="53530"/>
                  </a:cubicBezTo>
                  <a:close/>
                  <a:moveTo>
                    <a:pt x="28178" y="4477"/>
                  </a:moveTo>
                  <a:lnTo>
                    <a:pt x="27321" y="4477"/>
                  </a:lnTo>
                  <a:cubicBezTo>
                    <a:pt x="22368" y="4477"/>
                    <a:pt x="13891" y="23527"/>
                    <a:pt x="7509" y="42577"/>
                  </a:cubicBezTo>
                  <a:cubicBezTo>
                    <a:pt x="21130" y="28861"/>
                    <a:pt x="35417" y="11430"/>
                    <a:pt x="33131" y="6001"/>
                  </a:cubicBezTo>
                  <a:cubicBezTo>
                    <a:pt x="32845" y="4763"/>
                    <a:pt x="30369" y="4477"/>
                    <a:pt x="28464" y="4477"/>
                  </a:cubicBezTo>
                  <a:close/>
                </a:path>
              </a:pathLst>
            </a:custGeom>
            <a:solidFill>
              <a:srgbClr val="5C69A5"/>
            </a:solidFill>
            <a:ln w="9525" cap="flat">
              <a:noFill/>
              <a:prstDash val="solid"/>
              <a:miter/>
            </a:ln>
          </p:spPr>
          <p:txBody>
            <a:bodyPr rtlCol="0" anchor="ctr"/>
            <a:lstStyle/>
            <a:p>
              <a:endParaRPr lang="zh-CN" altLang="en-US"/>
            </a:p>
          </p:txBody>
        </p:sp>
        <p:sp>
          <p:nvSpPr>
            <p:cNvPr id="103" name="ïŝļíḍé">
              <a:extLst>
                <a:ext uri="{FF2B5EF4-FFF2-40B4-BE49-F238E27FC236}">
                  <a16:creationId xmlns:a16="http://schemas.microsoft.com/office/drawing/2014/main" id="{CC4C6C30-DC79-9AB2-BE53-4ADC0D0FF0D5}"/>
                </a:ext>
              </a:extLst>
            </p:cNvPr>
            <p:cNvSpPr/>
            <p:nvPr/>
          </p:nvSpPr>
          <p:spPr>
            <a:xfrm>
              <a:off x="5686678" y="2006109"/>
              <a:ext cx="91345" cy="42699"/>
            </a:xfrm>
            <a:custGeom>
              <a:avLst/>
              <a:gdLst>
                <a:gd name="connsiteX0" fmla="*/ 2412 w 56036"/>
                <a:gd name="connsiteY0" fmla="*/ 26194 h 26194"/>
                <a:gd name="connsiteX1" fmla="*/ 222 w 56036"/>
                <a:gd name="connsiteY1" fmla="*/ 24670 h 26194"/>
                <a:gd name="connsiteX2" fmla="*/ 1374 w 56036"/>
                <a:gd name="connsiteY2" fmla="*/ 21508 h 26194"/>
                <a:gd name="connsiteX3" fmla="*/ 1555 w 56036"/>
                <a:gd name="connsiteY3" fmla="*/ 21432 h 26194"/>
                <a:gd name="connsiteX4" fmla="*/ 52609 w 56036"/>
                <a:gd name="connsiteY4" fmla="*/ 191 h 26194"/>
                <a:gd name="connsiteX5" fmla="*/ 55848 w 56036"/>
                <a:gd name="connsiteY5" fmla="*/ 1524 h 26194"/>
                <a:gd name="connsiteX6" fmla="*/ 54572 w 56036"/>
                <a:gd name="connsiteY6" fmla="*/ 4639 h 26194"/>
                <a:gd name="connsiteX7" fmla="*/ 54514 w 56036"/>
                <a:gd name="connsiteY7" fmla="*/ 4668 h 26194"/>
                <a:gd name="connsiteX8" fmla="*/ 3079 w 56036"/>
                <a:gd name="connsiteY8" fmla="*/ 26194 h 26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036" h="26194">
                  <a:moveTo>
                    <a:pt x="2412" y="26194"/>
                  </a:moveTo>
                  <a:cubicBezTo>
                    <a:pt x="1441" y="26185"/>
                    <a:pt x="574" y="25575"/>
                    <a:pt x="222" y="24670"/>
                  </a:cubicBezTo>
                  <a:cubicBezTo>
                    <a:pt x="-331" y="23479"/>
                    <a:pt x="184" y="22060"/>
                    <a:pt x="1374" y="21508"/>
                  </a:cubicBezTo>
                  <a:cubicBezTo>
                    <a:pt x="1431" y="21479"/>
                    <a:pt x="1498" y="21451"/>
                    <a:pt x="1555" y="21432"/>
                  </a:cubicBezTo>
                  <a:lnTo>
                    <a:pt x="52609" y="191"/>
                  </a:lnTo>
                  <a:cubicBezTo>
                    <a:pt x="53876" y="-333"/>
                    <a:pt x="55324" y="258"/>
                    <a:pt x="55848" y="1524"/>
                  </a:cubicBezTo>
                  <a:cubicBezTo>
                    <a:pt x="56362" y="2734"/>
                    <a:pt x="55791" y="4134"/>
                    <a:pt x="54572" y="4639"/>
                  </a:cubicBezTo>
                  <a:cubicBezTo>
                    <a:pt x="54552" y="4649"/>
                    <a:pt x="54533" y="4658"/>
                    <a:pt x="54514" y="4668"/>
                  </a:cubicBezTo>
                  <a:lnTo>
                    <a:pt x="3079" y="26194"/>
                  </a:lnTo>
                  <a:close/>
                </a:path>
              </a:pathLst>
            </a:custGeom>
            <a:solidFill>
              <a:srgbClr val="000000"/>
            </a:solidFill>
            <a:ln w="9525" cap="flat">
              <a:noFill/>
              <a:prstDash val="solid"/>
              <a:miter/>
            </a:ln>
          </p:spPr>
          <p:txBody>
            <a:bodyPr rtlCol="0" anchor="ctr"/>
            <a:lstStyle/>
            <a:p>
              <a:endParaRPr lang="zh-CN" altLang="en-US"/>
            </a:p>
          </p:txBody>
        </p:sp>
        <p:sp>
          <p:nvSpPr>
            <p:cNvPr id="104" name="i$ļiḋe">
              <a:extLst>
                <a:ext uri="{FF2B5EF4-FFF2-40B4-BE49-F238E27FC236}">
                  <a16:creationId xmlns:a16="http://schemas.microsoft.com/office/drawing/2014/main" id="{77569F31-48E2-6302-AB58-37124D3E7897}"/>
                </a:ext>
              </a:extLst>
            </p:cNvPr>
            <p:cNvSpPr/>
            <p:nvPr/>
          </p:nvSpPr>
          <p:spPr>
            <a:xfrm>
              <a:off x="5717058" y="2046747"/>
              <a:ext cx="86676" cy="47404"/>
            </a:xfrm>
            <a:custGeom>
              <a:avLst/>
              <a:gdLst>
                <a:gd name="connsiteX0" fmla="*/ 2445 w 53172"/>
                <a:gd name="connsiteY0" fmla="*/ 29078 h 29080"/>
                <a:gd name="connsiteX1" fmla="*/ 254 w 53172"/>
                <a:gd name="connsiteY1" fmla="*/ 27744 h 29080"/>
                <a:gd name="connsiteX2" fmla="*/ 1311 w 53172"/>
                <a:gd name="connsiteY2" fmla="*/ 24544 h 29080"/>
                <a:gd name="connsiteX3" fmla="*/ 1397 w 53172"/>
                <a:gd name="connsiteY3" fmla="*/ 24506 h 29080"/>
                <a:gd name="connsiteX4" fmla="*/ 49689 w 53172"/>
                <a:gd name="connsiteY4" fmla="*/ 312 h 29080"/>
                <a:gd name="connsiteX5" fmla="*/ 52813 w 53172"/>
                <a:gd name="connsiteY5" fmla="*/ 1141 h 29080"/>
                <a:gd name="connsiteX6" fmla="*/ 52927 w 53172"/>
                <a:gd name="connsiteY6" fmla="*/ 1360 h 29080"/>
                <a:gd name="connsiteX7" fmla="*/ 51879 w 53172"/>
                <a:gd name="connsiteY7" fmla="*/ 4694 h 29080"/>
                <a:gd name="connsiteX8" fmla="*/ 3492 w 53172"/>
                <a:gd name="connsiteY8" fmla="*/ 28887 h 29080"/>
                <a:gd name="connsiteX9" fmla="*/ 2445 w 53172"/>
                <a:gd name="connsiteY9" fmla="*/ 29078 h 2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172" h="29080">
                  <a:moveTo>
                    <a:pt x="2445" y="29078"/>
                  </a:moveTo>
                  <a:cubicBezTo>
                    <a:pt x="1530" y="29059"/>
                    <a:pt x="692" y="28544"/>
                    <a:pt x="254" y="27744"/>
                  </a:cubicBezTo>
                  <a:cubicBezTo>
                    <a:pt x="-337" y="26573"/>
                    <a:pt x="139" y="25134"/>
                    <a:pt x="1311" y="24544"/>
                  </a:cubicBezTo>
                  <a:cubicBezTo>
                    <a:pt x="1339" y="24534"/>
                    <a:pt x="1368" y="24515"/>
                    <a:pt x="1397" y="24506"/>
                  </a:cubicBezTo>
                  <a:lnTo>
                    <a:pt x="49689" y="312"/>
                  </a:lnTo>
                  <a:cubicBezTo>
                    <a:pt x="50784" y="-326"/>
                    <a:pt x="52174" y="46"/>
                    <a:pt x="52813" y="1141"/>
                  </a:cubicBezTo>
                  <a:cubicBezTo>
                    <a:pt x="52851" y="1208"/>
                    <a:pt x="52889" y="1284"/>
                    <a:pt x="52927" y="1360"/>
                  </a:cubicBezTo>
                  <a:cubicBezTo>
                    <a:pt x="53498" y="2570"/>
                    <a:pt x="53041" y="4027"/>
                    <a:pt x="51879" y="4694"/>
                  </a:cubicBezTo>
                  <a:lnTo>
                    <a:pt x="3492" y="28887"/>
                  </a:lnTo>
                  <a:cubicBezTo>
                    <a:pt x="3159" y="29030"/>
                    <a:pt x="2806" y="29097"/>
                    <a:pt x="2445" y="29078"/>
                  </a:cubicBezTo>
                  <a:close/>
                </a:path>
              </a:pathLst>
            </a:custGeom>
            <a:solidFill>
              <a:srgbClr val="000000"/>
            </a:solidFill>
            <a:ln w="9525" cap="flat">
              <a:noFill/>
              <a:prstDash val="solid"/>
              <a:miter/>
            </a:ln>
          </p:spPr>
          <p:txBody>
            <a:bodyPr rtlCol="0" anchor="ctr"/>
            <a:lstStyle/>
            <a:p>
              <a:endParaRPr lang="zh-CN" altLang="en-US"/>
            </a:p>
          </p:txBody>
        </p:sp>
      </p:grpSp>
    </p:spTree>
    <p:custDataLst>
      <p:tags r:id="rId2"/>
    </p:custDataLst>
    <p:extLst>
      <p:ext uri="{BB962C8B-B14F-4D97-AF65-F5344CB8AC3E}">
        <p14:creationId xmlns:p14="http://schemas.microsoft.com/office/powerpoint/2010/main" val="76279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par>
                                <p:cTn id="17" presetID="3"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linds(horizontal)">
                                      <p:cBhvr>
                                        <p:cTn id="19" dur="500"/>
                                        <p:tgtEl>
                                          <p:spTgt spid="10"/>
                                        </p:tgtEl>
                                      </p:cBhvr>
                                    </p:animEffect>
                                  </p:childTnLst>
                                </p:cTn>
                              </p:par>
                              <p:par>
                                <p:cTn id="20" presetID="3"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par>
                                <p:cTn id="23" presetID="3" presetClass="entr" presetSubtype="1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blinds(horizontal)">
                                      <p:cBhvr>
                                        <p:cTn id="28" dur="500"/>
                                        <p:tgtEl>
                                          <p:spTgt spid="1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linds(horizontal)">
                                      <p:cBhvr>
                                        <p:cTn id="31" dur="500"/>
                                        <p:tgtEl>
                                          <p:spTgt spid="1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blinds(horizontal)">
                                      <p:cBhvr>
                                        <p:cTn id="34" dur="500"/>
                                        <p:tgtEl>
                                          <p:spTgt spid="15"/>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blinds(horizontal)">
                                      <p:cBhvr>
                                        <p:cTn id="40" dur="500"/>
                                        <p:tgtEl>
                                          <p:spTgt spid="1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linds(horizontal)">
                                      <p:cBhvr>
                                        <p:cTn id="43" dur="500"/>
                                        <p:tgtEl>
                                          <p:spTgt spid="1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linds(horizontal)">
                                      <p:cBhvr>
                                        <p:cTn id="52" dur="500"/>
                                        <p:tgtEl>
                                          <p:spTgt spid="2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linds(horizontal)">
                                      <p:cBhvr>
                                        <p:cTn id="55" dur="500"/>
                                        <p:tgtEl>
                                          <p:spTgt spid="2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linds(horizontal)">
                                      <p:cBhvr>
                                        <p:cTn id="58" dur="500"/>
                                        <p:tgtEl>
                                          <p:spTgt spid="23"/>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blinds(horizontal)">
                                      <p:cBhvr>
                                        <p:cTn id="61" dur="500"/>
                                        <p:tgtEl>
                                          <p:spTgt spid="2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blinds(horizontal)">
                                      <p:cBhvr>
                                        <p:cTn id="64" dur="500"/>
                                        <p:tgtEl>
                                          <p:spTgt spid="25"/>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blinds(horizontal)">
                                      <p:cBhvr>
                                        <p:cTn id="67" dur="500"/>
                                        <p:tgtEl>
                                          <p:spTgt spid="26"/>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blinds(horizontal)">
                                      <p:cBhvr>
                                        <p:cTn id="70" dur="500"/>
                                        <p:tgtEl>
                                          <p:spTgt spid="5"/>
                                        </p:tgtEl>
                                      </p:cBhvr>
                                    </p:animEffect>
                                  </p:childTnLst>
                                </p:cTn>
                              </p:par>
                            </p:childTnLst>
                          </p:cTn>
                        </p:par>
                      </p:childTnLst>
                    </p:cTn>
                  </p:par>
                  <p:par>
                    <p:cTn id="71" fill="hold">
                      <p:stCondLst>
                        <p:cond delay="indefinite"/>
                      </p:stCondLst>
                      <p:childTnLst>
                        <p:par>
                          <p:cTn id="72" fill="hold">
                            <p:stCondLst>
                              <p:cond delay="0"/>
                            </p:stCondLst>
                            <p:childTnLst>
                              <p:par>
                                <p:cTn id="73" presetID="35" presetClass="entr" presetSubtype="0"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2000"/>
                                        <p:tgtEl>
                                          <p:spTgt spid="27"/>
                                        </p:tgtEl>
                                      </p:cBhvr>
                                    </p:animEffect>
                                    <p:anim calcmode="lin" valueType="num">
                                      <p:cBhvr>
                                        <p:cTn id="76" dur="2000" fill="hold"/>
                                        <p:tgtEl>
                                          <p:spTgt spid="27"/>
                                        </p:tgtEl>
                                        <p:attrNameLst>
                                          <p:attrName>style.rotation</p:attrName>
                                        </p:attrNameLst>
                                      </p:cBhvr>
                                      <p:tavLst>
                                        <p:tav tm="0">
                                          <p:val>
                                            <p:fltVal val="720"/>
                                          </p:val>
                                        </p:tav>
                                        <p:tav tm="100000">
                                          <p:val>
                                            <p:fltVal val="0"/>
                                          </p:val>
                                        </p:tav>
                                      </p:tavLst>
                                    </p:anim>
                                    <p:anim calcmode="lin" valueType="num">
                                      <p:cBhvr>
                                        <p:cTn id="77" dur="2000" fill="hold"/>
                                        <p:tgtEl>
                                          <p:spTgt spid="27"/>
                                        </p:tgtEl>
                                        <p:attrNameLst>
                                          <p:attrName>ppt_h</p:attrName>
                                        </p:attrNameLst>
                                      </p:cBhvr>
                                      <p:tavLst>
                                        <p:tav tm="0">
                                          <p:val>
                                            <p:fltVal val="0"/>
                                          </p:val>
                                        </p:tav>
                                        <p:tav tm="100000">
                                          <p:val>
                                            <p:strVal val="#ppt_h"/>
                                          </p:val>
                                        </p:tav>
                                      </p:tavLst>
                                    </p:anim>
                                    <p:anim calcmode="lin" valueType="num">
                                      <p:cBhvr>
                                        <p:cTn id="78" dur="2000" fill="hold"/>
                                        <p:tgtEl>
                                          <p:spTgt spid="27"/>
                                        </p:tgtEl>
                                        <p:attrNameLst>
                                          <p:attrName>ppt_w</p:attrName>
                                        </p:attrNameLst>
                                      </p:cBhvr>
                                      <p:tavLst>
                                        <p:tav tm="0">
                                          <p:val>
                                            <p:fltVal val="0"/>
                                          </p:val>
                                        </p:tav>
                                        <p:tav tm="100000">
                                          <p:val>
                                            <p:strVal val="#ppt_w"/>
                                          </p:val>
                                        </p:tav>
                                      </p:tavLst>
                                    </p:anim>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grpId="0" nodeType="click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linds(horizontal)">
                                      <p:cBhvr>
                                        <p:cTn id="83" dur="500"/>
                                        <p:tgtEl>
                                          <p:spTgt spid="28"/>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blinds(horizontal)">
                                      <p:cBhvr>
                                        <p:cTn id="86" dur="500"/>
                                        <p:tgtEl>
                                          <p:spTgt spid="29"/>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30"/>
                                        </p:tgtEl>
                                        <p:attrNameLst>
                                          <p:attrName>style.visibility</p:attrName>
                                        </p:attrNameLst>
                                      </p:cBhvr>
                                      <p:to>
                                        <p:strVal val="visible"/>
                                      </p:to>
                                    </p:set>
                                    <p:animEffect transition="in" filter="blinds(horizontal)">
                                      <p:cBhvr>
                                        <p:cTn id="89" dur="500"/>
                                        <p:tgtEl>
                                          <p:spTgt spid="30"/>
                                        </p:tgtEl>
                                      </p:cBhvr>
                                    </p:animEffect>
                                  </p:childTnLst>
                                </p:cTn>
                              </p:par>
                              <p:par>
                                <p:cTn id="90" presetID="3" presetClass="entr" presetSubtype="10"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blinds(horizontal)">
                                      <p:cBhvr>
                                        <p:cTn id="9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animBg="1"/>
      <p:bldP spid="28" grpId="0"/>
      <p:bldP spid="29" grpId="0"/>
      <p:bldP spid="30" grpId="0"/>
      <p:bldP spid="31"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24"/>
          <p:cNvSpPr txBox="1">
            <a:spLocks noChangeArrowheads="1"/>
          </p:cNvSpPr>
          <p:nvPr/>
        </p:nvSpPr>
        <p:spPr bwMode="auto">
          <a:xfrm>
            <a:off x="515937" y="1167751"/>
            <a:ext cx="11160125"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dirty="0">
                <a:latin typeface="+mn-ea"/>
                <a:ea typeface="+mn-ea"/>
                <a:cs typeface="楷体_GB2312"/>
              </a:rPr>
              <a:t>应当指出，计算劳斯表会遇到二种特殊情况</a:t>
            </a:r>
            <a:r>
              <a:rPr lang="zh-CN" altLang="en-US" sz="2400" dirty="0" smtClean="0">
                <a:latin typeface="+mn-ea"/>
                <a:ea typeface="+mn-ea"/>
                <a:cs typeface="楷体_GB2312"/>
              </a:rPr>
              <a:t>：</a:t>
            </a:r>
            <a:endParaRPr lang="zh-CN" altLang="en-US" sz="2400" dirty="0">
              <a:latin typeface="+mn-ea"/>
              <a:ea typeface="+mn-ea"/>
              <a:cs typeface="楷体_GB2312"/>
            </a:endParaRPr>
          </a:p>
        </p:txBody>
      </p:sp>
      <p:sp>
        <p:nvSpPr>
          <p:cNvPr id="4" name="Text Box 25"/>
          <p:cNvSpPr txBox="1">
            <a:spLocks noChangeArrowheads="1"/>
          </p:cNvSpPr>
          <p:nvPr/>
        </p:nvSpPr>
        <p:spPr bwMode="auto">
          <a:xfrm>
            <a:off x="515937" y="3461820"/>
            <a:ext cx="11160124" cy="302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ts val="1200"/>
              </a:spcBef>
            </a:pPr>
            <a:r>
              <a:rPr lang="zh-CN" altLang="en-US" sz="2400" b="1" dirty="0">
                <a:solidFill>
                  <a:srgbClr val="0070C0"/>
                </a:solidFill>
                <a:latin typeface="+mj-ea"/>
                <a:ea typeface="+mj-ea"/>
              </a:rPr>
              <a:t>处理办法</a:t>
            </a:r>
            <a:r>
              <a:rPr lang="zh-CN" altLang="en-US" sz="2400" b="1" dirty="0">
                <a:solidFill>
                  <a:srgbClr val="0070C0"/>
                </a:solidFill>
                <a:latin typeface="+mj-ea"/>
                <a:ea typeface="+mj-ea"/>
                <a:cs typeface="楷体_GB2312"/>
              </a:rPr>
              <a:t>：</a:t>
            </a:r>
          </a:p>
          <a:p>
            <a:pPr marL="1085850" lvl="1" indent="-342900" eaLnBrk="1" hangingPunct="1">
              <a:lnSpc>
                <a:spcPct val="120000"/>
              </a:lnSpc>
              <a:spcBef>
                <a:spcPts val="1200"/>
              </a:spcBef>
              <a:buFont typeface="Arial" panose="020B0604020202020204" pitchFamily="34" charset="0"/>
              <a:buChar char="•"/>
            </a:pPr>
            <a:r>
              <a:rPr lang="zh-CN" altLang="en-US" sz="2000" dirty="0" smtClean="0">
                <a:latin typeface="+mn-ea"/>
                <a:ea typeface="+mn-ea"/>
                <a:cs typeface="楷体_GB2312"/>
              </a:rPr>
              <a:t>对于 </a:t>
            </a:r>
            <a:r>
              <a:rPr lang="en-US" altLang="zh-CN" sz="2000" b="1" dirty="0" smtClean="0">
                <a:latin typeface="+mj-ea"/>
                <a:ea typeface="+mj-ea"/>
                <a:cs typeface="楷体_GB2312"/>
              </a:rPr>
              <a:t>(</a:t>
            </a:r>
            <a:r>
              <a:rPr lang="en-US" altLang="zh-CN" sz="2000" b="1" dirty="0">
                <a:latin typeface="+mj-ea"/>
                <a:ea typeface="+mj-ea"/>
                <a:cs typeface="楷体_GB2312"/>
              </a:rPr>
              <a:t>1</a:t>
            </a:r>
            <a:r>
              <a:rPr lang="en-US" altLang="zh-CN" sz="2000" b="1" dirty="0" smtClean="0">
                <a:latin typeface="+mj-ea"/>
                <a:ea typeface="+mj-ea"/>
                <a:cs typeface="楷体_GB2312"/>
              </a:rPr>
              <a:t>) </a:t>
            </a:r>
            <a:r>
              <a:rPr lang="zh-CN" altLang="en-US" sz="2000" dirty="0" smtClean="0">
                <a:latin typeface="+mn-ea"/>
                <a:ea typeface="+mn-ea"/>
                <a:cs typeface="楷体_GB2312"/>
              </a:rPr>
              <a:t>的</a:t>
            </a:r>
            <a:r>
              <a:rPr lang="zh-CN" altLang="en-US" sz="2000" dirty="0">
                <a:latin typeface="+mn-ea"/>
                <a:ea typeface="+mn-ea"/>
                <a:cs typeface="楷体_GB2312"/>
              </a:rPr>
              <a:t>情况，一般将该行第一元素用一个与相邻前一行第一元素符号相同的、且绝对值很小的非零数（如</a:t>
            </a:r>
            <a:r>
              <a:rPr lang="zh-CN" altLang="en-US" sz="2000" dirty="0" smtClean="0">
                <a:latin typeface="+mn-ea"/>
                <a:ea typeface="+mn-ea"/>
                <a:cs typeface="楷体_GB2312"/>
              </a:rPr>
              <a:t>取 </a:t>
            </a:r>
            <a:r>
              <a:rPr lang="el-GR" altLang="zh-CN" sz="2000" b="1" dirty="0" smtClean="0">
                <a:latin typeface="+mj-ea"/>
                <a:ea typeface="+mj-ea"/>
                <a:cs typeface="楷体_GB2312"/>
              </a:rPr>
              <a:t>ε</a:t>
            </a:r>
            <a:r>
              <a:rPr lang="en-US" altLang="zh-CN" sz="2000" b="1" dirty="0" smtClean="0">
                <a:latin typeface="+mj-ea"/>
                <a:ea typeface="+mj-ea"/>
                <a:cs typeface="楷体_GB2312"/>
              </a:rPr>
              <a:t> </a:t>
            </a:r>
            <a:r>
              <a:rPr lang="zh-CN" altLang="el-GR" sz="2000" dirty="0" smtClean="0">
                <a:latin typeface="+mn-ea"/>
                <a:ea typeface="+mn-ea"/>
                <a:cs typeface="楷体_GB2312"/>
              </a:rPr>
              <a:t>，且</a:t>
            </a:r>
            <a:r>
              <a:rPr lang="en-US" altLang="zh-CN" sz="2000" dirty="0" smtClean="0">
                <a:latin typeface="+mn-ea"/>
                <a:ea typeface="+mn-ea"/>
                <a:cs typeface="楷体_GB2312"/>
              </a:rPr>
              <a:t> </a:t>
            </a:r>
            <a:r>
              <a:rPr lang="en-US" altLang="zh-CN" sz="2000" b="1" dirty="0" smtClean="0">
                <a:latin typeface="+mj-ea"/>
                <a:ea typeface="+mj-ea"/>
                <a:cs typeface="Times New Roman" panose="02020603050405020304" pitchFamily="18" charset="0"/>
              </a:rPr>
              <a:t>|</a:t>
            </a:r>
            <a:r>
              <a:rPr lang="el-GR" altLang="zh-CN" sz="2000" b="1" dirty="0">
                <a:latin typeface="+mj-ea"/>
                <a:ea typeface="+mj-ea"/>
                <a:cs typeface="Times New Roman" panose="02020603050405020304" pitchFamily="18" charset="0"/>
              </a:rPr>
              <a:t>ε</a:t>
            </a:r>
            <a:r>
              <a:rPr lang="en-US" altLang="zh-CN" sz="2000" b="1" dirty="0">
                <a:latin typeface="+mj-ea"/>
                <a:ea typeface="+mj-ea"/>
                <a:cs typeface="Times New Roman" panose="02020603050405020304" pitchFamily="18" charset="0"/>
              </a:rPr>
              <a:t>|&lt;&lt;</a:t>
            </a:r>
            <a:r>
              <a:rPr lang="en-US" altLang="zh-CN" sz="2000" b="1" dirty="0" smtClean="0">
                <a:latin typeface="+mj-ea"/>
                <a:ea typeface="+mj-ea"/>
                <a:cs typeface="Times New Roman" panose="02020603050405020304" pitchFamily="18" charset="0"/>
              </a:rPr>
              <a:t>1  </a:t>
            </a:r>
            <a:r>
              <a:rPr lang="zh-CN" altLang="en-US" sz="2000" dirty="0">
                <a:latin typeface="+mn-ea"/>
                <a:ea typeface="+mn-ea"/>
                <a:cs typeface="楷体_GB2312"/>
              </a:rPr>
              <a:t>）来代替，以继续计算劳斯表。判断第一列各元素的符号时，</a:t>
            </a:r>
            <a:r>
              <a:rPr lang="zh-CN" altLang="en-US" sz="2000" dirty="0" smtClean="0">
                <a:latin typeface="+mn-ea"/>
                <a:ea typeface="+mn-ea"/>
                <a:cs typeface="楷体_GB2312"/>
              </a:rPr>
              <a:t>取 </a:t>
            </a:r>
            <a:r>
              <a:rPr lang="el-GR" altLang="zh-CN" sz="2000" b="1" dirty="0" smtClean="0">
                <a:latin typeface="+mj-ea"/>
                <a:ea typeface="+mj-ea"/>
                <a:cs typeface="楷体_GB2312"/>
              </a:rPr>
              <a:t>ε</a:t>
            </a:r>
            <a:r>
              <a:rPr lang="el-GR" altLang="zh-CN" sz="2000" b="1" dirty="0">
                <a:latin typeface="+mj-ea"/>
                <a:ea typeface="+mj-ea"/>
                <a:cs typeface="楷体_GB2312"/>
              </a:rPr>
              <a:t>→</a:t>
            </a:r>
            <a:r>
              <a:rPr lang="el-GR" altLang="zh-CN" sz="2000" b="1" dirty="0" smtClean="0">
                <a:latin typeface="+mj-ea"/>
                <a:ea typeface="+mj-ea"/>
                <a:cs typeface="楷体_GB2312"/>
              </a:rPr>
              <a:t>0</a:t>
            </a:r>
            <a:r>
              <a:rPr lang="en-US" altLang="zh-CN" sz="2000" b="1" dirty="0" smtClean="0">
                <a:latin typeface="+mj-ea"/>
                <a:ea typeface="+mj-ea"/>
                <a:cs typeface="楷体_GB2312"/>
              </a:rPr>
              <a:t> </a:t>
            </a:r>
            <a:r>
              <a:rPr lang="zh-CN" altLang="el-GR" sz="2000" dirty="0" smtClean="0">
                <a:latin typeface="+mn-ea"/>
                <a:ea typeface="+mn-ea"/>
                <a:cs typeface="楷体_GB2312"/>
              </a:rPr>
              <a:t>来</a:t>
            </a:r>
            <a:r>
              <a:rPr lang="zh-CN" altLang="el-GR" sz="2000" dirty="0">
                <a:latin typeface="+mn-ea"/>
                <a:ea typeface="+mn-ea"/>
                <a:cs typeface="楷体_GB2312"/>
              </a:rPr>
              <a:t>确定相应元素的符号</a:t>
            </a:r>
            <a:r>
              <a:rPr lang="zh-CN" altLang="en-US" sz="2000" dirty="0">
                <a:latin typeface="+mn-ea"/>
                <a:ea typeface="+mn-ea"/>
                <a:cs typeface="楷体_GB2312"/>
              </a:rPr>
              <a:t>。</a:t>
            </a:r>
          </a:p>
          <a:p>
            <a:pPr marL="1085850" lvl="1" indent="-342900" eaLnBrk="1" hangingPunct="1">
              <a:lnSpc>
                <a:spcPct val="120000"/>
              </a:lnSpc>
              <a:spcBef>
                <a:spcPts val="1200"/>
              </a:spcBef>
              <a:buFont typeface="Arial" panose="020B0604020202020204" pitchFamily="34" charset="0"/>
              <a:buChar char="•"/>
            </a:pPr>
            <a:r>
              <a:rPr lang="zh-CN" altLang="en-US" sz="2000" dirty="0" smtClean="0">
                <a:latin typeface="+mn-ea"/>
                <a:ea typeface="+mn-ea"/>
                <a:cs typeface="楷体_GB2312"/>
              </a:rPr>
              <a:t>对于 </a:t>
            </a:r>
            <a:r>
              <a:rPr lang="en-US" altLang="zh-CN" sz="2000" b="1" dirty="0" smtClean="0">
                <a:latin typeface="+mj-ea"/>
                <a:ea typeface="+mj-ea"/>
                <a:cs typeface="楷体_GB2312"/>
              </a:rPr>
              <a:t>(</a:t>
            </a:r>
            <a:r>
              <a:rPr lang="en-US" altLang="zh-CN" sz="2000" b="1" dirty="0">
                <a:latin typeface="+mj-ea"/>
                <a:ea typeface="+mj-ea"/>
                <a:cs typeface="楷体_GB2312"/>
              </a:rPr>
              <a:t>2</a:t>
            </a:r>
            <a:r>
              <a:rPr lang="en-US" altLang="zh-CN" sz="2000" b="1" dirty="0" smtClean="0">
                <a:latin typeface="+mj-ea"/>
                <a:ea typeface="+mj-ea"/>
                <a:cs typeface="楷体_GB2312"/>
              </a:rPr>
              <a:t>) </a:t>
            </a:r>
            <a:r>
              <a:rPr lang="zh-CN" altLang="en-US" sz="2000" dirty="0" smtClean="0">
                <a:latin typeface="+mn-ea"/>
                <a:ea typeface="+mn-ea"/>
                <a:cs typeface="楷体_GB2312"/>
              </a:rPr>
              <a:t>的</a:t>
            </a:r>
            <a:r>
              <a:rPr lang="zh-CN" altLang="en-US" sz="2000" dirty="0">
                <a:latin typeface="+mn-ea"/>
                <a:ea typeface="+mn-ea"/>
                <a:cs typeface="楷体_GB2312"/>
              </a:rPr>
              <a:t>情况，一般取与该行相邻的前一行系数构造一个关于</a:t>
            </a:r>
            <a:r>
              <a:rPr lang="zh-CN" altLang="en-US" sz="2000" dirty="0" smtClean="0">
                <a:latin typeface="+mn-ea"/>
                <a:ea typeface="+mn-ea"/>
                <a:cs typeface="楷体_GB2312"/>
              </a:rPr>
              <a:t>变量 </a:t>
            </a:r>
            <a:r>
              <a:rPr lang="en-US" altLang="zh-CN" sz="2000" b="1" dirty="0" smtClean="0">
                <a:latin typeface="+mj-ea"/>
                <a:ea typeface="+mj-ea"/>
                <a:cs typeface="楷体_GB2312"/>
              </a:rPr>
              <a:t>s </a:t>
            </a:r>
            <a:r>
              <a:rPr lang="zh-CN" altLang="en-US" sz="2000" dirty="0" smtClean="0">
                <a:latin typeface="+mn-ea"/>
                <a:ea typeface="+mn-ea"/>
                <a:cs typeface="楷体_GB2312"/>
              </a:rPr>
              <a:t>的</a:t>
            </a:r>
            <a:r>
              <a:rPr lang="zh-CN" altLang="en-US" sz="2000" dirty="0">
                <a:latin typeface="+mn-ea"/>
                <a:ea typeface="+mn-ea"/>
                <a:cs typeface="楷体_GB2312"/>
              </a:rPr>
              <a:t>辅助多项式，并对这个多项式求一次导数，所得多项式的系数代替全为零的行中的相应元素，以继续计算劳斯表。</a:t>
            </a:r>
          </a:p>
        </p:txBody>
      </p:sp>
      <p:graphicFrame>
        <p:nvGraphicFramePr>
          <p:cNvPr id="6" name="图示 5"/>
          <p:cNvGraphicFramePr/>
          <p:nvPr>
            <p:extLst>
              <p:ext uri="{D42A27DB-BD31-4B8C-83A1-F6EECF244321}">
                <p14:modId xmlns:p14="http://schemas.microsoft.com/office/powerpoint/2010/main" val="1158607998"/>
              </p:ext>
            </p:extLst>
          </p:nvPr>
        </p:nvGraphicFramePr>
        <p:xfrm>
          <a:off x="670718" y="1864425"/>
          <a:ext cx="10850562" cy="12842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9205116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14"/>
          <p:cNvSpPr txBox="1">
            <a:spLocks noChangeArrowheads="1"/>
          </p:cNvSpPr>
          <p:nvPr/>
        </p:nvSpPr>
        <p:spPr bwMode="auto">
          <a:xfrm>
            <a:off x="515938" y="1089025"/>
            <a:ext cx="7993062" cy="1511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latin typeface="+mn-ea"/>
                <a:ea typeface="+mn-ea"/>
              </a:rPr>
              <a:t>例</a:t>
            </a:r>
            <a:r>
              <a:rPr lang="en-US" altLang="zh-CN" sz="2400" b="1" dirty="0">
                <a:latin typeface="+mj-ea"/>
                <a:ea typeface="+mj-ea"/>
              </a:rPr>
              <a:t>14</a:t>
            </a:r>
            <a:r>
              <a:rPr lang="zh-CN" altLang="en-US" sz="2400" dirty="0">
                <a:latin typeface="+mn-ea"/>
                <a:ea typeface="+mn-ea"/>
              </a:rPr>
              <a:t>：已知控制系统的特征方程为</a:t>
            </a:r>
          </a:p>
          <a:p>
            <a:pPr eaLnBrk="1" hangingPunct="1">
              <a:lnSpc>
                <a:spcPct val="130000"/>
              </a:lnSpc>
              <a:spcBef>
                <a:spcPct val="50000"/>
              </a:spcBef>
            </a:pPr>
            <a:endParaRPr lang="zh-CN" altLang="en-US" sz="2000" dirty="0">
              <a:latin typeface="+mn-ea"/>
              <a:ea typeface="+mn-ea"/>
            </a:endParaRPr>
          </a:p>
          <a:p>
            <a:pPr indent="850900" eaLnBrk="1" hangingPunct="1">
              <a:spcBef>
                <a:spcPts val="600"/>
              </a:spcBef>
            </a:pPr>
            <a:r>
              <a:rPr lang="zh-CN" altLang="en-US" sz="2000" dirty="0">
                <a:latin typeface="+mn-ea"/>
                <a:ea typeface="+mn-ea"/>
              </a:rPr>
              <a:t>试判断系统的稳定性。</a:t>
            </a:r>
          </a:p>
        </p:txBody>
      </p:sp>
      <p:graphicFrame>
        <p:nvGraphicFramePr>
          <p:cNvPr id="4" name="Object 15"/>
          <p:cNvGraphicFramePr>
            <a:graphicFrameLocks noChangeAspect="1"/>
          </p:cNvGraphicFramePr>
          <p:nvPr>
            <p:extLst>
              <p:ext uri="{D42A27DB-BD31-4B8C-83A1-F6EECF244321}">
                <p14:modId xmlns:p14="http://schemas.microsoft.com/office/powerpoint/2010/main" val="3454118932"/>
              </p:ext>
            </p:extLst>
          </p:nvPr>
        </p:nvGraphicFramePr>
        <p:xfrm>
          <a:off x="4686300" y="1779613"/>
          <a:ext cx="3306762" cy="365125"/>
        </p:xfrm>
        <a:graphic>
          <a:graphicData uri="http://schemas.openxmlformats.org/presentationml/2006/ole">
            <mc:AlternateContent xmlns:mc="http://schemas.openxmlformats.org/markup-compatibility/2006">
              <mc:Choice xmlns:v="urn:schemas-microsoft-com:vml" Requires="v">
                <p:oleObj spid="_x0000_s83135" r:id="rId3" imgW="1841817" imgH="203517" progId="Equation.3">
                  <p:embed/>
                </p:oleObj>
              </mc:Choice>
              <mc:Fallback>
                <p:oleObj r:id="rId3" imgW="1841817" imgH="203517" progId="Equation.3">
                  <p:embed/>
                  <p:pic>
                    <p:nvPicPr>
                      <p:cNvPr id="82946" name="Object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6300" y="1779613"/>
                        <a:ext cx="3306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6"/>
          <p:cNvSpPr txBox="1">
            <a:spLocks noChangeArrowheads="1"/>
          </p:cNvSpPr>
          <p:nvPr/>
        </p:nvSpPr>
        <p:spPr bwMode="auto">
          <a:xfrm>
            <a:off x="1344613" y="2774950"/>
            <a:ext cx="28082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劳斯表</a:t>
            </a:r>
          </a:p>
        </p:txBody>
      </p:sp>
      <p:graphicFrame>
        <p:nvGraphicFramePr>
          <p:cNvPr id="6" name="Object 17"/>
          <p:cNvGraphicFramePr>
            <a:graphicFrameLocks noChangeAspect="1"/>
          </p:cNvGraphicFramePr>
          <p:nvPr>
            <p:extLst>
              <p:ext uri="{D42A27DB-BD31-4B8C-83A1-F6EECF244321}">
                <p14:modId xmlns:p14="http://schemas.microsoft.com/office/powerpoint/2010/main" val="4077318659"/>
              </p:ext>
            </p:extLst>
          </p:nvPr>
        </p:nvGraphicFramePr>
        <p:xfrm>
          <a:off x="1500188" y="3709988"/>
          <a:ext cx="303212" cy="373062"/>
        </p:xfrm>
        <a:graphic>
          <a:graphicData uri="http://schemas.openxmlformats.org/presentationml/2006/ole">
            <mc:AlternateContent xmlns:mc="http://schemas.openxmlformats.org/markup-compatibility/2006">
              <mc:Choice xmlns:v="urn:schemas-microsoft-com:vml" Requires="v">
                <p:oleObj spid="_x0000_s83136" r:id="rId5" imgW="165274" imgH="203341" progId="Equation.3">
                  <p:embed/>
                </p:oleObj>
              </mc:Choice>
              <mc:Fallback>
                <p:oleObj r:id="rId5" imgW="165274" imgH="203341" progId="Equation.3">
                  <p:embed/>
                  <p:pic>
                    <p:nvPicPr>
                      <p:cNvPr id="131089" name="Object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00188" y="3709988"/>
                        <a:ext cx="3032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8"/>
          <p:cNvGraphicFramePr>
            <a:graphicFrameLocks noChangeAspect="1"/>
          </p:cNvGraphicFramePr>
          <p:nvPr>
            <p:extLst>
              <p:ext uri="{D42A27DB-BD31-4B8C-83A1-F6EECF244321}">
                <p14:modId xmlns:p14="http://schemas.microsoft.com/office/powerpoint/2010/main" val="4187726325"/>
              </p:ext>
            </p:extLst>
          </p:nvPr>
        </p:nvGraphicFramePr>
        <p:xfrm>
          <a:off x="1500188" y="4286250"/>
          <a:ext cx="303212" cy="373063"/>
        </p:xfrm>
        <a:graphic>
          <a:graphicData uri="http://schemas.openxmlformats.org/presentationml/2006/ole">
            <mc:AlternateContent xmlns:mc="http://schemas.openxmlformats.org/markup-compatibility/2006">
              <mc:Choice xmlns:v="urn:schemas-microsoft-com:vml" Requires="v">
                <p:oleObj spid="_x0000_s83137" r:id="rId7" imgW="165274" imgH="203341" progId="Equation.3">
                  <p:embed/>
                </p:oleObj>
              </mc:Choice>
              <mc:Fallback>
                <p:oleObj r:id="rId7" imgW="165274" imgH="203341" progId="Equation.3">
                  <p:embed/>
                  <p:pic>
                    <p:nvPicPr>
                      <p:cNvPr id="131090" name="Object 1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00188" y="4286250"/>
                        <a:ext cx="30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9"/>
          <p:cNvGraphicFramePr>
            <a:graphicFrameLocks noChangeAspect="1"/>
          </p:cNvGraphicFramePr>
          <p:nvPr>
            <p:extLst>
              <p:ext uri="{D42A27DB-BD31-4B8C-83A1-F6EECF244321}">
                <p14:modId xmlns:p14="http://schemas.microsoft.com/office/powerpoint/2010/main" val="2028001958"/>
              </p:ext>
            </p:extLst>
          </p:nvPr>
        </p:nvGraphicFramePr>
        <p:xfrm>
          <a:off x="1487488" y="4791075"/>
          <a:ext cx="303212" cy="373063"/>
        </p:xfrm>
        <a:graphic>
          <a:graphicData uri="http://schemas.openxmlformats.org/presentationml/2006/ole">
            <mc:AlternateContent xmlns:mc="http://schemas.openxmlformats.org/markup-compatibility/2006">
              <mc:Choice xmlns:v="urn:schemas-microsoft-com:vml" Requires="v">
                <p:oleObj spid="_x0000_s83138" r:id="rId9" imgW="165274" imgH="203341" progId="Equation.3">
                  <p:embed/>
                </p:oleObj>
              </mc:Choice>
              <mc:Fallback>
                <p:oleObj r:id="rId9" imgW="165274" imgH="203341" progId="Equation.3">
                  <p:embed/>
                  <p:pic>
                    <p:nvPicPr>
                      <p:cNvPr id="131091" name="Object 1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487488" y="4791075"/>
                        <a:ext cx="30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20"/>
          <p:cNvGraphicFramePr>
            <a:graphicFrameLocks noChangeAspect="1"/>
          </p:cNvGraphicFramePr>
          <p:nvPr>
            <p:extLst>
              <p:ext uri="{D42A27DB-BD31-4B8C-83A1-F6EECF244321}">
                <p14:modId xmlns:p14="http://schemas.microsoft.com/office/powerpoint/2010/main" val="3953969710"/>
              </p:ext>
            </p:extLst>
          </p:nvPr>
        </p:nvGraphicFramePr>
        <p:xfrm>
          <a:off x="1468438" y="5461000"/>
          <a:ext cx="280987" cy="373063"/>
        </p:xfrm>
        <a:graphic>
          <a:graphicData uri="http://schemas.openxmlformats.org/presentationml/2006/ole">
            <mc:AlternateContent xmlns:mc="http://schemas.openxmlformats.org/markup-compatibility/2006">
              <mc:Choice xmlns:v="urn:schemas-microsoft-com:vml" Requires="v">
                <p:oleObj spid="_x0000_s83139" r:id="rId11" imgW="152585" imgH="203341" progId="Equation.3">
                  <p:embed/>
                </p:oleObj>
              </mc:Choice>
              <mc:Fallback>
                <p:oleObj r:id="rId11" imgW="152585" imgH="203341" progId="Equation.3">
                  <p:embed/>
                  <p:pic>
                    <p:nvPicPr>
                      <p:cNvPr id="131092" name="Object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68438" y="5461000"/>
                        <a:ext cx="28098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21"/>
          <p:cNvGraphicFramePr>
            <a:graphicFrameLocks noChangeAspect="1"/>
          </p:cNvGraphicFramePr>
          <p:nvPr>
            <p:extLst>
              <p:ext uri="{D42A27DB-BD31-4B8C-83A1-F6EECF244321}">
                <p14:modId xmlns:p14="http://schemas.microsoft.com/office/powerpoint/2010/main" val="367839952"/>
              </p:ext>
            </p:extLst>
          </p:nvPr>
        </p:nvGraphicFramePr>
        <p:xfrm>
          <a:off x="1468438" y="5965825"/>
          <a:ext cx="304800" cy="373063"/>
        </p:xfrm>
        <a:graphic>
          <a:graphicData uri="http://schemas.openxmlformats.org/presentationml/2006/ole">
            <mc:AlternateContent xmlns:mc="http://schemas.openxmlformats.org/markup-compatibility/2006">
              <mc:Choice xmlns:v="urn:schemas-microsoft-com:vml" Requires="v">
                <p:oleObj spid="_x0000_s83140" r:id="rId13" imgW="165274" imgH="203341" progId="Equation.3">
                  <p:embed/>
                </p:oleObj>
              </mc:Choice>
              <mc:Fallback>
                <p:oleObj r:id="rId13" imgW="165274" imgH="203341" progId="Equation.3">
                  <p:embed/>
                  <p:pic>
                    <p:nvPicPr>
                      <p:cNvPr id="131093" name="Object 2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468438" y="5965825"/>
                        <a:ext cx="3048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Line 22"/>
          <p:cNvSpPr>
            <a:spLocks noChangeShapeType="1"/>
          </p:cNvSpPr>
          <p:nvPr/>
        </p:nvSpPr>
        <p:spPr bwMode="auto">
          <a:xfrm>
            <a:off x="1344613" y="4214813"/>
            <a:ext cx="39592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23"/>
          <p:cNvSpPr>
            <a:spLocks noChangeShapeType="1"/>
          </p:cNvSpPr>
          <p:nvPr/>
        </p:nvSpPr>
        <p:spPr bwMode="auto">
          <a:xfrm>
            <a:off x="1847850" y="3278188"/>
            <a:ext cx="0" cy="30241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24"/>
          <p:cNvSpPr txBox="1">
            <a:spLocks noChangeArrowheads="1"/>
          </p:cNvSpPr>
          <p:nvPr/>
        </p:nvSpPr>
        <p:spPr bwMode="auto">
          <a:xfrm>
            <a:off x="2279650" y="3278188"/>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14" name="Text Box 25"/>
          <p:cNvSpPr txBox="1">
            <a:spLocks noChangeArrowheads="1"/>
          </p:cNvSpPr>
          <p:nvPr/>
        </p:nvSpPr>
        <p:spPr bwMode="auto">
          <a:xfrm>
            <a:off x="2063750" y="4286250"/>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ε</a:t>
            </a:r>
            <a:r>
              <a:rPr lang="en-US" altLang="zh-CN">
                <a:latin typeface="宋体" panose="02010600030101010101" pitchFamily="2" charset="-122"/>
              </a:rPr>
              <a:t>&gt;0</a:t>
            </a:r>
            <a:endParaRPr lang="el-GR" altLang="zh-CN">
              <a:latin typeface="宋体" panose="02010600030101010101" pitchFamily="2" charset="-122"/>
            </a:endParaRPr>
          </a:p>
        </p:txBody>
      </p:sp>
      <p:sp>
        <p:nvSpPr>
          <p:cNvPr id="15" name="Text Box 26"/>
          <p:cNvSpPr txBox="1">
            <a:spLocks noChangeArrowheads="1"/>
          </p:cNvSpPr>
          <p:nvPr/>
        </p:nvSpPr>
        <p:spPr bwMode="auto">
          <a:xfrm>
            <a:off x="3863975" y="378301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16" name="Text Box 27"/>
          <p:cNvSpPr txBox="1">
            <a:spLocks noChangeArrowheads="1"/>
          </p:cNvSpPr>
          <p:nvPr/>
        </p:nvSpPr>
        <p:spPr bwMode="auto">
          <a:xfrm>
            <a:off x="3790950" y="42862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17" name="Text Box 28"/>
          <p:cNvSpPr txBox="1">
            <a:spLocks noChangeArrowheads="1"/>
          </p:cNvSpPr>
          <p:nvPr/>
        </p:nvSpPr>
        <p:spPr bwMode="auto">
          <a:xfrm>
            <a:off x="4511675" y="32781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3</a:t>
            </a:r>
          </a:p>
        </p:txBody>
      </p:sp>
      <p:sp>
        <p:nvSpPr>
          <p:cNvPr id="18" name="Text Box 29"/>
          <p:cNvSpPr txBox="1">
            <a:spLocks noChangeArrowheads="1"/>
          </p:cNvSpPr>
          <p:nvPr/>
        </p:nvSpPr>
        <p:spPr bwMode="auto">
          <a:xfrm>
            <a:off x="4511675" y="42862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9" name="Text Box 30"/>
          <p:cNvSpPr txBox="1">
            <a:spLocks noChangeArrowheads="1"/>
          </p:cNvSpPr>
          <p:nvPr/>
        </p:nvSpPr>
        <p:spPr bwMode="auto">
          <a:xfrm>
            <a:off x="5087938" y="3783013"/>
            <a:ext cx="3603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0" name="Text Box 31"/>
          <p:cNvSpPr txBox="1">
            <a:spLocks noChangeArrowheads="1"/>
          </p:cNvSpPr>
          <p:nvPr/>
        </p:nvSpPr>
        <p:spPr bwMode="auto">
          <a:xfrm>
            <a:off x="5087938" y="42862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1" name="Text Box 33"/>
          <p:cNvSpPr txBox="1">
            <a:spLocks noChangeArrowheads="1"/>
          </p:cNvSpPr>
          <p:nvPr/>
        </p:nvSpPr>
        <p:spPr bwMode="auto">
          <a:xfrm>
            <a:off x="3863975" y="4862513"/>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5</a:t>
            </a:r>
          </a:p>
        </p:txBody>
      </p:sp>
      <p:sp>
        <p:nvSpPr>
          <p:cNvPr id="22" name="Text Box 34"/>
          <p:cNvSpPr txBox="1">
            <a:spLocks noChangeArrowheads="1"/>
          </p:cNvSpPr>
          <p:nvPr/>
        </p:nvSpPr>
        <p:spPr bwMode="auto">
          <a:xfrm>
            <a:off x="4511675" y="486251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3" name="Text Box 36"/>
          <p:cNvSpPr txBox="1">
            <a:spLocks noChangeArrowheads="1"/>
          </p:cNvSpPr>
          <p:nvPr/>
        </p:nvSpPr>
        <p:spPr bwMode="auto">
          <a:xfrm>
            <a:off x="3863975" y="54387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24" name="Text Box 37"/>
          <p:cNvSpPr txBox="1">
            <a:spLocks noChangeArrowheads="1"/>
          </p:cNvSpPr>
          <p:nvPr/>
        </p:nvSpPr>
        <p:spPr bwMode="auto">
          <a:xfrm>
            <a:off x="2260600" y="6037263"/>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5</a:t>
            </a:r>
          </a:p>
        </p:txBody>
      </p:sp>
      <p:graphicFrame>
        <p:nvGraphicFramePr>
          <p:cNvPr id="25" name="Object 39"/>
          <p:cNvGraphicFramePr>
            <a:graphicFrameLocks noChangeAspect="1"/>
          </p:cNvGraphicFramePr>
          <p:nvPr>
            <p:extLst>
              <p:ext uri="{D42A27DB-BD31-4B8C-83A1-F6EECF244321}">
                <p14:modId xmlns:p14="http://schemas.microsoft.com/office/powerpoint/2010/main" val="405375303"/>
              </p:ext>
            </p:extLst>
          </p:nvPr>
        </p:nvGraphicFramePr>
        <p:xfrm>
          <a:off x="1487488" y="3278188"/>
          <a:ext cx="303212" cy="373062"/>
        </p:xfrm>
        <a:graphic>
          <a:graphicData uri="http://schemas.openxmlformats.org/presentationml/2006/ole">
            <mc:AlternateContent xmlns:mc="http://schemas.openxmlformats.org/markup-compatibility/2006">
              <mc:Choice xmlns:v="urn:schemas-microsoft-com:vml" Requires="v">
                <p:oleObj spid="_x0000_s83141" r:id="rId15" imgW="165274" imgH="203341" progId="Equation.3">
                  <p:embed/>
                </p:oleObj>
              </mc:Choice>
              <mc:Fallback>
                <p:oleObj r:id="rId15" imgW="165274" imgH="203341" progId="Equation.3">
                  <p:embed/>
                  <p:pic>
                    <p:nvPicPr>
                      <p:cNvPr id="131111" name="Object 3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487488" y="3278188"/>
                        <a:ext cx="3032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6" name="Text Box 40"/>
          <p:cNvSpPr txBox="1">
            <a:spLocks noChangeArrowheads="1"/>
          </p:cNvSpPr>
          <p:nvPr/>
        </p:nvSpPr>
        <p:spPr bwMode="auto">
          <a:xfrm>
            <a:off x="2279650" y="3783013"/>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27" name="Text Box 41"/>
          <p:cNvSpPr txBox="1">
            <a:spLocks noChangeArrowheads="1"/>
          </p:cNvSpPr>
          <p:nvPr/>
        </p:nvSpPr>
        <p:spPr bwMode="auto">
          <a:xfrm>
            <a:off x="3863975" y="32781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28" name="Text Box 42"/>
          <p:cNvSpPr txBox="1">
            <a:spLocks noChangeArrowheads="1"/>
          </p:cNvSpPr>
          <p:nvPr/>
        </p:nvSpPr>
        <p:spPr bwMode="auto">
          <a:xfrm>
            <a:off x="4511675" y="3783013"/>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5</a:t>
            </a:r>
          </a:p>
        </p:txBody>
      </p:sp>
      <p:sp>
        <p:nvSpPr>
          <p:cNvPr id="29" name="Text Box 43"/>
          <p:cNvSpPr txBox="1">
            <a:spLocks noChangeArrowheads="1"/>
          </p:cNvSpPr>
          <p:nvPr/>
        </p:nvSpPr>
        <p:spPr bwMode="auto">
          <a:xfrm>
            <a:off x="5087938" y="327818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graphicFrame>
        <p:nvGraphicFramePr>
          <p:cNvPr id="30" name="Object 44"/>
          <p:cNvGraphicFramePr>
            <a:graphicFrameLocks noChangeAspect="1"/>
          </p:cNvGraphicFramePr>
          <p:nvPr>
            <p:extLst>
              <p:ext uri="{D42A27DB-BD31-4B8C-83A1-F6EECF244321}">
                <p14:modId xmlns:p14="http://schemas.microsoft.com/office/powerpoint/2010/main" val="2031916596"/>
              </p:ext>
            </p:extLst>
          </p:nvPr>
        </p:nvGraphicFramePr>
        <p:xfrm>
          <a:off x="1992313" y="4706938"/>
          <a:ext cx="1295400" cy="638175"/>
        </p:xfrm>
        <a:graphic>
          <a:graphicData uri="http://schemas.openxmlformats.org/presentationml/2006/ole">
            <mc:AlternateContent xmlns:mc="http://schemas.openxmlformats.org/markup-compatibility/2006">
              <mc:Choice xmlns:v="urn:schemas-microsoft-com:vml" Requires="v">
                <p:oleObj spid="_x0000_s83142" r:id="rId17" imgW="901626" imgH="444624" progId="Equation.3">
                  <p:embed/>
                </p:oleObj>
              </mc:Choice>
              <mc:Fallback>
                <p:oleObj r:id="rId17" imgW="901626" imgH="444624" progId="Equation.3">
                  <p:embed/>
                  <p:pic>
                    <p:nvPicPr>
                      <p:cNvPr id="131116" name="Object 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992313" y="4706938"/>
                        <a:ext cx="12954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 name="Object 45"/>
          <p:cNvGraphicFramePr>
            <a:graphicFrameLocks noChangeAspect="1"/>
          </p:cNvGraphicFramePr>
          <p:nvPr>
            <p:extLst>
              <p:ext uri="{D42A27DB-BD31-4B8C-83A1-F6EECF244321}">
                <p14:modId xmlns:p14="http://schemas.microsoft.com/office/powerpoint/2010/main" val="539455659"/>
              </p:ext>
            </p:extLst>
          </p:nvPr>
        </p:nvGraphicFramePr>
        <p:xfrm>
          <a:off x="1919288" y="5367338"/>
          <a:ext cx="1808162" cy="601662"/>
        </p:xfrm>
        <a:graphic>
          <a:graphicData uri="http://schemas.openxmlformats.org/presentationml/2006/ole">
            <mc:AlternateContent xmlns:mc="http://schemas.openxmlformats.org/markup-compatibility/2006">
              <mc:Choice xmlns:v="urn:schemas-microsoft-com:vml" Requires="v">
                <p:oleObj spid="_x0000_s83143" r:id="rId19" imgW="1447489" imgH="482708" progId="Equation.3">
                  <p:embed/>
                </p:oleObj>
              </mc:Choice>
              <mc:Fallback>
                <p:oleObj r:id="rId19" imgW="1447489" imgH="482708" progId="Equation.3">
                  <p:embed/>
                  <p:pic>
                    <p:nvPicPr>
                      <p:cNvPr id="131117" name="Object 4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19288" y="5367338"/>
                        <a:ext cx="1808162"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2" name="Text Box 46"/>
          <p:cNvSpPr txBox="1">
            <a:spLocks noChangeArrowheads="1"/>
          </p:cNvSpPr>
          <p:nvPr/>
        </p:nvSpPr>
        <p:spPr bwMode="auto">
          <a:xfrm>
            <a:off x="5772149" y="2774950"/>
            <a:ext cx="5340351"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774700" indent="-774700" eaLnBrk="1" hangingPunct="1">
              <a:lnSpc>
                <a:spcPct val="130000"/>
              </a:lnSpc>
              <a:spcBef>
                <a:spcPct val="50000"/>
              </a:spcBef>
            </a:pPr>
            <a:r>
              <a:rPr lang="zh-CN" altLang="en-US" sz="2000" dirty="0">
                <a:latin typeface="+mn-ea"/>
                <a:ea typeface="+mn-ea"/>
                <a:cs typeface="楷体_GB2312"/>
              </a:rPr>
              <a:t>可见：劳斯表第一列元素的符号从上到下变化</a:t>
            </a:r>
            <a:r>
              <a:rPr lang="en-US" altLang="zh-CN" sz="2000" b="1" dirty="0" smtClean="0">
                <a:latin typeface="+mj-ea"/>
                <a:ea typeface="+mj-ea"/>
                <a:cs typeface="楷体_GB2312"/>
              </a:rPr>
              <a:t>2 </a:t>
            </a:r>
            <a:r>
              <a:rPr lang="zh-CN" altLang="en-US" sz="2000" dirty="0" smtClean="0">
                <a:latin typeface="+mn-ea"/>
                <a:ea typeface="+mn-ea"/>
                <a:cs typeface="楷体_GB2312"/>
              </a:rPr>
              <a:t>次</a:t>
            </a:r>
            <a:r>
              <a:rPr lang="zh-CN" altLang="en-US" sz="2000" dirty="0">
                <a:latin typeface="+mn-ea"/>
                <a:ea typeface="+mn-ea"/>
                <a:cs typeface="楷体_GB2312"/>
              </a:rPr>
              <a:t>，表明系统有二个特征根位于复平面虚轴右边，系统不稳定。</a:t>
            </a:r>
          </a:p>
          <a:p>
            <a:pPr eaLnBrk="1" hangingPunct="1">
              <a:lnSpc>
                <a:spcPct val="130000"/>
              </a:lnSpc>
              <a:spcBef>
                <a:spcPct val="50000"/>
              </a:spcBef>
            </a:pPr>
            <a:r>
              <a:rPr lang="zh-CN" altLang="en-US" sz="2000" dirty="0">
                <a:latin typeface="+mn-ea"/>
                <a:ea typeface="+mn-ea"/>
                <a:cs typeface="楷体_GB2312"/>
              </a:rPr>
              <a:t>实际上，系统</a:t>
            </a:r>
            <a:r>
              <a:rPr lang="zh-CN" altLang="en-US" sz="2000" dirty="0" smtClean="0">
                <a:latin typeface="+mn-ea"/>
                <a:ea typeface="+mn-ea"/>
                <a:cs typeface="楷体_GB2312"/>
              </a:rPr>
              <a:t>的 </a:t>
            </a:r>
            <a:r>
              <a:rPr lang="en-US" altLang="zh-CN" sz="2000" b="1" dirty="0" smtClean="0">
                <a:latin typeface="+mj-ea"/>
                <a:ea typeface="+mj-ea"/>
                <a:cs typeface="楷体_GB2312"/>
              </a:rPr>
              <a:t>5 </a:t>
            </a:r>
            <a:r>
              <a:rPr lang="zh-CN" altLang="en-US" sz="2000" dirty="0" smtClean="0">
                <a:latin typeface="+mn-ea"/>
                <a:ea typeface="+mn-ea"/>
                <a:cs typeface="楷体_GB2312"/>
              </a:rPr>
              <a:t>个</a:t>
            </a:r>
            <a:r>
              <a:rPr lang="zh-CN" altLang="en-US" sz="2000" dirty="0">
                <a:latin typeface="+mn-ea"/>
                <a:ea typeface="+mn-ea"/>
                <a:cs typeface="楷体_GB2312"/>
              </a:rPr>
              <a:t>特征根是：</a:t>
            </a:r>
          </a:p>
        </p:txBody>
      </p:sp>
      <p:sp>
        <p:nvSpPr>
          <p:cNvPr id="33" name="TextBox 33"/>
          <p:cNvSpPr txBox="1"/>
          <p:nvPr/>
        </p:nvSpPr>
        <p:spPr>
          <a:xfrm>
            <a:off x="6451600" y="4706938"/>
            <a:ext cx="2376488" cy="1760538"/>
          </a:xfrm>
          <a:prstGeom prst="rect">
            <a:avLst/>
          </a:prstGeom>
          <a:noFill/>
        </p:spPr>
        <p:txBody>
          <a:bodyPr>
            <a:spAutoFit/>
          </a:bodyPr>
          <a:lstStyle/>
          <a:p>
            <a:pPr>
              <a:lnSpc>
                <a:spcPts val="2400"/>
              </a:lnSpc>
              <a:buFontTx/>
              <a:buNone/>
              <a:defRPr/>
            </a:pPr>
            <a:r>
              <a:rPr lang="en-US" altLang="zh-CN" sz="1050" dirty="0">
                <a:latin typeface="Arial" charset="0"/>
              </a:rPr>
              <a:t>     </a:t>
            </a:r>
            <a:r>
              <a:rPr lang="en-US" altLang="zh-CN" dirty="0">
                <a:latin typeface="Arial" charset="0"/>
              </a:rPr>
              <a:t>0.7207+ 1.1656i</a:t>
            </a:r>
          </a:p>
          <a:p>
            <a:pPr>
              <a:lnSpc>
                <a:spcPts val="2400"/>
              </a:lnSpc>
              <a:buFontTx/>
              <a:buNone/>
              <a:defRPr/>
            </a:pPr>
            <a:r>
              <a:rPr lang="en-US" altLang="zh-CN" dirty="0">
                <a:latin typeface="Arial" charset="0"/>
              </a:rPr>
              <a:t>   0.7207 - 1.1656i</a:t>
            </a:r>
          </a:p>
          <a:p>
            <a:pPr>
              <a:lnSpc>
                <a:spcPts val="2400"/>
              </a:lnSpc>
              <a:spcBef>
                <a:spcPts val="600"/>
              </a:spcBef>
              <a:buFontTx/>
              <a:buNone/>
              <a:defRPr/>
            </a:pPr>
            <a:r>
              <a:rPr lang="en-US" altLang="zh-CN" dirty="0">
                <a:latin typeface="Arial" charset="0"/>
              </a:rPr>
              <a:t>  -0.6018+1.3375i</a:t>
            </a:r>
          </a:p>
          <a:p>
            <a:pPr>
              <a:lnSpc>
                <a:spcPts val="2400"/>
              </a:lnSpc>
              <a:buFontTx/>
              <a:buNone/>
              <a:defRPr/>
            </a:pPr>
            <a:r>
              <a:rPr lang="en-US" altLang="zh-CN" dirty="0">
                <a:latin typeface="Arial" charset="0"/>
              </a:rPr>
              <a:t>  -0.6018- 1.3375i</a:t>
            </a:r>
          </a:p>
          <a:p>
            <a:pPr>
              <a:lnSpc>
                <a:spcPts val="2400"/>
              </a:lnSpc>
              <a:spcBef>
                <a:spcPts val="600"/>
              </a:spcBef>
              <a:buFontTx/>
              <a:buNone/>
              <a:defRPr/>
            </a:pPr>
            <a:r>
              <a:rPr lang="en-US" altLang="zh-CN" dirty="0">
                <a:latin typeface="Arial" charset="0"/>
              </a:rPr>
              <a:t>  -1.2378 + 0.0000i</a:t>
            </a:r>
            <a:endParaRPr lang="zh-CN" altLang="en-US" dirty="0">
              <a:latin typeface="Arial" charset="0"/>
            </a:endParaRPr>
          </a:p>
        </p:txBody>
      </p:sp>
    </p:spTree>
    <p:extLst>
      <p:ext uri="{BB962C8B-B14F-4D97-AF65-F5344CB8AC3E}">
        <p14:creationId xmlns:p14="http://schemas.microsoft.com/office/powerpoint/2010/main" val="2103928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linds(horizontal)">
                                      <p:cBhvr>
                                        <p:cTn id="19" dur="500"/>
                                        <p:tgtEl>
                                          <p:spTgt spid="15"/>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blinds(horizontal)">
                                      <p:cBhvr>
                                        <p:cTn id="25" dur="500"/>
                                        <p:tgtEl>
                                          <p:spTgt spid="19"/>
                                        </p:tgtEl>
                                      </p:cBhvr>
                                    </p:animEffect>
                                  </p:childTnLst>
                                </p:cTn>
                              </p:par>
                              <p:par>
                                <p:cTn id="26" presetID="3" presetClass="entr" presetSubtype="1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blinds(horizontal)">
                                      <p:cBhvr>
                                        <p:cTn id="28" dur="500"/>
                                        <p:tgtEl>
                                          <p:spTgt spid="25"/>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blinds(horizontal)">
                                      <p:cBhvr>
                                        <p:cTn id="31" dur="500"/>
                                        <p:tgtEl>
                                          <p:spTgt spid="26"/>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blinds(horizontal)">
                                      <p:cBhvr>
                                        <p:cTn id="37" dur="500"/>
                                        <p:tgtEl>
                                          <p:spTgt spid="28"/>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blinds(horizontal)">
                                      <p:cBhvr>
                                        <p:cTn id="40" dur="500"/>
                                        <p:tgtEl>
                                          <p:spTgt spid="29"/>
                                        </p:tgtEl>
                                      </p:cBhvr>
                                    </p:animEffect>
                                  </p:childTnLst>
                                </p:cTn>
                              </p:par>
                              <p:par>
                                <p:cTn id="41" presetID="3" presetClass="entr" presetSubtype="10" fill="hold" nodeType="with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blinds(horizontal)">
                                      <p:cBhvr>
                                        <p:cTn id="43" dur="500"/>
                                        <p:tgtEl>
                                          <p:spTgt spid="7"/>
                                        </p:tgtEl>
                                      </p:cBhvr>
                                    </p:animEffect>
                                  </p:childTnLst>
                                </p:cTn>
                              </p:par>
                              <p:par>
                                <p:cTn id="44" presetID="3"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par>
                                <p:cTn id="47" presetID="3" presetClass="entr" presetSubtype="1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blinds(horizontal)">
                                      <p:cBhvr>
                                        <p:cTn id="49" dur="500"/>
                                        <p:tgtEl>
                                          <p:spTgt spid="9"/>
                                        </p:tgtEl>
                                      </p:cBhvr>
                                    </p:animEffect>
                                  </p:childTnLst>
                                </p:cTn>
                              </p:par>
                              <p:par>
                                <p:cTn id="50" presetID="3" presetClass="entr" presetSubtype="1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blinds(horizontal)">
                                      <p:cBhvr>
                                        <p:cTn id="52" dur="500"/>
                                        <p:tgtEl>
                                          <p:spTgt spid="10"/>
                                        </p:tgtEl>
                                      </p:cBhvr>
                                    </p:animEffect>
                                  </p:childTnLst>
                                </p:cTn>
                              </p:par>
                              <p:par>
                                <p:cTn id="53" presetID="3" presetClass="entr" presetSubtype="10"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blinds(horizontal)">
                                      <p:cBhvr>
                                        <p:cTn id="55" dur="500"/>
                                        <p:tgtEl>
                                          <p:spTgt spid="12"/>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blinds(horizontal)">
                                      <p:cBhvr>
                                        <p:cTn id="60" dur="500"/>
                                        <p:tgtEl>
                                          <p:spTgt spid="14"/>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blinds(horizontal)">
                                      <p:cBhvr>
                                        <p:cTn id="63" dur="500"/>
                                        <p:tgtEl>
                                          <p:spTgt spid="16"/>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blinds(horizontal)">
                                      <p:cBhvr>
                                        <p:cTn id="66" dur="500"/>
                                        <p:tgtEl>
                                          <p:spTgt spid="18"/>
                                        </p:tgtEl>
                                      </p:cBhvr>
                                    </p:animEffect>
                                  </p:childTnLst>
                                </p:cTn>
                              </p:par>
                              <p:par>
                                <p:cTn id="67" presetID="3" presetClass="entr" presetSubtype="10"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blinds(horizontal)">
                                      <p:cBhvr>
                                        <p:cTn id="69" dur="500"/>
                                        <p:tgtEl>
                                          <p:spTgt spid="20"/>
                                        </p:tgtEl>
                                      </p:cBhvr>
                                    </p:animEffect>
                                  </p:childTnLst>
                                </p:cTn>
                              </p:par>
                              <p:par>
                                <p:cTn id="70" presetID="3" presetClass="entr" presetSubtype="10" fill="hold"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blinds(horizontal)">
                                      <p:cBhvr>
                                        <p:cTn id="72" dur="500"/>
                                        <p:tgtEl>
                                          <p:spTgt spid="30"/>
                                        </p:tgtEl>
                                      </p:cBhvr>
                                    </p:animEffect>
                                  </p:childTnLst>
                                </p:cTn>
                              </p:par>
                              <p:par>
                                <p:cTn id="73" presetID="3" presetClass="entr" presetSubtype="1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blinds(horizontal)">
                                      <p:cBhvr>
                                        <p:cTn id="75" dur="500"/>
                                        <p:tgtEl>
                                          <p:spTgt spid="21"/>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blinds(horizontal)">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3" presetClass="entr" presetSubtype="10" fill="hold"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blinds(horizontal)">
                                      <p:cBhvr>
                                        <p:cTn id="83" dur="500"/>
                                        <p:tgtEl>
                                          <p:spTgt spid="31"/>
                                        </p:tgtEl>
                                      </p:cBhvr>
                                    </p:animEffect>
                                  </p:childTnLst>
                                </p:cTn>
                              </p:par>
                              <p:par>
                                <p:cTn id="84" presetID="3" presetClass="entr" presetSubtype="10"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blinds(horizontal)">
                                      <p:cBhvr>
                                        <p:cTn id="86" dur="500"/>
                                        <p:tgtEl>
                                          <p:spTgt spid="23"/>
                                        </p:tgtEl>
                                      </p:cBhvr>
                                    </p:animEffect>
                                  </p:childTnLst>
                                </p:cTn>
                              </p:par>
                              <p:par>
                                <p:cTn id="87" presetID="3" presetClass="entr" presetSubtype="10"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blinds(horizontal)">
                                      <p:cBhvr>
                                        <p:cTn id="89" dur="500"/>
                                        <p:tgtEl>
                                          <p:spTgt spid="24"/>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blinds(horizontal)">
                                      <p:cBhvr>
                                        <p:cTn id="94" dur="500"/>
                                        <p:tgtEl>
                                          <p:spTgt spid="32"/>
                                        </p:tgtEl>
                                      </p:cBhvr>
                                    </p:animEffect>
                                  </p:childTnLst>
                                </p:cTn>
                              </p:par>
                            </p:childTnLst>
                          </p:cTn>
                        </p:par>
                        <p:par>
                          <p:cTn id="95" fill="hold">
                            <p:stCondLst>
                              <p:cond delay="500"/>
                            </p:stCondLst>
                            <p:childTnLst>
                              <p:par>
                                <p:cTn id="96" presetID="3" presetClass="entr" presetSubtype="10"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blinds(horizontal)">
                                      <p:cBhvr>
                                        <p:cTn id="9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P spid="16" grpId="0"/>
      <p:bldP spid="17" grpId="0"/>
      <p:bldP spid="18" grpId="0"/>
      <p:bldP spid="19" grpId="0"/>
      <p:bldP spid="20" grpId="0"/>
      <p:bldP spid="21" grpId="0"/>
      <p:bldP spid="22" grpId="0"/>
      <p:bldP spid="23" grpId="0"/>
      <p:bldP spid="24" grpId="0"/>
      <p:bldP spid="26" grpId="0"/>
      <p:bldP spid="27" grpId="0"/>
      <p:bldP spid="28" grpId="0"/>
      <p:bldP spid="29" grpId="0"/>
      <p:bldP spid="32" grpId="0"/>
      <p:bldP spid="33"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18"/>
          <p:cNvSpPr txBox="1">
            <a:spLocks noChangeArrowheads="1"/>
          </p:cNvSpPr>
          <p:nvPr/>
        </p:nvSpPr>
        <p:spPr bwMode="auto">
          <a:xfrm>
            <a:off x="515938" y="1089025"/>
            <a:ext cx="6265862" cy="1434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latin typeface="+mn-ea"/>
                <a:ea typeface="+mn-ea"/>
              </a:rPr>
              <a:t>例</a:t>
            </a:r>
            <a:r>
              <a:rPr lang="en-US" altLang="zh-CN" sz="2400" b="1" dirty="0">
                <a:latin typeface="+mj-ea"/>
                <a:ea typeface="+mj-ea"/>
              </a:rPr>
              <a:t>15</a:t>
            </a:r>
            <a:r>
              <a:rPr lang="zh-CN" altLang="en-US" sz="2400" dirty="0">
                <a:latin typeface="+mn-ea"/>
                <a:ea typeface="+mn-ea"/>
              </a:rPr>
              <a:t>：已知控制系统的特征方程为</a:t>
            </a:r>
          </a:p>
          <a:p>
            <a:pPr eaLnBrk="1" hangingPunct="1">
              <a:lnSpc>
                <a:spcPct val="130000"/>
              </a:lnSpc>
              <a:spcBef>
                <a:spcPct val="50000"/>
              </a:spcBef>
            </a:pPr>
            <a:endParaRPr lang="zh-CN" altLang="en-US" sz="2000" dirty="0">
              <a:latin typeface="+mn-ea"/>
              <a:ea typeface="+mn-ea"/>
            </a:endParaRPr>
          </a:p>
          <a:p>
            <a:pPr indent="1028700" eaLnBrk="1" hangingPunct="1"/>
            <a:r>
              <a:rPr lang="zh-CN" altLang="en-US" sz="2000" dirty="0">
                <a:latin typeface="+mn-ea"/>
                <a:ea typeface="+mn-ea"/>
              </a:rPr>
              <a:t>试判断系统的稳定性。</a:t>
            </a:r>
          </a:p>
        </p:txBody>
      </p:sp>
      <p:graphicFrame>
        <p:nvGraphicFramePr>
          <p:cNvPr id="4" name="Object 19"/>
          <p:cNvGraphicFramePr>
            <a:graphicFrameLocks noChangeAspect="1"/>
          </p:cNvGraphicFramePr>
          <p:nvPr>
            <p:extLst>
              <p:ext uri="{D42A27DB-BD31-4B8C-83A1-F6EECF244321}">
                <p14:modId xmlns:p14="http://schemas.microsoft.com/office/powerpoint/2010/main" val="1918330474"/>
              </p:ext>
            </p:extLst>
          </p:nvPr>
        </p:nvGraphicFramePr>
        <p:xfrm>
          <a:off x="5197281" y="1651000"/>
          <a:ext cx="2192532" cy="381743"/>
        </p:xfrm>
        <a:graphic>
          <a:graphicData uri="http://schemas.openxmlformats.org/presentationml/2006/ole">
            <mc:AlternateContent xmlns:mc="http://schemas.openxmlformats.org/markup-compatibility/2006">
              <mc:Choice xmlns:v="urn:schemas-microsoft-com:vml" Requires="v">
                <p:oleObj spid="_x0000_s84117" r:id="rId3" imgW="1168210" imgH="203429" progId="Equation.3">
                  <p:embed/>
                </p:oleObj>
              </mc:Choice>
              <mc:Fallback>
                <p:oleObj r:id="rId3" imgW="1168210" imgH="203429" progId="Equation.3">
                  <p:embed/>
                  <p:pic>
                    <p:nvPicPr>
                      <p:cNvPr id="8397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7281" y="1651000"/>
                        <a:ext cx="2192532" cy="381743"/>
                      </a:xfrm>
                      <a:prstGeom prst="rect">
                        <a:avLst/>
                      </a:prstGeom>
                      <a:noFill/>
                      <a:ln>
                        <a:noFill/>
                      </a:ln>
                    </p:spPr>
                  </p:pic>
                </p:oleObj>
              </mc:Fallback>
            </mc:AlternateContent>
          </a:graphicData>
        </a:graphic>
      </p:graphicFrame>
      <p:sp>
        <p:nvSpPr>
          <p:cNvPr id="5" name="Text Box 20"/>
          <p:cNvSpPr txBox="1">
            <a:spLocks noChangeArrowheads="1"/>
          </p:cNvSpPr>
          <p:nvPr/>
        </p:nvSpPr>
        <p:spPr bwMode="auto">
          <a:xfrm>
            <a:off x="1560512" y="2601049"/>
            <a:ext cx="28082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劳斯表</a:t>
            </a:r>
          </a:p>
        </p:txBody>
      </p:sp>
      <p:graphicFrame>
        <p:nvGraphicFramePr>
          <p:cNvPr id="6" name="Object 22"/>
          <p:cNvGraphicFramePr>
            <a:graphicFrameLocks noChangeAspect="1"/>
          </p:cNvGraphicFramePr>
          <p:nvPr>
            <p:extLst>
              <p:ext uri="{D42A27DB-BD31-4B8C-83A1-F6EECF244321}">
                <p14:modId xmlns:p14="http://schemas.microsoft.com/office/powerpoint/2010/main" val="1936804653"/>
              </p:ext>
            </p:extLst>
          </p:nvPr>
        </p:nvGraphicFramePr>
        <p:xfrm>
          <a:off x="1860549" y="3248749"/>
          <a:ext cx="303213" cy="373063"/>
        </p:xfrm>
        <a:graphic>
          <a:graphicData uri="http://schemas.openxmlformats.org/presentationml/2006/ole">
            <mc:AlternateContent xmlns:mc="http://schemas.openxmlformats.org/markup-compatibility/2006">
              <mc:Choice xmlns:v="urn:schemas-microsoft-com:vml" Requires="v">
                <p:oleObj spid="_x0000_s84118" r:id="rId5" imgW="165274" imgH="203341" progId="Equation.3">
                  <p:embed/>
                </p:oleObj>
              </mc:Choice>
              <mc:Fallback>
                <p:oleObj r:id="rId5" imgW="165274" imgH="203341" progId="Equation.3">
                  <p:embed/>
                  <p:pic>
                    <p:nvPicPr>
                      <p:cNvPr id="119830" name="Object 2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0549" y="3248749"/>
                        <a:ext cx="3032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23"/>
          <p:cNvGraphicFramePr>
            <a:graphicFrameLocks noChangeAspect="1"/>
          </p:cNvGraphicFramePr>
          <p:nvPr>
            <p:extLst>
              <p:ext uri="{D42A27DB-BD31-4B8C-83A1-F6EECF244321}">
                <p14:modId xmlns:p14="http://schemas.microsoft.com/office/powerpoint/2010/main" val="34814331"/>
              </p:ext>
            </p:extLst>
          </p:nvPr>
        </p:nvGraphicFramePr>
        <p:xfrm>
          <a:off x="1847849" y="3753574"/>
          <a:ext cx="303213" cy="373063"/>
        </p:xfrm>
        <a:graphic>
          <a:graphicData uri="http://schemas.openxmlformats.org/presentationml/2006/ole">
            <mc:AlternateContent xmlns:mc="http://schemas.openxmlformats.org/markup-compatibility/2006">
              <mc:Choice xmlns:v="urn:schemas-microsoft-com:vml" Requires="v">
                <p:oleObj spid="_x0000_s84119" r:id="rId7" imgW="165274" imgH="203341" progId="Equation.3">
                  <p:embed/>
                </p:oleObj>
              </mc:Choice>
              <mc:Fallback>
                <p:oleObj r:id="rId7" imgW="165274" imgH="203341" progId="Equation.3">
                  <p:embed/>
                  <p:pic>
                    <p:nvPicPr>
                      <p:cNvPr id="119831" name="Object 2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7849" y="3753574"/>
                        <a:ext cx="3032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24"/>
          <p:cNvGraphicFramePr>
            <a:graphicFrameLocks noChangeAspect="1"/>
          </p:cNvGraphicFramePr>
          <p:nvPr>
            <p:extLst>
              <p:ext uri="{D42A27DB-BD31-4B8C-83A1-F6EECF244321}">
                <p14:modId xmlns:p14="http://schemas.microsoft.com/office/powerpoint/2010/main" val="24218750"/>
              </p:ext>
            </p:extLst>
          </p:nvPr>
        </p:nvGraphicFramePr>
        <p:xfrm>
          <a:off x="1847849" y="4185374"/>
          <a:ext cx="280988" cy="373063"/>
        </p:xfrm>
        <a:graphic>
          <a:graphicData uri="http://schemas.openxmlformats.org/presentationml/2006/ole">
            <mc:AlternateContent xmlns:mc="http://schemas.openxmlformats.org/markup-compatibility/2006">
              <mc:Choice xmlns:v="urn:schemas-microsoft-com:vml" Requires="v">
                <p:oleObj spid="_x0000_s84120" r:id="rId9" imgW="152585" imgH="203341" progId="Equation.3">
                  <p:embed/>
                </p:oleObj>
              </mc:Choice>
              <mc:Fallback>
                <p:oleObj r:id="rId9" imgW="152585" imgH="203341" progId="Equation.3">
                  <p:embed/>
                  <p:pic>
                    <p:nvPicPr>
                      <p:cNvPr id="119832" name="Object 2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7849" y="4185374"/>
                        <a:ext cx="280988"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25"/>
          <p:cNvGraphicFramePr>
            <a:graphicFrameLocks noChangeAspect="1"/>
          </p:cNvGraphicFramePr>
          <p:nvPr>
            <p:extLst>
              <p:ext uri="{D42A27DB-BD31-4B8C-83A1-F6EECF244321}">
                <p14:modId xmlns:p14="http://schemas.microsoft.com/office/powerpoint/2010/main" val="2032447751"/>
              </p:ext>
            </p:extLst>
          </p:nvPr>
        </p:nvGraphicFramePr>
        <p:xfrm>
          <a:off x="1847849" y="4617174"/>
          <a:ext cx="304800" cy="373063"/>
        </p:xfrm>
        <a:graphic>
          <a:graphicData uri="http://schemas.openxmlformats.org/presentationml/2006/ole">
            <mc:AlternateContent xmlns:mc="http://schemas.openxmlformats.org/markup-compatibility/2006">
              <mc:Choice xmlns:v="urn:schemas-microsoft-com:vml" Requires="v">
                <p:oleObj spid="_x0000_s84121" r:id="rId11" imgW="165274" imgH="203341" progId="Equation.3">
                  <p:embed/>
                </p:oleObj>
              </mc:Choice>
              <mc:Fallback>
                <p:oleObj r:id="rId11" imgW="165274" imgH="203341" progId="Equation.3">
                  <p:embed/>
                  <p:pic>
                    <p:nvPicPr>
                      <p:cNvPr id="119833" name="Object 2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47849" y="4617174"/>
                        <a:ext cx="3048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Line 26"/>
          <p:cNvSpPr>
            <a:spLocks noChangeShapeType="1"/>
          </p:cNvSpPr>
          <p:nvPr/>
        </p:nvSpPr>
        <p:spPr bwMode="auto">
          <a:xfrm>
            <a:off x="1704974" y="4113937"/>
            <a:ext cx="2374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27"/>
          <p:cNvSpPr>
            <a:spLocks noChangeShapeType="1"/>
          </p:cNvSpPr>
          <p:nvPr/>
        </p:nvSpPr>
        <p:spPr bwMode="auto">
          <a:xfrm>
            <a:off x="2208212" y="3177312"/>
            <a:ext cx="0" cy="18700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 Box 29"/>
          <p:cNvSpPr txBox="1">
            <a:spLocks noChangeArrowheads="1"/>
          </p:cNvSpPr>
          <p:nvPr/>
        </p:nvSpPr>
        <p:spPr bwMode="auto">
          <a:xfrm>
            <a:off x="2497137" y="3248749"/>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1</a:t>
            </a:r>
          </a:p>
        </p:txBody>
      </p:sp>
      <p:sp>
        <p:nvSpPr>
          <p:cNvPr id="13" name="Text Box 31"/>
          <p:cNvSpPr txBox="1">
            <a:spLocks noChangeArrowheads="1"/>
          </p:cNvSpPr>
          <p:nvPr/>
        </p:nvSpPr>
        <p:spPr bwMode="auto">
          <a:xfrm>
            <a:off x="3071812" y="3248749"/>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1</a:t>
            </a:r>
          </a:p>
        </p:txBody>
      </p:sp>
      <p:sp>
        <p:nvSpPr>
          <p:cNvPr id="14" name="Text Box 33"/>
          <p:cNvSpPr txBox="1">
            <a:spLocks noChangeArrowheads="1"/>
          </p:cNvSpPr>
          <p:nvPr/>
        </p:nvSpPr>
        <p:spPr bwMode="auto">
          <a:xfrm>
            <a:off x="3576637" y="3248749"/>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5" name="Text Box 36"/>
          <p:cNvSpPr txBox="1">
            <a:spLocks noChangeArrowheads="1"/>
          </p:cNvSpPr>
          <p:nvPr/>
        </p:nvSpPr>
        <p:spPr bwMode="auto">
          <a:xfrm>
            <a:off x="2352674" y="4185374"/>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ε</a:t>
            </a:r>
            <a:r>
              <a:rPr lang="en-US" altLang="zh-CN">
                <a:latin typeface="宋体" panose="02010600030101010101" pitchFamily="2" charset="-122"/>
              </a:rPr>
              <a:t>&gt;0</a:t>
            </a:r>
            <a:endParaRPr lang="el-GR" altLang="zh-CN">
              <a:latin typeface="宋体" panose="02010600030101010101" pitchFamily="2" charset="-122"/>
            </a:endParaRPr>
          </a:p>
        </p:txBody>
      </p:sp>
      <p:sp>
        <p:nvSpPr>
          <p:cNvPr id="16" name="Text Box 37"/>
          <p:cNvSpPr txBox="1">
            <a:spLocks noChangeArrowheads="1"/>
          </p:cNvSpPr>
          <p:nvPr/>
        </p:nvSpPr>
        <p:spPr bwMode="auto">
          <a:xfrm>
            <a:off x="2497137" y="3680549"/>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17" name="Text Box 38"/>
          <p:cNvSpPr txBox="1">
            <a:spLocks noChangeArrowheads="1"/>
          </p:cNvSpPr>
          <p:nvPr/>
        </p:nvSpPr>
        <p:spPr bwMode="auto">
          <a:xfrm>
            <a:off x="3576637" y="3680549"/>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0</a:t>
            </a:r>
          </a:p>
        </p:txBody>
      </p:sp>
      <p:sp>
        <p:nvSpPr>
          <p:cNvPr id="18" name="Text Box 39"/>
          <p:cNvSpPr txBox="1">
            <a:spLocks noChangeArrowheads="1"/>
          </p:cNvSpPr>
          <p:nvPr/>
        </p:nvSpPr>
        <p:spPr bwMode="auto">
          <a:xfrm>
            <a:off x="2497137" y="4617174"/>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sp>
        <p:nvSpPr>
          <p:cNvPr id="19" name="Text Box 47"/>
          <p:cNvSpPr txBox="1">
            <a:spLocks noChangeArrowheads="1"/>
          </p:cNvSpPr>
          <p:nvPr/>
        </p:nvSpPr>
        <p:spPr bwMode="auto">
          <a:xfrm>
            <a:off x="4406899" y="2528888"/>
            <a:ext cx="6686551"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768350" indent="-768350" eaLnBrk="1" hangingPunct="1">
              <a:lnSpc>
                <a:spcPct val="130000"/>
              </a:lnSpc>
              <a:spcBef>
                <a:spcPct val="50000"/>
              </a:spcBef>
            </a:pPr>
            <a:r>
              <a:rPr lang="zh-CN" altLang="en-US" sz="2000" dirty="0">
                <a:latin typeface="+mn-ea"/>
                <a:ea typeface="+mn-ea"/>
                <a:cs typeface="楷体_GB2312"/>
              </a:rPr>
              <a:t>可见：劳斯表第一列元素</a:t>
            </a:r>
            <a:r>
              <a:rPr lang="zh-CN" altLang="en-US" dirty="0" smtClean="0">
                <a:latin typeface="+mn-ea"/>
                <a:ea typeface="+mn-ea"/>
              </a:rPr>
              <a:t>为 </a:t>
            </a:r>
            <a:r>
              <a:rPr lang="el-GR" altLang="zh-CN" sz="2000" b="1" dirty="0" smtClean="0">
                <a:latin typeface="+mj-ea"/>
                <a:ea typeface="+mj-ea"/>
                <a:cs typeface="楷体_GB2312"/>
              </a:rPr>
              <a:t>ε</a:t>
            </a:r>
            <a:r>
              <a:rPr lang="en-US" altLang="zh-CN" sz="2000" b="1" dirty="0" smtClean="0">
                <a:latin typeface="+mj-ea"/>
                <a:ea typeface="+mj-ea"/>
                <a:cs typeface="楷体_GB2312"/>
              </a:rPr>
              <a:t> </a:t>
            </a:r>
            <a:r>
              <a:rPr lang="zh-CN" altLang="el-GR" sz="2000" dirty="0" smtClean="0">
                <a:latin typeface="+mn-ea"/>
                <a:ea typeface="+mn-ea"/>
                <a:cs typeface="楷体_GB2312"/>
              </a:rPr>
              <a:t>的</a:t>
            </a:r>
            <a:r>
              <a:rPr lang="zh-CN" altLang="el-GR" sz="2000" dirty="0">
                <a:latin typeface="+mn-ea"/>
                <a:ea typeface="+mn-ea"/>
                <a:cs typeface="楷体_GB2312"/>
              </a:rPr>
              <a:t>前后元素的符号</a:t>
            </a:r>
            <a:r>
              <a:rPr lang="zh-CN" altLang="en-US" sz="2000" dirty="0">
                <a:latin typeface="+mn-ea"/>
                <a:ea typeface="+mn-ea"/>
                <a:cs typeface="楷体_GB2312"/>
              </a:rPr>
              <a:t>没有变化，表明系统有一对共轭虚根，此时系统临界稳定（工程上认为不稳定）。</a:t>
            </a:r>
          </a:p>
          <a:p>
            <a:pPr eaLnBrk="1" hangingPunct="1">
              <a:lnSpc>
                <a:spcPct val="130000"/>
              </a:lnSpc>
              <a:spcBef>
                <a:spcPct val="50000"/>
              </a:spcBef>
            </a:pPr>
            <a:r>
              <a:rPr lang="zh-CN" altLang="en-US" sz="2000" dirty="0">
                <a:latin typeface="+mn-ea"/>
                <a:ea typeface="+mn-ea"/>
                <a:cs typeface="楷体_GB2312"/>
              </a:rPr>
              <a:t>实际上，系统</a:t>
            </a:r>
            <a:r>
              <a:rPr lang="zh-CN" altLang="en-US" sz="2000" dirty="0" smtClean="0">
                <a:latin typeface="+mn-ea"/>
                <a:ea typeface="+mn-ea"/>
                <a:cs typeface="楷体_GB2312"/>
              </a:rPr>
              <a:t>的 </a:t>
            </a:r>
            <a:r>
              <a:rPr lang="en-US" altLang="zh-CN" sz="2000" b="1" dirty="0" smtClean="0">
                <a:latin typeface="+mj-ea"/>
                <a:ea typeface="+mj-ea"/>
                <a:cs typeface="楷体_GB2312"/>
              </a:rPr>
              <a:t>3 </a:t>
            </a:r>
            <a:r>
              <a:rPr lang="zh-CN" altLang="en-US" sz="2000" dirty="0" smtClean="0">
                <a:latin typeface="+mn-ea"/>
                <a:ea typeface="+mn-ea"/>
                <a:cs typeface="楷体_GB2312"/>
              </a:rPr>
              <a:t>个</a:t>
            </a:r>
            <a:r>
              <a:rPr lang="zh-CN" altLang="en-US" sz="2000" dirty="0">
                <a:latin typeface="+mn-ea"/>
                <a:ea typeface="+mn-ea"/>
                <a:cs typeface="楷体_GB2312"/>
              </a:rPr>
              <a:t>特征根是：</a:t>
            </a:r>
          </a:p>
        </p:txBody>
      </p:sp>
      <p:sp>
        <p:nvSpPr>
          <p:cNvPr id="20" name="Text Box 48"/>
          <p:cNvSpPr txBox="1">
            <a:spLocks noChangeArrowheads="1"/>
          </p:cNvSpPr>
          <p:nvPr/>
        </p:nvSpPr>
        <p:spPr bwMode="auto">
          <a:xfrm>
            <a:off x="3071812" y="3680549"/>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2</a:t>
            </a:r>
          </a:p>
        </p:txBody>
      </p:sp>
      <p:graphicFrame>
        <p:nvGraphicFramePr>
          <p:cNvPr id="21" name="Object 49"/>
          <p:cNvGraphicFramePr>
            <a:graphicFrameLocks noChangeAspect="1"/>
          </p:cNvGraphicFramePr>
          <p:nvPr>
            <p:extLst>
              <p:ext uri="{D42A27DB-BD31-4B8C-83A1-F6EECF244321}">
                <p14:modId xmlns:p14="http://schemas.microsoft.com/office/powerpoint/2010/main" val="2416451384"/>
              </p:ext>
            </p:extLst>
          </p:nvPr>
        </p:nvGraphicFramePr>
        <p:xfrm>
          <a:off x="6781800" y="4407572"/>
          <a:ext cx="3384550" cy="365125"/>
        </p:xfrm>
        <a:graphic>
          <a:graphicData uri="http://schemas.openxmlformats.org/presentationml/2006/ole">
            <mc:AlternateContent xmlns:mc="http://schemas.openxmlformats.org/markup-compatibility/2006">
              <mc:Choice xmlns:v="urn:schemas-microsoft-com:vml" Requires="v">
                <p:oleObj spid="_x0000_s84122" r:id="rId13" imgW="2121217" imgH="228917" progId="Equation.3">
                  <p:embed/>
                </p:oleObj>
              </mc:Choice>
              <mc:Fallback>
                <p:oleObj r:id="rId13" imgW="2121217" imgH="228917" progId="Equation.3">
                  <p:embed/>
                  <p:pic>
                    <p:nvPicPr>
                      <p:cNvPr id="119857" name="Object 4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81800" y="4407572"/>
                        <a:ext cx="33845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50"/>
          <p:cNvGraphicFramePr>
            <a:graphicFrameLocks noChangeAspect="1"/>
          </p:cNvGraphicFramePr>
          <p:nvPr>
            <p:extLst>
              <p:ext uri="{D42A27DB-BD31-4B8C-83A1-F6EECF244321}">
                <p14:modId xmlns:p14="http://schemas.microsoft.com/office/powerpoint/2010/main" val="3923409034"/>
              </p:ext>
            </p:extLst>
          </p:nvPr>
        </p:nvGraphicFramePr>
        <p:xfrm>
          <a:off x="7358063" y="4944147"/>
          <a:ext cx="2006600" cy="385762"/>
        </p:xfrm>
        <a:graphic>
          <a:graphicData uri="http://schemas.openxmlformats.org/presentationml/2006/ole">
            <mc:AlternateContent xmlns:mc="http://schemas.openxmlformats.org/markup-compatibility/2006">
              <mc:Choice xmlns:v="urn:schemas-microsoft-com:vml" Requires="v">
                <p:oleObj spid="_x0000_s84123" r:id="rId15" imgW="1257617" imgH="241617" progId="Equation.3">
                  <p:embed/>
                </p:oleObj>
              </mc:Choice>
              <mc:Fallback>
                <p:oleObj r:id="rId15" imgW="1257617" imgH="241617" progId="Equation.3">
                  <p:embed/>
                  <p:pic>
                    <p:nvPicPr>
                      <p:cNvPr id="119858" name="Object 5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358063" y="4944147"/>
                        <a:ext cx="20066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AutoShape 51"/>
          <p:cNvSpPr>
            <a:spLocks noChangeArrowheads="1"/>
          </p:cNvSpPr>
          <p:nvPr/>
        </p:nvSpPr>
        <p:spPr bwMode="auto">
          <a:xfrm>
            <a:off x="8150225" y="4767934"/>
            <a:ext cx="215900" cy="215900"/>
          </a:xfrm>
          <a:prstGeom prst="downArrow">
            <a:avLst>
              <a:gd name="adj1" fmla="val 50000"/>
              <a:gd name="adj2" fmla="val 25000"/>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26" name="图示 25"/>
          <p:cNvGraphicFramePr/>
          <p:nvPr>
            <p:extLst>
              <p:ext uri="{D42A27DB-BD31-4B8C-83A1-F6EECF244321}">
                <p14:modId xmlns:p14="http://schemas.microsoft.com/office/powerpoint/2010/main" val="3503149063"/>
              </p:ext>
            </p:extLst>
          </p:nvPr>
        </p:nvGraphicFramePr>
        <p:xfrm>
          <a:off x="515937" y="5407749"/>
          <a:ext cx="11160125" cy="10922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1244676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par>
                                <p:cTn id="17" presetID="3" presetClass="entr" presetSubtype="1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linds(horizontal)">
                                      <p:cBhvr>
                                        <p:cTn id="19" dur="500"/>
                                        <p:tgtEl>
                                          <p:spTgt spid="9"/>
                                        </p:tgtEl>
                                      </p:cBhvr>
                                    </p:animEffect>
                                  </p:childTnLst>
                                </p:cTn>
                              </p:par>
                              <p:par>
                                <p:cTn id="20" presetID="3"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linds(horizontal)">
                                      <p:cBhvr>
                                        <p:cTn id="25" dur="500"/>
                                        <p:tgtEl>
                                          <p:spTgt spid="11"/>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blinds(horizontal)">
                                      <p:cBhvr>
                                        <p:cTn id="28" dur="500"/>
                                        <p:tgtEl>
                                          <p:spTgt spid="1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blinds(horizontal)">
                                      <p:cBhvr>
                                        <p:cTn id="31" dur="500"/>
                                        <p:tgtEl>
                                          <p:spTgt spid="1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linds(horizontal)">
                                      <p:cBhvr>
                                        <p:cTn id="34" dur="500"/>
                                        <p:tgtEl>
                                          <p:spTgt spid="1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500"/>
                                        <p:tgtEl>
                                          <p:spTgt spid="1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linds(horizontal)">
                                      <p:cBhvr>
                                        <p:cTn id="46" dur="500"/>
                                        <p:tgtEl>
                                          <p:spTgt spid="18"/>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blinds(horizontal)">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linds(horizontal)">
                                      <p:cBhvr>
                                        <p:cTn id="54" dur="500"/>
                                        <p:tgtEl>
                                          <p:spTgt spid="19"/>
                                        </p:tgtEl>
                                      </p:cBhvr>
                                    </p:animEffect>
                                  </p:childTnLst>
                                </p:cTn>
                              </p:par>
                              <p:par>
                                <p:cTn id="55" presetID="3" presetClass="entr" presetSubtype="10" fill="hold"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500"/>
                                        <p:tgtEl>
                                          <p:spTgt spid="21"/>
                                        </p:tgtEl>
                                      </p:cBhvr>
                                    </p:animEffect>
                                  </p:childTnLst>
                                </p:cTn>
                              </p:par>
                              <p:par>
                                <p:cTn id="58" presetID="3" presetClass="entr" presetSubtype="10"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linds(horizontal)">
                                      <p:cBhvr>
                                        <p:cTn id="60" dur="500"/>
                                        <p:tgtEl>
                                          <p:spTgt spid="22"/>
                                        </p:tgtEl>
                                      </p:cBhvr>
                                    </p:animEffect>
                                  </p:childTnLst>
                                </p:cTn>
                              </p:par>
                              <p:par>
                                <p:cTn id="61" presetID="3" presetClass="entr" presetSubtype="10" fill="hold" grpId="0"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linds(horizontal)">
                                      <p:cBhvr>
                                        <p:cTn id="63" dur="500"/>
                                        <p:tgtEl>
                                          <p:spTgt spid="23"/>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4" grpId="0"/>
      <p:bldP spid="15" grpId="0"/>
      <p:bldP spid="16" grpId="0"/>
      <p:bldP spid="17" grpId="0"/>
      <p:bldP spid="18" grpId="0"/>
      <p:bldP spid="19" grpId="0"/>
      <p:bldP spid="20" grpId="0"/>
      <p:bldP spid="23" grpId="0" animBg="1"/>
      <p:bldGraphic spid="26" grpId="0">
        <p:bldAsOne/>
      </p:bldGraphic>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9"/>
          <p:cNvSpPr txBox="1">
            <a:spLocks noChangeArrowheads="1"/>
          </p:cNvSpPr>
          <p:nvPr/>
        </p:nvSpPr>
        <p:spPr bwMode="auto">
          <a:xfrm>
            <a:off x="526257" y="1089026"/>
            <a:ext cx="7993062"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rPr>
              <a:t>例</a:t>
            </a:r>
            <a:r>
              <a:rPr lang="en-US" altLang="zh-CN" sz="2000" b="1" dirty="0">
                <a:latin typeface="+mj-ea"/>
                <a:ea typeface="+mj-ea"/>
              </a:rPr>
              <a:t>16</a:t>
            </a:r>
            <a:r>
              <a:rPr lang="zh-CN" altLang="en-US" sz="2000" dirty="0">
                <a:latin typeface="+mn-ea"/>
                <a:ea typeface="+mn-ea"/>
              </a:rPr>
              <a:t>：已知控制系统的特征方程为</a:t>
            </a:r>
          </a:p>
          <a:p>
            <a:pPr eaLnBrk="1" hangingPunct="1">
              <a:lnSpc>
                <a:spcPct val="130000"/>
              </a:lnSpc>
              <a:spcBef>
                <a:spcPct val="50000"/>
              </a:spcBef>
            </a:pPr>
            <a:endParaRPr lang="zh-CN" altLang="en-US" sz="2000" dirty="0">
              <a:latin typeface="+mn-ea"/>
              <a:ea typeface="+mn-ea"/>
            </a:endParaRPr>
          </a:p>
          <a:p>
            <a:pPr indent="850900" eaLnBrk="1" hangingPunct="1">
              <a:spcBef>
                <a:spcPts val="600"/>
              </a:spcBef>
            </a:pPr>
            <a:r>
              <a:rPr lang="zh-CN" altLang="en-US" sz="2000" dirty="0">
                <a:latin typeface="+mn-ea"/>
                <a:ea typeface="+mn-ea"/>
              </a:rPr>
              <a:t>试判断系统的稳定性。</a:t>
            </a:r>
          </a:p>
        </p:txBody>
      </p:sp>
      <p:graphicFrame>
        <p:nvGraphicFramePr>
          <p:cNvPr id="4" name="Object 10"/>
          <p:cNvGraphicFramePr>
            <a:graphicFrameLocks noChangeAspect="1"/>
          </p:cNvGraphicFramePr>
          <p:nvPr>
            <p:extLst>
              <p:ext uri="{D42A27DB-BD31-4B8C-83A1-F6EECF244321}">
                <p14:modId xmlns:p14="http://schemas.microsoft.com/office/powerpoint/2010/main" val="917045392"/>
              </p:ext>
            </p:extLst>
          </p:nvPr>
        </p:nvGraphicFramePr>
        <p:xfrm>
          <a:off x="3835400" y="1636712"/>
          <a:ext cx="4537075" cy="365125"/>
        </p:xfrm>
        <a:graphic>
          <a:graphicData uri="http://schemas.openxmlformats.org/presentationml/2006/ole">
            <mc:AlternateContent xmlns:mc="http://schemas.openxmlformats.org/markup-compatibility/2006">
              <mc:Choice xmlns:v="urn:schemas-microsoft-com:vml" Requires="v">
                <p:oleObj spid="_x0000_s85234" r:id="rId3" imgW="2527617" imgH="203517" progId="Equation.3">
                  <p:embed/>
                </p:oleObj>
              </mc:Choice>
              <mc:Fallback>
                <p:oleObj r:id="rId3" imgW="2527617" imgH="203517" progId="Equation.3">
                  <p:embed/>
                  <p:pic>
                    <p:nvPicPr>
                      <p:cNvPr id="84994"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5400" y="1636712"/>
                        <a:ext cx="45370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1"/>
          <p:cNvSpPr txBox="1">
            <a:spLocks noChangeArrowheads="1"/>
          </p:cNvSpPr>
          <p:nvPr/>
        </p:nvSpPr>
        <p:spPr bwMode="auto">
          <a:xfrm>
            <a:off x="1389063" y="2676525"/>
            <a:ext cx="28082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a:latin typeface="+mn-ea"/>
                <a:ea typeface="+mn-ea"/>
                <a:cs typeface="楷体_GB2312"/>
              </a:rPr>
              <a:t>劳斯表</a:t>
            </a:r>
          </a:p>
        </p:txBody>
      </p:sp>
      <p:graphicFrame>
        <p:nvGraphicFramePr>
          <p:cNvPr id="6" name="Object 12"/>
          <p:cNvGraphicFramePr>
            <a:graphicFrameLocks noChangeAspect="1"/>
          </p:cNvGraphicFramePr>
          <p:nvPr>
            <p:extLst>
              <p:ext uri="{D42A27DB-BD31-4B8C-83A1-F6EECF244321}">
                <p14:modId xmlns:p14="http://schemas.microsoft.com/office/powerpoint/2010/main" val="3065263903"/>
              </p:ext>
            </p:extLst>
          </p:nvPr>
        </p:nvGraphicFramePr>
        <p:xfrm>
          <a:off x="1544638" y="4478338"/>
          <a:ext cx="303212" cy="373062"/>
        </p:xfrm>
        <a:graphic>
          <a:graphicData uri="http://schemas.openxmlformats.org/presentationml/2006/ole">
            <mc:AlternateContent xmlns:mc="http://schemas.openxmlformats.org/markup-compatibility/2006">
              <mc:Choice xmlns:v="urn:schemas-microsoft-com:vml" Requires="v">
                <p:oleObj spid="_x0000_s85235" r:id="rId5" imgW="165274" imgH="203341" progId="Equation.3">
                  <p:embed/>
                </p:oleObj>
              </mc:Choice>
              <mc:Fallback>
                <p:oleObj r:id="rId5" imgW="165274" imgH="203341" progId="Equation.3">
                  <p:embed/>
                  <p:pic>
                    <p:nvPicPr>
                      <p:cNvPr id="120844"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4638" y="4478338"/>
                        <a:ext cx="3032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3"/>
          <p:cNvGraphicFramePr>
            <a:graphicFrameLocks noChangeAspect="1"/>
          </p:cNvGraphicFramePr>
          <p:nvPr>
            <p:extLst>
              <p:ext uri="{D42A27DB-BD31-4B8C-83A1-F6EECF244321}">
                <p14:modId xmlns:p14="http://schemas.microsoft.com/office/powerpoint/2010/main" val="1697323247"/>
              </p:ext>
            </p:extLst>
          </p:nvPr>
        </p:nvGraphicFramePr>
        <p:xfrm>
          <a:off x="1531938" y="4983163"/>
          <a:ext cx="303212" cy="373062"/>
        </p:xfrm>
        <a:graphic>
          <a:graphicData uri="http://schemas.openxmlformats.org/presentationml/2006/ole">
            <mc:AlternateContent xmlns:mc="http://schemas.openxmlformats.org/markup-compatibility/2006">
              <mc:Choice xmlns:v="urn:schemas-microsoft-com:vml" Requires="v">
                <p:oleObj spid="_x0000_s85236" r:id="rId7" imgW="165274" imgH="203341" progId="Equation.3">
                  <p:embed/>
                </p:oleObj>
              </mc:Choice>
              <mc:Fallback>
                <p:oleObj r:id="rId7" imgW="165274" imgH="203341" progId="Equation.3">
                  <p:embed/>
                  <p:pic>
                    <p:nvPicPr>
                      <p:cNvPr id="120845"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1938" y="4983163"/>
                        <a:ext cx="303212"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4"/>
          <p:cNvGraphicFramePr>
            <a:graphicFrameLocks noChangeAspect="1"/>
          </p:cNvGraphicFramePr>
          <p:nvPr>
            <p:extLst>
              <p:ext uri="{D42A27DB-BD31-4B8C-83A1-F6EECF244321}">
                <p14:modId xmlns:p14="http://schemas.microsoft.com/office/powerpoint/2010/main" val="3990681774"/>
              </p:ext>
            </p:extLst>
          </p:nvPr>
        </p:nvGraphicFramePr>
        <p:xfrm>
          <a:off x="1531938" y="5414963"/>
          <a:ext cx="280987" cy="373062"/>
        </p:xfrm>
        <a:graphic>
          <a:graphicData uri="http://schemas.openxmlformats.org/presentationml/2006/ole">
            <mc:AlternateContent xmlns:mc="http://schemas.openxmlformats.org/markup-compatibility/2006">
              <mc:Choice xmlns:v="urn:schemas-microsoft-com:vml" Requires="v">
                <p:oleObj spid="_x0000_s85237" r:id="rId9" imgW="152585" imgH="203341" progId="Equation.3">
                  <p:embed/>
                </p:oleObj>
              </mc:Choice>
              <mc:Fallback>
                <p:oleObj r:id="rId9" imgW="152585" imgH="203341" progId="Equation.3">
                  <p:embed/>
                  <p:pic>
                    <p:nvPicPr>
                      <p:cNvPr id="120846"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31938" y="5414963"/>
                        <a:ext cx="28098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15"/>
          <p:cNvGraphicFramePr>
            <a:graphicFrameLocks noChangeAspect="1"/>
          </p:cNvGraphicFramePr>
          <p:nvPr>
            <p:extLst>
              <p:ext uri="{D42A27DB-BD31-4B8C-83A1-F6EECF244321}">
                <p14:modId xmlns:p14="http://schemas.microsoft.com/office/powerpoint/2010/main" val="636169278"/>
              </p:ext>
            </p:extLst>
          </p:nvPr>
        </p:nvGraphicFramePr>
        <p:xfrm>
          <a:off x="1531938" y="5846763"/>
          <a:ext cx="304800" cy="373062"/>
        </p:xfrm>
        <a:graphic>
          <a:graphicData uri="http://schemas.openxmlformats.org/presentationml/2006/ole">
            <mc:AlternateContent xmlns:mc="http://schemas.openxmlformats.org/markup-compatibility/2006">
              <mc:Choice xmlns:v="urn:schemas-microsoft-com:vml" Requires="v">
                <p:oleObj spid="_x0000_s85238" r:id="rId11" imgW="165274" imgH="203341" progId="Equation.3">
                  <p:embed/>
                </p:oleObj>
              </mc:Choice>
              <mc:Fallback>
                <p:oleObj r:id="rId11" imgW="165274" imgH="203341" progId="Equation.3">
                  <p:embed/>
                  <p:pic>
                    <p:nvPicPr>
                      <p:cNvPr id="120847"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531938" y="5846763"/>
                        <a:ext cx="304800"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Line 16"/>
          <p:cNvSpPr>
            <a:spLocks noChangeShapeType="1"/>
          </p:cNvSpPr>
          <p:nvPr/>
        </p:nvSpPr>
        <p:spPr bwMode="auto">
          <a:xfrm>
            <a:off x="1460500" y="4044950"/>
            <a:ext cx="2808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7"/>
          <p:cNvSpPr>
            <a:spLocks noChangeShapeType="1"/>
          </p:cNvSpPr>
          <p:nvPr/>
        </p:nvSpPr>
        <p:spPr bwMode="auto">
          <a:xfrm flipH="1">
            <a:off x="1892300" y="3181350"/>
            <a:ext cx="0" cy="3095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Text Box 18"/>
          <p:cNvSpPr txBox="1">
            <a:spLocks noChangeArrowheads="1"/>
          </p:cNvSpPr>
          <p:nvPr/>
        </p:nvSpPr>
        <p:spPr bwMode="auto">
          <a:xfrm>
            <a:off x="2181225" y="4478338"/>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0</a:t>
            </a:r>
          </a:p>
        </p:txBody>
      </p:sp>
      <p:sp>
        <p:nvSpPr>
          <p:cNvPr id="13" name="Text Box 19"/>
          <p:cNvSpPr txBox="1">
            <a:spLocks noChangeArrowheads="1"/>
          </p:cNvSpPr>
          <p:nvPr/>
        </p:nvSpPr>
        <p:spPr bwMode="auto">
          <a:xfrm>
            <a:off x="2755900" y="4476750"/>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14" name="Text Box 20"/>
          <p:cNvSpPr txBox="1">
            <a:spLocks noChangeArrowheads="1"/>
          </p:cNvSpPr>
          <p:nvPr/>
        </p:nvSpPr>
        <p:spPr bwMode="auto">
          <a:xfrm>
            <a:off x="3260725" y="44767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15" name="Text Box 21"/>
          <p:cNvSpPr txBox="1">
            <a:spLocks noChangeArrowheads="1"/>
          </p:cNvSpPr>
          <p:nvPr/>
        </p:nvSpPr>
        <p:spPr bwMode="auto">
          <a:xfrm>
            <a:off x="2036763" y="5413375"/>
            <a:ext cx="576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8</a:t>
            </a:r>
            <a:r>
              <a:rPr lang="en-US" altLang="zh-CN">
                <a:latin typeface="宋体" panose="02010600030101010101" pitchFamily="2" charset="-122"/>
              </a:rPr>
              <a:t>/3</a:t>
            </a:r>
            <a:endParaRPr lang="el-GR" altLang="zh-CN">
              <a:latin typeface="宋体" panose="02010600030101010101" pitchFamily="2" charset="-122"/>
            </a:endParaRPr>
          </a:p>
        </p:txBody>
      </p:sp>
      <p:sp>
        <p:nvSpPr>
          <p:cNvPr id="16" name="Text Box 22"/>
          <p:cNvSpPr txBox="1">
            <a:spLocks noChangeArrowheads="1"/>
          </p:cNvSpPr>
          <p:nvPr/>
        </p:nvSpPr>
        <p:spPr bwMode="auto">
          <a:xfrm>
            <a:off x="2108200" y="4981575"/>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6</a:t>
            </a:r>
          </a:p>
        </p:txBody>
      </p:sp>
      <p:sp>
        <p:nvSpPr>
          <p:cNvPr id="17" name="Text Box 23"/>
          <p:cNvSpPr txBox="1">
            <a:spLocks noChangeArrowheads="1"/>
          </p:cNvSpPr>
          <p:nvPr/>
        </p:nvSpPr>
        <p:spPr bwMode="auto">
          <a:xfrm>
            <a:off x="3260725" y="49815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18" name="Text Box 24"/>
          <p:cNvSpPr txBox="1">
            <a:spLocks noChangeArrowheads="1"/>
          </p:cNvSpPr>
          <p:nvPr/>
        </p:nvSpPr>
        <p:spPr bwMode="auto">
          <a:xfrm>
            <a:off x="2036763" y="5845175"/>
            <a:ext cx="50323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16</a:t>
            </a:r>
          </a:p>
        </p:txBody>
      </p:sp>
      <p:sp>
        <p:nvSpPr>
          <p:cNvPr id="19" name="Text Box 25"/>
          <p:cNvSpPr txBox="1">
            <a:spLocks noChangeArrowheads="1"/>
          </p:cNvSpPr>
          <p:nvPr/>
        </p:nvSpPr>
        <p:spPr bwMode="auto">
          <a:xfrm>
            <a:off x="5202238" y="3036888"/>
            <a:ext cx="42497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000" dirty="0">
                <a:latin typeface="+mn-ea"/>
                <a:ea typeface="+mn-ea"/>
                <a:cs typeface="楷体_GB2312"/>
              </a:rPr>
              <a:t>辅助多项式</a:t>
            </a:r>
          </a:p>
        </p:txBody>
      </p:sp>
      <p:sp>
        <p:nvSpPr>
          <p:cNvPr id="20" name="Text Box 26"/>
          <p:cNvSpPr txBox="1">
            <a:spLocks noChangeArrowheads="1"/>
          </p:cNvSpPr>
          <p:nvPr/>
        </p:nvSpPr>
        <p:spPr bwMode="auto">
          <a:xfrm>
            <a:off x="2613025" y="49815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16</a:t>
            </a:r>
          </a:p>
        </p:txBody>
      </p:sp>
      <p:graphicFrame>
        <p:nvGraphicFramePr>
          <p:cNvPr id="21" name="Object 27"/>
          <p:cNvGraphicFramePr>
            <a:graphicFrameLocks noChangeAspect="1"/>
          </p:cNvGraphicFramePr>
          <p:nvPr>
            <p:extLst>
              <p:ext uri="{D42A27DB-BD31-4B8C-83A1-F6EECF244321}">
                <p14:modId xmlns:p14="http://schemas.microsoft.com/office/powerpoint/2010/main" val="553438500"/>
              </p:ext>
            </p:extLst>
          </p:nvPr>
        </p:nvGraphicFramePr>
        <p:xfrm>
          <a:off x="5924550" y="3541713"/>
          <a:ext cx="2189163" cy="365125"/>
        </p:xfrm>
        <a:graphic>
          <a:graphicData uri="http://schemas.openxmlformats.org/presentationml/2006/ole">
            <mc:AlternateContent xmlns:mc="http://schemas.openxmlformats.org/markup-compatibility/2006">
              <mc:Choice xmlns:v="urn:schemas-microsoft-com:vml" Requires="v">
                <p:oleObj spid="_x0000_s85239" r:id="rId13" imgW="1371917" imgH="228917" progId="Equation.3">
                  <p:embed/>
                </p:oleObj>
              </mc:Choice>
              <mc:Fallback>
                <p:oleObj r:id="rId13" imgW="1371917" imgH="228917" progId="Equation.3">
                  <p:embed/>
                  <p:pic>
                    <p:nvPicPr>
                      <p:cNvPr id="120859" name="Object 2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924550" y="3541713"/>
                        <a:ext cx="21891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Object 30"/>
          <p:cNvGraphicFramePr>
            <a:graphicFrameLocks noChangeAspect="1"/>
          </p:cNvGraphicFramePr>
          <p:nvPr>
            <p:extLst>
              <p:ext uri="{D42A27DB-BD31-4B8C-83A1-F6EECF244321}">
                <p14:modId xmlns:p14="http://schemas.microsoft.com/office/powerpoint/2010/main" val="204677351"/>
              </p:ext>
            </p:extLst>
          </p:nvPr>
        </p:nvGraphicFramePr>
        <p:xfrm>
          <a:off x="1533525" y="4046538"/>
          <a:ext cx="303213" cy="373062"/>
        </p:xfrm>
        <a:graphic>
          <a:graphicData uri="http://schemas.openxmlformats.org/presentationml/2006/ole">
            <mc:AlternateContent xmlns:mc="http://schemas.openxmlformats.org/markup-compatibility/2006">
              <mc:Choice xmlns:v="urn:schemas-microsoft-com:vml" Requires="v">
                <p:oleObj spid="_x0000_s85240" r:id="rId15" imgW="165274" imgH="203341" progId="Equation.3">
                  <p:embed/>
                </p:oleObj>
              </mc:Choice>
              <mc:Fallback>
                <p:oleObj r:id="rId15" imgW="165274" imgH="203341" progId="Equation.3">
                  <p:embed/>
                  <p:pic>
                    <p:nvPicPr>
                      <p:cNvPr id="120862" name="Object 30"/>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533525" y="4046538"/>
                        <a:ext cx="30321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 name="Text Box 31"/>
          <p:cNvSpPr txBox="1">
            <a:spLocks noChangeArrowheads="1"/>
          </p:cNvSpPr>
          <p:nvPr/>
        </p:nvSpPr>
        <p:spPr bwMode="auto">
          <a:xfrm>
            <a:off x="2181225" y="4046538"/>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2</a:t>
            </a:r>
          </a:p>
        </p:txBody>
      </p:sp>
      <p:sp>
        <p:nvSpPr>
          <p:cNvPr id="24" name="Text Box 32"/>
          <p:cNvSpPr txBox="1">
            <a:spLocks noChangeArrowheads="1"/>
          </p:cNvSpPr>
          <p:nvPr/>
        </p:nvSpPr>
        <p:spPr bwMode="auto">
          <a:xfrm>
            <a:off x="2684463" y="40449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12</a:t>
            </a:r>
          </a:p>
        </p:txBody>
      </p:sp>
      <p:sp>
        <p:nvSpPr>
          <p:cNvPr id="25" name="Text Box 33"/>
          <p:cNvSpPr txBox="1">
            <a:spLocks noChangeArrowheads="1"/>
          </p:cNvSpPr>
          <p:nvPr/>
        </p:nvSpPr>
        <p:spPr bwMode="auto">
          <a:xfrm>
            <a:off x="3260725" y="4046538"/>
            <a:ext cx="50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16</a:t>
            </a:r>
          </a:p>
        </p:txBody>
      </p:sp>
      <p:graphicFrame>
        <p:nvGraphicFramePr>
          <p:cNvPr id="26" name="Object 34"/>
          <p:cNvGraphicFramePr>
            <a:graphicFrameLocks noChangeAspect="1"/>
          </p:cNvGraphicFramePr>
          <p:nvPr>
            <p:extLst>
              <p:ext uri="{D42A27DB-BD31-4B8C-83A1-F6EECF244321}">
                <p14:modId xmlns:p14="http://schemas.microsoft.com/office/powerpoint/2010/main" val="2066604928"/>
              </p:ext>
            </p:extLst>
          </p:nvPr>
        </p:nvGraphicFramePr>
        <p:xfrm>
          <a:off x="1544638" y="3613150"/>
          <a:ext cx="303212" cy="373063"/>
        </p:xfrm>
        <a:graphic>
          <a:graphicData uri="http://schemas.openxmlformats.org/presentationml/2006/ole">
            <mc:AlternateContent xmlns:mc="http://schemas.openxmlformats.org/markup-compatibility/2006">
              <mc:Choice xmlns:v="urn:schemas-microsoft-com:vml" Requires="v">
                <p:oleObj spid="_x0000_s85241" r:id="rId17" imgW="165274" imgH="203341" progId="Equation.3">
                  <p:embed/>
                </p:oleObj>
              </mc:Choice>
              <mc:Fallback>
                <p:oleObj r:id="rId17" imgW="165274" imgH="203341" progId="Equation.3">
                  <p:embed/>
                  <p:pic>
                    <p:nvPicPr>
                      <p:cNvPr id="120866" name="Object 3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44638" y="3613150"/>
                        <a:ext cx="30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7" name="Text Box 35"/>
          <p:cNvSpPr txBox="1">
            <a:spLocks noChangeArrowheads="1"/>
          </p:cNvSpPr>
          <p:nvPr/>
        </p:nvSpPr>
        <p:spPr bwMode="auto">
          <a:xfrm>
            <a:off x="2181225" y="3613150"/>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2</a:t>
            </a:r>
          </a:p>
        </p:txBody>
      </p:sp>
      <p:sp>
        <p:nvSpPr>
          <p:cNvPr id="28" name="Text Box 36"/>
          <p:cNvSpPr txBox="1">
            <a:spLocks noChangeArrowheads="1"/>
          </p:cNvSpPr>
          <p:nvPr/>
        </p:nvSpPr>
        <p:spPr bwMode="auto">
          <a:xfrm>
            <a:off x="2684463" y="36131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12</a:t>
            </a:r>
          </a:p>
        </p:txBody>
      </p:sp>
      <p:sp>
        <p:nvSpPr>
          <p:cNvPr id="29" name="Text Box 37"/>
          <p:cNvSpPr txBox="1">
            <a:spLocks noChangeArrowheads="1"/>
          </p:cNvSpPr>
          <p:nvPr/>
        </p:nvSpPr>
        <p:spPr bwMode="auto">
          <a:xfrm>
            <a:off x="3260725" y="36131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16</a:t>
            </a:r>
          </a:p>
        </p:txBody>
      </p:sp>
      <p:graphicFrame>
        <p:nvGraphicFramePr>
          <p:cNvPr id="30" name="Object 38"/>
          <p:cNvGraphicFramePr>
            <a:graphicFrameLocks noChangeAspect="1"/>
          </p:cNvGraphicFramePr>
          <p:nvPr>
            <p:extLst>
              <p:ext uri="{D42A27DB-BD31-4B8C-83A1-F6EECF244321}">
                <p14:modId xmlns:p14="http://schemas.microsoft.com/office/powerpoint/2010/main" val="1632067391"/>
              </p:ext>
            </p:extLst>
          </p:nvPr>
        </p:nvGraphicFramePr>
        <p:xfrm>
          <a:off x="1533525" y="3181350"/>
          <a:ext cx="303213" cy="373063"/>
        </p:xfrm>
        <a:graphic>
          <a:graphicData uri="http://schemas.openxmlformats.org/presentationml/2006/ole">
            <mc:AlternateContent xmlns:mc="http://schemas.openxmlformats.org/markup-compatibility/2006">
              <mc:Choice xmlns:v="urn:schemas-microsoft-com:vml" Requires="v">
                <p:oleObj spid="_x0000_s85242" r:id="rId19" imgW="165274" imgH="203341" progId="Equation.3">
                  <p:embed/>
                </p:oleObj>
              </mc:Choice>
              <mc:Fallback>
                <p:oleObj r:id="rId19" imgW="165274" imgH="203341" progId="Equation.3">
                  <p:embed/>
                  <p:pic>
                    <p:nvPicPr>
                      <p:cNvPr id="120870" name="Object 3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533525" y="3181350"/>
                        <a:ext cx="3032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1" name="Text Box 39"/>
          <p:cNvSpPr txBox="1">
            <a:spLocks noChangeArrowheads="1"/>
          </p:cNvSpPr>
          <p:nvPr/>
        </p:nvSpPr>
        <p:spPr bwMode="auto">
          <a:xfrm>
            <a:off x="2181225" y="3181350"/>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1</a:t>
            </a:r>
          </a:p>
        </p:txBody>
      </p:sp>
      <p:sp>
        <p:nvSpPr>
          <p:cNvPr id="32" name="Text Box 40"/>
          <p:cNvSpPr txBox="1">
            <a:spLocks noChangeArrowheads="1"/>
          </p:cNvSpPr>
          <p:nvPr/>
        </p:nvSpPr>
        <p:spPr bwMode="auto">
          <a:xfrm>
            <a:off x="2755900" y="31813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8</a:t>
            </a:r>
          </a:p>
        </p:txBody>
      </p:sp>
      <p:sp>
        <p:nvSpPr>
          <p:cNvPr id="33" name="Text Box 41"/>
          <p:cNvSpPr txBox="1">
            <a:spLocks noChangeArrowheads="1"/>
          </p:cNvSpPr>
          <p:nvPr/>
        </p:nvSpPr>
        <p:spPr bwMode="auto">
          <a:xfrm>
            <a:off x="3260725" y="31813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20</a:t>
            </a:r>
          </a:p>
        </p:txBody>
      </p:sp>
      <p:sp>
        <p:nvSpPr>
          <p:cNvPr id="34" name="Text Box 42"/>
          <p:cNvSpPr txBox="1">
            <a:spLocks noChangeArrowheads="1"/>
          </p:cNvSpPr>
          <p:nvPr/>
        </p:nvSpPr>
        <p:spPr bwMode="auto">
          <a:xfrm>
            <a:off x="3908425" y="31813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16</a:t>
            </a:r>
          </a:p>
        </p:txBody>
      </p:sp>
      <p:sp>
        <p:nvSpPr>
          <p:cNvPr id="35" name="Text Box 43"/>
          <p:cNvSpPr txBox="1">
            <a:spLocks noChangeArrowheads="1"/>
          </p:cNvSpPr>
          <p:nvPr/>
        </p:nvSpPr>
        <p:spPr bwMode="auto">
          <a:xfrm>
            <a:off x="3981450" y="36131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36" name="Text Box 44"/>
          <p:cNvSpPr txBox="1">
            <a:spLocks noChangeArrowheads="1"/>
          </p:cNvSpPr>
          <p:nvPr/>
        </p:nvSpPr>
        <p:spPr bwMode="auto">
          <a:xfrm>
            <a:off x="3981450" y="40449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graphicFrame>
        <p:nvGraphicFramePr>
          <p:cNvPr id="37" name="Object 45"/>
          <p:cNvGraphicFramePr>
            <a:graphicFrameLocks noChangeAspect="1"/>
          </p:cNvGraphicFramePr>
          <p:nvPr>
            <p:extLst>
              <p:ext uri="{D42A27DB-BD31-4B8C-83A1-F6EECF244321}">
                <p14:modId xmlns:p14="http://schemas.microsoft.com/office/powerpoint/2010/main" val="3129135096"/>
              </p:ext>
            </p:extLst>
          </p:nvPr>
        </p:nvGraphicFramePr>
        <p:xfrm>
          <a:off x="5997575" y="4333875"/>
          <a:ext cx="1804988" cy="628650"/>
        </p:xfrm>
        <a:graphic>
          <a:graphicData uri="http://schemas.openxmlformats.org/presentationml/2006/ole">
            <mc:AlternateContent xmlns:mc="http://schemas.openxmlformats.org/markup-compatibility/2006">
              <mc:Choice xmlns:v="urn:schemas-microsoft-com:vml" Requires="v">
                <p:oleObj spid="_x0000_s85243" r:id="rId21" imgW="1130127" imgH="393846" progId="Equation.3">
                  <p:embed/>
                </p:oleObj>
              </mc:Choice>
              <mc:Fallback>
                <p:oleObj r:id="rId21" imgW="1130127" imgH="393846" progId="Equation.3">
                  <p:embed/>
                  <p:pic>
                    <p:nvPicPr>
                      <p:cNvPr id="120877" name="Object 45"/>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97575" y="4333875"/>
                        <a:ext cx="1804988"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8" name="Rectangle 46"/>
          <p:cNvSpPr>
            <a:spLocks noChangeArrowheads="1"/>
          </p:cNvSpPr>
          <p:nvPr/>
        </p:nvSpPr>
        <p:spPr bwMode="auto">
          <a:xfrm>
            <a:off x="1244600" y="4476750"/>
            <a:ext cx="2665413" cy="4333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 name="Rectangle 47"/>
          <p:cNvSpPr>
            <a:spLocks noChangeArrowheads="1"/>
          </p:cNvSpPr>
          <p:nvPr/>
        </p:nvSpPr>
        <p:spPr bwMode="auto">
          <a:xfrm>
            <a:off x="2108200" y="4117975"/>
            <a:ext cx="1655763" cy="2873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Freeform 49"/>
          <p:cNvSpPr>
            <a:spLocks noChangeArrowheads="1"/>
          </p:cNvSpPr>
          <p:nvPr/>
        </p:nvSpPr>
        <p:spPr bwMode="auto">
          <a:xfrm>
            <a:off x="3763963" y="3613150"/>
            <a:ext cx="1512887" cy="971550"/>
          </a:xfrm>
          <a:custGeom>
            <a:avLst/>
            <a:gdLst>
              <a:gd name="T0" fmla="*/ 0 w 953"/>
              <a:gd name="T1" fmla="*/ 2147483647 h 612"/>
              <a:gd name="T2" fmla="*/ 2147483647 w 953"/>
              <a:gd name="T3" fmla="*/ 2147483647 h 612"/>
              <a:gd name="T4" fmla="*/ 2147483647 w 953"/>
              <a:gd name="T5" fmla="*/ 0 h 612"/>
              <a:gd name="T6" fmla="*/ 0 60000 65536"/>
              <a:gd name="T7" fmla="*/ 0 60000 65536"/>
              <a:gd name="T8" fmla="*/ 0 60000 65536"/>
              <a:gd name="T9" fmla="*/ 0 w 953"/>
              <a:gd name="T10" fmla="*/ 0 h 612"/>
              <a:gd name="T11" fmla="*/ 953 w 953"/>
              <a:gd name="T12" fmla="*/ 612 h 612"/>
            </a:gdLst>
            <a:ahLst/>
            <a:cxnLst>
              <a:cxn ang="T6">
                <a:pos x="T0" y="T1"/>
              </a:cxn>
              <a:cxn ang="T7">
                <a:pos x="T2" y="T3"/>
              </a:cxn>
              <a:cxn ang="T8">
                <a:pos x="T4" y="T5"/>
              </a:cxn>
            </a:cxnLst>
            <a:rect l="T9" t="T10" r="T11" b="T12"/>
            <a:pathLst>
              <a:path w="953" h="612">
                <a:moveTo>
                  <a:pt x="0" y="408"/>
                </a:moveTo>
                <a:cubicBezTo>
                  <a:pt x="102" y="510"/>
                  <a:pt x="204" y="612"/>
                  <a:pt x="363" y="544"/>
                </a:cubicBezTo>
                <a:cubicBezTo>
                  <a:pt x="522" y="476"/>
                  <a:pt x="737" y="238"/>
                  <a:pt x="953" y="0"/>
                </a:cubicBez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AutoShape 50"/>
          <p:cNvSpPr>
            <a:spLocks noChangeArrowheads="1"/>
          </p:cNvSpPr>
          <p:nvPr/>
        </p:nvSpPr>
        <p:spPr bwMode="auto">
          <a:xfrm>
            <a:off x="6789738" y="3973513"/>
            <a:ext cx="215900" cy="287337"/>
          </a:xfrm>
          <a:prstGeom prst="downArrow">
            <a:avLst>
              <a:gd name="adj1" fmla="val 50000"/>
              <a:gd name="adj2" fmla="val 3326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Text Box 51"/>
          <p:cNvSpPr txBox="1">
            <a:spLocks noChangeArrowheads="1"/>
          </p:cNvSpPr>
          <p:nvPr/>
        </p:nvSpPr>
        <p:spPr bwMode="auto">
          <a:xfrm>
            <a:off x="4700588" y="4260850"/>
            <a:ext cx="10080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a:latin typeface="+mn-ea"/>
                <a:ea typeface="+mn-ea"/>
              </a:rPr>
              <a:t>系数</a:t>
            </a:r>
          </a:p>
        </p:txBody>
      </p:sp>
      <p:sp>
        <p:nvSpPr>
          <p:cNvPr id="43" name="Line 52"/>
          <p:cNvSpPr>
            <a:spLocks noChangeShapeType="1"/>
          </p:cNvSpPr>
          <p:nvPr/>
        </p:nvSpPr>
        <p:spPr bwMode="auto">
          <a:xfrm flipH="1">
            <a:off x="4197350" y="4692650"/>
            <a:ext cx="1655763"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4" name="Text Box 53"/>
          <p:cNvSpPr txBox="1">
            <a:spLocks noChangeArrowheads="1"/>
          </p:cNvSpPr>
          <p:nvPr/>
        </p:nvSpPr>
        <p:spPr bwMode="auto">
          <a:xfrm>
            <a:off x="2109788" y="4476750"/>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8</a:t>
            </a:r>
          </a:p>
        </p:txBody>
      </p:sp>
      <p:sp>
        <p:nvSpPr>
          <p:cNvPr id="45" name="Text Box 54"/>
          <p:cNvSpPr txBox="1">
            <a:spLocks noChangeArrowheads="1"/>
          </p:cNvSpPr>
          <p:nvPr/>
        </p:nvSpPr>
        <p:spPr bwMode="auto">
          <a:xfrm>
            <a:off x="3260725" y="44767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46" name="Text Box 55"/>
          <p:cNvSpPr txBox="1">
            <a:spLocks noChangeArrowheads="1"/>
          </p:cNvSpPr>
          <p:nvPr/>
        </p:nvSpPr>
        <p:spPr bwMode="auto">
          <a:xfrm>
            <a:off x="2684463" y="44767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24</a:t>
            </a:r>
          </a:p>
        </p:txBody>
      </p:sp>
      <p:sp>
        <p:nvSpPr>
          <p:cNvPr id="47" name="Text Box 56"/>
          <p:cNvSpPr txBox="1">
            <a:spLocks noChangeArrowheads="1"/>
          </p:cNvSpPr>
          <p:nvPr/>
        </p:nvSpPr>
        <p:spPr bwMode="auto">
          <a:xfrm>
            <a:off x="4700587" y="2887783"/>
            <a:ext cx="6519863" cy="22006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774700" indent="-774700" eaLnBrk="1" hangingPunct="1">
              <a:lnSpc>
                <a:spcPct val="135000"/>
              </a:lnSpc>
              <a:spcBef>
                <a:spcPct val="50000"/>
              </a:spcBef>
            </a:pPr>
            <a:r>
              <a:rPr lang="zh-CN" altLang="en-US" sz="2000" dirty="0">
                <a:latin typeface="+mn-ea"/>
                <a:ea typeface="+mn-ea"/>
                <a:cs typeface="楷体_GB2312"/>
              </a:rPr>
              <a:t>可见：劳斯表第一列各元素的符号相同，表明系统在复平面虚轴右边没有特征根。</a:t>
            </a:r>
          </a:p>
          <a:p>
            <a:pPr eaLnBrk="1" hangingPunct="1">
              <a:lnSpc>
                <a:spcPct val="135000"/>
              </a:lnSpc>
              <a:spcBef>
                <a:spcPct val="10000"/>
              </a:spcBef>
            </a:pPr>
            <a:r>
              <a:rPr lang="zh-CN" altLang="en-US" sz="2000" dirty="0">
                <a:latin typeface="+mn-ea"/>
                <a:ea typeface="+mn-ea"/>
                <a:cs typeface="楷体_GB2312"/>
              </a:rPr>
              <a:t>但是，辅助</a:t>
            </a:r>
            <a:r>
              <a:rPr lang="zh-CN" altLang="en-US" sz="2000" dirty="0" smtClean="0">
                <a:latin typeface="+mn-ea"/>
                <a:ea typeface="+mn-ea"/>
                <a:cs typeface="楷体_GB2312"/>
              </a:rPr>
              <a:t>多项式 </a:t>
            </a:r>
            <a:r>
              <a:rPr lang="en-US" altLang="zh-CN" sz="2000" b="1" dirty="0" smtClean="0">
                <a:latin typeface="+mj-ea"/>
                <a:ea typeface="+mj-ea"/>
                <a:cs typeface="楷体_GB2312"/>
              </a:rPr>
              <a:t>P(s) </a:t>
            </a:r>
            <a:r>
              <a:rPr lang="zh-CN" altLang="en-US" sz="2000" dirty="0" smtClean="0">
                <a:latin typeface="+mn-ea"/>
                <a:ea typeface="+mn-ea"/>
                <a:cs typeface="楷体_GB2312"/>
              </a:rPr>
              <a:t>是</a:t>
            </a:r>
            <a:r>
              <a:rPr lang="zh-CN" altLang="en-US" sz="2000" dirty="0">
                <a:latin typeface="+mn-ea"/>
                <a:ea typeface="+mn-ea"/>
                <a:cs typeface="楷体_GB2312"/>
              </a:rPr>
              <a:t>系统特征多项式的一部分。</a:t>
            </a:r>
            <a:r>
              <a:rPr lang="en-US" altLang="zh-CN" sz="2000" b="1" dirty="0">
                <a:latin typeface="+mj-ea"/>
                <a:ea typeface="+mj-ea"/>
                <a:cs typeface="楷体_GB2312"/>
              </a:rPr>
              <a:t>P(s)=</a:t>
            </a:r>
            <a:r>
              <a:rPr lang="en-US" altLang="zh-CN" sz="2000" b="1" dirty="0" smtClean="0">
                <a:latin typeface="+mj-ea"/>
                <a:ea typeface="+mj-ea"/>
                <a:cs typeface="楷体_GB2312"/>
              </a:rPr>
              <a:t>0 </a:t>
            </a:r>
            <a:r>
              <a:rPr lang="zh-CN" altLang="en-US" sz="2000" dirty="0" smtClean="0">
                <a:latin typeface="+mn-ea"/>
                <a:ea typeface="+mn-ea"/>
                <a:cs typeface="楷体_GB2312"/>
              </a:rPr>
              <a:t>的</a:t>
            </a:r>
            <a:r>
              <a:rPr lang="zh-CN" altLang="en-US" sz="2000" dirty="0">
                <a:latin typeface="+mn-ea"/>
                <a:ea typeface="+mn-ea"/>
                <a:cs typeface="楷体_GB2312"/>
              </a:rPr>
              <a:t>根也是系统的特征根，一般是共轭虚根。所以，系统是临界稳定的。</a:t>
            </a:r>
          </a:p>
        </p:txBody>
      </p:sp>
      <p:graphicFrame>
        <p:nvGraphicFramePr>
          <p:cNvPr id="48" name="Object 57"/>
          <p:cNvGraphicFramePr>
            <a:graphicFrameLocks noChangeAspect="1"/>
          </p:cNvGraphicFramePr>
          <p:nvPr>
            <p:extLst>
              <p:ext uri="{D42A27DB-BD31-4B8C-83A1-F6EECF244321}">
                <p14:modId xmlns:p14="http://schemas.microsoft.com/office/powerpoint/2010/main" val="3295499164"/>
              </p:ext>
            </p:extLst>
          </p:nvPr>
        </p:nvGraphicFramePr>
        <p:xfrm>
          <a:off x="6877050" y="5126038"/>
          <a:ext cx="2189163" cy="365125"/>
        </p:xfrm>
        <a:graphic>
          <a:graphicData uri="http://schemas.openxmlformats.org/presentationml/2006/ole">
            <mc:AlternateContent xmlns:mc="http://schemas.openxmlformats.org/markup-compatibility/2006">
              <mc:Choice xmlns:v="urn:schemas-microsoft-com:vml" Requires="v">
                <p:oleObj spid="_x0000_s85244" r:id="rId23" imgW="1371917" imgH="228917" progId="Equation.3">
                  <p:embed/>
                </p:oleObj>
              </mc:Choice>
              <mc:Fallback>
                <p:oleObj r:id="rId23" imgW="1371917" imgH="228917" progId="Equation.3">
                  <p:embed/>
                  <p:pic>
                    <p:nvPicPr>
                      <p:cNvPr id="120889" name="Object 5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877050" y="5126038"/>
                        <a:ext cx="2189163"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 name="Object 58"/>
          <p:cNvGraphicFramePr>
            <a:graphicFrameLocks noChangeAspect="1"/>
          </p:cNvGraphicFramePr>
          <p:nvPr>
            <p:extLst>
              <p:ext uri="{D42A27DB-BD31-4B8C-83A1-F6EECF244321}">
                <p14:modId xmlns:p14="http://schemas.microsoft.com/office/powerpoint/2010/main" val="2970664755"/>
              </p:ext>
            </p:extLst>
          </p:nvPr>
        </p:nvGraphicFramePr>
        <p:xfrm>
          <a:off x="6684963" y="5815013"/>
          <a:ext cx="2573337" cy="425450"/>
        </p:xfrm>
        <a:graphic>
          <a:graphicData uri="http://schemas.openxmlformats.org/presentationml/2006/ole">
            <mc:AlternateContent xmlns:mc="http://schemas.openxmlformats.org/markup-compatibility/2006">
              <mc:Choice xmlns:v="urn:schemas-microsoft-com:vml" Requires="v">
                <p:oleObj spid="_x0000_s85245" r:id="rId24" imgW="1613217" imgH="267017" progId="Equation.3">
                  <p:embed/>
                </p:oleObj>
              </mc:Choice>
              <mc:Fallback>
                <p:oleObj r:id="rId24" imgW="1613217" imgH="267017" progId="Equation.3">
                  <p:embed/>
                  <p:pic>
                    <p:nvPicPr>
                      <p:cNvPr id="120890" name="Object 5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684963" y="5815013"/>
                        <a:ext cx="2573337"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0" name="AutoShape 59"/>
          <p:cNvSpPr>
            <a:spLocks noChangeArrowheads="1"/>
          </p:cNvSpPr>
          <p:nvPr/>
        </p:nvSpPr>
        <p:spPr bwMode="auto">
          <a:xfrm>
            <a:off x="7885113" y="5486400"/>
            <a:ext cx="215900" cy="287338"/>
          </a:xfrm>
          <a:prstGeom prst="downArrow">
            <a:avLst>
              <a:gd name="adj1" fmla="val 50000"/>
              <a:gd name="adj2" fmla="val 33266"/>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51" name="Text Box 60"/>
          <p:cNvSpPr txBox="1">
            <a:spLocks noChangeArrowheads="1"/>
          </p:cNvSpPr>
          <p:nvPr/>
        </p:nvSpPr>
        <p:spPr bwMode="auto">
          <a:xfrm>
            <a:off x="4700587" y="5177066"/>
            <a:ext cx="6519864" cy="1292662"/>
          </a:xfrm>
          <a:prstGeom prst="rect">
            <a:avLst/>
          </a:prstGeom>
          <a:solidFill>
            <a:schemeClr val="accent1">
              <a:lumMod val="10000"/>
              <a:lumOff val="90000"/>
            </a:schemeClr>
          </a:solidFill>
          <a:ln w="9525">
            <a:noFill/>
            <a:miter lim="800000"/>
            <a:headEnd/>
            <a:tailEnd/>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755650" indent="-755650" eaLnBrk="1" hangingPunct="1">
              <a:lnSpc>
                <a:spcPct val="130000"/>
              </a:lnSpc>
              <a:spcBef>
                <a:spcPct val="50000"/>
              </a:spcBef>
            </a:pPr>
            <a:r>
              <a:rPr lang="zh-CN" altLang="en-US" sz="2000" b="1" dirty="0">
                <a:solidFill>
                  <a:srgbClr val="C00000"/>
                </a:solidFill>
                <a:latin typeface="+mj-ea"/>
                <a:ea typeface="+mj-ea"/>
              </a:rPr>
              <a:t>结论</a:t>
            </a:r>
            <a:r>
              <a:rPr lang="zh-CN" altLang="en-US" sz="2000" dirty="0">
                <a:latin typeface="+mn-ea"/>
                <a:ea typeface="+mn-ea"/>
                <a:cs typeface="楷体_GB2312"/>
              </a:rPr>
              <a:t>：对于劳斯表出现的某行元素全为零的情况，系统或是不稳定的（第一列符号有变化），或是临界稳定的（第一列符号无变化）</a:t>
            </a:r>
          </a:p>
        </p:txBody>
      </p:sp>
      <p:sp>
        <p:nvSpPr>
          <p:cNvPr id="52" name="TextBox 52"/>
          <p:cNvSpPr txBox="1">
            <a:spLocks noChangeArrowheads="1"/>
          </p:cNvSpPr>
          <p:nvPr/>
        </p:nvSpPr>
        <p:spPr bwMode="auto">
          <a:xfrm>
            <a:off x="8733631" y="2001837"/>
            <a:ext cx="2449512"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t>  </a:t>
            </a:r>
            <a:r>
              <a:rPr lang="en-US" altLang="zh-CN" dirty="0">
                <a:solidFill>
                  <a:srgbClr val="C00000"/>
                </a:solidFill>
              </a:rPr>
              <a:t>-0.0000 ± 2.0000i</a:t>
            </a:r>
          </a:p>
          <a:p>
            <a:pPr eaLnBrk="1" hangingPunct="1"/>
            <a:r>
              <a:rPr lang="en-US" altLang="zh-CN" dirty="0"/>
              <a:t>  -1.0000 ± 1.0000i</a:t>
            </a:r>
          </a:p>
          <a:p>
            <a:pPr eaLnBrk="1" hangingPunct="1"/>
            <a:r>
              <a:rPr lang="en-US" altLang="zh-CN" dirty="0">
                <a:solidFill>
                  <a:srgbClr val="C00000"/>
                </a:solidFill>
              </a:rPr>
              <a:t>   0.0000 ± 1.4142i</a:t>
            </a:r>
            <a:endParaRPr lang="zh-CN" altLang="en-US" dirty="0">
              <a:solidFill>
                <a:srgbClr val="C00000"/>
              </a:solidFill>
            </a:endParaRPr>
          </a:p>
        </p:txBody>
      </p:sp>
    </p:spTree>
    <p:extLst>
      <p:ext uri="{BB962C8B-B14F-4D97-AF65-F5344CB8AC3E}">
        <p14:creationId xmlns:p14="http://schemas.microsoft.com/office/powerpoint/2010/main" val="1106472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par>
                                <p:cTn id="23" presetID="3" presetClass="entr" presetSubtype="1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linds(horizontal)">
                                      <p:cBhvr>
                                        <p:cTn id="25" dur="500"/>
                                        <p:tgtEl>
                                          <p:spTgt spid="2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blinds(horizontal)">
                                      <p:cBhvr>
                                        <p:cTn id="28" dur="500"/>
                                        <p:tgtEl>
                                          <p:spTgt spid="2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linds(horizontal)">
                                      <p:cBhvr>
                                        <p:cTn id="31" dur="500"/>
                                        <p:tgtEl>
                                          <p:spTgt spid="24"/>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blinds(horizontal)">
                                      <p:cBhvr>
                                        <p:cTn id="34" dur="500"/>
                                        <p:tgtEl>
                                          <p:spTgt spid="25"/>
                                        </p:tgtEl>
                                      </p:cBhvr>
                                    </p:animEffect>
                                  </p:childTnLst>
                                </p:cTn>
                              </p:par>
                              <p:par>
                                <p:cTn id="35" presetID="3" presetClass="entr" presetSubtype="1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blinds(horizontal)">
                                      <p:cBhvr>
                                        <p:cTn id="40" dur="500"/>
                                        <p:tgtEl>
                                          <p:spTgt spid="27"/>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blinds(horizontal)">
                                      <p:cBhvr>
                                        <p:cTn id="43" dur="500"/>
                                        <p:tgtEl>
                                          <p:spTgt spid="28"/>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blinds(horizontal)">
                                      <p:cBhvr>
                                        <p:cTn id="46" dur="500"/>
                                        <p:tgtEl>
                                          <p:spTgt spid="29"/>
                                        </p:tgtEl>
                                      </p:cBhvr>
                                    </p:animEffect>
                                  </p:childTnLst>
                                </p:cTn>
                              </p:par>
                              <p:par>
                                <p:cTn id="47" presetID="3" presetClass="entr" presetSubtype="10" fill="hold"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blinds(horizontal)">
                                      <p:cBhvr>
                                        <p:cTn id="49" dur="500"/>
                                        <p:tgtEl>
                                          <p:spTgt spid="30"/>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blinds(horizontal)">
                                      <p:cBhvr>
                                        <p:cTn id="52" dur="500"/>
                                        <p:tgtEl>
                                          <p:spTgt spid="31"/>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blinds(horizontal)">
                                      <p:cBhvr>
                                        <p:cTn id="55" dur="500"/>
                                        <p:tgtEl>
                                          <p:spTgt spid="32"/>
                                        </p:tgtEl>
                                      </p:cBhvr>
                                    </p:animEffect>
                                  </p:childTnLst>
                                </p:cTn>
                              </p:par>
                              <p:par>
                                <p:cTn id="56" presetID="3" presetClass="entr" presetSubtype="10"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linds(horizontal)">
                                      <p:cBhvr>
                                        <p:cTn id="58" dur="500"/>
                                        <p:tgtEl>
                                          <p:spTgt spid="33"/>
                                        </p:tgtEl>
                                      </p:cBhvr>
                                    </p:animEffect>
                                  </p:childTnLst>
                                </p:cTn>
                              </p:par>
                              <p:par>
                                <p:cTn id="59" presetID="3" presetClass="entr" presetSubtype="1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blinds(horizontal)">
                                      <p:cBhvr>
                                        <p:cTn id="61" dur="500"/>
                                        <p:tgtEl>
                                          <p:spTgt spid="34"/>
                                        </p:tgtEl>
                                      </p:cBhvr>
                                    </p:animEffect>
                                  </p:childTnLst>
                                </p:cTn>
                              </p:par>
                              <p:par>
                                <p:cTn id="62" presetID="3" presetClass="entr" presetSubtype="1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blinds(horizontal)">
                                      <p:cBhvr>
                                        <p:cTn id="64" dur="500"/>
                                        <p:tgtEl>
                                          <p:spTgt spid="35"/>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blinds(horizontal)">
                                      <p:cBhvr>
                                        <p:cTn id="67" dur="500"/>
                                        <p:tgtEl>
                                          <p:spTgt spid="36"/>
                                        </p:tgtEl>
                                      </p:cBhvr>
                                    </p:animEffect>
                                  </p:childTnLst>
                                </p:cTn>
                              </p:par>
                              <p:par>
                                <p:cTn id="68" presetID="3" presetClass="entr" presetSubtype="10" fill="hold" nodeType="with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blinds(horizontal)">
                                      <p:cBhvr>
                                        <p:cTn id="70" dur="500"/>
                                        <p:tgtEl>
                                          <p:spTgt spid="11"/>
                                        </p:tgtEl>
                                      </p:cBhvr>
                                    </p:animEffect>
                                  </p:childTnLst>
                                </p:cTn>
                              </p:par>
                            </p:childTnLst>
                          </p:cTn>
                        </p:par>
                      </p:childTnLst>
                    </p:cTn>
                  </p:par>
                  <p:par>
                    <p:cTn id="71" fill="hold">
                      <p:stCondLst>
                        <p:cond delay="indefinite"/>
                      </p:stCondLst>
                      <p:childTnLst>
                        <p:par>
                          <p:cTn id="72" fill="hold">
                            <p:stCondLst>
                              <p:cond delay="0"/>
                            </p:stCondLst>
                            <p:childTnLst>
                              <p:par>
                                <p:cTn id="73" presetID="35" presetClass="entr" presetSubtype="0" fill="hold" grpId="0" nodeType="click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fade">
                                      <p:cBhvr>
                                        <p:cTn id="75" dur="2000"/>
                                        <p:tgtEl>
                                          <p:spTgt spid="38"/>
                                        </p:tgtEl>
                                      </p:cBhvr>
                                    </p:animEffect>
                                    <p:anim calcmode="lin" valueType="num">
                                      <p:cBhvr>
                                        <p:cTn id="76" dur="2000" fill="hold"/>
                                        <p:tgtEl>
                                          <p:spTgt spid="38"/>
                                        </p:tgtEl>
                                        <p:attrNameLst>
                                          <p:attrName>style.rotation</p:attrName>
                                        </p:attrNameLst>
                                      </p:cBhvr>
                                      <p:tavLst>
                                        <p:tav tm="0">
                                          <p:val>
                                            <p:fltVal val="720"/>
                                          </p:val>
                                        </p:tav>
                                        <p:tav tm="100000">
                                          <p:val>
                                            <p:fltVal val="0"/>
                                          </p:val>
                                        </p:tav>
                                      </p:tavLst>
                                    </p:anim>
                                    <p:anim calcmode="lin" valueType="num">
                                      <p:cBhvr>
                                        <p:cTn id="77" dur="2000" fill="hold"/>
                                        <p:tgtEl>
                                          <p:spTgt spid="38"/>
                                        </p:tgtEl>
                                        <p:attrNameLst>
                                          <p:attrName>ppt_h</p:attrName>
                                        </p:attrNameLst>
                                      </p:cBhvr>
                                      <p:tavLst>
                                        <p:tav tm="0">
                                          <p:val>
                                            <p:fltVal val="0"/>
                                          </p:val>
                                        </p:tav>
                                        <p:tav tm="100000">
                                          <p:val>
                                            <p:strVal val="#ppt_h"/>
                                          </p:val>
                                        </p:tav>
                                      </p:tavLst>
                                    </p:anim>
                                    <p:anim calcmode="lin" valueType="num">
                                      <p:cBhvr>
                                        <p:cTn id="78" dur="2000" fill="hold"/>
                                        <p:tgtEl>
                                          <p:spTgt spid="38"/>
                                        </p:tgtEl>
                                        <p:attrNameLst>
                                          <p:attrName>ppt_w</p:attrName>
                                        </p:attrNameLst>
                                      </p:cBhvr>
                                      <p:tavLst>
                                        <p:tav tm="0">
                                          <p:val>
                                            <p:fltVal val="0"/>
                                          </p:val>
                                        </p:tav>
                                        <p:tav tm="100000">
                                          <p:val>
                                            <p:strVal val="#ppt_w"/>
                                          </p:val>
                                        </p:tav>
                                      </p:tavLst>
                                    </p:anim>
                                  </p:childTnLst>
                                </p:cTn>
                              </p:par>
                            </p:childTnLst>
                          </p:cTn>
                        </p:par>
                      </p:childTnLst>
                    </p:cTn>
                  </p:par>
                  <p:par>
                    <p:cTn id="79" fill="hold">
                      <p:stCondLst>
                        <p:cond delay="indefinite"/>
                      </p:stCondLst>
                      <p:childTnLst>
                        <p:par>
                          <p:cTn id="80" fill="hold">
                            <p:stCondLst>
                              <p:cond delay="0"/>
                            </p:stCondLst>
                            <p:childTnLst>
                              <p:par>
                                <p:cTn id="81" presetID="3" presetClass="exit" presetSubtype="10" fill="hold" grpId="1" nodeType="clickEffect">
                                  <p:stCondLst>
                                    <p:cond delay="0"/>
                                  </p:stCondLst>
                                  <p:childTnLst>
                                    <p:animEffect transition="out" filter="blinds(horizontal)">
                                      <p:cBhvr>
                                        <p:cTn id="82" dur="500"/>
                                        <p:tgtEl>
                                          <p:spTgt spid="38"/>
                                        </p:tgtEl>
                                      </p:cBhvr>
                                    </p:animEffect>
                                    <p:set>
                                      <p:cBhvr>
                                        <p:cTn id="83" dur="1" fill="hold">
                                          <p:stCondLst>
                                            <p:cond delay="499"/>
                                          </p:stCondLst>
                                        </p:cTn>
                                        <p:tgtEl>
                                          <p:spTgt spid="38"/>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3" presetClass="entr" presetSubtype="10" fill="hold" grpId="0" nodeType="clickEffect">
                                  <p:stCondLst>
                                    <p:cond delay="0"/>
                                  </p:stCondLst>
                                  <p:childTnLst>
                                    <p:set>
                                      <p:cBhvr>
                                        <p:cTn id="87" dur="1" fill="hold">
                                          <p:stCondLst>
                                            <p:cond delay="0"/>
                                          </p:stCondLst>
                                        </p:cTn>
                                        <p:tgtEl>
                                          <p:spTgt spid="39"/>
                                        </p:tgtEl>
                                        <p:attrNameLst>
                                          <p:attrName>style.visibility</p:attrName>
                                        </p:attrNameLst>
                                      </p:cBhvr>
                                      <p:to>
                                        <p:strVal val="visible"/>
                                      </p:to>
                                    </p:set>
                                    <p:animEffect transition="in" filter="blinds(horizontal)">
                                      <p:cBhvr>
                                        <p:cTn id="88" dur="500"/>
                                        <p:tgtEl>
                                          <p:spTgt spid="39"/>
                                        </p:tgtEl>
                                      </p:cBhvr>
                                    </p:animEffect>
                                  </p:childTnLst>
                                </p:cTn>
                              </p:par>
                              <p:par>
                                <p:cTn id="89" presetID="3" presetClass="entr" presetSubtype="10" fill="hold" grpId="0" nodeType="with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blinds(horizontal)">
                                      <p:cBhvr>
                                        <p:cTn id="91" dur="500"/>
                                        <p:tgtEl>
                                          <p:spTgt spid="40"/>
                                        </p:tgtEl>
                                      </p:cBhvr>
                                    </p:animEffect>
                                  </p:childTnLst>
                                </p:cTn>
                              </p:par>
                              <p:par>
                                <p:cTn id="92" presetID="3" presetClass="entr" presetSubtype="10" fill="hold" grpId="0" nodeType="withEffect">
                                  <p:stCondLst>
                                    <p:cond delay="0"/>
                                  </p:stCondLst>
                                  <p:childTnLst>
                                    <p:set>
                                      <p:cBhvr>
                                        <p:cTn id="93" dur="1" fill="hold">
                                          <p:stCondLst>
                                            <p:cond delay="0"/>
                                          </p:stCondLst>
                                        </p:cTn>
                                        <p:tgtEl>
                                          <p:spTgt spid="19"/>
                                        </p:tgtEl>
                                        <p:attrNameLst>
                                          <p:attrName>style.visibility</p:attrName>
                                        </p:attrNameLst>
                                      </p:cBhvr>
                                      <p:to>
                                        <p:strVal val="visible"/>
                                      </p:to>
                                    </p:set>
                                    <p:animEffect transition="in" filter="blinds(horizontal)">
                                      <p:cBhvr>
                                        <p:cTn id="94" dur="500"/>
                                        <p:tgtEl>
                                          <p:spTgt spid="19"/>
                                        </p:tgtEl>
                                      </p:cBhvr>
                                    </p:animEffect>
                                  </p:childTnLst>
                                </p:cTn>
                              </p:par>
                              <p:par>
                                <p:cTn id="95" presetID="3" presetClass="entr" presetSubtype="10"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blinds(horizontal)">
                                      <p:cBhvr>
                                        <p:cTn id="97" dur="500"/>
                                        <p:tgtEl>
                                          <p:spTgt spid="21"/>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xit" presetSubtype="10" fill="hold" grpId="1" nodeType="clickEffect">
                                  <p:stCondLst>
                                    <p:cond delay="0"/>
                                  </p:stCondLst>
                                  <p:childTnLst>
                                    <p:animEffect transition="out" filter="blinds(horizontal)">
                                      <p:cBhvr>
                                        <p:cTn id="101" dur="500"/>
                                        <p:tgtEl>
                                          <p:spTgt spid="40"/>
                                        </p:tgtEl>
                                      </p:cBhvr>
                                    </p:animEffect>
                                    <p:set>
                                      <p:cBhvr>
                                        <p:cTn id="102" dur="1" fill="hold">
                                          <p:stCondLst>
                                            <p:cond delay="499"/>
                                          </p:stCondLst>
                                        </p:cTn>
                                        <p:tgtEl>
                                          <p:spTgt spid="40"/>
                                        </p:tgtEl>
                                        <p:attrNameLst>
                                          <p:attrName>style.visibility</p:attrName>
                                        </p:attrNameLst>
                                      </p:cBhvr>
                                      <p:to>
                                        <p:strVal val="hidden"/>
                                      </p:to>
                                    </p:set>
                                  </p:childTnLst>
                                </p:cTn>
                              </p:par>
                              <p:par>
                                <p:cTn id="103" presetID="3" presetClass="exit" presetSubtype="10" fill="hold" grpId="1" nodeType="withEffect">
                                  <p:stCondLst>
                                    <p:cond delay="0"/>
                                  </p:stCondLst>
                                  <p:childTnLst>
                                    <p:animEffect transition="out" filter="blinds(horizontal)">
                                      <p:cBhvr>
                                        <p:cTn id="104" dur="500"/>
                                        <p:tgtEl>
                                          <p:spTgt spid="39"/>
                                        </p:tgtEl>
                                      </p:cBhvr>
                                    </p:animEffect>
                                    <p:set>
                                      <p:cBhvr>
                                        <p:cTn id="105" dur="1" fill="hold">
                                          <p:stCondLst>
                                            <p:cond delay="499"/>
                                          </p:stCondLst>
                                        </p:cTn>
                                        <p:tgtEl>
                                          <p:spTgt spid="39"/>
                                        </p:tgtEl>
                                        <p:attrNameLst>
                                          <p:attrName>style.visibility</p:attrName>
                                        </p:attrNameLst>
                                      </p:cBhvr>
                                      <p:to>
                                        <p:strVal val="hidden"/>
                                      </p:to>
                                    </p:set>
                                  </p:childTnLst>
                                </p:cTn>
                              </p:par>
                            </p:childTnLst>
                          </p:cTn>
                        </p:par>
                        <p:par>
                          <p:cTn id="106" fill="hold">
                            <p:stCondLst>
                              <p:cond delay="500"/>
                            </p:stCondLst>
                            <p:childTnLst>
                              <p:par>
                                <p:cTn id="107" presetID="3" presetClass="entr" presetSubtype="10" fill="hold" nodeType="afterEffect">
                                  <p:stCondLst>
                                    <p:cond delay="0"/>
                                  </p:stCondLst>
                                  <p:childTnLst>
                                    <p:set>
                                      <p:cBhvr>
                                        <p:cTn id="108" dur="1" fill="hold">
                                          <p:stCondLst>
                                            <p:cond delay="0"/>
                                          </p:stCondLst>
                                        </p:cTn>
                                        <p:tgtEl>
                                          <p:spTgt spid="37"/>
                                        </p:tgtEl>
                                        <p:attrNameLst>
                                          <p:attrName>style.visibility</p:attrName>
                                        </p:attrNameLst>
                                      </p:cBhvr>
                                      <p:to>
                                        <p:strVal val="visible"/>
                                      </p:to>
                                    </p:set>
                                    <p:animEffect transition="in" filter="blinds(horizontal)">
                                      <p:cBhvr>
                                        <p:cTn id="109" dur="500"/>
                                        <p:tgtEl>
                                          <p:spTgt spid="37"/>
                                        </p:tgtEl>
                                      </p:cBhvr>
                                    </p:animEffect>
                                  </p:childTnLst>
                                </p:cTn>
                              </p:par>
                              <p:par>
                                <p:cTn id="110" presetID="3" presetClass="entr" presetSubtype="1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blinds(horizontal)">
                                      <p:cBhvr>
                                        <p:cTn id="112" dur="500"/>
                                        <p:tgtEl>
                                          <p:spTgt spid="41"/>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xit" presetSubtype="10" fill="hold" grpId="1" nodeType="clickEffect">
                                  <p:stCondLst>
                                    <p:cond delay="0"/>
                                  </p:stCondLst>
                                  <p:childTnLst>
                                    <p:animEffect transition="out" filter="blinds(horizontal)">
                                      <p:cBhvr>
                                        <p:cTn id="116" dur="500"/>
                                        <p:tgtEl>
                                          <p:spTgt spid="12"/>
                                        </p:tgtEl>
                                      </p:cBhvr>
                                    </p:animEffect>
                                    <p:set>
                                      <p:cBhvr>
                                        <p:cTn id="117" dur="1" fill="hold">
                                          <p:stCondLst>
                                            <p:cond delay="499"/>
                                          </p:stCondLst>
                                        </p:cTn>
                                        <p:tgtEl>
                                          <p:spTgt spid="12"/>
                                        </p:tgtEl>
                                        <p:attrNameLst>
                                          <p:attrName>style.visibility</p:attrName>
                                        </p:attrNameLst>
                                      </p:cBhvr>
                                      <p:to>
                                        <p:strVal val="hidden"/>
                                      </p:to>
                                    </p:set>
                                  </p:childTnLst>
                                </p:cTn>
                              </p:par>
                              <p:par>
                                <p:cTn id="118" presetID="3" presetClass="exit" presetSubtype="10" fill="hold" grpId="1" nodeType="withEffect">
                                  <p:stCondLst>
                                    <p:cond delay="0"/>
                                  </p:stCondLst>
                                  <p:childTnLst>
                                    <p:animEffect transition="out" filter="blinds(horizontal)">
                                      <p:cBhvr>
                                        <p:cTn id="119" dur="500"/>
                                        <p:tgtEl>
                                          <p:spTgt spid="13"/>
                                        </p:tgtEl>
                                      </p:cBhvr>
                                    </p:animEffect>
                                    <p:set>
                                      <p:cBhvr>
                                        <p:cTn id="120" dur="1" fill="hold">
                                          <p:stCondLst>
                                            <p:cond delay="499"/>
                                          </p:stCondLst>
                                        </p:cTn>
                                        <p:tgtEl>
                                          <p:spTgt spid="13"/>
                                        </p:tgtEl>
                                        <p:attrNameLst>
                                          <p:attrName>style.visibility</p:attrName>
                                        </p:attrNameLst>
                                      </p:cBhvr>
                                      <p:to>
                                        <p:strVal val="hidden"/>
                                      </p:to>
                                    </p:set>
                                  </p:childTnLst>
                                </p:cTn>
                              </p:par>
                              <p:par>
                                <p:cTn id="121" presetID="3" presetClass="exit" presetSubtype="10" fill="hold" grpId="1" nodeType="withEffect">
                                  <p:stCondLst>
                                    <p:cond delay="0"/>
                                  </p:stCondLst>
                                  <p:childTnLst>
                                    <p:animEffect transition="out" filter="blinds(horizontal)">
                                      <p:cBhvr>
                                        <p:cTn id="122" dur="500"/>
                                        <p:tgtEl>
                                          <p:spTgt spid="14"/>
                                        </p:tgtEl>
                                      </p:cBhvr>
                                    </p:animEffect>
                                    <p:set>
                                      <p:cBhvr>
                                        <p:cTn id="123" dur="1" fill="hold">
                                          <p:stCondLst>
                                            <p:cond delay="499"/>
                                          </p:stCondLst>
                                        </p:cTn>
                                        <p:tgtEl>
                                          <p:spTgt spid="14"/>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3" presetClass="entr" presetSubtype="10" fill="hold" grpId="0" nodeType="clickEffect">
                                  <p:stCondLst>
                                    <p:cond delay="0"/>
                                  </p:stCondLst>
                                  <p:childTnLst>
                                    <p:set>
                                      <p:cBhvr>
                                        <p:cTn id="127" dur="1" fill="hold">
                                          <p:stCondLst>
                                            <p:cond delay="0"/>
                                          </p:stCondLst>
                                        </p:cTn>
                                        <p:tgtEl>
                                          <p:spTgt spid="42"/>
                                        </p:tgtEl>
                                        <p:attrNameLst>
                                          <p:attrName>style.visibility</p:attrName>
                                        </p:attrNameLst>
                                      </p:cBhvr>
                                      <p:to>
                                        <p:strVal val="visible"/>
                                      </p:to>
                                    </p:set>
                                    <p:animEffect transition="in" filter="blinds(horizontal)">
                                      <p:cBhvr>
                                        <p:cTn id="128" dur="500"/>
                                        <p:tgtEl>
                                          <p:spTgt spid="42"/>
                                        </p:tgtEl>
                                      </p:cBhvr>
                                    </p:animEffect>
                                  </p:childTnLst>
                                </p:cTn>
                              </p:par>
                              <p:par>
                                <p:cTn id="129" presetID="3" presetClass="entr" presetSubtype="10" fill="hold" nodeType="with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blinds(horizontal)">
                                      <p:cBhvr>
                                        <p:cTn id="131" dur="500"/>
                                        <p:tgtEl>
                                          <p:spTgt spid="43"/>
                                        </p:tgtEl>
                                      </p:cBhvr>
                                    </p:animEffect>
                                  </p:childTnLst>
                                </p:cTn>
                              </p:par>
                              <p:par>
                                <p:cTn id="132" presetID="3" presetClass="entr" presetSubtype="10" fill="hold" grpId="0" nodeType="withEffect">
                                  <p:stCondLst>
                                    <p:cond delay="0"/>
                                  </p:stCondLst>
                                  <p:childTnLst>
                                    <p:set>
                                      <p:cBhvr>
                                        <p:cTn id="133" dur="1" fill="hold">
                                          <p:stCondLst>
                                            <p:cond delay="0"/>
                                          </p:stCondLst>
                                        </p:cTn>
                                        <p:tgtEl>
                                          <p:spTgt spid="44"/>
                                        </p:tgtEl>
                                        <p:attrNameLst>
                                          <p:attrName>style.visibility</p:attrName>
                                        </p:attrNameLst>
                                      </p:cBhvr>
                                      <p:to>
                                        <p:strVal val="visible"/>
                                      </p:to>
                                    </p:set>
                                    <p:animEffect transition="in" filter="blinds(horizontal)">
                                      <p:cBhvr>
                                        <p:cTn id="134" dur="500"/>
                                        <p:tgtEl>
                                          <p:spTgt spid="44"/>
                                        </p:tgtEl>
                                      </p:cBhvr>
                                    </p:animEffect>
                                  </p:childTnLst>
                                </p:cTn>
                              </p:par>
                              <p:par>
                                <p:cTn id="135" presetID="3" presetClass="entr" presetSubtype="10" fill="hold" grpId="0" nodeType="withEffect">
                                  <p:stCondLst>
                                    <p:cond delay="0"/>
                                  </p:stCondLst>
                                  <p:childTnLst>
                                    <p:set>
                                      <p:cBhvr>
                                        <p:cTn id="136" dur="1" fill="hold">
                                          <p:stCondLst>
                                            <p:cond delay="0"/>
                                          </p:stCondLst>
                                        </p:cTn>
                                        <p:tgtEl>
                                          <p:spTgt spid="46"/>
                                        </p:tgtEl>
                                        <p:attrNameLst>
                                          <p:attrName>style.visibility</p:attrName>
                                        </p:attrNameLst>
                                      </p:cBhvr>
                                      <p:to>
                                        <p:strVal val="visible"/>
                                      </p:to>
                                    </p:set>
                                    <p:animEffect transition="in" filter="blinds(horizontal)">
                                      <p:cBhvr>
                                        <p:cTn id="137" dur="500"/>
                                        <p:tgtEl>
                                          <p:spTgt spid="46"/>
                                        </p:tgtEl>
                                      </p:cBhvr>
                                    </p:animEffect>
                                  </p:childTnLst>
                                </p:cTn>
                              </p:par>
                              <p:par>
                                <p:cTn id="138" presetID="3" presetClass="entr" presetSubtype="10" fill="hold" grpId="0" nodeType="withEffect">
                                  <p:stCondLst>
                                    <p:cond delay="0"/>
                                  </p:stCondLst>
                                  <p:childTnLst>
                                    <p:set>
                                      <p:cBhvr>
                                        <p:cTn id="139" dur="1" fill="hold">
                                          <p:stCondLst>
                                            <p:cond delay="0"/>
                                          </p:stCondLst>
                                        </p:cTn>
                                        <p:tgtEl>
                                          <p:spTgt spid="45"/>
                                        </p:tgtEl>
                                        <p:attrNameLst>
                                          <p:attrName>style.visibility</p:attrName>
                                        </p:attrNameLst>
                                      </p:cBhvr>
                                      <p:to>
                                        <p:strVal val="visible"/>
                                      </p:to>
                                    </p:set>
                                    <p:animEffect transition="in" filter="blinds(horizontal)">
                                      <p:cBhvr>
                                        <p:cTn id="140" dur="500"/>
                                        <p:tgtEl>
                                          <p:spTgt spid="45"/>
                                        </p:tgtEl>
                                      </p:cBhvr>
                                    </p:animEffect>
                                  </p:childTnLst>
                                </p:cTn>
                              </p:par>
                            </p:childTnLst>
                          </p:cTn>
                        </p:par>
                      </p:childTnLst>
                    </p:cTn>
                  </p:par>
                  <p:par>
                    <p:cTn id="141" fill="hold">
                      <p:stCondLst>
                        <p:cond delay="indefinite"/>
                      </p:stCondLst>
                      <p:childTnLst>
                        <p:par>
                          <p:cTn id="142" fill="hold">
                            <p:stCondLst>
                              <p:cond delay="0"/>
                            </p:stCondLst>
                            <p:childTnLst>
                              <p:par>
                                <p:cTn id="143" presetID="3" presetClass="exit" presetSubtype="10" fill="hold" grpId="1" nodeType="clickEffect">
                                  <p:stCondLst>
                                    <p:cond delay="0"/>
                                  </p:stCondLst>
                                  <p:childTnLst>
                                    <p:animEffect transition="out" filter="blinds(horizontal)">
                                      <p:cBhvr>
                                        <p:cTn id="144" dur="500"/>
                                        <p:tgtEl>
                                          <p:spTgt spid="19"/>
                                        </p:tgtEl>
                                      </p:cBhvr>
                                    </p:animEffect>
                                    <p:set>
                                      <p:cBhvr>
                                        <p:cTn id="145" dur="1" fill="hold">
                                          <p:stCondLst>
                                            <p:cond delay="499"/>
                                          </p:stCondLst>
                                        </p:cTn>
                                        <p:tgtEl>
                                          <p:spTgt spid="19"/>
                                        </p:tgtEl>
                                        <p:attrNameLst>
                                          <p:attrName>style.visibility</p:attrName>
                                        </p:attrNameLst>
                                      </p:cBhvr>
                                      <p:to>
                                        <p:strVal val="hidden"/>
                                      </p:to>
                                    </p:set>
                                  </p:childTnLst>
                                </p:cTn>
                              </p:par>
                              <p:par>
                                <p:cTn id="146" presetID="3" presetClass="exit" presetSubtype="10" fill="hold" nodeType="withEffect">
                                  <p:stCondLst>
                                    <p:cond delay="0"/>
                                  </p:stCondLst>
                                  <p:childTnLst>
                                    <p:animEffect transition="out" filter="blinds(horizontal)">
                                      <p:cBhvr>
                                        <p:cTn id="147" dur="500"/>
                                        <p:tgtEl>
                                          <p:spTgt spid="21"/>
                                        </p:tgtEl>
                                      </p:cBhvr>
                                    </p:animEffect>
                                    <p:set>
                                      <p:cBhvr>
                                        <p:cTn id="148" dur="1" fill="hold">
                                          <p:stCondLst>
                                            <p:cond delay="499"/>
                                          </p:stCondLst>
                                        </p:cTn>
                                        <p:tgtEl>
                                          <p:spTgt spid="21"/>
                                        </p:tgtEl>
                                        <p:attrNameLst>
                                          <p:attrName>style.visibility</p:attrName>
                                        </p:attrNameLst>
                                      </p:cBhvr>
                                      <p:to>
                                        <p:strVal val="hidden"/>
                                      </p:to>
                                    </p:set>
                                  </p:childTnLst>
                                </p:cTn>
                              </p:par>
                              <p:par>
                                <p:cTn id="149" presetID="3" presetClass="exit" presetSubtype="10" fill="hold" nodeType="withEffect">
                                  <p:stCondLst>
                                    <p:cond delay="0"/>
                                  </p:stCondLst>
                                  <p:childTnLst>
                                    <p:animEffect transition="out" filter="blinds(horizontal)">
                                      <p:cBhvr>
                                        <p:cTn id="150" dur="500"/>
                                        <p:tgtEl>
                                          <p:spTgt spid="37"/>
                                        </p:tgtEl>
                                      </p:cBhvr>
                                    </p:animEffect>
                                    <p:set>
                                      <p:cBhvr>
                                        <p:cTn id="151" dur="1" fill="hold">
                                          <p:stCondLst>
                                            <p:cond delay="499"/>
                                          </p:stCondLst>
                                        </p:cTn>
                                        <p:tgtEl>
                                          <p:spTgt spid="37"/>
                                        </p:tgtEl>
                                        <p:attrNameLst>
                                          <p:attrName>style.visibility</p:attrName>
                                        </p:attrNameLst>
                                      </p:cBhvr>
                                      <p:to>
                                        <p:strVal val="hidden"/>
                                      </p:to>
                                    </p:set>
                                  </p:childTnLst>
                                </p:cTn>
                              </p:par>
                              <p:par>
                                <p:cTn id="152" presetID="3" presetClass="exit" presetSubtype="10" fill="hold" grpId="1" nodeType="withEffect">
                                  <p:stCondLst>
                                    <p:cond delay="0"/>
                                  </p:stCondLst>
                                  <p:childTnLst>
                                    <p:animEffect transition="out" filter="blinds(horizontal)">
                                      <p:cBhvr>
                                        <p:cTn id="153" dur="500"/>
                                        <p:tgtEl>
                                          <p:spTgt spid="41"/>
                                        </p:tgtEl>
                                      </p:cBhvr>
                                    </p:animEffect>
                                    <p:set>
                                      <p:cBhvr>
                                        <p:cTn id="154" dur="1" fill="hold">
                                          <p:stCondLst>
                                            <p:cond delay="499"/>
                                          </p:stCondLst>
                                        </p:cTn>
                                        <p:tgtEl>
                                          <p:spTgt spid="41"/>
                                        </p:tgtEl>
                                        <p:attrNameLst>
                                          <p:attrName>style.visibility</p:attrName>
                                        </p:attrNameLst>
                                      </p:cBhvr>
                                      <p:to>
                                        <p:strVal val="hidden"/>
                                      </p:to>
                                    </p:set>
                                  </p:childTnLst>
                                </p:cTn>
                              </p:par>
                              <p:par>
                                <p:cTn id="155" presetID="3" presetClass="exit" presetSubtype="10" fill="hold" grpId="1" nodeType="withEffect">
                                  <p:stCondLst>
                                    <p:cond delay="0"/>
                                  </p:stCondLst>
                                  <p:childTnLst>
                                    <p:animEffect transition="out" filter="blinds(horizontal)">
                                      <p:cBhvr>
                                        <p:cTn id="156" dur="500"/>
                                        <p:tgtEl>
                                          <p:spTgt spid="42"/>
                                        </p:tgtEl>
                                      </p:cBhvr>
                                    </p:animEffect>
                                    <p:set>
                                      <p:cBhvr>
                                        <p:cTn id="157" dur="1" fill="hold">
                                          <p:stCondLst>
                                            <p:cond delay="499"/>
                                          </p:stCondLst>
                                        </p:cTn>
                                        <p:tgtEl>
                                          <p:spTgt spid="42"/>
                                        </p:tgtEl>
                                        <p:attrNameLst>
                                          <p:attrName>style.visibility</p:attrName>
                                        </p:attrNameLst>
                                      </p:cBhvr>
                                      <p:to>
                                        <p:strVal val="hidden"/>
                                      </p:to>
                                    </p:set>
                                  </p:childTnLst>
                                </p:cTn>
                              </p:par>
                              <p:par>
                                <p:cTn id="158" presetID="3" presetClass="exit" presetSubtype="10" fill="hold" nodeType="withEffect">
                                  <p:stCondLst>
                                    <p:cond delay="0"/>
                                  </p:stCondLst>
                                  <p:childTnLst>
                                    <p:animEffect transition="out" filter="blinds(horizontal)">
                                      <p:cBhvr>
                                        <p:cTn id="159" dur="500"/>
                                        <p:tgtEl>
                                          <p:spTgt spid="43"/>
                                        </p:tgtEl>
                                      </p:cBhvr>
                                    </p:animEffect>
                                    <p:set>
                                      <p:cBhvr>
                                        <p:cTn id="160" dur="1" fill="hold">
                                          <p:stCondLst>
                                            <p:cond delay="499"/>
                                          </p:stCondLst>
                                        </p:cTn>
                                        <p:tgtEl>
                                          <p:spTgt spid="43"/>
                                        </p:tgtEl>
                                        <p:attrNameLst>
                                          <p:attrName>style.visibility</p:attrName>
                                        </p:attrNameLst>
                                      </p:cBhvr>
                                      <p:to>
                                        <p:strVal val="hidden"/>
                                      </p:to>
                                    </p:set>
                                  </p:childTnLst>
                                </p:cTn>
                              </p:par>
                            </p:childTnLst>
                          </p:cTn>
                        </p:par>
                        <p:par>
                          <p:cTn id="161" fill="hold">
                            <p:stCondLst>
                              <p:cond delay="500"/>
                            </p:stCondLst>
                            <p:childTnLst>
                              <p:par>
                                <p:cTn id="162" presetID="3" presetClass="entr" presetSubtype="10" fill="hold" nodeType="afterEffect">
                                  <p:stCondLst>
                                    <p:cond delay="0"/>
                                  </p:stCondLst>
                                  <p:childTnLst>
                                    <p:set>
                                      <p:cBhvr>
                                        <p:cTn id="163" dur="1" fill="hold">
                                          <p:stCondLst>
                                            <p:cond delay="0"/>
                                          </p:stCondLst>
                                        </p:cTn>
                                        <p:tgtEl>
                                          <p:spTgt spid="7"/>
                                        </p:tgtEl>
                                        <p:attrNameLst>
                                          <p:attrName>style.visibility</p:attrName>
                                        </p:attrNameLst>
                                      </p:cBhvr>
                                      <p:to>
                                        <p:strVal val="visible"/>
                                      </p:to>
                                    </p:set>
                                    <p:animEffect transition="in" filter="blinds(horizontal)">
                                      <p:cBhvr>
                                        <p:cTn id="164" dur="500"/>
                                        <p:tgtEl>
                                          <p:spTgt spid="7"/>
                                        </p:tgtEl>
                                      </p:cBhvr>
                                    </p:animEffect>
                                  </p:childTnLst>
                                </p:cTn>
                              </p:par>
                              <p:par>
                                <p:cTn id="165" presetID="3" presetClass="entr" presetSubtype="10" fill="hold" nodeType="withEffect">
                                  <p:stCondLst>
                                    <p:cond delay="0"/>
                                  </p:stCondLst>
                                  <p:childTnLst>
                                    <p:set>
                                      <p:cBhvr>
                                        <p:cTn id="166" dur="1" fill="hold">
                                          <p:stCondLst>
                                            <p:cond delay="0"/>
                                          </p:stCondLst>
                                        </p:cTn>
                                        <p:tgtEl>
                                          <p:spTgt spid="8"/>
                                        </p:tgtEl>
                                        <p:attrNameLst>
                                          <p:attrName>style.visibility</p:attrName>
                                        </p:attrNameLst>
                                      </p:cBhvr>
                                      <p:to>
                                        <p:strVal val="visible"/>
                                      </p:to>
                                    </p:set>
                                    <p:animEffect transition="in" filter="blinds(horizontal)">
                                      <p:cBhvr>
                                        <p:cTn id="167" dur="500"/>
                                        <p:tgtEl>
                                          <p:spTgt spid="8"/>
                                        </p:tgtEl>
                                      </p:cBhvr>
                                    </p:animEffect>
                                  </p:childTnLst>
                                </p:cTn>
                              </p:par>
                              <p:par>
                                <p:cTn id="168" presetID="3" presetClass="entr" presetSubtype="10" fill="hold" nodeType="withEffect">
                                  <p:stCondLst>
                                    <p:cond delay="0"/>
                                  </p:stCondLst>
                                  <p:childTnLst>
                                    <p:set>
                                      <p:cBhvr>
                                        <p:cTn id="169" dur="1" fill="hold">
                                          <p:stCondLst>
                                            <p:cond delay="0"/>
                                          </p:stCondLst>
                                        </p:cTn>
                                        <p:tgtEl>
                                          <p:spTgt spid="9"/>
                                        </p:tgtEl>
                                        <p:attrNameLst>
                                          <p:attrName>style.visibility</p:attrName>
                                        </p:attrNameLst>
                                      </p:cBhvr>
                                      <p:to>
                                        <p:strVal val="visible"/>
                                      </p:to>
                                    </p:set>
                                    <p:animEffect transition="in" filter="blinds(horizontal)">
                                      <p:cBhvr>
                                        <p:cTn id="170" dur="500"/>
                                        <p:tgtEl>
                                          <p:spTgt spid="9"/>
                                        </p:tgtEl>
                                      </p:cBhvr>
                                    </p:animEffect>
                                  </p:childTnLst>
                                </p:cTn>
                              </p:par>
                              <p:par>
                                <p:cTn id="171" presetID="3" presetClass="entr" presetSubtype="10" fill="hold" grpId="0" nodeType="withEffect">
                                  <p:stCondLst>
                                    <p:cond delay="0"/>
                                  </p:stCondLst>
                                  <p:childTnLst>
                                    <p:set>
                                      <p:cBhvr>
                                        <p:cTn id="172" dur="1" fill="hold">
                                          <p:stCondLst>
                                            <p:cond delay="0"/>
                                          </p:stCondLst>
                                        </p:cTn>
                                        <p:tgtEl>
                                          <p:spTgt spid="15"/>
                                        </p:tgtEl>
                                        <p:attrNameLst>
                                          <p:attrName>style.visibility</p:attrName>
                                        </p:attrNameLst>
                                      </p:cBhvr>
                                      <p:to>
                                        <p:strVal val="visible"/>
                                      </p:to>
                                    </p:set>
                                    <p:animEffect transition="in" filter="blinds(horizontal)">
                                      <p:cBhvr>
                                        <p:cTn id="173" dur="500"/>
                                        <p:tgtEl>
                                          <p:spTgt spid="15"/>
                                        </p:tgtEl>
                                      </p:cBhvr>
                                    </p:animEffect>
                                  </p:childTnLst>
                                </p:cTn>
                              </p:par>
                              <p:par>
                                <p:cTn id="174" presetID="3" presetClass="entr" presetSubtype="10" fill="hold" grpId="0" nodeType="withEffect">
                                  <p:stCondLst>
                                    <p:cond delay="0"/>
                                  </p:stCondLst>
                                  <p:childTnLst>
                                    <p:set>
                                      <p:cBhvr>
                                        <p:cTn id="175" dur="1" fill="hold">
                                          <p:stCondLst>
                                            <p:cond delay="0"/>
                                          </p:stCondLst>
                                        </p:cTn>
                                        <p:tgtEl>
                                          <p:spTgt spid="16"/>
                                        </p:tgtEl>
                                        <p:attrNameLst>
                                          <p:attrName>style.visibility</p:attrName>
                                        </p:attrNameLst>
                                      </p:cBhvr>
                                      <p:to>
                                        <p:strVal val="visible"/>
                                      </p:to>
                                    </p:set>
                                    <p:animEffect transition="in" filter="blinds(horizontal)">
                                      <p:cBhvr>
                                        <p:cTn id="176" dur="500"/>
                                        <p:tgtEl>
                                          <p:spTgt spid="16"/>
                                        </p:tgtEl>
                                      </p:cBhvr>
                                    </p:animEffect>
                                  </p:childTnLst>
                                </p:cTn>
                              </p:par>
                              <p:par>
                                <p:cTn id="177" presetID="3" presetClass="entr" presetSubtype="10" fill="hold" grpId="0" nodeType="withEffect">
                                  <p:stCondLst>
                                    <p:cond delay="0"/>
                                  </p:stCondLst>
                                  <p:childTnLst>
                                    <p:set>
                                      <p:cBhvr>
                                        <p:cTn id="178" dur="1" fill="hold">
                                          <p:stCondLst>
                                            <p:cond delay="0"/>
                                          </p:stCondLst>
                                        </p:cTn>
                                        <p:tgtEl>
                                          <p:spTgt spid="17"/>
                                        </p:tgtEl>
                                        <p:attrNameLst>
                                          <p:attrName>style.visibility</p:attrName>
                                        </p:attrNameLst>
                                      </p:cBhvr>
                                      <p:to>
                                        <p:strVal val="visible"/>
                                      </p:to>
                                    </p:set>
                                    <p:animEffect transition="in" filter="blinds(horizontal)">
                                      <p:cBhvr>
                                        <p:cTn id="179" dur="500"/>
                                        <p:tgtEl>
                                          <p:spTgt spid="17"/>
                                        </p:tgtEl>
                                      </p:cBhvr>
                                    </p:animEffect>
                                  </p:childTnLst>
                                </p:cTn>
                              </p:par>
                              <p:par>
                                <p:cTn id="180" presetID="3" presetClass="entr" presetSubtype="10" fill="hold" grpId="0" nodeType="withEffect">
                                  <p:stCondLst>
                                    <p:cond delay="0"/>
                                  </p:stCondLst>
                                  <p:childTnLst>
                                    <p:set>
                                      <p:cBhvr>
                                        <p:cTn id="181" dur="1" fill="hold">
                                          <p:stCondLst>
                                            <p:cond delay="0"/>
                                          </p:stCondLst>
                                        </p:cTn>
                                        <p:tgtEl>
                                          <p:spTgt spid="18"/>
                                        </p:tgtEl>
                                        <p:attrNameLst>
                                          <p:attrName>style.visibility</p:attrName>
                                        </p:attrNameLst>
                                      </p:cBhvr>
                                      <p:to>
                                        <p:strVal val="visible"/>
                                      </p:to>
                                    </p:set>
                                    <p:animEffect transition="in" filter="blinds(horizontal)">
                                      <p:cBhvr>
                                        <p:cTn id="182" dur="500"/>
                                        <p:tgtEl>
                                          <p:spTgt spid="18"/>
                                        </p:tgtEl>
                                      </p:cBhvr>
                                    </p:animEffect>
                                  </p:childTnLst>
                                </p:cTn>
                              </p:par>
                              <p:par>
                                <p:cTn id="183" presetID="3" presetClass="entr" presetSubtype="10" fill="hold" grpId="0" nodeType="withEffect">
                                  <p:stCondLst>
                                    <p:cond delay="0"/>
                                  </p:stCondLst>
                                  <p:childTnLst>
                                    <p:set>
                                      <p:cBhvr>
                                        <p:cTn id="184" dur="1" fill="hold">
                                          <p:stCondLst>
                                            <p:cond delay="0"/>
                                          </p:stCondLst>
                                        </p:cTn>
                                        <p:tgtEl>
                                          <p:spTgt spid="20"/>
                                        </p:tgtEl>
                                        <p:attrNameLst>
                                          <p:attrName>style.visibility</p:attrName>
                                        </p:attrNameLst>
                                      </p:cBhvr>
                                      <p:to>
                                        <p:strVal val="visible"/>
                                      </p:to>
                                    </p:set>
                                    <p:animEffect transition="in" filter="blinds(horizontal)">
                                      <p:cBhvr>
                                        <p:cTn id="185" dur="500"/>
                                        <p:tgtEl>
                                          <p:spTgt spid="20"/>
                                        </p:tgtEl>
                                      </p:cBhvr>
                                    </p:animEffect>
                                  </p:childTnLst>
                                </p:cTn>
                              </p:par>
                            </p:childTnLst>
                          </p:cTn>
                        </p:par>
                      </p:childTnLst>
                    </p:cTn>
                  </p:par>
                  <p:par>
                    <p:cTn id="186" fill="hold">
                      <p:stCondLst>
                        <p:cond delay="indefinite"/>
                      </p:stCondLst>
                      <p:childTnLst>
                        <p:par>
                          <p:cTn id="187" fill="hold">
                            <p:stCondLst>
                              <p:cond delay="0"/>
                            </p:stCondLst>
                            <p:childTnLst>
                              <p:par>
                                <p:cTn id="188" presetID="3" presetClass="entr" presetSubtype="10" fill="hold" grpId="0" nodeType="clickEffect">
                                  <p:stCondLst>
                                    <p:cond delay="0"/>
                                  </p:stCondLst>
                                  <p:childTnLst>
                                    <p:set>
                                      <p:cBhvr>
                                        <p:cTn id="189" dur="1" fill="hold">
                                          <p:stCondLst>
                                            <p:cond delay="0"/>
                                          </p:stCondLst>
                                        </p:cTn>
                                        <p:tgtEl>
                                          <p:spTgt spid="47"/>
                                        </p:tgtEl>
                                        <p:attrNameLst>
                                          <p:attrName>style.visibility</p:attrName>
                                        </p:attrNameLst>
                                      </p:cBhvr>
                                      <p:to>
                                        <p:strVal val="visible"/>
                                      </p:to>
                                    </p:set>
                                    <p:animEffect transition="in" filter="blinds(horizontal)">
                                      <p:cBhvr>
                                        <p:cTn id="190" dur="500"/>
                                        <p:tgtEl>
                                          <p:spTgt spid="47"/>
                                        </p:tgtEl>
                                      </p:cBhvr>
                                    </p:animEffect>
                                  </p:childTnLst>
                                </p:cTn>
                              </p:par>
                            </p:childTnLst>
                          </p:cTn>
                        </p:par>
                        <p:par>
                          <p:cTn id="191" fill="hold">
                            <p:stCondLst>
                              <p:cond delay="500"/>
                            </p:stCondLst>
                            <p:childTnLst>
                              <p:par>
                                <p:cTn id="192" presetID="3" presetClass="entr" presetSubtype="10" fill="hold" nodeType="afterEffect">
                                  <p:stCondLst>
                                    <p:cond delay="0"/>
                                  </p:stCondLst>
                                  <p:childTnLst>
                                    <p:set>
                                      <p:cBhvr>
                                        <p:cTn id="193" dur="1" fill="hold">
                                          <p:stCondLst>
                                            <p:cond delay="0"/>
                                          </p:stCondLst>
                                        </p:cTn>
                                        <p:tgtEl>
                                          <p:spTgt spid="48"/>
                                        </p:tgtEl>
                                        <p:attrNameLst>
                                          <p:attrName>style.visibility</p:attrName>
                                        </p:attrNameLst>
                                      </p:cBhvr>
                                      <p:to>
                                        <p:strVal val="visible"/>
                                      </p:to>
                                    </p:set>
                                    <p:animEffect transition="in" filter="blinds(horizontal)">
                                      <p:cBhvr>
                                        <p:cTn id="194" dur="500"/>
                                        <p:tgtEl>
                                          <p:spTgt spid="48"/>
                                        </p:tgtEl>
                                      </p:cBhvr>
                                    </p:animEffect>
                                  </p:childTnLst>
                                </p:cTn>
                              </p:par>
                              <p:par>
                                <p:cTn id="195" presetID="3" presetClass="entr" presetSubtype="10" fill="hold" nodeType="withEffect">
                                  <p:stCondLst>
                                    <p:cond delay="0"/>
                                  </p:stCondLst>
                                  <p:childTnLst>
                                    <p:set>
                                      <p:cBhvr>
                                        <p:cTn id="196" dur="1" fill="hold">
                                          <p:stCondLst>
                                            <p:cond delay="0"/>
                                          </p:stCondLst>
                                        </p:cTn>
                                        <p:tgtEl>
                                          <p:spTgt spid="49"/>
                                        </p:tgtEl>
                                        <p:attrNameLst>
                                          <p:attrName>style.visibility</p:attrName>
                                        </p:attrNameLst>
                                      </p:cBhvr>
                                      <p:to>
                                        <p:strVal val="visible"/>
                                      </p:to>
                                    </p:set>
                                    <p:animEffect transition="in" filter="blinds(horizontal)">
                                      <p:cBhvr>
                                        <p:cTn id="197" dur="500"/>
                                        <p:tgtEl>
                                          <p:spTgt spid="49"/>
                                        </p:tgtEl>
                                      </p:cBhvr>
                                    </p:animEffect>
                                  </p:childTnLst>
                                </p:cTn>
                              </p:par>
                              <p:par>
                                <p:cTn id="198" presetID="3" presetClass="entr" presetSubtype="10" fill="hold" grpId="0" nodeType="withEffect">
                                  <p:stCondLst>
                                    <p:cond delay="0"/>
                                  </p:stCondLst>
                                  <p:childTnLst>
                                    <p:set>
                                      <p:cBhvr>
                                        <p:cTn id="199" dur="1" fill="hold">
                                          <p:stCondLst>
                                            <p:cond delay="0"/>
                                          </p:stCondLst>
                                        </p:cTn>
                                        <p:tgtEl>
                                          <p:spTgt spid="50"/>
                                        </p:tgtEl>
                                        <p:attrNameLst>
                                          <p:attrName>style.visibility</p:attrName>
                                        </p:attrNameLst>
                                      </p:cBhvr>
                                      <p:to>
                                        <p:strVal val="visible"/>
                                      </p:to>
                                    </p:set>
                                    <p:animEffect transition="in" filter="blinds(horizontal)">
                                      <p:cBhvr>
                                        <p:cTn id="200" dur="500"/>
                                        <p:tgtEl>
                                          <p:spTgt spid="50"/>
                                        </p:tgtEl>
                                      </p:cBhvr>
                                    </p:animEffect>
                                  </p:childTnLst>
                                </p:cTn>
                              </p:par>
                            </p:childTnLst>
                          </p:cTn>
                        </p:par>
                        <p:par>
                          <p:cTn id="201" fill="hold">
                            <p:stCondLst>
                              <p:cond delay="1000"/>
                            </p:stCondLst>
                            <p:childTnLst>
                              <p:par>
                                <p:cTn id="202" presetID="3" presetClass="entr" presetSubtype="10" fill="hold" grpId="0" nodeType="afterEffect">
                                  <p:stCondLst>
                                    <p:cond delay="0"/>
                                  </p:stCondLst>
                                  <p:childTnLst>
                                    <p:set>
                                      <p:cBhvr>
                                        <p:cTn id="203" dur="1" fill="hold">
                                          <p:stCondLst>
                                            <p:cond delay="0"/>
                                          </p:stCondLst>
                                        </p:cTn>
                                        <p:tgtEl>
                                          <p:spTgt spid="52"/>
                                        </p:tgtEl>
                                        <p:attrNameLst>
                                          <p:attrName>style.visibility</p:attrName>
                                        </p:attrNameLst>
                                      </p:cBhvr>
                                      <p:to>
                                        <p:strVal val="visible"/>
                                      </p:to>
                                    </p:set>
                                    <p:animEffect transition="in" filter="blinds(horizontal)">
                                      <p:cBhvr>
                                        <p:cTn id="204" dur="500"/>
                                        <p:tgtEl>
                                          <p:spTgt spid="52"/>
                                        </p:tgtEl>
                                      </p:cBhvr>
                                    </p:animEffect>
                                  </p:childTnLst>
                                </p:cTn>
                              </p:par>
                            </p:childTnLst>
                          </p:cTn>
                        </p:par>
                      </p:childTnLst>
                    </p:cTn>
                  </p:par>
                  <p:par>
                    <p:cTn id="205" fill="hold">
                      <p:stCondLst>
                        <p:cond delay="indefinite"/>
                      </p:stCondLst>
                      <p:childTnLst>
                        <p:par>
                          <p:cTn id="206" fill="hold">
                            <p:stCondLst>
                              <p:cond delay="0"/>
                            </p:stCondLst>
                            <p:childTnLst>
                              <p:par>
                                <p:cTn id="207" presetID="3" presetClass="exit" presetSubtype="10" fill="hold" nodeType="clickEffect">
                                  <p:stCondLst>
                                    <p:cond delay="0"/>
                                  </p:stCondLst>
                                  <p:childTnLst>
                                    <p:animEffect transition="out" filter="blinds(horizontal)">
                                      <p:cBhvr>
                                        <p:cTn id="208" dur="500"/>
                                        <p:tgtEl>
                                          <p:spTgt spid="48"/>
                                        </p:tgtEl>
                                      </p:cBhvr>
                                    </p:animEffect>
                                    <p:set>
                                      <p:cBhvr>
                                        <p:cTn id="209" dur="1" fill="hold">
                                          <p:stCondLst>
                                            <p:cond delay="499"/>
                                          </p:stCondLst>
                                        </p:cTn>
                                        <p:tgtEl>
                                          <p:spTgt spid="48"/>
                                        </p:tgtEl>
                                        <p:attrNameLst>
                                          <p:attrName>style.visibility</p:attrName>
                                        </p:attrNameLst>
                                      </p:cBhvr>
                                      <p:to>
                                        <p:strVal val="hidden"/>
                                      </p:to>
                                    </p:set>
                                  </p:childTnLst>
                                </p:cTn>
                              </p:par>
                              <p:par>
                                <p:cTn id="210" presetID="3" presetClass="exit" presetSubtype="10" fill="hold" nodeType="withEffect">
                                  <p:stCondLst>
                                    <p:cond delay="0"/>
                                  </p:stCondLst>
                                  <p:childTnLst>
                                    <p:animEffect transition="out" filter="blinds(horizontal)">
                                      <p:cBhvr>
                                        <p:cTn id="211" dur="500"/>
                                        <p:tgtEl>
                                          <p:spTgt spid="49"/>
                                        </p:tgtEl>
                                      </p:cBhvr>
                                    </p:animEffect>
                                    <p:set>
                                      <p:cBhvr>
                                        <p:cTn id="212" dur="1" fill="hold">
                                          <p:stCondLst>
                                            <p:cond delay="499"/>
                                          </p:stCondLst>
                                        </p:cTn>
                                        <p:tgtEl>
                                          <p:spTgt spid="49"/>
                                        </p:tgtEl>
                                        <p:attrNameLst>
                                          <p:attrName>style.visibility</p:attrName>
                                        </p:attrNameLst>
                                      </p:cBhvr>
                                      <p:to>
                                        <p:strVal val="hidden"/>
                                      </p:to>
                                    </p:set>
                                  </p:childTnLst>
                                </p:cTn>
                              </p:par>
                            </p:childTnLst>
                          </p:cTn>
                        </p:par>
                        <p:par>
                          <p:cTn id="213" fill="hold">
                            <p:stCondLst>
                              <p:cond delay="500"/>
                            </p:stCondLst>
                            <p:childTnLst>
                              <p:par>
                                <p:cTn id="214" presetID="3" presetClass="exit" presetSubtype="10" fill="hold" grpId="1" nodeType="afterEffect">
                                  <p:stCondLst>
                                    <p:cond delay="0"/>
                                  </p:stCondLst>
                                  <p:childTnLst>
                                    <p:animEffect transition="out" filter="blinds(horizontal)">
                                      <p:cBhvr>
                                        <p:cTn id="215" dur="500"/>
                                        <p:tgtEl>
                                          <p:spTgt spid="52"/>
                                        </p:tgtEl>
                                      </p:cBhvr>
                                    </p:animEffect>
                                    <p:set>
                                      <p:cBhvr>
                                        <p:cTn id="216" dur="1" fill="hold">
                                          <p:stCondLst>
                                            <p:cond delay="499"/>
                                          </p:stCondLst>
                                        </p:cTn>
                                        <p:tgtEl>
                                          <p:spTgt spid="52"/>
                                        </p:tgtEl>
                                        <p:attrNameLst>
                                          <p:attrName>style.visibility</p:attrName>
                                        </p:attrNameLst>
                                      </p:cBhvr>
                                      <p:to>
                                        <p:strVal val="hidden"/>
                                      </p:to>
                                    </p:set>
                                  </p:childTnLst>
                                </p:cTn>
                              </p:par>
                              <p:par>
                                <p:cTn id="217" presetID="3" presetClass="exit" presetSubtype="10" fill="hold" grpId="1" nodeType="withEffect">
                                  <p:stCondLst>
                                    <p:cond delay="0"/>
                                  </p:stCondLst>
                                  <p:childTnLst>
                                    <p:animEffect transition="out" filter="blinds(horizontal)">
                                      <p:cBhvr>
                                        <p:cTn id="218" dur="500"/>
                                        <p:tgtEl>
                                          <p:spTgt spid="50"/>
                                        </p:tgtEl>
                                      </p:cBhvr>
                                    </p:animEffect>
                                    <p:set>
                                      <p:cBhvr>
                                        <p:cTn id="219" dur="1" fill="hold">
                                          <p:stCondLst>
                                            <p:cond delay="499"/>
                                          </p:stCondLst>
                                        </p:cTn>
                                        <p:tgtEl>
                                          <p:spTgt spid="50"/>
                                        </p:tgtEl>
                                        <p:attrNameLst>
                                          <p:attrName>style.visibility</p:attrName>
                                        </p:attrNameLst>
                                      </p:cBhvr>
                                      <p:to>
                                        <p:strVal val="hidden"/>
                                      </p:to>
                                    </p:set>
                                  </p:childTnLst>
                                </p:cTn>
                              </p:par>
                            </p:childTnLst>
                          </p:cTn>
                        </p:par>
                        <p:par>
                          <p:cTn id="220" fill="hold">
                            <p:stCondLst>
                              <p:cond delay="1000"/>
                            </p:stCondLst>
                            <p:childTnLst>
                              <p:par>
                                <p:cTn id="221" presetID="3" presetClass="entr" presetSubtype="10" fill="hold" grpId="0" nodeType="after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blinds(horizontal)">
                                      <p:cBhvr>
                                        <p:cTn id="2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2" grpId="1"/>
      <p:bldP spid="13" grpId="0"/>
      <p:bldP spid="13" grpId="1"/>
      <p:bldP spid="14" grpId="0"/>
      <p:bldP spid="14" grpId="1"/>
      <p:bldP spid="15" grpId="0"/>
      <p:bldP spid="16" grpId="0"/>
      <p:bldP spid="17" grpId="0"/>
      <p:bldP spid="18" grpId="0"/>
      <p:bldP spid="19" grpId="0"/>
      <p:bldP spid="19" grpId="1"/>
      <p:bldP spid="20" grpId="0"/>
      <p:bldP spid="23" grpId="0"/>
      <p:bldP spid="24" grpId="0"/>
      <p:bldP spid="25" grpId="0"/>
      <p:bldP spid="27" grpId="0"/>
      <p:bldP spid="28" grpId="0"/>
      <p:bldP spid="29" grpId="0"/>
      <p:bldP spid="31" grpId="0"/>
      <p:bldP spid="32" grpId="0"/>
      <p:bldP spid="33" grpId="0"/>
      <p:bldP spid="34" grpId="0"/>
      <p:bldP spid="35" grpId="0"/>
      <p:bldP spid="36" grpId="0"/>
      <p:bldP spid="38" grpId="0" animBg="1"/>
      <p:bldP spid="38" grpId="1" animBg="1"/>
      <p:bldP spid="39" grpId="0" animBg="1"/>
      <p:bldP spid="39" grpId="1" animBg="1"/>
      <p:bldP spid="40" grpId="0" animBg="1"/>
      <p:bldP spid="40" grpId="1" animBg="1"/>
      <p:bldP spid="41" grpId="0" animBg="1"/>
      <p:bldP spid="41" grpId="1" animBg="1"/>
      <p:bldP spid="42" grpId="0"/>
      <p:bldP spid="42" grpId="1"/>
      <p:bldP spid="44" grpId="0"/>
      <p:bldP spid="45" grpId="0"/>
      <p:bldP spid="46" grpId="0"/>
      <p:bldP spid="47" grpId="0"/>
      <p:bldP spid="50" grpId="0" animBg="1"/>
      <p:bldP spid="50" grpId="1" animBg="1"/>
      <p:bldP spid="51" grpId="0" animBg="1"/>
      <p:bldP spid="52" grpId="0"/>
      <p:bldP spid="52" grpId="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smtClean="0"/>
              <a:t>3.5 </a:t>
            </a:r>
            <a:r>
              <a:rPr lang="zh-CN" altLang="en-US" dirty="0"/>
              <a:t>控制系统的</a:t>
            </a:r>
            <a:r>
              <a:rPr lang="zh-CN" altLang="en-US" dirty="0" smtClean="0"/>
              <a:t>稳定性分析</a:t>
            </a:r>
            <a:endParaRPr lang="zh-CN" altLang="en-US" dirty="0"/>
          </a:p>
        </p:txBody>
      </p:sp>
      <p:sp>
        <p:nvSpPr>
          <p:cNvPr id="3" name="Text Box 8"/>
          <p:cNvSpPr txBox="1">
            <a:spLocks noChangeArrowheads="1"/>
          </p:cNvSpPr>
          <p:nvPr/>
        </p:nvSpPr>
        <p:spPr bwMode="auto">
          <a:xfrm>
            <a:off x="515937" y="1089025"/>
            <a:ext cx="11160125" cy="173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latin typeface="+mn-ea"/>
                <a:ea typeface="+mn-ea"/>
              </a:rPr>
              <a:t>例</a:t>
            </a:r>
            <a:r>
              <a:rPr lang="en-US" altLang="zh-CN" sz="2000" b="1" dirty="0">
                <a:latin typeface="+mj-ea"/>
                <a:ea typeface="+mj-ea"/>
              </a:rPr>
              <a:t>17</a:t>
            </a:r>
            <a:r>
              <a:rPr lang="zh-CN" altLang="en-US" sz="2000" dirty="0">
                <a:latin typeface="+mn-ea"/>
                <a:ea typeface="+mn-ea"/>
              </a:rPr>
              <a:t>：已知单位反馈控制系统的开环传递函数为</a:t>
            </a:r>
          </a:p>
          <a:p>
            <a:pPr eaLnBrk="1" hangingPunct="1">
              <a:lnSpc>
                <a:spcPct val="130000"/>
              </a:lnSpc>
              <a:spcBef>
                <a:spcPct val="50000"/>
              </a:spcBef>
            </a:pPr>
            <a:endParaRPr lang="zh-CN" altLang="en-US" sz="2000" dirty="0">
              <a:latin typeface="+mn-ea"/>
              <a:ea typeface="+mn-ea"/>
            </a:endParaRPr>
          </a:p>
          <a:p>
            <a:pPr indent="863600" eaLnBrk="1" hangingPunct="1">
              <a:lnSpc>
                <a:spcPct val="130000"/>
              </a:lnSpc>
              <a:spcBef>
                <a:spcPts val="3000"/>
              </a:spcBef>
            </a:pPr>
            <a:r>
              <a:rPr lang="zh-CN" altLang="en-US" sz="2000" dirty="0">
                <a:latin typeface="+mn-ea"/>
                <a:ea typeface="+mn-ea"/>
              </a:rPr>
              <a:t>求系统产生等幅振荡的</a:t>
            </a:r>
            <a:r>
              <a:rPr lang="en-US" altLang="zh-CN" sz="2000" dirty="0">
                <a:latin typeface="+mn-ea"/>
                <a:ea typeface="+mn-ea"/>
              </a:rPr>
              <a:t>K</a:t>
            </a:r>
            <a:r>
              <a:rPr lang="zh-CN" altLang="en-US" sz="2000" dirty="0">
                <a:latin typeface="+mn-ea"/>
                <a:ea typeface="+mn-ea"/>
              </a:rPr>
              <a:t>值和相应的振荡频率。</a:t>
            </a:r>
            <a:endParaRPr lang="en-US" altLang="zh-CN" sz="2000" dirty="0">
              <a:latin typeface="+mn-ea"/>
              <a:ea typeface="+mn-ea"/>
            </a:endParaRPr>
          </a:p>
        </p:txBody>
      </p:sp>
      <p:graphicFrame>
        <p:nvGraphicFramePr>
          <p:cNvPr id="4" name="Object 9"/>
          <p:cNvGraphicFramePr>
            <a:graphicFrameLocks noChangeAspect="1"/>
          </p:cNvGraphicFramePr>
          <p:nvPr>
            <p:extLst>
              <p:ext uri="{D42A27DB-BD31-4B8C-83A1-F6EECF244321}">
                <p14:modId xmlns:p14="http://schemas.microsoft.com/office/powerpoint/2010/main" val="192758098"/>
              </p:ext>
            </p:extLst>
          </p:nvPr>
        </p:nvGraphicFramePr>
        <p:xfrm>
          <a:off x="4864894" y="1554028"/>
          <a:ext cx="3078162" cy="619125"/>
        </p:xfrm>
        <a:graphic>
          <a:graphicData uri="http://schemas.openxmlformats.org/presentationml/2006/ole">
            <mc:AlternateContent xmlns:mc="http://schemas.openxmlformats.org/markup-compatibility/2006">
              <mc:Choice xmlns:v="urn:schemas-microsoft-com:vml" Requires="v">
                <p:oleObj spid="_x0000_s86258" r:id="rId3" imgW="2083117" imgH="419417" progId="Equation.3">
                  <p:embed/>
                </p:oleObj>
              </mc:Choice>
              <mc:Fallback>
                <p:oleObj r:id="rId3" imgW="2083117" imgH="419417" progId="Equation.3">
                  <p:embed/>
                  <p:pic>
                    <p:nvPicPr>
                      <p:cNvPr id="86018" name="Object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4894" y="1554028"/>
                        <a:ext cx="307816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11"/>
          <p:cNvSpPr txBox="1">
            <a:spLocks noChangeArrowheads="1"/>
          </p:cNvSpPr>
          <p:nvPr/>
        </p:nvSpPr>
        <p:spPr bwMode="auto">
          <a:xfrm>
            <a:off x="1852613" y="3566675"/>
            <a:ext cx="28082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000" dirty="0">
                <a:latin typeface="+mn-ea"/>
                <a:ea typeface="+mn-ea"/>
                <a:cs typeface="楷体_GB2312"/>
              </a:rPr>
              <a:t>劳斯表</a:t>
            </a:r>
          </a:p>
        </p:txBody>
      </p:sp>
      <p:graphicFrame>
        <p:nvGraphicFramePr>
          <p:cNvPr id="6" name="Object 12"/>
          <p:cNvGraphicFramePr>
            <a:graphicFrameLocks noChangeAspect="1"/>
          </p:cNvGraphicFramePr>
          <p:nvPr>
            <p:extLst>
              <p:ext uri="{D42A27DB-BD31-4B8C-83A1-F6EECF244321}">
                <p14:modId xmlns:p14="http://schemas.microsoft.com/office/powerpoint/2010/main" val="3469419724"/>
              </p:ext>
            </p:extLst>
          </p:nvPr>
        </p:nvGraphicFramePr>
        <p:xfrm>
          <a:off x="2008188" y="4503300"/>
          <a:ext cx="303212" cy="373063"/>
        </p:xfrm>
        <a:graphic>
          <a:graphicData uri="http://schemas.openxmlformats.org/presentationml/2006/ole">
            <mc:AlternateContent xmlns:mc="http://schemas.openxmlformats.org/markup-compatibility/2006">
              <mc:Choice xmlns:v="urn:schemas-microsoft-com:vml" Requires="v">
                <p:oleObj spid="_x0000_s86259" r:id="rId5" imgW="165274" imgH="203341" progId="Equation.3">
                  <p:embed/>
                </p:oleObj>
              </mc:Choice>
              <mc:Fallback>
                <p:oleObj r:id="rId5" imgW="165274" imgH="203341" progId="Equation.3">
                  <p:embed/>
                  <p:pic>
                    <p:nvPicPr>
                      <p:cNvPr id="121868"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8188" y="4503300"/>
                        <a:ext cx="30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3"/>
          <p:cNvGraphicFramePr>
            <a:graphicFrameLocks noChangeAspect="1"/>
          </p:cNvGraphicFramePr>
          <p:nvPr>
            <p:extLst>
              <p:ext uri="{D42A27DB-BD31-4B8C-83A1-F6EECF244321}">
                <p14:modId xmlns:p14="http://schemas.microsoft.com/office/powerpoint/2010/main" val="2662700043"/>
              </p:ext>
            </p:extLst>
          </p:nvPr>
        </p:nvGraphicFramePr>
        <p:xfrm>
          <a:off x="1995488" y="5008125"/>
          <a:ext cx="303212" cy="373063"/>
        </p:xfrm>
        <a:graphic>
          <a:graphicData uri="http://schemas.openxmlformats.org/presentationml/2006/ole">
            <mc:AlternateContent xmlns:mc="http://schemas.openxmlformats.org/markup-compatibility/2006">
              <mc:Choice xmlns:v="urn:schemas-microsoft-com:vml" Requires="v">
                <p:oleObj spid="_x0000_s86260" r:id="rId7" imgW="165274" imgH="203341" progId="Equation.3">
                  <p:embed/>
                </p:oleObj>
              </mc:Choice>
              <mc:Fallback>
                <p:oleObj r:id="rId7" imgW="165274" imgH="203341" progId="Equation.3">
                  <p:embed/>
                  <p:pic>
                    <p:nvPicPr>
                      <p:cNvPr id="121869" name="Object 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95488" y="5008125"/>
                        <a:ext cx="303212"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 name="Object 14"/>
          <p:cNvGraphicFramePr>
            <a:graphicFrameLocks noChangeAspect="1"/>
          </p:cNvGraphicFramePr>
          <p:nvPr>
            <p:extLst>
              <p:ext uri="{D42A27DB-BD31-4B8C-83A1-F6EECF244321}">
                <p14:modId xmlns:p14="http://schemas.microsoft.com/office/powerpoint/2010/main" val="1173797937"/>
              </p:ext>
            </p:extLst>
          </p:nvPr>
        </p:nvGraphicFramePr>
        <p:xfrm>
          <a:off x="1995488" y="5439925"/>
          <a:ext cx="280987" cy="373063"/>
        </p:xfrm>
        <a:graphic>
          <a:graphicData uri="http://schemas.openxmlformats.org/presentationml/2006/ole">
            <mc:AlternateContent xmlns:mc="http://schemas.openxmlformats.org/markup-compatibility/2006">
              <mc:Choice xmlns:v="urn:schemas-microsoft-com:vml" Requires="v">
                <p:oleObj spid="_x0000_s86261" r:id="rId9" imgW="152585" imgH="203341" progId="Equation.3">
                  <p:embed/>
                </p:oleObj>
              </mc:Choice>
              <mc:Fallback>
                <p:oleObj r:id="rId9" imgW="152585" imgH="203341" progId="Equation.3">
                  <p:embed/>
                  <p:pic>
                    <p:nvPicPr>
                      <p:cNvPr id="121870" name="Object 1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95488" y="5439925"/>
                        <a:ext cx="280987"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 name="Object 15"/>
          <p:cNvGraphicFramePr>
            <a:graphicFrameLocks noChangeAspect="1"/>
          </p:cNvGraphicFramePr>
          <p:nvPr>
            <p:extLst>
              <p:ext uri="{D42A27DB-BD31-4B8C-83A1-F6EECF244321}">
                <p14:modId xmlns:p14="http://schemas.microsoft.com/office/powerpoint/2010/main" val="1531340080"/>
              </p:ext>
            </p:extLst>
          </p:nvPr>
        </p:nvGraphicFramePr>
        <p:xfrm>
          <a:off x="1995488" y="5871725"/>
          <a:ext cx="304800" cy="373063"/>
        </p:xfrm>
        <a:graphic>
          <a:graphicData uri="http://schemas.openxmlformats.org/presentationml/2006/ole">
            <mc:AlternateContent xmlns:mc="http://schemas.openxmlformats.org/markup-compatibility/2006">
              <mc:Choice xmlns:v="urn:schemas-microsoft-com:vml" Requires="v">
                <p:oleObj spid="_x0000_s86262" r:id="rId11" imgW="165274" imgH="203341" progId="Equation.3">
                  <p:embed/>
                </p:oleObj>
              </mc:Choice>
              <mc:Fallback>
                <p:oleObj r:id="rId11" imgW="165274" imgH="203341" progId="Equation.3">
                  <p:embed/>
                  <p:pic>
                    <p:nvPicPr>
                      <p:cNvPr id="121871" name="Object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995488" y="5871725"/>
                        <a:ext cx="304800"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 name="Line 17"/>
          <p:cNvSpPr>
            <a:spLocks noChangeShapeType="1"/>
          </p:cNvSpPr>
          <p:nvPr/>
        </p:nvSpPr>
        <p:spPr bwMode="auto">
          <a:xfrm flipH="1">
            <a:off x="2355850" y="3998475"/>
            <a:ext cx="0" cy="2303463"/>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Text Box 18"/>
          <p:cNvSpPr txBox="1">
            <a:spLocks noChangeArrowheads="1"/>
          </p:cNvSpPr>
          <p:nvPr/>
        </p:nvSpPr>
        <p:spPr bwMode="auto">
          <a:xfrm>
            <a:off x="2500313" y="4501713"/>
            <a:ext cx="43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12</a:t>
            </a:r>
          </a:p>
        </p:txBody>
      </p:sp>
      <p:sp>
        <p:nvSpPr>
          <p:cNvPr id="12" name="Text Box 19"/>
          <p:cNvSpPr txBox="1">
            <a:spLocks noChangeArrowheads="1"/>
          </p:cNvSpPr>
          <p:nvPr/>
        </p:nvSpPr>
        <p:spPr bwMode="auto">
          <a:xfrm>
            <a:off x="3292475" y="4500125"/>
            <a:ext cx="6477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198</a:t>
            </a:r>
          </a:p>
        </p:txBody>
      </p:sp>
      <p:sp>
        <p:nvSpPr>
          <p:cNvPr id="13" name="Text Box 20"/>
          <p:cNvSpPr txBox="1">
            <a:spLocks noChangeArrowheads="1"/>
          </p:cNvSpPr>
          <p:nvPr/>
        </p:nvSpPr>
        <p:spPr bwMode="auto">
          <a:xfrm>
            <a:off x="4156075" y="45001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14" name="Text Box 22"/>
          <p:cNvSpPr txBox="1">
            <a:spLocks noChangeArrowheads="1"/>
          </p:cNvSpPr>
          <p:nvPr/>
        </p:nvSpPr>
        <p:spPr bwMode="auto">
          <a:xfrm>
            <a:off x="2355850" y="5006538"/>
            <a:ext cx="649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52.5</a:t>
            </a:r>
          </a:p>
        </p:txBody>
      </p:sp>
      <p:sp>
        <p:nvSpPr>
          <p:cNvPr id="15" name="Text Box 23"/>
          <p:cNvSpPr txBox="1">
            <a:spLocks noChangeArrowheads="1"/>
          </p:cNvSpPr>
          <p:nvPr/>
        </p:nvSpPr>
        <p:spPr bwMode="auto">
          <a:xfrm>
            <a:off x="4156075" y="5004950"/>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sp>
        <p:nvSpPr>
          <p:cNvPr id="16" name="Text Box 25"/>
          <p:cNvSpPr txBox="1">
            <a:spLocks noChangeArrowheads="1"/>
          </p:cNvSpPr>
          <p:nvPr/>
        </p:nvSpPr>
        <p:spPr bwMode="auto">
          <a:xfrm>
            <a:off x="3219450" y="5006538"/>
            <a:ext cx="935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200+K</a:t>
            </a:r>
          </a:p>
        </p:txBody>
      </p:sp>
      <p:graphicFrame>
        <p:nvGraphicFramePr>
          <p:cNvPr id="17" name="Object 26"/>
          <p:cNvGraphicFramePr>
            <a:graphicFrameLocks noChangeAspect="1"/>
          </p:cNvGraphicFramePr>
          <p:nvPr>
            <p:extLst>
              <p:ext uri="{D42A27DB-BD31-4B8C-83A1-F6EECF244321}">
                <p14:modId xmlns:p14="http://schemas.microsoft.com/office/powerpoint/2010/main" val="236298661"/>
              </p:ext>
            </p:extLst>
          </p:nvPr>
        </p:nvGraphicFramePr>
        <p:xfrm>
          <a:off x="1997075" y="4071500"/>
          <a:ext cx="303213" cy="373063"/>
        </p:xfrm>
        <a:graphic>
          <a:graphicData uri="http://schemas.openxmlformats.org/presentationml/2006/ole">
            <mc:AlternateContent xmlns:mc="http://schemas.openxmlformats.org/markup-compatibility/2006">
              <mc:Choice xmlns:v="urn:schemas-microsoft-com:vml" Requires="v">
                <p:oleObj spid="_x0000_s86263" r:id="rId13" imgW="165274" imgH="203341" progId="Equation.3">
                  <p:embed/>
                </p:oleObj>
              </mc:Choice>
              <mc:Fallback>
                <p:oleObj r:id="rId13" imgW="165274" imgH="203341" progId="Equation.3">
                  <p:embed/>
                  <p:pic>
                    <p:nvPicPr>
                      <p:cNvPr id="121882" name="Object 2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97075" y="4071500"/>
                        <a:ext cx="303213"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8" name="Text Box 27"/>
          <p:cNvSpPr txBox="1">
            <a:spLocks noChangeArrowheads="1"/>
          </p:cNvSpPr>
          <p:nvPr/>
        </p:nvSpPr>
        <p:spPr bwMode="auto">
          <a:xfrm>
            <a:off x="2571750" y="4069913"/>
            <a:ext cx="3603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l-GR" altLang="zh-CN">
                <a:latin typeface="宋体" panose="02010600030101010101" pitchFamily="2" charset="-122"/>
              </a:rPr>
              <a:t>1</a:t>
            </a:r>
          </a:p>
        </p:txBody>
      </p:sp>
      <p:sp>
        <p:nvSpPr>
          <p:cNvPr id="19" name="Text Box 28"/>
          <p:cNvSpPr txBox="1">
            <a:spLocks noChangeArrowheads="1"/>
          </p:cNvSpPr>
          <p:nvPr/>
        </p:nvSpPr>
        <p:spPr bwMode="auto">
          <a:xfrm>
            <a:off x="3363913" y="406832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69</a:t>
            </a:r>
          </a:p>
        </p:txBody>
      </p:sp>
      <p:sp>
        <p:nvSpPr>
          <p:cNvPr id="20" name="Text Box 29"/>
          <p:cNvSpPr txBox="1">
            <a:spLocks noChangeArrowheads="1"/>
          </p:cNvSpPr>
          <p:nvPr/>
        </p:nvSpPr>
        <p:spPr bwMode="auto">
          <a:xfrm>
            <a:off x="3940175" y="4069913"/>
            <a:ext cx="863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200+K</a:t>
            </a:r>
          </a:p>
        </p:txBody>
      </p:sp>
      <p:graphicFrame>
        <p:nvGraphicFramePr>
          <p:cNvPr id="21" name="Object 47"/>
          <p:cNvGraphicFramePr>
            <a:graphicFrameLocks noChangeAspect="1"/>
          </p:cNvGraphicFramePr>
          <p:nvPr>
            <p:extLst>
              <p:ext uri="{D42A27DB-BD31-4B8C-83A1-F6EECF244321}">
                <p14:modId xmlns:p14="http://schemas.microsoft.com/office/powerpoint/2010/main" val="1690678767"/>
              </p:ext>
            </p:extLst>
          </p:nvPr>
        </p:nvGraphicFramePr>
        <p:xfrm>
          <a:off x="2999580" y="2876272"/>
          <a:ext cx="6192838" cy="382588"/>
        </p:xfrm>
        <a:graphic>
          <a:graphicData uri="http://schemas.openxmlformats.org/presentationml/2006/ole">
            <mc:AlternateContent xmlns:mc="http://schemas.openxmlformats.org/markup-compatibility/2006">
              <mc:Choice xmlns:v="urn:schemas-microsoft-com:vml" Requires="v">
                <p:oleObj spid="_x0000_s86264" r:id="rId15" imgW="3683317" imgH="228917" progId="Equation.3">
                  <p:embed/>
                </p:oleObj>
              </mc:Choice>
              <mc:Fallback>
                <p:oleObj r:id="rId15" imgW="3683317" imgH="228917" progId="Equation.3">
                  <p:embed/>
                  <p:pic>
                    <p:nvPicPr>
                      <p:cNvPr id="121903" name="Object 4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999580" y="2876272"/>
                        <a:ext cx="6192838" cy="382588"/>
                      </a:xfrm>
                      <a:prstGeom prst="rect">
                        <a:avLst/>
                      </a:prstGeom>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2" name="Text Box 49"/>
          <p:cNvSpPr txBox="1">
            <a:spLocks noChangeArrowheads="1"/>
          </p:cNvSpPr>
          <p:nvPr/>
        </p:nvSpPr>
        <p:spPr bwMode="auto">
          <a:xfrm>
            <a:off x="2355850" y="5870138"/>
            <a:ext cx="935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200+K</a:t>
            </a:r>
          </a:p>
        </p:txBody>
      </p:sp>
      <p:graphicFrame>
        <p:nvGraphicFramePr>
          <p:cNvPr id="23" name="Object 50"/>
          <p:cNvGraphicFramePr>
            <a:graphicFrameLocks noChangeAspect="1"/>
          </p:cNvGraphicFramePr>
          <p:nvPr>
            <p:extLst>
              <p:ext uri="{D42A27DB-BD31-4B8C-83A1-F6EECF244321}">
                <p14:modId xmlns:p14="http://schemas.microsoft.com/office/powerpoint/2010/main" val="1191349652"/>
              </p:ext>
            </p:extLst>
          </p:nvPr>
        </p:nvGraphicFramePr>
        <p:xfrm>
          <a:off x="2355850" y="5438338"/>
          <a:ext cx="847725" cy="442912"/>
        </p:xfrm>
        <a:graphic>
          <a:graphicData uri="http://schemas.openxmlformats.org/presentationml/2006/ole">
            <mc:AlternateContent xmlns:mc="http://schemas.openxmlformats.org/markup-compatibility/2006">
              <mc:Choice xmlns:v="urn:schemas-microsoft-com:vml" Requires="v">
                <p:oleObj spid="_x0000_s86265" r:id="rId17" imgW="749292" imgH="393846" progId="Equation.3">
                  <p:embed/>
                </p:oleObj>
              </mc:Choice>
              <mc:Fallback>
                <p:oleObj r:id="rId17" imgW="749292" imgH="393846" progId="Equation.3">
                  <p:embed/>
                  <p:pic>
                    <p:nvPicPr>
                      <p:cNvPr id="121906" name="Object 5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55850" y="5438338"/>
                        <a:ext cx="847725"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4" name="Text Box 51"/>
          <p:cNvSpPr txBox="1">
            <a:spLocks noChangeArrowheads="1"/>
          </p:cNvSpPr>
          <p:nvPr/>
        </p:nvSpPr>
        <p:spPr bwMode="auto">
          <a:xfrm>
            <a:off x="3363913" y="5509775"/>
            <a:ext cx="50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latin typeface="宋体" panose="02010600030101010101" pitchFamily="2" charset="-122"/>
              </a:rPr>
              <a:t>0</a:t>
            </a:r>
          </a:p>
        </p:txBody>
      </p:sp>
      <p:graphicFrame>
        <p:nvGraphicFramePr>
          <p:cNvPr id="25" name="Object 52"/>
          <p:cNvGraphicFramePr>
            <a:graphicFrameLocks noChangeAspect="1"/>
          </p:cNvGraphicFramePr>
          <p:nvPr>
            <p:extLst>
              <p:ext uri="{D42A27DB-BD31-4B8C-83A1-F6EECF244321}">
                <p14:modId xmlns:p14="http://schemas.microsoft.com/office/powerpoint/2010/main" val="500770608"/>
              </p:ext>
            </p:extLst>
          </p:nvPr>
        </p:nvGraphicFramePr>
        <p:xfrm>
          <a:off x="6197600" y="3739871"/>
          <a:ext cx="3167063" cy="546100"/>
        </p:xfrm>
        <a:graphic>
          <a:graphicData uri="http://schemas.openxmlformats.org/presentationml/2006/ole">
            <mc:AlternateContent xmlns:mc="http://schemas.openxmlformats.org/markup-compatibility/2006">
              <mc:Choice xmlns:v="urn:schemas-microsoft-com:vml" Requires="v">
                <p:oleObj spid="_x0000_s86266" r:id="rId19" imgW="2273617" imgH="394017" progId="Equation.3">
                  <p:embed/>
                </p:oleObj>
              </mc:Choice>
              <mc:Fallback>
                <p:oleObj r:id="rId19" imgW="2273617" imgH="394017" progId="Equation.3">
                  <p:embed/>
                  <p:pic>
                    <p:nvPicPr>
                      <p:cNvPr id="121908" name="Object 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97600" y="3739871"/>
                        <a:ext cx="3167063"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6" name="Object 53"/>
          <p:cNvGraphicFramePr>
            <a:graphicFrameLocks noChangeAspect="1"/>
          </p:cNvGraphicFramePr>
          <p:nvPr>
            <p:extLst>
              <p:ext uri="{D42A27DB-BD31-4B8C-83A1-F6EECF244321}">
                <p14:modId xmlns:p14="http://schemas.microsoft.com/office/powerpoint/2010/main" val="930078870"/>
              </p:ext>
            </p:extLst>
          </p:nvPr>
        </p:nvGraphicFramePr>
        <p:xfrm>
          <a:off x="5621338" y="4444723"/>
          <a:ext cx="4740275" cy="382587"/>
        </p:xfrm>
        <a:graphic>
          <a:graphicData uri="http://schemas.openxmlformats.org/presentationml/2006/ole">
            <mc:AlternateContent xmlns:mc="http://schemas.openxmlformats.org/markup-compatibility/2006">
              <mc:Choice xmlns:v="urn:schemas-microsoft-com:vml" Requires="v">
                <p:oleObj spid="_x0000_s86267" r:id="rId21" imgW="2819717" imgH="228917" progId="Equation.3">
                  <p:embed/>
                </p:oleObj>
              </mc:Choice>
              <mc:Fallback>
                <p:oleObj r:id="rId21" imgW="2819717" imgH="228917" progId="Equation.3">
                  <p:embed/>
                  <p:pic>
                    <p:nvPicPr>
                      <p:cNvPr id="121909" name="Object 53"/>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621338" y="4444723"/>
                        <a:ext cx="474027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7" name="Object 54"/>
          <p:cNvGraphicFramePr>
            <a:graphicFrameLocks noChangeAspect="1"/>
          </p:cNvGraphicFramePr>
          <p:nvPr>
            <p:extLst>
              <p:ext uri="{D42A27DB-BD31-4B8C-83A1-F6EECF244321}">
                <p14:modId xmlns:p14="http://schemas.microsoft.com/office/powerpoint/2010/main" val="3178898117"/>
              </p:ext>
            </p:extLst>
          </p:nvPr>
        </p:nvGraphicFramePr>
        <p:xfrm>
          <a:off x="6271418" y="5056544"/>
          <a:ext cx="2921000" cy="649287"/>
        </p:xfrm>
        <a:graphic>
          <a:graphicData uri="http://schemas.openxmlformats.org/presentationml/2006/ole">
            <mc:AlternateContent xmlns:mc="http://schemas.openxmlformats.org/markup-compatibility/2006">
              <mc:Choice xmlns:v="urn:schemas-microsoft-com:vml" Requires="v">
                <p:oleObj spid="_x0000_s86268" r:id="rId23" imgW="1994217" imgH="444817" progId="Equation.3">
                  <p:embed/>
                </p:oleObj>
              </mc:Choice>
              <mc:Fallback>
                <p:oleObj r:id="rId23" imgW="1994217" imgH="444817" progId="Equation.3">
                  <p:embed/>
                  <p:pic>
                    <p:nvPicPr>
                      <p:cNvPr id="121910" name="Object 5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271418" y="5056544"/>
                        <a:ext cx="29210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 name="Object 55"/>
          <p:cNvGraphicFramePr>
            <a:graphicFrameLocks noChangeAspect="1"/>
          </p:cNvGraphicFramePr>
          <p:nvPr>
            <p:extLst>
              <p:ext uri="{D42A27DB-BD31-4B8C-83A1-F6EECF244321}">
                <p14:modId xmlns:p14="http://schemas.microsoft.com/office/powerpoint/2010/main" val="3581614885"/>
              </p:ext>
            </p:extLst>
          </p:nvPr>
        </p:nvGraphicFramePr>
        <p:xfrm>
          <a:off x="7380287" y="5935065"/>
          <a:ext cx="801687" cy="422275"/>
        </p:xfrm>
        <a:graphic>
          <a:graphicData uri="http://schemas.openxmlformats.org/presentationml/2006/ole">
            <mc:AlternateContent xmlns:mc="http://schemas.openxmlformats.org/markup-compatibility/2006">
              <mc:Choice xmlns:v="urn:schemas-microsoft-com:vml" Requires="v">
                <p:oleObj spid="_x0000_s86269" r:id="rId25" imgW="431930" imgH="228818" progId="Equation.3">
                  <p:embed/>
                </p:oleObj>
              </mc:Choice>
              <mc:Fallback>
                <p:oleObj r:id="rId25" imgW="431930" imgH="228818" progId="Equation.3">
                  <p:embed/>
                  <p:pic>
                    <p:nvPicPr>
                      <p:cNvPr id="121911" name="Object 55"/>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7380287" y="5935065"/>
                        <a:ext cx="801687"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93221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linds(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par>
                                <p:cTn id="13" presetID="3"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linds(horizontal)">
                                      <p:cBhvr>
                                        <p:cTn id="15" dur="500"/>
                                        <p:tgtEl>
                                          <p:spTgt spid="6"/>
                                        </p:tgtEl>
                                      </p:cBhvr>
                                    </p:animEffect>
                                  </p:childTnLst>
                                </p:cTn>
                              </p:par>
                              <p:par>
                                <p:cTn id="16" presetID="3" presetClass="entr" presetSubtype="1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500"/>
                                        <p:tgtEl>
                                          <p:spTgt spid="7"/>
                                        </p:tgtEl>
                                      </p:cBhvr>
                                    </p:animEffect>
                                  </p:childTnLst>
                                </p:cTn>
                              </p:par>
                              <p:par>
                                <p:cTn id="19" presetID="3" presetClass="entr" presetSubtype="1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par>
                                <p:cTn id="22" presetID="3" presetClass="entr" presetSubtype="10"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linds(horizontal)">
                                      <p:cBhvr>
                                        <p:cTn id="30" dur="500"/>
                                        <p:tgtEl>
                                          <p:spTgt spid="11"/>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blinds(horizontal)">
                                      <p:cBhvr>
                                        <p:cTn id="36" dur="500"/>
                                        <p:tgtEl>
                                          <p:spTgt spid="13"/>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blinds(horizontal)">
                                      <p:cBhvr>
                                        <p:cTn id="39" dur="500"/>
                                        <p:tgtEl>
                                          <p:spTgt spid="14"/>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blinds(horizontal)">
                                      <p:cBhvr>
                                        <p:cTn id="45" dur="500"/>
                                        <p:tgtEl>
                                          <p:spTgt spid="16"/>
                                        </p:tgtEl>
                                      </p:cBhvr>
                                    </p:animEffect>
                                  </p:childTnLst>
                                </p:cTn>
                              </p:par>
                              <p:par>
                                <p:cTn id="46" presetID="3" presetClass="entr" presetSubtype="10"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linds(horizontal)">
                                      <p:cBhvr>
                                        <p:cTn id="48" dur="500"/>
                                        <p:tgtEl>
                                          <p:spTgt spid="17"/>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linds(horizontal)">
                                      <p:cBhvr>
                                        <p:cTn id="51" dur="500"/>
                                        <p:tgtEl>
                                          <p:spTgt spid="18"/>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blinds(horizontal)">
                                      <p:cBhvr>
                                        <p:cTn id="54" dur="500"/>
                                        <p:tgtEl>
                                          <p:spTgt spid="19"/>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par>
                                <p:cTn id="58" presetID="3" presetClass="entr" presetSubtype="1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linds(horizontal)">
                                      <p:cBhvr>
                                        <p:cTn id="60" dur="500"/>
                                        <p:tgtEl>
                                          <p:spTgt spid="22"/>
                                        </p:tgtEl>
                                      </p:cBhvr>
                                    </p:animEffect>
                                  </p:childTnLst>
                                </p:cTn>
                              </p:par>
                              <p:par>
                                <p:cTn id="61" presetID="3" presetClass="entr" presetSubtype="10"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blinds(horizontal)">
                                      <p:cBhvr>
                                        <p:cTn id="63" dur="500"/>
                                        <p:tgtEl>
                                          <p:spTgt spid="23"/>
                                        </p:tgtEl>
                                      </p:cBhvr>
                                    </p:animEffect>
                                  </p:childTnLst>
                                </p:cTn>
                              </p:par>
                              <p:par>
                                <p:cTn id="64" presetID="3" presetClass="entr" presetSubtype="10"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blinds(horizontal)">
                                      <p:cBhvr>
                                        <p:cTn id="66" dur="500"/>
                                        <p:tgtEl>
                                          <p:spTgt spid="24"/>
                                        </p:tgtEl>
                                      </p:cBhvr>
                                    </p:animEffect>
                                  </p:childTnLst>
                                </p:cTn>
                              </p:par>
                            </p:childTnLst>
                          </p:cTn>
                        </p:par>
                      </p:childTnLst>
                    </p:cTn>
                  </p:par>
                  <p:par>
                    <p:cTn id="67" fill="hold">
                      <p:stCondLst>
                        <p:cond delay="indefinite"/>
                      </p:stCondLst>
                      <p:childTnLst>
                        <p:par>
                          <p:cTn id="68" fill="hold">
                            <p:stCondLst>
                              <p:cond delay="0"/>
                            </p:stCondLst>
                            <p:childTnLst>
                              <p:par>
                                <p:cTn id="69" presetID="3" presetClass="entr" presetSubtype="10" fill="hold"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blinds(horizontal)">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3" presetClass="entr" presetSubtype="10" fill="hold" nodeType="click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blinds(horizontal)">
                                      <p:cBhvr>
                                        <p:cTn id="76" dur="500"/>
                                        <p:tgtEl>
                                          <p:spTgt spid="26"/>
                                        </p:tgtEl>
                                      </p:cBhvr>
                                    </p:animEffect>
                                  </p:childTnLst>
                                </p:cTn>
                              </p:par>
                              <p:par>
                                <p:cTn id="77" presetID="3" presetClass="entr" presetSubtype="10" fill="hold"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blinds(horizontal)">
                                      <p:cBhvr>
                                        <p:cTn id="79" dur="500"/>
                                        <p:tgtEl>
                                          <p:spTgt spid="27"/>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nodeType="click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blinds(horizontal)">
                                      <p:cBhvr>
                                        <p:cTn id="8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P spid="13" grpId="0"/>
      <p:bldP spid="14" grpId="0"/>
      <p:bldP spid="15" grpId="0"/>
      <p:bldP spid="16" grpId="0"/>
      <p:bldP spid="18" grpId="0"/>
      <p:bldP spid="19" grpId="0"/>
      <p:bldP spid="20" grpId="0"/>
      <p:bldP spid="22" grpId="0"/>
      <p:bldP spid="24"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168399" y="345168"/>
            <a:ext cx="8729133" cy="523220"/>
          </a:xfrm>
        </p:spPr>
        <p:txBody>
          <a:bodyPr/>
          <a:lstStyle/>
          <a:p>
            <a:r>
              <a:rPr lang="en-US" altLang="zh-CN" dirty="0"/>
              <a:t>3.6 </a:t>
            </a:r>
            <a:r>
              <a:rPr lang="zh-CN" altLang="en-US" dirty="0"/>
              <a:t>控制系统的可控性和可观</a:t>
            </a:r>
            <a:r>
              <a:rPr lang="zh-CN" altLang="en-US" dirty="0" smtClean="0"/>
              <a:t>性</a:t>
            </a:r>
            <a:endParaRPr lang="zh-CN" altLang="en-US" dirty="0"/>
          </a:p>
        </p:txBody>
      </p:sp>
      <p:sp>
        <p:nvSpPr>
          <p:cNvPr id="3" name="Text Box 6"/>
          <p:cNvSpPr txBox="1">
            <a:spLocks noChangeArrowheads="1"/>
          </p:cNvSpPr>
          <p:nvPr/>
        </p:nvSpPr>
        <p:spPr bwMode="auto">
          <a:xfrm>
            <a:off x="515938" y="1165225"/>
            <a:ext cx="11160124"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520700" eaLnBrk="1" hangingPunct="1">
              <a:lnSpc>
                <a:spcPct val="120000"/>
              </a:lnSpc>
              <a:spcBef>
                <a:spcPct val="50000"/>
              </a:spcBef>
            </a:pPr>
            <a:r>
              <a:rPr lang="zh-CN" altLang="en-US" sz="2000" dirty="0" smtClean="0">
                <a:latin typeface="+mn-ea"/>
                <a:ea typeface="+mn-ea"/>
              </a:rPr>
              <a:t>系统</a:t>
            </a:r>
            <a:r>
              <a:rPr lang="zh-CN" altLang="en-US" sz="2000" dirty="0">
                <a:latin typeface="+mn-ea"/>
                <a:ea typeface="+mn-ea"/>
              </a:rPr>
              <a:t>的可控性和可观性</a:t>
            </a:r>
            <a:r>
              <a:rPr lang="zh-CN" altLang="en-US" sz="2000" dirty="0" smtClean="0">
                <a:latin typeface="+mn-ea"/>
                <a:ea typeface="+mn-ea"/>
              </a:rPr>
              <a:t>是 </a:t>
            </a:r>
            <a:r>
              <a:rPr lang="en-US" altLang="zh-CN" sz="2000" b="1" dirty="0" err="1" smtClean="0">
                <a:latin typeface="+mj-ea"/>
                <a:ea typeface="+mj-ea"/>
              </a:rPr>
              <a:t>Kalman</a:t>
            </a:r>
            <a:r>
              <a:rPr lang="en-US" altLang="zh-CN" sz="2000" b="1" dirty="0" smtClean="0">
                <a:latin typeface="+mj-ea"/>
                <a:ea typeface="+mj-ea"/>
              </a:rPr>
              <a:t> </a:t>
            </a:r>
            <a:r>
              <a:rPr lang="zh-CN" altLang="en-US" sz="2000" dirty="0" smtClean="0">
                <a:latin typeface="+mn-ea"/>
                <a:ea typeface="+mn-ea"/>
              </a:rPr>
              <a:t>在 </a:t>
            </a:r>
            <a:r>
              <a:rPr lang="en-US" altLang="zh-CN" sz="2000" b="1" dirty="0" smtClean="0">
                <a:latin typeface="+mj-ea"/>
                <a:ea typeface="+mj-ea"/>
              </a:rPr>
              <a:t>1960 </a:t>
            </a:r>
            <a:r>
              <a:rPr lang="zh-CN" altLang="en-US" sz="2000" dirty="0" smtClean="0">
                <a:latin typeface="+mn-ea"/>
                <a:ea typeface="+mn-ea"/>
              </a:rPr>
              <a:t>年</a:t>
            </a:r>
            <a:r>
              <a:rPr lang="zh-CN" altLang="en-US" sz="2000" dirty="0">
                <a:latin typeface="+mn-ea"/>
                <a:ea typeface="+mn-ea"/>
              </a:rPr>
              <a:t>首先提出来的，它是状态反馈控制、最优控制和最优估计的基础。 </a:t>
            </a:r>
            <a:endParaRPr lang="en-US" altLang="zh-CN" sz="2000" dirty="0">
              <a:latin typeface="+mn-ea"/>
              <a:ea typeface="+mn-ea"/>
            </a:endParaRPr>
          </a:p>
          <a:p>
            <a:pPr indent="520700" eaLnBrk="1" hangingPunct="1">
              <a:lnSpc>
                <a:spcPct val="120000"/>
              </a:lnSpc>
              <a:spcBef>
                <a:spcPct val="50000"/>
              </a:spcBef>
            </a:pPr>
            <a:r>
              <a:rPr lang="zh-CN" altLang="en-US" sz="2000" dirty="0" smtClean="0">
                <a:latin typeface="+mn-ea"/>
                <a:ea typeface="+mn-ea"/>
              </a:rPr>
              <a:t>状态空间</a:t>
            </a:r>
            <a:r>
              <a:rPr lang="zh-CN" altLang="en-US" sz="2000" dirty="0">
                <a:latin typeface="+mn-ea"/>
                <a:ea typeface="+mn-ea"/>
              </a:rPr>
              <a:t>表达式揭示了系统内部状态量与外部输入输出量之间的关系。对于这种关系，存在这样二个问题</a:t>
            </a:r>
            <a:r>
              <a:rPr lang="zh-CN" altLang="en-US" sz="2000" dirty="0" smtClean="0">
                <a:latin typeface="+mn-ea"/>
                <a:ea typeface="+mn-ea"/>
              </a:rPr>
              <a:t>：</a:t>
            </a:r>
            <a:endParaRPr lang="zh-CN" altLang="en-US" sz="2000" dirty="0">
              <a:latin typeface="+mn-ea"/>
              <a:ea typeface="+mn-ea"/>
            </a:endParaRPr>
          </a:p>
        </p:txBody>
      </p:sp>
      <p:graphicFrame>
        <p:nvGraphicFramePr>
          <p:cNvPr id="5" name="图示 4"/>
          <p:cNvGraphicFramePr/>
          <p:nvPr>
            <p:extLst>
              <p:ext uri="{D42A27DB-BD31-4B8C-83A1-F6EECF244321}">
                <p14:modId xmlns:p14="http://schemas.microsoft.com/office/powerpoint/2010/main" val="642541083"/>
              </p:ext>
            </p:extLst>
          </p:nvPr>
        </p:nvGraphicFramePr>
        <p:xfrm>
          <a:off x="648494" y="3071311"/>
          <a:ext cx="10895012" cy="23452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圆角矩形 5"/>
          <p:cNvSpPr/>
          <p:nvPr/>
        </p:nvSpPr>
        <p:spPr>
          <a:xfrm>
            <a:off x="515937" y="5693134"/>
            <a:ext cx="11160125" cy="592503"/>
          </a:xfrm>
          <a:prstGeom prst="roundRect">
            <a:avLst/>
          </a:prstGeom>
          <a:solidFill>
            <a:schemeClr val="accent1">
              <a:lumMod val="10000"/>
              <a:lumOff val="90000"/>
            </a:schemeClr>
          </a:solidFill>
        </p:spPr>
        <p:txBody>
          <a:bodyPr wrap="square">
            <a:spAutoFit/>
          </a:bodyPr>
          <a:lstStyle/>
          <a:p>
            <a:pPr algn="ctr">
              <a:lnSpc>
                <a:spcPct val="120000"/>
              </a:lnSpc>
              <a:spcBef>
                <a:spcPct val="20000"/>
              </a:spcBef>
            </a:pPr>
            <a:r>
              <a:rPr lang="zh-CN" altLang="en-US" sz="2400" b="1" dirty="0">
                <a:solidFill>
                  <a:srgbClr val="C00000"/>
                </a:solidFill>
                <a:latin typeface="+mj-ea"/>
                <a:ea typeface="+mj-ea"/>
              </a:rPr>
              <a:t>系统的可控性和可观性是针对内部状态量来说的</a:t>
            </a:r>
          </a:p>
        </p:txBody>
      </p:sp>
    </p:spTree>
    <p:extLst>
      <p:ext uri="{BB962C8B-B14F-4D97-AF65-F5344CB8AC3E}">
        <p14:creationId xmlns:p14="http://schemas.microsoft.com/office/powerpoint/2010/main" val="197357109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254625;"/>
</p:tagLst>
</file>

<file path=ppt/tags/tag2.xml><?xml version="1.0" encoding="utf-8"?>
<p:tagLst xmlns:a="http://schemas.openxmlformats.org/drawingml/2006/main" xmlns:r="http://schemas.openxmlformats.org/officeDocument/2006/relationships" xmlns:p="http://schemas.openxmlformats.org/presentationml/2006/main">
  <p:tag name="ISLIDE.VECTOR" val="#839898;#206247;"/>
</p:tagLst>
</file>

<file path=ppt/tags/tag3.xml><?xml version="1.0" encoding="utf-8"?>
<p:tagLst xmlns:a="http://schemas.openxmlformats.org/drawingml/2006/main" xmlns:r="http://schemas.openxmlformats.org/officeDocument/2006/relationships" xmlns:p="http://schemas.openxmlformats.org/presentationml/2006/main">
  <p:tag name="ISLIDE.VECTOR" val="#919034;"/>
</p:tagLst>
</file>

<file path=ppt/tags/tag4.xml><?xml version="1.0" encoding="utf-8"?>
<p:tagLst xmlns:a="http://schemas.openxmlformats.org/drawingml/2006/main" xmlns:r="http://schemas.openxmlformats.org/officeDocument/2006/relationships" xmlns:p="http://schemas.openxmlformats.org/presentationml/2006/main">
  <p:tag name="ISLIDE.VECTOR" val="#839893;"/>
</p:tagLst>
</file>

<file path=ppt/tags/tag5.xml><?xml version="1.0" encoding="utf-8"?>
<p:tagLst xmlns:a="http://schemas.openxmlformats.org/drawingml/2006/main" xmlns:r="http://schemas.openxmlformats.org/officeDocument/2006/relationships" xmlns:p="http://schemas.openxmlformats.org/presentationml/2006/main">
  <p:tag name="ISLIDE.VECTOR" val="#919063;#919042;"/>
</p:tagLst>
</file>

<file path=ppt/tags/tag6.xml><?xml version="1.0" encoding="utf-8"?>
<p:tagLst xmlns:a="http://schemas.openxmlformats.org/drawingml/2006/main" xmlns:r="http://schemas.openxmlformats.org/officeDocument/2006/relationships" xmlns:p="http://schemas.openxmlformats.org/presentationml/2006/main">
  <p:tag name="ISLIDE.VECTOR" val="#217416;"/>
</p:tagLst>
</file>

<file path=ppt/tags/tag7.xml><?xml version="1.0" encoding="utf-8"?>
<p:tagLst xmlns:a="http://schemas.openxmlformats.org/drawingml/2006/main" xmlns:r="http://schemas.openxmlformats.org/officeDocument/2006/relationships" xmlns:p="http://schemas.openxmlformats.org/presentationml/2006/main">
  <p:tag name="ISLIDE.VECTOR" val="#919010;"/>
</p:tagLst>
</file>

<file path=ppt/tags/tag8.xml><?xml version="1.0" encoding="utf-8"?>
<p:tagLst xmlns:a="http://schemas.openxmlformats.org/drawingml/2006/main" xmlns:r="http://schemas.openxmlformats.org/officeDocument/2006/relationships" xmlns:p="http://schemas.openxmlformats.org/presentationml/2006/main">
  <p:tag name="ISLIDE.VECTOR" val="#215077;"/>
</p:tagLst>
</file>

<file path=ppt/tags/tag9.xml><?xml version="1.0" encoding="utf-8"?>
<p:tagLst xmlns:a="http://schemas.openxmlformats.org/drawingml/2006/main" xmlns:r="http://schemas.openxmlformats.org/officeDocument/2006/relationships" xmlns:p="http://schemas.openxmlformats.org/presentationml/2006/main">
  <p:tag name="ISLIDE.VECTOR" val="#215094;"/>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03460"/>
      </a:accent1>
      <a:accent2>
        <a:srgbClr val="06436F"/>
      </a:accent2>
      <a:accent3>
        <a:srgbClr val="124F7B"/>
      </a:accent3>
      <a:accent4>
        <a:srgbClr val="0D6897"/>
      </a:accent4>
      <a:accent5>
        <a:srgbClr val="B4B4B4"/>
      </a:accent5>
      <a:accent6>
        <a:srgbClr val="D8D8D8"/>
      </a:accent6>
      <a:hlink>
        <a:srgbClr val="4472C4"/>
      </a:hlink>
      <a:folHlink>
        <a:srgbClr val="BFBFBF"/>
      </a:folHlink>
    </a:clrScheme>
    <a:fontScheme name="自定义">
      <a:majorFont>
        <a:latin typeface="Times New Roman"/>
        <a:ea typeface="微软雅黑"/>
        <a:cs typeface=""/>
      </a:majorFont>
      <a:minorFont>
        <a:latin typeface="Times New Roman"/>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784</TotalTime>
  <Words>8805</Words>
  <Application>Microsoft Office PowerPoint</Application>
  <PresentationFormat>宽屏</PresentationFormat>
  <Paragraphs>911</Paragraphs>
  <Slides>121</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6</vt:i4>
      </vt:variant>
      <vt:variant>
        <vt:lpstr>幻灯片标题</vt:lpstr>
      </vt:variant>
      <vt:variant>
        <vt:i4>121</vt:i4>
      </vt:variant>
    </vt:vector>
  </HeadingPairs>
  <TitlesOfParts>
    <vt:vector size="141" baseType="lpstr">
      <vt:lpstr>Arial Unicode MS</vt:lpstr>
      <vt:lpstr>仿宋_GB2312</vt:lpstr>
      <vt:lpstr>优设标题黑</vt:lpstr>
      <vt:lpstr>华文中宋</vt:lpstr>
      <vt:lpstr>字体圈欣意冠黑体</vt:lpstr>
      <vt:lpstr>宋体</vt:lpstr>
      <vt:lpstr>微软雅黑</vt:lpstr>
      <vt:lpstr>楷体_GB2312</vt:lpstr>
      <vt:lpstr>Arial</vt:lpstr>
      <vt:lpstr>Calibri</vt:lpstr>
      <vt:lpstr>Symbol</vt:lpstr>
      <vt:lpstr>Times New Roman</vt:lpstr>
      <vt:lpstr>Wingdings</vt:lpstr>
      <vt:lpstr>Office 主题​​</vt:lpstr>
      <vt:lpstr>Microsoft Equation 3.0</vt:lpstr>
      <vt:lpstr>Equations</vt:lpstr>
      <vt:lpstr>Equation</vt:lpstr>
      <vt:lpstr>公式</vt:lpstr>
      <vt:lpstr>Bitmap Image</vt:lpstr>
      <vt:lpstr>MathType 6.0 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Happy</dc:creator>
  <cp:lastModifiedBy>Liu Zhaobing</cp:lastModifiedBy>
  <cp:revision>77</cp:revision>
  <dcterms:created xsi:type="dcterms:W3CDTF">2022-11-21T13:21:31Z</dcterms:created>
  <dcterms:modified xsi:type="dcterms:W3CDTF">2023-09-03T03:34:48Z</dcterms:modified>
</cp:coreProperties>
</file>