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8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3C0C"/>
    <a:srgbClr val="8FB4DC"/>
    <a:srgbClr val="E1807E"/>
    <a:srgbClr val="DFD6E5"/>
    <a:srgbClr val="C9BCE2"/>
    <a:srgbClr val="AC99D2"/>
    <a:srgbClr val="FFFFFF"/>
    <a:srgbClr val="0D0D0D"/>
    <a:srgbClr val="1F4E79"/>
    <a:srgbClr val="98D8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43" autoAdjust="0"/>
    <p:restoredTop sz="90142" autoAdjust="0"/>
  </p:normalViewPr>
  <p:slideViewPr>
    <p:cSldViewPr snapToGrid="0">
      <p:cViewPr>
        <p:scale>
          <a:sx n="10" d="100"/>
          <a:sy n="10" d="100"/>
        </p:scale>
        <p:origin x="2436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9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528D2-FA8E-427A-A388-8D1FA36F23A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17A34-7250-4E7B-B8E7-1A2C082BA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394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3FB7F-1E74-00B8-6E71-9797DBA53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5976FC8-D203-29A6-2BDB-5E742BE152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7FA667F-4856-CFDD-F500-EC2B6E5475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C80728-1BCB-B1B9-15A0-F0928F05A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812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481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977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467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24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515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515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61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340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01826-CB71-F1CF-0E0F-508B3F303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D2845A2-4C8C-45A3-E3BF-C4FEF5FBAF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DD65CD8-D0E5-5EC5-F390-69ABABFC29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C10E20-4232-1ADE-EC75-65F8D20539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581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17A34-7250-4E7B-B8E7-1A2C082BA7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214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222FEF-DDC4-F503-9F92-9770EE932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B430FB9-7DBC-F23C-AAA5-532EC10EF1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D696AB-F964-11D6-1DBD-D6380B092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463EDA-C450-5BFF-03D3-C2A0DDCDB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2507C5-5D26-5477-35AB-0D53B3668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717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A15077-4282-74A6-0548-D2C23558A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6BAF58B-6626-E527-45C8-1B8AFFC6BD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D347B1-5D9D-A44E-A8E9-AD7E5D253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EE5C7E-8331-36A7-10A6-10104549E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92BC51-0B11-FE2E-726B-7289692B6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37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740A595-36FB-3D92-8039-C517DED656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895441A-3CF4-3B7C-D665-6B872514A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E12DBC-6A17-EE36-D0F5-64F1C9C52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41F35F-C51C-F306-96E6-984D3E62C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1F4158-9063-13E5-FC3E-FA6BA5D03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89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36E85A-B3A3-06EB-B43E-1AE098595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10DADD-9878-DFC7-5105-EAED6F9085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B35D85-3239-309F-CD7C-0D84EF97B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27A731-8776-AB7C-623A-799B296E6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C501D7-025A-4C35-1D85-5A4BDB2DD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70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935D6F-8D0A-314C-8BC8-1AD5DBBAC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3984A5-CDD7-08A3-1575-218DAF8D27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D40F02-A2CE-11A8-3F05-37839F5A2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E9FB00-03B2-1B3C-C681-31933551D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62E82C-3499-90A1-299A-775CF6D1C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691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AAA37E-392C-3149-E90E-CF4AB7DF8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BB38AB-3758-56F6-D536-5F3E9C2705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F7B2E4-911C-62FF-F7AC-2C80CD1C3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431283-072E-55DC-FA98-A70410B26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475321-6E01-46C1-B187-2FE503230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C9DD0FD-1CD2-6A74-4078-4BEF27C08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864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662300-E8C0-43BE-64EB-330852AAB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839D18-65FE-E0C2-95DD-2C42330AF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B2CE7C2-7F30-EE43-A7F9-D69B979AEF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B29330D-A3DC-DA45-5D44-6D07AE6160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7D651A1-8F6C-4834-3BBA-562B3AD203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5B72A00-0170-2E9A-94F0-F3321C10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C4BDD97-45FC-A81A-29BB-9FE2275DC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9CD19EC-012C-EDD7-9A6A-C7C708627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472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5FC2A6-728A-2951-34DD-6136EFAB4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3C8A1B6-F90B-5C6D-A2B7-29BC1799B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76D343C-88F6-9593-B2D8-DBDD25DE1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6AF114-20D1-097D-8C12-1615379AE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663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E83CEBC-3443-45FF-762D-6BAEDDFFD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DC32BB-5CE6-2135-6F20-394E08ACF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0FED13F-CA5E-AB32-9BE2-6661BA130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1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3410D5-74EB-3330-2070-728AAFE0C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753003-2214-99A6-6799-457CF1B5E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DF618B5-850A-1862-C34A-76FF27B023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363CA7-EC2E-857A-45DE-7CE2A8624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539376-A431-10EB-A9A9-67BA46DBE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E9BFC1-4393-894C-DEF3-78483F4E6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869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933EED-AEF1-6B38-71DD-84FE9D2BF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D0E4849-1312-6730-F1B5-6BF4257C22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6FD730A-6B34-1E91-6B2D-6202CC39A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7D8162D-2252-8F9A-1CAC-250875C06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B804E3-9BC0-F410-D625-CC6A044A5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45D0562-E351-763D-159F-88D13A35C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167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878ED28-C5BF-B2DC-65D5-5B0967061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4B08EF-8A8A-0BFE-8441-B15734248D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1B9E7A-0EC5-F016-40BF-9032C76806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88489-59FD-489C-9873-AE42DDE5D57E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E91E43-8D83-A6C9-57B1-1678E45D5A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A2A8EA-EFC3-0458-13D8-A53E932EE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30519-05AD-4FA8-AEDF-BD61F16F00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67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jpg"/><Relationship Id="rId42" Type="http://schemas.openxmlformats.org/officeDocument/2006/relationships/image" Target="../media/image40.png"/><Relationship Id="rId47" Type="http://schemas.openxmlformats.org/officeDocument/2006/relationships/image" Target="../media/image45.sv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jp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jpeg"/><Relationship Id="rId44" Type="http://schemas.openxmlformats.org/officeDocument/2006/relationships/image" Target="../media/image42.sv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jpg"/><Relationship Id="rId30" Type="http://schemas.openxmlformats.org/officeDocument/2006/relationships/image" Target="../media/image28.png"/><Relationship Id="rId35" Type="http://schemas.openxmlformats.org/officeDocument/2006/relationships/image" Target="../media/image33.jpg"/><Relationship Id="rId43" Type="http://schemas.openxmlformats.org/officeDocument/2006/relationships/image" Target="../media/image41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2.svg"/><Relationship Id="rId9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F7D7E-2779-D0F3-5E6F-7FDA32FEF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86FF181-C825-9193-9EDA-F45CF35B9462}"/>
              </a:ext>
            </a:extLst>
          </p:cNvPr>
          <p:cNvSpPr txBox="1"/>
          <p:nvPr/>
        </p:nvSpPr>
        <p:spPr>
          <a:xfrm>
            <a:off x="-2116523" y="-263156"/>
            <a:ext cx="718683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Segoe UI Black" panose="020B0A02040204020203" pitchFamily="34" charset="0"/>
              </a:rPr>
              <a:t>Pipline</a:t>
            </a:r>
            <a:r>
              <a:rPr lang="en-US" altLang="zh-CN" sz="3200" dirty="0">
                <a:latin typeface="Segoe UI Black" panose="020B0A02040204020203" pitchFamily="34" charset="0"/>
              </a:rPr>
              <a:t> : </a:t>
            </a:r>
          </a:p>
          <a:p>
            <a:r>
              <a:rPr lang="en-US" altLang="zh-CN" sz="3200" i="1" dirty="0">
                <a:latin typeface="Segoe UI Black" panose="020B0A02040204020203" pitchFamily="34" charset="0"/>
              </a:rPr>
              <a:t>	Everyone has his roads</a:t>
            </a:r>
            <a:endParaRPr lang="zh-CN" altLang="en-US" sz="3200" i="1" dirty="0">
              <a:latin typeface="Segoe UI Black" panose="020B0A02040204020203" pitchFamily="34" charset="0"/>
            </a:endParaRPr>
          </a:p>
        </p:txBody>
      </p:sp>
      <p:grpSp>
        <p:nvGrpSpPr>
          <p:cNvPr id="285" name="组合 284">
            <a:extLst>
              <a:ext uri="{FF2B5EF4-FFF2-40B4-BE49-F238E27FC236}">
                <a16:creationId xmlns:a16="http://schemas.microsoft.com/office/drawing/2014/main" id="{786E7A8D-9B1F-8C5D-455E-61C3F53448CC}"/>
              </a:ext>
            </a:extLst>
          </p:cNvPr>
          <p:cNvGrpSpPr/>
          <p:nvPr/>
        </p:nvGrpSpPr>
        <p:grpSpPr>
          <a:xfrm>
            <a:off x="-2143077" y="1015902"/>
            <a:ext cx="6555374" cy="6144692"/>
            <a:chOff x="-1359449" y="819543"/>
            <a:chExt cx="6555374" cy="614469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6504DB40-CD94-CD8D-1284-98479ED92404}"/>
                </a:ext>
              </a:extLst>
            </p:cNvPr>
            <p:cNvSpPr/>
            <p:nvPr/>
          </p:nvSpPr>
          <p:spPr>
            <a:xfrm>
              <a:off x="-1359449" y="819543"/>
              <a:ext cx="6338722" cy="5218913"/>
            </a:xfrm>
            <a:prstGeom prst="roundRect">
              <a:avLst/>
            </a:prstGeom>
            <a:solidFill>
              <a:srgbClr val="BFD9E5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32348364-EC66-F713-890C-B153D1D9D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1462" y="1591239"/>
              <a:ext cx="1804031" cy="1151325"/>
            </a:xfrm>
            <a:prstGeom prst="rect">
              <a:avLst/>
            </a:prstGeom>
            <a:ln w="2857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1300097B-0802-4CBA-7C5A-27350D711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60319" y="1501851"/>
              <a:ext cx="1804031" cy="1151325"/>
            </a:xfrm>
            <a:prstGeom prst="rect">
              <a:avLst/>
            </a:prstGeom>
            <a:ln w="2857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D11E42D-DD69-0817-6911-EA00CBC0BDBF}"/>
                </a:ext>
              </a:extLst>
            </p:cNvPr>
            <p:cNvSpPr txBox="1"/>
            <p:nvPr/>
          </p:nvSpPr>
          <p:spPr>
            <a:xfrm>
              <a:off x="-640491" y="2831952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The ground truth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23" name="箭头: 右 22">
              <a:extLst>
                <a:ext uri="{FF2B5EF4-FFF2-40B4-BE49-F238E27FC236}">
                  <a16:creationId xmlns:a16="http://schemas.microsoft.com/office/drawing/2014/main" id="{41E4C293-314F-DE98-97F2-9997A7084DC8}"/>
                </a:ext>
              </a:extLst>
            </p:cNvPr>
            <p:cNvSpPr/>
            <p:nvPr/>
          </p:nvSpPr>
          <p:spPr>
            <a:xfrm rot="5400000">
              <a:off x="57812" y="3304031"/>
              <a:ext cx="305039" cy="151094"/>
            </a:xfrm>
            <a:prstGeom prst="rightArrow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3ED6C0A-C995-5512-A0D9-B7D0540F0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58822" y="1403455"/>
              <a:ext cx="1804031" cy="1151325"/>
            </a:xfrm>
            <a:prstGeom prst="rect">
              <a:avLst/>
            </a:prstGeom>
            <a:ln w="2857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CF50FA81-8F87-2107-124A-73AA364D5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3" r="22964"/>
            <a:stretch/>
          </p:blipFill>
          <p:spPr>
            <a:xfrm>
              <a:off x="-735950" y="3619427"/>
              <a:ext cx="1862453" cy="1919398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F90F600-9408-2D0B-F5A5-8CC33B8F4DA2}"/>
                </a:ext>
              </a:extLst>
            </p:cNvPr>
            <p:cNvSpPr txBox="1"/>
            <p:nvPr/>
          </p:nvSpPr>
          <p:spPr>
            <a:xfrm>
              <a:off x="-640491" y="5577163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The collected data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1C6E1631-6282-8868-0645-0283EEC9E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822" y="3410068"/>
              <a:ext cx="1383516" cy="1391825"/>
            </a:xfrm>
            <a:prstGeom prst="ellipse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FE5A2E81-12D8-016C-A673-8775B0F284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398927" y="3469571"/>
              <a:ext cx="1025723" cy="404468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D197043D-E594-D704-C3BA-00C5E01684E5}"/>
                </a:ext>
              </a:extLst>
            </p:cNvPr>
            <p:cNvCxnSpPr>
              <a:cxnSpLocks/>
            </p:cNvCxnSpPr>
            <p:nvPr/>
          </p:nvCxnSpPr>
          <p:spPr>
            <a:xfrm>
              <a:off x="-435549" y="3965208"/>
              <a:ext cx="970668" cy="731079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C1C0A489-4D38-8870-5D62-CCF6737236BF}"/>
                </a:ext>
              </a:extLst>
            </p:cNvPr>
            <p:cNvCxnSpPr>
              <a:cxnSpLocks/>
            </p:cNvCxnSpPr>
            <p:nvPr/>
          </p:nvCxnSpPr>
          <p:spPr>
            <a:xfrm>
              <a:off x="701996" y="3818431"/>
              <a:ext cx="8332" cy="17841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C6CAB550-C884-CC66-CE79-5FC3EA3297C8}"/>
                </a:ext>
              </a:extLst>
            </p:cNvPr>
            <p:cNvSpPr/>
            <p:nvPr/>
          </p:nvSpPr>
          <p:spPr>
            <a:xfrm>
              <a:off x="657649" y="3758349"/>
              <a:ext cx="88695" cy="88695"/>
            </a:xfrm>
            <a:prstGeom prst="ellipse">
              <a:avLst/>
            </a:prstGeom>
            <a:solidFill>
              <a:srgbClr val="F8BEA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E8F26F2B-598D-DD82-E179-251947D257E3}"/>
                </a:ext>
              </a:extLst>
            </p:cNvPr>
            <p:cNvCxnSpPr>
              <a:cxnSpLocks/>
              <a:endCxn id="108" idx="4"/>
            </p:cNvCxnSpPr>
            <p:nvPr/>
          </p:nvCxnSpPr>
          <p:spPr>
            <a:xfrm flipH="1">
              <a:off x="671144" y="3988956"/>
              <a:ext cx="41765" cy="272717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33855048-5AF9-9D50-CE98-ADE904D80EAA}"/>
                </a:ext>
              </a:extLst>
            </p:cNvPr>
            <p:cNvSpPr/>
            <p:nvPr/>
          </p:nvSpPr>
          <p:spPr>
            <a:xfrm>
              <a:off x="626796" y="4172978"/>
              <a:ext cx="88695" cy="88695"/>
            </a:xfrm>
            <a:prstGeom prst="ellipse">
              <a:avLst/>
            </a:prstGeom>
            <a:solidFill>
              <a:srgbClr val="F8BEA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1F203E95-151B-9BC2-D406-2643F4690D37}"/>
                </a:ext>
              </a:extLst>
            </p:cNvPr>
            <p:cNvSpPr txBox="1"/>
            <p:nvPr/>
          </p:nvSpPr>
          <p:spPr>
            <a:xfrm>
              <a:off x="712909" y="3619428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u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C70DCC81-8C81-04C7-612A-92E0DCCBF764}"/>
                </a:ext>
              </a:extLst>
            </p:cNvPr>
            <p:cNvSpPr txBox="1"/>
            <p:nvPr/>
          </p:nvSpPr>
          <p:spPr>
            <a:xfrm>
              <a:off x="671143" y="4066695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v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114" name="箭头: 右 113">
              <a:extLst>
                <a:ext uri="{FF2B5EF4-FFF2-40B4-BE49-F238E27FC236}">
                  <a16:creationId xmlns:a16="http://schemas.microsoft.com/office/drawing/2014/main" id="{79D4E41F-5119-5299-7AB0-FCE7B06CB2C7}"/>
                </a:ext>
              </a:extLst>
            </p:cNvPr>
            <p:cNvSpPr/>
            <p:nvPr/>
          </p:nvSpPr>
          <p:spPr>
            <a:xfrm rot="18728641">
              <a:off x="1287924" y="3195855"/>
              <a:ext cx="422533" cy="209292"/>
            </a:xfrm>
            <a:prstGeom prst="rightArrow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EB04904A-A3EF-9746-8826-9520AC7A8679}"/>
                </a:ext>
              </a:extLst>
            </p:cNvPr>
            <p:cNvSpPr txBox="1"/>
            <p:nvPr/>
          </p:nvSpPr>
          <p:spPr>
            <a:xfrm>
              <a:off x="1874875" y="3526620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point abstraction process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grpSp>
          <p:nvGrpSpPr>
            <p:cNvPr id="333" name="组合 332">
              <a:extLst>
                <a:ext uri="{FF2B5EF4-FFF2-40B4-BE49-F238E27FC236}">
                  <a16:creationId xmlns:a16="http://schemas.microsoft.com/office/drawing/2014/main" id="{CAD5FF97-2950-EE58-B04B-9AFDBDE08094}"/>
                </a:ext>
              </a:extLst>
            </p:cNvPr>
            <p:cNvGrpSpPr/>
            <p:nvPr/>
          </p:nvGrpSpPr>
          <p:grpSpPr>
            <a:xfrm>
              <a:off x="1775318" y="1314595"/>
              <a:ext cx="2397554" cy="2095473"/>
              <a:chOff x="3007939" y="1168843"/>
              <a:chExt cx="2397554" cy="2095473"/>
            </a:xfrm>
          </p:grpSpPr>
          <p:sp>
            <p:nvSpPr>
              <p:cNvPr id="276" name="双括号 275">
                <a:extLst>
                  <a:ext uri="{FF2B5EF4-FFF2-40B4-BE49-F238E27FC236}">
                    <a16:creationId xmlns:a16="http://schemas.microsoft.com/office/drawing/2014/main" id="{5C50BF57-20FA-649E-A1E4-92E64D7AF389}"/>
                  </a:ext>
                </a:extLst>
              </p:cNvPr>
              <p:cNvSpPr/>
              <p:nvPr/>
            </p:nvSpPr>
            <p:spPr>
              <a:xfrm>
                <a:off x="3007939" y="1172571"/>
                <a:ext cx="2397554" cy="2091745"/>
              </a:xfrm>
              <a:prstGeom prst="bracketPair">
                <a:avLst/>
              </a:prstGeom>
              <a:solidFill>
                <a:schemeClr val="bg1"/>
              </a:solidFill>
              <a:ln w="57150">
                <a:solidFill>
                  <a:srgbClr val="F8B07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32" name="直接连接符 331">
                <a:extLst>
                  <a:ext uri="{FF2B5EF4-FFF2-40B4-BE49-F238E27FC236}">
                    <a16:creationId xmlns:a16="http://schemas.microsoft.com/office/drawing/2014/main" id="{256F15C5-965F-354C-8A05-7DCA58A46F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6418" y="1172571"/>
                <a:ext cx="0" cy="2091744"/>
              </a:xfrm>
              <a:prstGeom prst="line">
                <a:avLst/>
              </a:prstGeom>
              <a:ln w="28575">
                <a:solidFill>
                  <a:srgbClr val="0020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id="{E4074E6E-167C-702C-FFFE-7C2A9B76AD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38666" y="1168843"/>
                <a:ext cx="0" cy="2091744"/>
              </a:xfrm>
              <a:prstGeom prst="line">
                <a:avLst/>
              </a:prstGeom>
              <a:ln w="28575">
                <a:solidFill>
                  <a:srgbClr val="0020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8" name="组合 317">
                <a:extLst>
                  <a:ext uri="{FF2B5EF4-FFF2-40B4-BE49-F238E27FC236}">
                    <a16:creationId xmlns:a16="http://schemas.microsoft.com/office/drawing/2014/main" id="{E08E10FA-150D-4483-7A2F-86CE7FE9D6F5}"/>
                  </a:ext>
                </a:extLst>
              </p:cNvPr>
              <p:cNvGrpSpPr/>
              <p:nvPr/>
            </p:nvGrpSpPr>
            <p:grpSpPr>
              <a:xfrm>
                <a:off x="3213146" y="1346136"/>
                <a:ext cx="1972727" cy="472809"/>
                <a:chOff x="6337836" y="989136"/>
                <a:chExt cx="1972727" cy="472809"/>
              </a:xfrm>
            </p:grpSpPr>
            <p:sp>
              <p:nvSpPr>
                <p:cNvPr id="269" name="矩形: 圆角 268">
                  <a:extLst>
                    <a:ext uri="{FF2B5EF4-FFF2-40B4-BE49-F238E27FC236}">
                      <a16:creationId xmlns:a16="http://schemas.microsoft.com/office/drawing/2014/main" id="{4760CFBF-524E-1C19-C24A-A5EFCDD38D7C}"/>
                    </a:ext>
                  </a:extLst>
                </p:cNvPr>
                <p:cNvSpPr/>
                <p:nvPr/>
              </p:nvSpPr>
              <p:spPr>
                <a:xfrm>
                  <a:off x="6502179" y="1079897"/>
                  <a:ext cx="785359" cy="301959"/>
                </a:xfrm>
                <a:prstGeom prst="roundRect">
                  <a:avLst/>
                </a:prstGeom>
                <a:solidFill>
                  <a:srgbClr val="DAE3F3"/>
                </a:solidFill>
                <a:ln w="1905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71" name="双括号 270">
                  <a:extLst>
                    <a:ext uri="{FF2B5EF4-FFF2-40B4-BE49-F238E27FC236}">
                      <a16:creationId xmlns:a16="http://schemas.microsoft.com/office/drawing/2014/main" id="{88140F9E-6296-EBDF-F331-6DE52F9E1797}"/>
                    </a:ext>
                  </a:extLst>
                </p:cNvPr>
                <p:cNvSpPr/>
                <p:nvPr/>
              </p:nvSpPr>
              <p:spPr>
                <a:xfrm>
                  <a:off x="6337836" y="999807"/>
                  <a:ext cx="1972727" cy="462138"/>
                </a:xfrm>
                <a:prstGeom prst="bracketPair">
                  <a:avLst/>
                </a:prstGeom>
                <a:ln w="28575">
                  <a:solidFill>
                    <a:srgbClr val="8498A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2" name="文本框 271">
                  <a:extLst>
                    <a:ext uri="{FF2B5EF4-FFF2-40B4-BE49-F238E27FC236}">
                      <a16:creationId xmlns:a16="http://schemas.microsoft.com/office/drawing/2014/main" id="{0D8FA83A-6A74-2769-0E1C-9FC5200A6ECC}"/>
                    </a:ext>
                  </a:extLst>
                </p:cNvPr>
                <p:cNvSpPr txBox="1"/>
                <p:nvPr/>
              </p:nvSpPr>
              <p:spPr>
                <a:xfrm>
                  <a:off x="6460632" y="1098186"/>
                  <a:ext cx="887113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37020533</a:t>
                  </a:r>
                </a:p>
              </p:txBody>
            </p:sp>
            <p:sp>
              <p:nvSpPr>
                <p:cNvPr id="274" name="矩形: 圆角 273">
                  <a:extLst>
                    <a:ext uri="{FF2B5EF4-FFF2-40B4-BE49-F238E27FC236}">
                      <a16:creationId xmlns:a16="http://schemas.microsoft.com/office/drawing/2014/main" id="{D0155E0A-F6F9-78E3-1257-84611D6FC48F}"/>
                    </a:ext>
                  </a:extLst>
                </p:cNvPr>
                <p:cNvSpPr/>
                <p:nvPr/>
              </p:nvSpPr>
              <p:spPr>
                <a:xfrm>
                  <a:off x="7466920" y="989136"/>
                  <a:ext cx="648380" cy="471864"/>
                </a:xfrm>
                <a:prstGeom prst="roundRect">
                  <a:avLst/>
                </a:prstGeom>
                <a:solidFill>
                  <a:srgbClr val="A9E1D8"/>
                </a:solidFill>
                <a:ln w="38100">
                  <a:solidFill>
                    <a:srgbClr val="70CDBE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7" name="文本框 316">
                  <a:extLst>
                    <a:ext uri="{FF2B5EF4-FFF2-40B4-BE49-F238E27FC236}">
                      <a16:creationId xmlns:a16="http://schemas.microsoft.com/office/drawing/2014/main" id="{05666906-D93C-5910-60BB-D126EA763864}"/>
                    </a:ext>
                  </a:extLst>
                </p:cNvPr>
                <p:cNvSpPr txBox="1"/>
                <p:nvPr/>
              </p:nvSpPr>
              <p:spPr>
                <a:xfrm>
                  <a:off x="7451881" y="1009624"/>
                  <a:ext cx="658395" cy="4308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39.36</a:t>
                  </a:r>
                </a:p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-76.46</a:t>
                  </a:r>
                </a:p>
              </p:txBody>
            </p:sp>
          </p:grpSp>
          <p:grpSp>
            <p:nvGrpSpPr>
              <p:cNvPr id="319" name="组合 318">
                <a:extLst>
                  <a:ext uri="{FF2B5EF4-FFF2-40B4-BE49-F238E27FC236}">
                    <a16:creationId xmlns:a16="http://schemas.microsoft.com/office/drawing/2014/main" id="{7304CFE6-0925-46D4-FBEC-0A4C31F2B446}"/>
                  </a:ext>
                </a:extLst>
              </p:cNvPr>
              <p:cNvGrpSpPr/>
              <p:nvPr/>
            </p:nvGrpSpPr>
            <p:grpSpPr>
              <a:xfrm>
                <a:off x="3213145" y="1982512"/>
                <a:ext cx="1972727" cy="472809"/>
                <a:chOff x="6337836" y="989136"/>
                <a:chExt cx="1972727" cy="472809"/>
              </a:xfrm>
            </p:grpSpPr>
            <p:sp>
              <p:nvSpPr>
                <p:cNvPr id="320" name="矩形: 圆角 319">
                  <a:extLst>
                    <a:ext uri="{FF2B5EF4-FFF2-40B4-BE49-F238E27FC236}">
                      <a16:creationId xmlns:a16="http://schemas.microsoft.com/office/drawing/2014/main" id="{E36A0D0F-8B46-5D27-4D03-75B65AA8FFFC}"/>
                    </a:ext>
                  </a:extLst>
                </p:cNvPr>
                <p:cNvSpPr/>
                <p:nvPr/>
              </p:nvSpPr>
              <p:spPr>
                <a:xfrm>
                  <a:off x="6502179" y="1079897"/>
                  <a:ext cx="785359" cy="301959"/>
                </a:xfrm>
                <a:prstGeom prst="roundRect">
                  <a:avLst/>
                </a:prstGeom>
                <a:solidFill>
                  <a:srgbClr val="DAE3F3"/>
                </a:solidFill>
                <a:ln w="1905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1" name="双括号 320">
                  <a:extLst>
                    <a:ext uri="{FF2B5EF4-FFF2-40B4-BE49-F238E27FC236}">
                      <a16:creationId xmlns:a16="http://schemas.microsoft.com/office/drawing/2014/main" id="{C6E8E905-54E1-EB84-A8BC-C1A445018BEB}"/>
                    </a:ext>
                  </a:extLst>
                </p:cNvPr>
                <p:cNvSpPr/>
                <p:nvPr/>
              </p:nvSpPr>
              <p:spPr>
                <a:xfrm>
                  <a:off x="6337836" y="999807"/>
                  <a:ext cx="1972727" cy="462138"/>
                </a:xfrm>
                <a:prstGeom prst="bracketPair">
                  <a:avLst/>
                </a:prstGeom>
                <a:ln w="28575">
                  <a:solidFill>
                    <a:srgbClr val="8498A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" name="文本框 321">
                  <a:extLst>
                    <a:ext uri="{FF2B5EF4-FFF2-40B4-BE49-F238E27FC236}">
                      <a16:creationId xmlns:a16="http://schemas.microsoft.com/office/drawing/2014/main" id="{571CDBF7-72A3-5E2D-78EC-63CC825A7EDB}"/>
                    </a:ext>
                  </a:extLst>
                </p:cNvPr>
                <p:cNvSpPr txBox="1"/>
                <p:nvPr/>
              </p:nvSpPr>
              <p:spPr>
                <a:xfrm>
                  <a:off x="6460632" y="1098186"/>
                  <a:ext cx="887113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37020533</a:t>
                  </a:r>
                </a:p>
              </p:txBody>
            </p:sp>
            <p:sp>
              <p:nvSpPr>
                <p:cNvPr id="323" name="矩形: 圆角 322">
                  <a:extLst>
                    <a:ext uri="{FF2B5EF4-FFF2-40B4-BE49-F238E27FC236}">
                      <a16:creationId xmlns:a16="http://schemas.microsoft.com/office/drawing/2014/main" id="{2360465F-4403-5823-8B7F-BC1E77489E7D}"/>
                    </a:ext>
                  </a:extLst>
                </p:cNvPr>
                <p:cNvSpPr/>
                <p:nvPr/>
              </p:nvSpPr>
              <p:spPr>
                <a:xfrm>
                  <a:off x="7466920" y="989136"/>
                  <a:ext cx="648380" cy="471864"/>
                </a:xfrm>
                <a:prstGeom prst="roundRect">
                  <a:avLst/>
                </a:prstGeom>
                <a:solidFill>
                  <a:srgbClr val="A9E1D8"/>
                </a:solidFill>
                <a:ln w="38100">
                  <a:solidFill>
                    <a:srgbClr val="70CDBE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4" name="文本框 323">
                  <a:extLst>
                    <a:ext uri="{FF2B5EF4-FFF2-40B4-BE49-F238E27FC236}">
                      <a16:creationId xmlns:a16="http://schemas.microsoft.com/office/drawing/2014/main" id="{B3C00CC3-FBCA-FD8B-4E03-481E19BE6936}"/>
                    </a:ext>
                  </a:extLst>
                </p:cNvPr>
                <p:cNvSpPr txBox="1"/>
                <p:nvPr/>
              </p:nvSpPr>
              <p:spPr>
                <a:xfrm>
                  <a:off x="7451881" y="1009624"/>
                  <a:ext cx="658395" cy="4308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39.36</a:t>
                  </a:r>
                </a:p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-76.46</a:t>
                  </a:r>
                </a:p>
              </p:txBody>
            </p:sp>
          </p:grpSp>
          <p:grpSp>
            <p:nvGrpSpPr>
              <p:cNvPr id="325" name="组合 324">
                <a:extLst>
                  <a:ext uri="{FF2B5EF4-FFF2-40B4-BE49-F238E27FC236}">
                    <a16:creationId xmlns:a16="http://schemas.microsoft.com/office/drawing/2014/main" id="{9FE2E31F-8016-3420-CB10-1A495A1F1967}"/>
                  </a:ext>
                </a:extLst>
              </p:cNvPr>
              <p:cNvGrpSpPr/>
              <p:nvPr/>
            </p:nvGrpSpPr>
            <p:grpSpPr>
              <a:xfrm>
                <a:off x="3213144" y="2624534"/>
                <a:ext cx="1972727" cy="472809"/>
                <a:chOff x="6337836" y="989136"/>
                <a:chExt cx="1972727" cy="472809"/>
              </a:xfrm>
            </p:grpSpPr>
            <p:sp>
              <p:nvSpPr>
                <p:cNvPr id="326" name="矩形: 圆角 325">
                  <a:extLst>
                    <a:ext uri="{FF2B5EF4-FFF2-40B4-BE49-F238E27FC236}">
                      <a16:creationId xmlns:a16="http://schemas.microsoft.com/office/drawing/2014/main" id="{6E254C5A-56F2-70F8-9751-0F84D7286811}"/>
                    </a:ext>
                  </a:extLst>
                </p:cNvPr>
                <p:cNvSpPr/>
                <p:nvPr/>
              </p:nvSpPr>
              <p:spPr>
                <a:xfrm>
                  <a:off x="6502179" y="1079897"/>
                  <a:ext cx="785359" cy="301959"/>
                </a:xfrm>
                <a:prstGeom prst="roundRect">
                  <a:avLst/>
                </a:prstGeom>
                <a:solidFill>
                  <a:srgbClr val="DAE3F3"/>
                </a:solidFill>
                <a:ln w="1905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7" name="双括号 326">
                  <a:extLst>
                    <a:ext uri="{FF2B5EF4-FFF2-40B4-BE49-F238E27FC236}">
                      <a16:creationId xmlns:a16="http://schemas.microsoft.com/office/drawing/2014/main" id="{21FD447C-68EA-2BC4-0D3F-4700D9E8D922}"/>
                    </a:ext>
                  </a:extLst>
                </p:cNvPr>
                <p:cNvSpPr/>
                <p:nvPr/>
              </p:nvSpPr>
              <p:spPr>
                <a:xfrm>
                  <a:off x="6337836" y="999807"/>
                  <a:ext cx="1972727" cy="462138"/>
                </a:xfrm>
                <a:prstGeom prst="bracketPair">
                  <a:avLst/>
                </a:prstGeom>
                <a:ln w="28575">
                  <a:solidFill>
                    <a:srgbClr val="8498A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8" name="文本框 327">
                  <a:extLst>
                    <a:ext uri="{FF2B5EF4-FFF2-40B4-BE49-F238E27FC236}">
                      <a16:creationId xmlns:a16="http://schemas.microsoft.com/office/drawing/2014/main" id="{D2762AA2-9288-7F73-6EA2-8CC252D21033}"/>
                    </a:ext>
                  </a:extLst>
                </p:cNvPr>
                <p:cNvSpPr txBox="1"/>
                <p:nvPr/>
              </p:nvSpPr>
              <p:spPr>
                <a:xfrm>
                  <a:off x="6460632" y="1098186"/>
                  <a:ext cx="887113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…..</a:t>
                  </a:r>
                </a:p>
              </p:txBody>
            </p:sp>
            <p:sp>
              <p:nvSpPr>
                <p:cNvPr id="329" name="矩形: 圆角 328">
                  <a:extLst>
                    <a:ext uri="{FF2B5EF4-FFF2-40B4-BE49-F238E27FC236}">
                      <a16:creationId xmlns:a16="http://schemas.microsoft.com/office/drawing/2014/main" id="{1C9AA4E7-72A6-55E3-B820-01D18201C2F4}"/>
                    </a:ext>
                  </a:extLst>
                </p:cNvPr>
                <p:cNvSpPr/>
                <p:nvPr/>
              </p:nvSpPr>
              <p:spPr>
                <a:xfrm>
                  <a:off x="7466920" y="989136"/>
                  <a:ext cx="648380" cy="471864"/>
                </a:xfrm>
                <a:prstGeom prst="roundRect">
                  <a:avLst/>
                </a:prstGeom>
                <a:solidFill>
                  <a:srgbClr val="A9E1D8"/>
                </a:solidFill>
                <a:ln w="38100">
                  <a:solidFill>
                    <a:srgbClr val="70CDBE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0" name="文本框 329">
                  <a:extLst>
                    <a:ext uri="{FF2B5EF4-FFF2-40B4-BE49-F238E27FC236}">
                      <a16:creationId xmlns:a16="http://schemas.microsoft.com/office/drawing/2014/main" id="{6E9A8366-D969-A850-1DA8-7657EE13069D}"/>
                    </a:ext>
                  </a:extLst>
                </p:cNvPr>
                <p:cNvSpPr txBox="1"/>
                <p:nvPr/>
              </p:nvSpPr>
              <p:spPr>
                <a:xfrm>
                  <a:off x="7451881" y="1009624"/>
                  <a:ext cx="658395" cy="4308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…</a:t>
                  </a:r>
                </a:p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…</a:t>
                  </a:r>
                </a:p>
              </p:txBody>
            </p:sp>
          </p:grpSp>
        </p:grpSp>
        <p:sp>
          <p:nvSpPr>
            <p:cNvPr id="334" name="文本框 333">
              <a:extLst>
                <a:ext uri="{FF2B5EF4-FFF2-40B4-BE49-F238E27FC236}">
                  <a16:creationId xmlns:a16="http://schemas.microsoft.com/office/drawing/2014/main" id="{67C51C21-A5E0-7978-CBAA-91F285B3C16F}"/>
                </a:ext>
              </a:extLst>
            </p:cNvPr>
            <p:cNvSpPr txBox="1"/>
            <p:nvPr/>
          </p:nvSpPr>
          <p:spPr>
            <a:xfrm>
              <a:off x="3278433" y="852996"/>
              <a:ext cx="11464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Xi</a:t>
              </a:r>
            </a:p>
            <a:p>
              <a:r>
                <a:rPr lang="en-US" altLang="zh-CN" sz="1400" i="1" dirty="0">
                  <a:latin typeface="Segoe UI Black" panose="020B0A02040204020203" pitchFamily="34" charset="0"/>
                </a:rPr>
                <a:t>Yi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981B7BC6-E8A6-FC67-4F7A-FBCE41005B5C}"/>
                </a:ext>
              </a:extLst>
            </p:cNvPr>
            <p:cNvSpPr txBox="1"/>
            <p:nvPr/>
          </p:nvSpPr>
          <p:spPr>
            <a:xfrm>
              <a:off x="2357014" y="952779"/>
              <a:ext cx="1146421" cy="3161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id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336" name="箭头: 右 335">
              <a:extLst>
                <a:ext uri="{FF2B5EF4-FFF2-40B4-BE49-F238E27FC236}">
                  <a16:creationId xmlns:a16="http://schemas.microsoft.com/office/drawing/2014/main" id="{979E4980-3894-ECA2-748B-F5D8B7D4F62A}"/>
                </a:ext>
              </a:extLst>
            </p:cNvPr>
            <p:cNvSpPr/>
            <p:nvPr/>
          </p:nvSpPr>
          <p:spPr>
            <a:xfrm rot="2811822">
              <a:off x="1396208" y="4799216"/>
              <a:ext cx="428577" cy="212286"/>
            </a:xfrm>
            <a:prstGeom prst="rightArrow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id="{80B0CEAB-C7C4-2253-4077-260D815F1B9C}"/>
                </a:ext>
              </a:extLst>
            </p:cNvPr>
            <p:cNvSpPr txBox="1"/>
            <p:nvPr/>
          </p:nvSpPr>
          <p:spPr>
            <a:xfrm>
              <a:off x="4277008" y="2129956"/>
              <a:ext cx="55925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i="1" dirty="0">
                  <a:latin typeface="Segoe UI Black" panose="020B0A02040204020203" pitchFamily="34" charset="0"/>
                </a:rPr>
                <a:t>N</a:t>
              </a:r>
              <a:endParaRPr lang="zh-CN" altLang="en-US" sz="2800" i="1" dirty="0">
                <a:latin typeface="Segoe UI Black" panose="020B0A02040204020203" pitchFamily="34" charset="0"/>
              </a:endParaRPr>
            </a:p>
          </p:txBody>
        </p:sp>
        <p:grpSp>
          <p:nvGrpSpPr>
            <p:cNvPr id="377" name="组合 376">
              <a:extLst>
                <a:ext uri="{FF2B5EF4-FFF2-40B4-BE49-F238E27FC236}">
                  <a16:creationId xmlns:a16="http://schemas.microsoft.com/office/drawing/2014/main" id="{9E124476-F13B-9694-58E5-3394351B5DE4}"/>
                </a:ext>
              </a:extLst>
            </p:cNvPr>
            <p:cNvGrpSpPr/>
            <p:nvPr/>
          </p:nvGrpSpPr>
          <p:grpSpPr>
            <a:xfrm>
              <a:off x="2151620" y="4034968"/>
              <a:ext cx="829682" cy="1611694"/>
              <a:chOff x="7590047" y="3767784"/>
              <a:chExt cx="829682" cy="1611694"/>
            </a:xfrm>
          </p:grpSpPr>
          <p:sp>
            <p:nvSpPr>
              <p:cNvPr id="362" name="文本框 361">
                <a:extLst>
                  <a:ext uri="{FF2B5EF4-FFF2-40B4-BE49-F238E27FC236}">
                    <a16:creationId xmlns:a16="http://schemas.microsoft.com/office/drawing/2014/main" id="{44405C6E-D468-D7EE-2CFF-9D35089A7AF5}"/>
                  </a:ext>
                </a:extLst>
              </p:cNvPr>
              <p:cNvSpPr txBox="1"/>
              <p:nvPr/>
            </p:nvSpPr>
            <p:spPr>
              <a:xfrm>
                <a:off x="7600274" y="3767784"/>
                <a:ext cx="8194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path</a:t>
                </a:r>
                <a:endParaRPr lang="zh-CN" altLang="en-US" sz="2400" b="1" i="1" dirty="0">
                  <a:latin typeface="Palatino Linotype" panose="02040502050505030304" pitchFamily="18" charset="0"/>
                </a:endParaRPr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F5E2DFFF-9AC2-4B17-1E89-CA09156B49AB}"/>
                  </a:ext>
                </a:extLst>
              </p:cNvPr>
              <p:cNvSpPr/>
              <p:nvPr/>
            </p:nvSpPr>
            <p:spPr>
              <a:xfrm>
                <a:off x="7593942" y="4357206"/>
                <a:ext cx="123940" cy="123940"/>
              </a:xfrm>
              <a:prstGeom prst="ellipse">
                <a:avLst/>
              </a:prstGeom>
              <a:solidFill>
                <a:srgbClr val="81B21F"/>
              </a:solidFill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65" name="直接箭头连接符 364">
                <a:extLst>
                  <a:ext uri="{FF2B5EF4-FFF2-40B4-BE49-F238E27FC236}">
                    <a16:creationId xmlns:a16="http://schemas.microsoft.com/office/drawing/2014/main" id="{6D1A9604-859E-20DB-92B0-7600778755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09289" y="4419195"/>
                <a:ext cx="305122" cy="0"/>
              </a:xfrm>
              <a:prstGeom prst="straightConnector1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6" name="椭圆 365">
                <a:extLst>
                  <a:ext uri="{FF2B5EF4-FFF2-40B4-BE49-F238E27FC236}">
                    <a16:creationId xmlns:a16="http://schemas.microsoft.com/office/drawing/2014/main" id="{1B70AA0C-7D0D-FC56-23B6-96797F510512}"/>
                  </a:ext>
                </a:extLst>
              </p:cNvPr>
              <p:cNvSpPr/>
              <p:nvPr/>
            </p:nvSpPr>
            <p:spPr>
              <a:xfrm>
                <a:off x="8223373" y="4355456"/>
                <a:ext cx="123940" cy="123940"/>
              </a:xfrm>
              <a:prstGeom prst="ellipse">
                <a:avLst/>
              </a:prstGeom>
              <a:solidFill>
                <a:srgbClr val="81B21F"/>
              </a:solidFill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7" name="椭圆 366">
                <a:extLst>
                  <a:ext uri="{FF2B5EF4-FFF2-40B4-BE49-F238E27FC236}">
                    <a16:creationId xmlns:a16="http://schemas.microsoft.com/office/drawing/2014/main" id="{23D593C8-A815-46C3-52D6-4E6BD8AE09B6}"/>
                  </a:ext>
                </a:extLst>
              </p:cNvPr>
              <p:cNvSpPr/>
              <p:nvPr/>
            </p:nvSpPr>
            <p:spPr>
              <a:xfrm>
                <a:off x="7597093" y="4650568"/>
                <a:ext cx="123940" cy="123940"/>
              </a:xfrm>
              <a:prstGeom prst="ellipse">
                <a:avLst/>
              </a:prstGeom>
              <a:solidFill>
                <a:srgbClr val="EB7E60"/>
              </a:solidFill>
              <a:ln w="38100">
                <a:solidFill>
                  <a:srgbClr val="C7454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68" name="直接箭头连接符 367">
                <a:extLst>
                  <a:ext uri="{FF2B5EF4-FFF2-40B4-BE49-F238E27FC236}">
                    <a16:creationId xmlns:a16="http://schemas.microsoft.com/office/drawing/2014/main" id="{72190EA1-0866-3EB7-8104-14FF8F91CF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843" y="4724031"/>
                <a:ext cx="305122" cy="0"/>
              </a:xfrm>
              <a:prstGeom prst="straightConnector1">
                <a:avLst/>
              </a:prstGeom>
              <a:ln w="28575">
                <a:solidFill>
                  <a:srgbClr val="C74546"/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9" name="椭圆 368">
                <a:extLst>
                  <a:ext uri="{FF2B5EF4-FFF2-40B4-BE49-F238E27FC236}">
                    <a16:creationId xmlns:a16="http://schemas.microsoft.com/office/drawing/2014/main" id="{E9D1D637-16DB-7CF5-C72F-9DE81BE5AEAE}"/>
                  </a:ext>
                </a:extLst>
              </p:cNvPr>
              <p:cNvSpPr/>
              <p:nvPr/>
            </p:nvSpPr>
            <p:spPr>
              <a:xfrm>
                <a:off x="8223373" y="4642237"/>
                <a:ext cx="123940" cy="123940"/>
              </a:xfrm>
              <a:prstGeom prst="ellipse">
                <a:avLst/>
              </a:prstGeom>
              <a:solidFill>
                <a:srgbClr val="EB7E60"/>
              </a:solidFill>
              <a:ln w="38100">
                <a:solidFill>
                  <a:srgbClr val="C7454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0" name="椭圆 369">
                <a:extLst>
                  <a:ext uri="{FF2B5EF4-FFF2-40B4-BE49-F238E27FC236}">
                    <a16:creationId xmlns:a16="http://schemas.microsoft.com/office/drawing/2014/main" id="{9E381052-3FB5-0801-B508-5953F2DF6136}"/>
                  </a:ext>
                </a:extLst>
              </p:cNvPr>
              <p:cNvSpPr/>
              <p:nvPr/>
            </p:nvSpPr>
            <p:spPr>
              <a:xfrm>
                <a:off x="7592991" y="4954691"/>
                <a:ext cx="132271" cy="132271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8100">
                <a:solidFill>
                  <a:srgbClr val="33ABC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1" name="直接箭头连接符 370">
                <a:extLst>
                  <a:ext uri="{FF2B5EF4-FFF2-40B4-BE49-F238E27FC236}">
                    <a16:creationId xmlns:a16="http://schemas.microsoft.com/office/drawing/2014/main" id="{A24445FC-9BDA-7DDB-4B10-2CE592C070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843" y="5033139"/>
                <a:ext cx="305122" cy="0"/>
              </a:xfrm>
              <a:prstGeom prst="straightConnector1">
                <a:avLst/>
              </a:prstGeom>
              <a:ln w="28575">
                <a:solidFill>
                  <a:srgbClr val="33ABC1"/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2" name="椭圆 371">
                <a:extLst>
                  <a:ext uri="{FF2B5EF4-FFF2-40B4-BE49-F238E27FC236}">
                    <a16:creationId xmlns:a16="http://schemas.microsoft.com/office/drawing/2014/main" id="{DB6BF1CF-CD9C-44C2-BB0D-2570C087E46A}"/>
                  </a:ext>
                </a:extLst>
              </p:cNvPr>
              <p:cNvSpPr/>
              <p:nvPr/>
            </p:nvSpPr>
            <p:spPr>
              <a:xfrm>
                <a:off x="8229148" y="4957549"/>
                <a:ext cx="132271" cy="132271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8100">
                <a:solidFill>
                  <a:srgbClr val="33ABC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3" name="椭圆 372">
                <a:extLst>
                  <a:ext uri="{FF2B5EF4-FFF2-40B4-BE49-F238E27FC236}">
                    <a16:creationId xmlns:a16="http://schemas.microsoft.com/office/drawing/2014/main" id="{0FF229DE-4106-C18A-7AC6-EF8DC5B2B4AB}"/>
                  </a:ext>
                </a:extLst>
              </p:cNvPr>
              <p:cNvSpPr/>
              <p:nvPr/>
            </p:nvSpPr>
            <p:spPr>
              <a:xfrm>
                <a:off x="7590047" y="5230291"/>
                <a:ext cx="128391" cy="128391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4" name="直接箭头连接符 373">
                <a:extLst>
                  <a:ext uri="{FF2B5EF4-FFF2-40B4-BE49-F238E27FC236}">
                    <a16:creationId xmlns:a16="http://schemas.microsoft.com/office/drawing/2014/main" id="{6AAE14DE-1A55-7746-1173-65F6488A79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843" y="5308408"/>
                <a:ext cx="305122" cy="0"/>
              </a:xfrm>
              <a:prstGeom prst="straightConnector1">
                <a:avLst/>
              </a:prstGeom>
              <a:ln w="28575">
                <a:solidFill>
                  <a:srgbClr val="C55A11"/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5" name="椭圆 374">
                <a:extLst>
                  <a:ext uri="{FF2B5EF4-FFF2-40B4-BE49-F238E27FC236}">
                    <a16:creationId xmlns:a16="http://schemas.microsoft.com/office/drawing/2014/main" id="{22EA90D4-8D17-5770-7301-51EF1FA4F7CB}"/>
                  </a:ext>
                </a:extLst>
              </p:cNvPr>
              <p:cNvSpPr/>
              <p:nvPr/>
            </p:nvSpPr>
            <p:spPr>
              <a:xfrm>
                <a:off x="8228797" y="5251087"/>
                <a:ext cx="128391" cy="128391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78" name="文本框 377">
              <a:extLst>
                <a:ext uri="{FF2B5EF4-FFF2-40B4-BE49-F238E27FC236}">
                  <a16:creationId xmlns:a16="http://schemas.microsoft.com/office/drawing/2014/main" id="{435ACD0E-2CE1-9C54-CD41-2DAF37EF5808}"/>
                </a:ext>
              </a:extLst>
            </p:cNvPr>
            <p:cNvSpPr txBox="1"/>
            <p:nvPr/>
          </p:nvSpPr>
          <p:spPr>
            <a:xfrm>
              <a:off x="1753768" y="5663073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edge abstraction process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380" name="箭头: 右 379">
              <a:extLst>
                <a:ext uri="{FF2B5EF4-FFF2-40B4-BE49-F238E27FC236}">
                  <a16:creationId xmlns:a16="http://schemas.microsoft.com/office/drawing/2014/main" id="{10620010-D86B-E64B-48B4-EFEEC0C30AC9}"/>
                </a:ext>
              </a:extLst>
            </p:cNvPr>
            <p:cNvSpPr/>
            <p:nvPr/>
          </p:nvSpPr>
          <p:spPr>
            <a:xfrm>
              <a:off x="3176202" y="4903898"/>
              <a:ext cx="428577" cy="212286"/>
            </a:xfrm>
            <a:prstGeom prst="rightArrow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文本框 380">
              <a:extLst>
                <a:ext uri="{FF2B5EF4-FFF2-40B4-BE49-F238E27FC236}">
                  <a16:creationId xmlns:a16="http://schemas.microsoft.com/office/drawing/2014/main" id="{9EC3655F-7470-928A-40E8-05D613256873}"/>
                </a:ext>
              </a:extLst>
            </p:cNvPr>
            <p:cNvSpPr txBox="1"/>
            <p:nvPr/>
          </p:nvSpPr>
          <p:spPr>
            <a:xfrm>
              <a:off x="3667129" y="4746580"/>
              <a:ext cx="132937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Road Congestion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F12D8DC8-1878-55A0-8931-BA20CD160E7D}"/>
                </a:ext>
              </a:extLst>
            </p:cNvPr>
            <p:cNvSpPr txBox="1"/>
            <p:nvPr/>
          </p:nvSpPr>
          <p:spPr>
            <a:xfrm>
              <a:off x="146631" y="6441015"/>
              <a:ext cx="422778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dirty="0" err="1">
                  <a:latin typeface="Segoe UI Black" panose="020B0A02040204020203" pitchFamily="34" charset="0"/>
                </a:rPr>
                <a:t>a.Data</a:t>
              </a:r>
              <a:r>
                <a:rPr lang="en-US" altLang="zh-CN" sz="2800" dirty="0">
                  <a:latin typeface="Segoe UI Black" panose="020B0A02040204020203" pitchFamily="34" charset="0"/>
                </a:rPr>
                <a:t> processing</a:t>
              </a: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F5F03833-7F62-6119-A382-B9CBB554D7BF}"/>
                </a:ext>
              </a:extLst>
            </p:cNvPr>
            <p:cNvSpPr/>
            <p:nvPr/>
          </p:nvSpPr>
          <p:spPr>
            <a:xfrm>
              <a:off x="-465448" y="3876166"/>
              <a:ext cx="88695" cy="88695"/>
            </a:xfrm>
            <a:prstGeom prst="ellipse">
              <a:avLst/>
            </a:prstGeom>
            <a:no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A571BA0-C601-AEB1-6B7E-2D6A6E8696B6}"/>
                </a:ext>
              </a:extLst>
            </p:cNvPr>
            <p:cNvSpPr txBox="1"/>
            <p:nvPr/>
          </p:nvSpPr>
          <p:spPr>
            <a:xfrm>
              <a:off x="4296560" y="4405988"/>
              <a:ext cx="55925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i="1" dirty="0">
                  <a:latin typeface="Segoe UI Black" panose="020B0A02040204020203" pitchFamily="34" charset="0"/>
                </a:rPr>
                <a:t>P</a:t>
              </a:r>
              <a:endParaRPr lang="zh-CN" altLang="en-US" sz="2800" i="1" dirty="0">
                <a:latin typeface="Segoe UI Black" panose="020B0A02040204020203" pitchFamily="34" charset="0"/>
              </a:endParaRPr>
            </a:p>
          </p:txBody>
        </p:sp>
      </p:grpSp>
      <p:sp>
        <p:nvSpPr>
          <p:cNvPr id="436" name="箭头: 左 435">
            <a:extLst>
              <a:ext uri="{FF2B5EF4-FFF2-40B4-BE49-F238E27FC236}">
                <a16:creationId xmlns:a16="http://schemas.microsoft.com/office/drawing/2014/main" id="{D8F5FBBD-5CBC-6A94-75EE-1C6B939D3B31}"/>
              </a:ext>
            </a:extLst>
          </p:cNvPr>
          <p:cNvSpPr/>
          <p:nvPr/>
        </p:nvSpPr>
        <p:spPr>
          <a:xfrm rot="16200000">
            <a:off x="8069944" y="5378036"/>
            <a:ext cx="830996" cy="593813"/>
          </a:xfrm>
          <a:prstGeom prst="leftArrow">
            <a:avLst/>
          </a:prstGeom>
          <a:solidFill>
            <a:srgbClr val="41B9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7" name="文本框 436">
            <a:extLst>
              <a:ext uri="{FF2B5EF4-FFF2-40B4-BE49-F238E27FC236}">
                <a16:creationId xmlns:a16="http://schemas.microsoft.com/office/drawing/2014/main" id="{57E3F989-179A-3FE9-8235-98AF2ABAC191}"/>
              </a:ext>
            </a:extLst>
          </p:cNvPr>
          <p:cNvSpPr txBox="1"/>
          <p:nvPr/>
        </p:nvSpPr>
        <p:spPr>
          <a:xfrm>
            <a:off x="8778956" y="5246083"/>
            <a:ext cx="34408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i="1" dirty="0">
                <a:latin typeface="Segoe UI Black" panose="020B0A02040204020203" pitchFamily="34" charset="0"/>
              </a:rPr>
              <a:t>Min-max flow model </a:t>
            </a:r>
          </a:p>
        </p:txBody>
      </p:sp>
      <p:sp>
        <p:nvSpPr>
          <p:cNvPr id="438" name="箭头: 下 437">
            <a:extLst>
              <a:ext uri="{FF2B5EF4-FFF2-40B4-BE49-F238E27FC236}">
                <a16:creationId xmlns:a16="http://schemas.microsoft.com/office/drawing/2014/main" id="{523DA2F7-6B76-4313-EC19-E7822B885CBA}"/>
              </a:ext>
            </a:extLst>
          </p:cNvPr>
          <p:cNvSpPr/>
          <p:nvPr/>
        </p:nvSpPr>
        <p:spPr>
          <a:xfrm rot="16200000">
            <a:off x="4659356" y="2055318"/>
            <a:ext cx="617532" cy="1246715"/>
          </a:xfrm>
          <a:prstGeom prst="downArrow">
            <a:avLst/>
          </a:prstGeom>
          <a:solidFill>
            <a:srgbClr val="C8E5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文本框 441">
            <a:extLst>
              <a:ext uri="{FF2B5EF4-FFF2-40B4-BE49-F238E27FC236}">
                <a16:creationId xmlns:a16="http://schemas.microsoft.com/office/drawing/2014/main" id="{EB43DD10-218E-63B0-A36F-D7CF64A3CB08}"/>
              </a:ext>
            </a:extLst>
          </p:cNvPr>
          <p:cNvSpPr txBox="1"/>
          <p:nvPr/>
        </p:nvSpPr>
        <p:spPr>
          <a:xfrm>
            <a:off x="4476011" y="6084482"/>
            <a:ext cx="42277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Segoe UI Black" panose="020B0A02040204020203" pitchFamily="34" charset="0"/>
              </a:rPr>
              <a:t>b. Graph Theory Problems Solving</a:t>
            </a:r>
          </a:p>
        </p:txBody>
      </p:sp>
      <p:sp>
        <p:nvSpPr>
          <p:cNvPr id="487" name="文本框 486">
            <a:extLst>
              <a:ext uri="{FF2B5EF4-FFF2-40B4-BE49-F238E27FC236}">
                <a16:creationId xmlns:a16="http://schemas.microsoft.com/office/drawing/2014/main" id="{7517BB13-44F9-BE06-3221-0C13D9442F78}"/>
              </a:ext>
            </a:extLst>
          </p:cNvPr>
          <p:cNvSpPr txBox="1"/>
          <p:nvPr/>
        </p:nvSpPr>
        <p:spPr>
          <a:xfrm>
            <a:off x="4195645" y="1904540"/>
            <a:ext cx="79008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i="1" dirty="0">
                <a:latin typeface="Segoe UI Black" panose="020B0A02040204020203" pitchFamily="34" charset="0"/>
                <a:ea typeface="Segoe UI Black" panose="020B0A02040204020203" pitchFamily="34" charset="0"/>
              </a:rPr>
              <a:t>Graph G = (N,P)</a:t>
            </a:r>
            <a:endParaRPr lang="zh-CN" altLang="en-US" sz="1800" i="1" dirty="0">
              <a:latin typeface="Segoe UI Black" panose="020B0A02040204020203" pitchFamily="34" charset="0"/>
            </a:endParaRPr>
          </a:p>
        </p:txBody>
      </p:sp>
      <p:pic>
        <p:nvPicPr>
          <p:cNvPr id="489" name="图片 488">
            <a:extLst>
              <a:ext uri="{FF2B5EF4-FFF2-40B4-BE49-F238E27FC236}">
                <a16:creationId xmlns:a16="http://schemas.microsoft.com/office/drawing/2014/main" id="{C827996E-E5E1-A539-1C1F-2355D3C1DB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386" y="362766"/>
            <a:ext cx="7341698" cy="5331068"/>
          </a:xfrm>
          <a:prstGeom prst="rect">
            <a:avLst/>
          </a:prstGeom>
        </p:spPr>
      </p:pic>
      <p:sp>
        <p:nvSpPr>
          <p:cNvPr id="490" name="矩形: 圆角 489">
            <a:extLst>
              <a:ext uri="{FF2B5EF4-FFF2-40B4-BE49-F238E27FC236}">
                <a16:creationId xmlns:a16="http://schemas.microsoft.com/office/drawing/2014/main" id="{EBFE109D-3A75-8F58-C9C6-E349009DDE26}"/>
              </a:ext>
            </a:extLst>
          </p:cNvPr>
          <p:cNvSpPr/>
          <p:nvPr/>
        </p:nvSpPr>
        <p:spPr>
          <a:xfrm>
            <a:off x="7743416" y="6199467"/>
            <a:ext cx="2873143" cy="830997"/>
          </a:xfrm>
          <a:prstGeom prst="roundRect">
            <a:avLst/>
          </a:prstGeom>
          <a:solidFill>
            <a:srgbClr val="F8BEA9"/>
          </a:solidFill>
          <a:ln w="38100"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1" name="文本框 440">
            <a:extLst>
              <a:ext uri="{FF2B5EF4-FFF2-40B4-BE49-F238E27FC236}">
                <a16:creationId xmlns:a16="http://schemas.microsoft.com/office/drawing/2014/main" id="{5B3C8335-0BE8-726C-B707-93847E7C13C5}"/>
              </a:ext>
            </a:extLst>
          </p:cNvPr>
          <p:cNvSpPr txBox="1"/>
          <p:nvPr/>
        </p:nvSpPr>
        <p:spPr>
          <a:xfrm>
            <a:off x="7802775" y="6306183"/>
            <a:ext cx="38125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i="1" dirty="0">
                <a:latin typeface="Segoe UI Black" panose="020B0A02040204020203" pitchFamily="34" charset="0"/>
              </a:rPr>
              <a:t>Minimizing Congestion Accumulation</a:t>
            </a:r>
          </a:p>
        </p:txBody>
      </p:sp>
      <p:pic>
        <p:nvPicPr>
          <p:cNvPr id="495" name="图片 494">
            <a:extLst>
              <a:ext uri="{FF2B5EF4-FFF2-40B4-BE49-F238E27FC236}">
                <a16:creationId xmlns:a16="http://schemas.microsoft.com/office/drawing/2014/main" id="{81DA3E34-3B6F-17C4-7D63-C9AE27C6E1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1955" y="6308636"/>
            <a:ext cx="539307" cy="539307"/>
          </a:xfrm>
          <a:prstGeom prst="rect">
            <a:avLst/>
          </a:prstGeom>
        </p:spPr>
      </p:pic>
      <p:pic>
        <p:nvPicPr>
          <p:cNvPr id="833" name="图片 832">
            <a:extLst>
              <a:ext uri="{FF2B5EF4-FFF2-40B4-BE49-F238E27FC236}">
                <a16:creationId xmlns:a16="http://schemas.microsoft.com/office/drawing/2014/main" id="{55AE6839-21B7-010C-62C6-8E3FA652B1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0"/>
          <a:stretch/>
        </p:blipFill>
        <p:spPr>
          <a:xfrm>
            <a:off x="13970072" y="706540"/>
            <a:ext cx="4986923" cy="5621135"/>
          </a:xfrm>
          <a:prstGeom prst="rect">
            <a:avLst/>
          </a:prstGeom>
        </p:spPr>
      </p:pic>
      <p:sp>
        <p:nvSpPr>
          <p:cNvPr id="950" name="箭头: 下 949">
            <a:extLst>
              <a:ext uri="{FF2B5EF4-FFF2-40B4-BE49-F238E27FC236}">
                <a16:creationId xmlns:a16="http://schemas.microsoft.com/office/drawing/2014/main" id="{11F96AA3-F22C-04D0-2B89-638E49E3227C}"/>
              </a:ext>
            </a:extLst>
          </p:cNvPr>
          <p:cNvSpPr/>
          <p:nvPr/>
        </p:nvSpPr>
        <p:spPr>
          <a:xfrm rot="5400000">
            <a:off x="12299100" y="3555886"/>
            <a:ext cx="617532" cy="1771645"/>
          </a:xfrm>
          <a:prstGeom prst="downArrow">
            <a:avLst/>
          </a:prstGeom>
          <a:solidFill>
            <a:srgbClr val="F8BE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1" name="文本框 950">
            <a:extLst>
              <a:ext uri="{FF2B5EF4-FFF2-40B4-BE49-F238E27FC236}">
                <a16:creationId xmlns:a16="http://schemas.microsoft.com/office/drawing/2014/main" id="{5EC9BE47-60BB-D557-5C23-6A8980EB906B}"/>
              </a:ext>
            </a:extLst>
          </p:cNvPr>
          <p:cNvSpPr txBox="1"/>
          <p:nvPr/>
        </p:nvSpPr>
        <p:spPr>
          <a:xfrm>
            <a:off x="12192000" y="6478283"/>
            <a:ext cx="71868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Segoe UI Black" panose="020B0A02040204020203" pitchFamily="34" charset="0"/>
              </a:rPr>
              <a:t>c. Random Pairwise Sampling Model</a:t>
            </a:r>
          </a:p>
        </p:txBody>
      </p:sp>
      <p:grpSp>
        <p:nvGrpSpPr>
          <p:cNvPr id="952" name="组合 951">
            <a:extLst>
              <a:ext uri="{FF2B5EF4-FFF2-40B4-BE49-F238E27FC236}">
                <a16:creationId xmlns:a16="http://schemas.microsoft.com/office/drawing/2014/main" id="{AE61394C-375D-D50D-BD86-5BD66B999541}"/>
              </a:ext>
            </a:extLst>
          </p:cNvPr>
          <p:cNvGrpSpPr/>
          <p:nvPr/>
        </p:nvGrpSpPr>
        <p:grpSpPr>
          <a:xfrm>
            <a:off x="11695788" y="1889449"/>
            <a:ext cx="1888856" cy="1926337"/>
            <a:chOff x="6035885" y="1132821"/>
            <a:chExt cx="1334790" cy="1361276"/>
          </a:xfrm>
        </p:grpSpPr>
        <p:sp>
          <p:nvSpPr>
            <p:cNvPr id="953" name="双括号 952">
              <a:extLst>
                <a:ext uri="{FF2B5EF4-FFF2-40B4-BE49-F238E27FC236}">
                  <a16:creationId xmlns:a16="http://schemas.microsoft.com/office/drawing/2014/main" id="{6D8C5361-C41D-CDA5-3004-D88EEF523090}"/>
                </a:ext>
              </a:extLst>
            </p:cNvPr>
            <p:cNvSpPr/>
            <p:nvPr/>
          </p:nvSpPr>
          <p:spPr>
            <a:xfrm>
              <a:off x="6035885" y="1132821"/>
              <a:ext cx="1334790" cy="1361276"/>
            </a:xfrm>
            <a:prstGeom prst="bracketPair">
              <a:avLst/>
            </a:prstGeom>
            <a:ln w="57150">
              <a:solidFill>
                <a:srgbClr val="222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4" name="矩形: 圆角 953">
              <a:extLst>
                <a:ext uri="{FF2B5EF4-FFF2-40B4-BE49-F238E27FC236}">
                  <a16:creationId xmlns:a16="http://schemas.microsoft.com/office/drawing/2014/main" id="{00A84DBA-B40A-7E58-9BFC-9762CA7EF6F2}"/>
                </a:ext>
              </a:extLst>
            </p:cNvPr>
            <p:cNvSpPr/>
            <p:nvPr/>
          </p:nvSpPr>
          <p:spPr>
            <a:xfrm>
              <a:off x="6234829" y="1320025"/>
              <a:ext cx="955040" cy="24003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5" name="椭圆 954">
              <a:extLst>
                <a:ext uri="{FF2B5EF4-FFF2-40B4-BE49-F238E27FC236}">
                  <a16:creationId xmlns:a16="http://schemas.microsoft.com/office/drawing/2014/main" id="{39ACDE47-9444-6941-915D-E03828629180}"/>
                </a:ext>
              </a:extLst>
            </p:cNvPr>
            <p:cNvSpPr/>
            <p:nvPr/>
          </p:nvSpPr>
          <p:spPr>
            <a:xfrm>
              <a:off x="6288794" y="1383196"/>
              <a:ext cx="127000" cy="127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6" name="椭圆 955">
              <a:extLst>
                <a:ext uri="{FF2B5EF4-FFF2-40B4-BE49-F238E27FC236}">
                  <a16:creationId xmlns:a16="http://schemas.microsoft.com/office/drawing/2014/main" id="{C2608CB2-BD68-7F6C-8C1E-F60961F0D07E}"/>
                </a:ext>
              </a:extLst>
            </p:cNvPr>
            <p:cNvSpPr/>
            <p:nvPr/>
          </p:nvSpPr>
          <p:spPr>
            <a:xfrm>
              <a:off x="6456434" y="1383196"/>
              <a:ext cx="127000" cy="127000"/>
            </a:xfrm>
            <a:prstGeom prst="ellipse">
              <a:avLst/>
            </a:prstGeom>
            <a:solidFill>
              <a:srgbClr val="C5E0B4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7" name="椭圆 956">
              <a:extLst>
                <a:ext uri="{FF2B5EF4-FFF2-40B4-BE49-F238E27FC236}">
                  <a16:creationId xmlns:a16="http://schemas.microsoft.com/office/drawing/2014/main" id="{3EEC22D5-014F-BE6D-EF84-FE94A2EB9B83}"/>
                </a:ext>
              </a:extLst>
            </p:cNvPr>
            <p:cNvSpPr/>
            <p:nvPr/>
          </p:nvSpPr>
          <p:spPr>
            <a:xfrm>
              <a:off x="6989834" y="1383196"/>
              <a:ext cx="127000" cy="127000"/>
            </a:xfrm>
            <a:prstGeom prst="ellipse">
              <a:avLst/>
            </a:prstGeom>
            <a:solidFill>
              <a:srgbClr val="F4B18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8" name="椭圆 957">
              <a:extLst>
                <a:ext uri="{FF2B5EF4-FFF2-40B4-BE49-F238E27FC236}">
                  <a16:creationId xmlns:a16="http://schemas.microsoft.com/office/drawing/2014/main" id="{F4CE491A-14C3-C441-A4BB-11C3AC68B85E}"/>
                </a:ext>
              </a:extLst>
            </p:cNvPr>
            <p:cNvSpPr/>
            <p:nvPr/>
          </p:nvSpPr>
          <p:spPr>
            <a:xfrm>
              <a:off x="6646310" y="1423836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9" name="椭圆 958">
              <a:extLst>
                <a:ext uri="{FF2B5EF4-FFF2-40B4-BE49-F238E27FC236}">
                  <a16:creationId xmlns:a16="http://schemas.microsoft.com/office/drawing/2014/main" id="{1121A9EB-29D2-742F-BCF8-652FF53A8467}"/>
                </a:ext>
              </a:extLst>
            </p:cNvPr>
            <p:cNvSpPr/>
            <p:nvPr/>
          </p:nvSpPr>
          <p:spPr>
            <a:xfrm>
              <a:off x="6754905" y="1423835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0" name="椭圆 959">
              <a:extLst>
                <a:ext uri="{FF2B5EF4-FFF2-40B4-BE49-F238E27FC236}">
                  <a16:creationId xmlns:a16="http://schemas.microsoft.com/office/drawing/2014/main" id="{F1723D4F-4BBF-D55E-0914-B2707868BB4C}"/>
                </a:ext>
              </a:extLst>
            </p:cNvPr>
            <p:cNvSpPr/>
            <p:nvPr/>
          </p:nvSpPr>
          <p:spPr>
            <a:xfrm>
              <a:off x="6858379" y="1423835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1" name="矩形: 圆角 960">
              <a:extLst>
                <a:ext uri="{FF2B5EF4-FFF2-40B4-BE49-F238E27FC236}">
                  <a16:creationId xmlns:a16="http://schemas.microsoft.com/office/drawing/2014/main" id="{F201D569-1326-96E1-2228-234AA5A2999B}"/>
                </a:ext>
              </a:extLst>
            </p:cNvPr>
            <p:cNvSpPr/>
            <p:nvPr/>
          </p:nvSpPr>
          <p:spPr>
            <a:xfrm>
              <a:off x="6246080" y="2092861"/>
              <a:ext cx="955040" cy="24003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2" name="椭圆 961">
              <a:extLst>
                <a:ext uri="{FF2B5EF4-FFF2-40B4-BE49-F238E27FC236}">
                  <a16:creationId xmlns:a16="http://schemas.microsoft.com/office/drawing/2014/main" id="{5BEA57FD-03C3-735B-2932-9A976BA93389}"/>
                </a:ext>
              </a:extLst>
            </p:cNvPr>
            <p:cNvSpPr/>
            <p:nvPr/>
          </p:nvSpPr>
          <p:spPr>
            <a:xfrm>
              <a:off x="6292425" y="2156032"/>
              <a:ext cx="127000" cy="127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3" name="椭圆 962">
              <a:extLst>
                <a:ext uri="{FF2B5EF4-FFF2-40B4-BE49-F238E27FC236}">
                  <a16:creationId xmlns:a16="http://schemas.microsoft.com/office/drawing/2014/main" id="{927BCF85-CA15-DFA2-0DC4-D948B8921CAA}"/>
                </a:ext>
              </a:extLst>
            </p:cNvPr>
            <p:cNvSpPr/>
            <p:nvPr/>
          </p:nvSpPr>
          <p:spPr>
            <a:xfrm>
              <a:off x="6467685" y="2156032"/>
              <a:ext cx="127000" cy="127000"/>
            </a:xfrm>
            <a:prstGeom prst="ellipse">
              <a:avLst/>
            </a:prstGeom>
            <a:solidFill>
              <a:srgbClr val="8D73B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4" name="椭圆 963">
              <a:extLst>
                <a:ext uri="{FF2B5EF4-FFF2-40B4-BE49-F238E27FC236}">
                  <a16:creationId xmlns:a16="http://schemas.microsoft.com/office/drawing/2014/main" id="{CF3AC50F-B671-442A-713D-C31EF9108A2F}"/>
                </a:ext>
              </a:extLst>
            </p:cNvPr>
            <p:cNvSpPr/>
            <p:nvPr/>
          </p:nvSpPr>
          <p:spPr>
            <a:xfrm>
              <a:off x="7001085" y="2156032"/>
              <a:ext cx="127000" cy="127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5" name="椭圆 964">
              <a:extLst>
                <a:ext uri="{FF2B5EF4-FFF2-40B4-BE49-F238E27FC236}">
                  <a16:creationId xmlns:a16="http://schemas.microsoft.com/office/drawing/2014/main" id="{6D864740-3687-67A4-32F7-6FF54307B904}"/>
                </a:ext>
              </a:extLst>
            </p:cNvPr>
            <p:cNvSpPr/>
            <p:nvPr/>
          </p:nvSpPr>
          <p:spPr>
            <a:xfrm>
              <a:off x="6657561" y="2196672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6" name="椭圆 965">
              <a:extLst>
                <a:ext uri="{FF2B5EF4-FFF2-40B4-BE49-F238E27FC236}">
                  <a16:creationId xmlns:a16="http://schemas.microsoft.com/office/drawing/2014/main" id="{41CD8593-1CD0-E28E-8C05-0E6422EAC326}"/>
                </a:ext>
              </a:extLst>
            </p:cNvPr>
            <p:cNvSpPr/>
            <p:nvPr/>
          </p:nvSpPr>
          <p:spPr>
            <a:xfrm>
              <a:off x="6766156" y="2196671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7" name="椭圆 966">
              <a:extLst>
                <a:ext uri="{FF2B5EF4-FFF2-40B4-BE49-F238E27FC236}">
                  <a16:creationId xmlns:a16="http://schemas.microsoft.com/office/drawing/2014/main" id="{B24F8743-5999-904D-74FB-9C65E8EA6C0B}"/>
                </a:ext>
              </a:extLst>
            </p:cNvPr>
            <p:cNvSpPr/>
            <p:nvPr/>
          </p:nvSpPr>
          <p:spPr>
            <a:xfrm>
              <a:off x="6869630" y="2196671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8" name="矩形: 圆角 967">
              <a:extLst>
                <a:ext uri="{FF2B5EF4-FFF2-40B4-BE49-F238E27FC236}">
                  <a16:creationId xmlns:a16="http://schemas.microsoft.com/office/drawing/2014/main" id="{D26115BE-E973-D197-224A-3E5D450026CD}"/>
                </a:ext>
              </a:extLst>
            </p:cNvPr>
            <p:cNvSpPr/>
            <p:nvPr/>
          </p:nvSpPr>
          <p:spPr>
            <a:xfrm>
              <a:off x="6234829" y="1709649"/>
              <a:ext cx="955040" cy="24003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9" name="椭圆 968">
              <a:extLst>
                <a:ext uri="{FF2B5EF4-FFF2-40B4-BE49-F238E27FC236}">
                  <a16:creationId xmlns:a16="http://schemas.microsoft.com/office/drawing/2014/main" id="{7168EF31-6810-D901-48DC-5F8AEEE37DA5}"/>
                </a:ext>
              </a:extLst>
            </p:cNvPr>
            <p:cNvSpPr/>
            <p:nvPr/>
          </p:nvSpPr>
          <p:spPr>
            <a:xfrm>
              <a:off x="6281174" y="1772820"/>
              <a:ext cx="127000" cy="127000"/>
            </a:xfrm>
            <a:prstGeom prst="ellipse">
              <a:avLst/>
            </a:prstGeom>
            <a:solidFill>
              <a:srgbClr val="F4B18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0" name="椭圆 969">
              <a:extLst>
                <a:ext uri="{FF2B5EF4-FFF2-40B4-BE49-F238E27FC236}">
                  <a16:creationId xmlns:a16="http://schemas.microsoft.com/office/drawing/2014/main" id="{110CAD7B-66EE-E4D0-97A2-412B35C03F33}"/>
                </a:ext>
              </a:extLst>
            </p:cNvPr>
            <p:cNvSpPr/>
            <p:nvPr/>
          </p:nvSpPr>
          <p:spPr>
            <a:xfrm>
              <a:off x="6456434" y="1772820"/>
              <a:ext cx="127000" cy="127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1" name="椭圆 970">
              <a:extLst>
                <a:ext uri="{FF2B5EF4-FFF2-40B4-BE49-F238E27FC236}">
                  <a16:creationId xmlns:a16="http://schemas.microsoft.com/office/drawing/2014/main" id="{8F10A55B-53A4-81EB-3318-E30A0AC4D336}"/>
                </a:ext>
              </a:extLst>
            </p:cNvPr>
            <p:cNvSpPr/>
            <p:nvPr/>
          </p:nvSpPr>
          <p:spPr>
            <a:xfrm>
              <a:off x="6989834" y="1772820"/>
              <a:ext cx="127000" cy="127000"/>
            </a:xfrm>
            <a:prstGeom prst="ellipse">
              <a:avLst/>
            </a:prstGeom>
            <a:solidFill>
              <a:srgbClr val="DAE3F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2" name="椭圆 971">
              <a:extLst>
                <a:ext uri="{FF2B5EF4-FFF2-40B4-BE49-F238E27FC236}">
                  <a16:creationId xmlns:a16="http://schemas.microsoft.com/office/drawing/2014/main" id="{42C1D871-9E79-4B59-1B4A-FF06C37B4CBE}"/>
                </a:ext>
              </a:extLst>
            </p:cNvPr>
            <p:cNvSpPr/>
            <p:nvPr/>
          </p:nvSpPr>
          <p:spPr>
            <a:xfrm>
              <a:off x="6646310" y="1813460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3" name="椭圆 972">
              <a:extLst>
                <a:ext uri="{FF2B5EF4-FFF2-40B4-BE49-F238E27FC236}">
                  <a16:creationId xmlns:a16="http://schemas.microsoft.com/office/drawing/2014/main" id="{64263825-C888-63F6-98D7-D7FB828B90CE}"/>
                </a:ext>
              </a:extLst>
            </p:cNvPr>
            <p:cNvSpPr/>
            <p:nvPr/>
          </p:nvSpPr>
          <p:spPr>
            <a:xfrm>
              <a:off x="6754905" y="1813459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4" name="椭圆 973">
              <a:extLst>
                <a:ext uri="{FF2B5EF4-FFF2-40B4-BE49-F238E27FC236}">
                  <a16:creationId xmlns:a16="http://schemas.microsoft.com/office/drawing/2014/main" id="{B241E6FC-29A5-E71E-C8E2-5C215F36FE3E}"/>
                </a:ext>
              </a:extLst>
            </p:cNvPr>
            <p:cNvSpPr/>
            <p:nvPr/>
          </p:nvSpPr>
          <p:spPr>
            <a:xfrm>
              <a:off x="6858379" y="1813459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5" name="文本框 974">
            <a:extLst>
              <a:ext uri="{FF2B5EF4-FFF2-40B4-BE49-F238E27FC236}">
                <a16:creationId xmlns:a16="http://schemas.microsoft.com/office/drawing/2014/main" id="{63FA5A0E-5F37-559B-C63D-0591C7304814}"/>
              </a:ext>
            </a:extLst>
          </p:cNvPr>
          <p:cNvSpPr txBox="1"/>
          <p:nvPr/>
        </p:nvSpPr>
        <p:spPr>
          <a:xfrm>
            <a:off x="11615297" y="3809189"/>
            <a:ext cx="79008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i="1" dirty="0">
                <a:latin typeface="Segoe UI Black" panose="020B0A02040204020203" pitchFamily="34" charset="0"/>
              </a:rPr>
              <a:t>Random </a:t>
            </a:r>
            <a:r>
              <a:rPr lang="en-US" altLang="zh-CN" sz="1800" i="1" dirty="0" err="1">
                <a:latin typeface="Segoe UI Black" panose="020B0A02040204020203" pitchFamily="34" charset="0"/>
              </a:rPr>
              <a:t>rs</a:t>
            </a:r>
            <a:r>
              <a:rPr lang="en-US" altLang="zh-CN" sz="1800" i="1" dirty="0">
                <a:latin typeface="Segoe UI Black" panose="020B0A02040204020203" pitchFamily="34" charset="0"/>
              </a:rPr>
              <a:t> and rt</a:t>
            </a:r>
            <a:endParaRPr lang="zh-CN" altLang="en-US" sz="1800" i="1" dirty="0">
              <a:latin typeface="Segoe UI Black" panose="020B0A02040204020203" pitchFamily="34" charset="0"/>
            </a:endParaRPr>
          </a:p>
        </p:txBody>
      </p:sp>
      <p:sp>
        <p:nvSpPr>
          <p:cNvPr id="993" name="矩形: 圆角 992">
            <a:extLst>
              <a:ext uri="{FF2B5EF4-FFF2-40B4-BE49-F238E27FC236}">
                <a16:creationId xmlns:a16="http://schemas.microsoft.com/office/drawing/2014/main" id="{541F352A-292D-68CF-F720-2EC05D47918F}"/>
              </a:ext>
            </a:extLst>
          </p:cNvPr>
          <p:cNvSpPr/>
          <p:nvPr/>
        </p:nvSpPr>
        <p:spPr>
          <a:xfrm rot="1321682">
            <a:off x="8033685" y="379822"/>
            <a:ext cx="884332" cy="3114553"/>
          </a:xfrm>
          <a:prstGeom prst="roundRect">
            <a:avLst/>
          </a:prstGeom>
          <a:noFill/>
          <a:ln w="57150">
            <a:solidFill>
              <a:srgbClr val="FF0000">
                <a:alpha val="47000"/>
              </a:srgb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4" name="文本框 993">
            <a:extLst>
              <a:ext uri="{FF2B5EF4-FFF2-40B4-BE49-F238E27FC236}">
                <a16:creationId xmlns:a16="http://schemas.microsoft.com/office/drawing/2014/main" id="{356AD1FC-563A-CD45-A59E-0AD02A0954C0}"/>
              </a:ext>
            </a:extLst>
          </p:cNvPr>
          <p:cNvSpPr txBox="1"/>
          <p:nvPr/>
        </p:nvSpPr>
        <p:spPr>
          <a:xfrm>
            <a:off x="4660884" y="290842"/>
            <a:ext cx="38125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i="1" dirty="0">
                <a:latin typeface="Segoe UI Black" panose="020B0A02040204020203" pitchFamily="34" charset="0"/>
              </a:rPr>
              <a:t>Pathfinding Patterns for Pedestrian Flow Based on Optimal Experience</a:t>
            </a:r>
          </a:p>
        </p:txBody>
      </p:sp>
      <p:cxnSp>
        <p:nvCxnSpPr>
          <p:cNvPr id="996" name="直接箭头连接符 995">
            <a:extLst>
              <a:ext uri="{FF2B5EF4-FFF2-40B4-BE49-F238E27FC236}">
                <a16:creationId xmlns:a16="http://schemas.microsoft.com/office/drawing/2014/main" id="{1B1D6DF7-F9D0-342E-0FB5-FBD2132DD84D}"/>
              </a:ext>
            </a:extLst>
          </p:cNvPr>
          <p:cNvCxnSpPr>
            <a:cxnSpLocks/>
          </p:cNvCxnSpPr>
          <p:nvPr/>
        </p:nvCxnSpPr>
        <p:spPr>
          <a:xfrm>
            <a:off x="7867199" y="589586"/>
            <a:ext cx="411909" cy="224476"/>
          </a:xfrm>
          <a:prstGeom prst="straightConnector1">
            <a:avLst/>
          </a:prstGeom>
          <a:ln w="28575">
            <a:solidFill>
              <a:srgbClr val="FF87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4" name="组合 493">
            <a:extLst>
              <a:ext uri="{FF2B5EF4-FFF2-40B4-BE49-F238E27FC236}">
                <a16:creationId xmlns:a16="http://schemas.microsoft.com/office/drawing/2014/main" id="{A6FBCF76-178D-04E2-0372-4152AFDD6743}"/>
              </a:ext>
            </a:extLst>
          </p:cNvPr>
          <p:cNvGrpSpPr/>
          <p:nvPr/>
        </p:nvGrpSpPr>
        <p:grpSpPr>
          <a:xfrm>
            <a:off x="-2046658" y="7844238"/>
            <a:ext cx="14100337" cy="7407631"/>
            <a:chOff x="-1315666" y="6533574"/>
            <a:chExt cx="14100337" cy="7407631"/>
          </a:xfrm>
        </p:grpSpPr>
        <p:cxnSp>
          <p:nvCxnSpPr>
            <p:cNvPr id="3" name="连接符: 曲线 2">
              <a:extLst>
                <a:ext uri="{FF2B5EF4-FFF2-40B4-BE49-F238E27FC236}">
                  <a16:creationId xmlns:a16="http://schemas.microsoft.com/office/drawing/2014/main" id="{1DE6477F-1466-BD1A-6B8B-A7E86D4C1D2E}"/>
                </a:ext>
              </a:extLst>
            </p:cNvPr>
            <p:cNvCxnSpPr>
              <a:cxnSpLocks/>
              <a:stCxn id="938" idx="0"/>
            </p:cNvCxnSpPr>
            <p:nvPr/>
          </p:nvCxnSpPr>
          <p:spPr>
            <a:xfrm rot="16200000" flipV="1">
              <a:off x="4113943" y="5734108"/>
              <a:ext cx="877985" cy="7009033"/>
            </a:xfrm>
            <a:prstGeom prst="curvedConnector2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DC33EFE4-C512-F7B8-2AFE-880E7C815B9F}"/>
                </a:ext>
              </a:extLst>
            </p:cNvPr>
            <p:cNvSpPr/>
            <p:nvPr/>
          </p:nvSpPr>
          <p:spPr>
            <a:xfrm>
              <a:off x="-692496" y="12232630"/>
              <a:ext cx="2561965" cy="63400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0370872-E8F6-2FA3-5542-0EAF08C25BD1}"/>
                </a:ext>
              </a:extLst>
            </p:cNvPr>
            <p:cNvSpPr/>
            <p:nvPr/>
          </p:nvSpPr>
          <p:spPr>
            <a:xfrm>
              <a:off x="-697887" y="13124543"/>
              <a:ext cx="2561965" cy="81666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DC109DD-E9BF-86D1-C900-62D11D16B479}"/>
                </a:ext>
              </a:extLst>
            </p:cNvPr>
            <p:cNvSpPr/>
            <p:nvPr/>
          </p:nvSpPr>
          <p:spPr>
            <a:xfrm>
              <a:off x="-977758" y="6667760"/>
              <a:ext cx="2066925" cy="55653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4D258DE4-AA3C-0439-F64D-5B1290955C86}"/>
                </a:ext>
              </a:extLst>
            </p:cNvPr>
            <p:cNvSpPr/>
            <p:nvPr/>
          </p:nvSpPr>
          <p:spPr>
            <a:xfrm>
              <a:off x="5098811" y="12378142"/>
              <a:ext cx="2486023" cy="111584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AD1552B-6D62-B66C-EA6C-2CD4CFD706AC}"/>
                </a:ext>
              </a:extLst>
            </p:cNvPr>
            <p:cNvSpPr txBox="1"/>
            <p:nvPr/>
          </p:nvSpPr>
          <p:spPr>
            <a:xfrm>
              <a:off x="5281815" y="12641663"/>
              <a:ext cx="24860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The Stakeholder Segmentation Model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B928BBC6-59F5-327E-CE45-5F54C96693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67499" y="13213820"/>
              <a:ext cx="741001" cy="0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C47082F-B68F-38D7-4E67-9889292ACA98}"/>
                </a:ext>
              </a:extLst>
            </p:cNvPr>
            <p:cNvSpPr/>
            <p:nvPr/>
          </p:nvSpPr>
          <p:spPr>
            <a:xfrm>
              <a:off x="2886370" y="12380798"/>
              <a:ext cx="1247776" cy="52173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65A7543-3D9C-EB4E-B478-8778CCC0A6E3}"/>
                </a:ext>
              </a:extLst>
            </p:cNvPr>
            <p:cNvSpPr txBox="1"/>
            <p:nvPr/>
          </p:nvSpPr>
          <p:spPr>
            <a:xfrm>
              <a:off x="2900884" y="12454969"/>
              <a:ext cx="1233262" cy="378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Four Need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7B1DA045-225D-4AA2-0FC2-8F5E42B2C1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67499" y="12653755"/>
              <a:ext cx="697959" cy="0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67A63F5-9B1D-7197-9A68-7254432E081C}"/>
                </a:ext>
              </a:extLst>
            </p:cNvPr>
            <p:cNvSpPr/>
            <p:nvPr/>
          </p:nvSpPr>
          <p:spPr>
            <a:xfrm>
              <a:off x="2891536" y="13041202"/>
              <a:ext cx="1247776" cy="52173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54A6BAE-83CF-4FF8-AED2-A6F2B3D81C3F}"/>
                </a:ext>
              </a:extLst>
            </p:cNvPr>
            <p:cNvSpPr txBox="1"/>
            <p:nvPr/>
          </p:nvSpPr>
          <p:spPr>
            <a:xfrm>
              <a:off x="3004433" y="13124658"/>
              <a:ext cx="248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K Areas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49738FC-F2B6-4B22-D05B-392E43030C0C}"/>
                </a:ext>
              </a:extLst>
            </p:cNvPr>
            <p:cNvGrpSpPr/>
            <p:nvPr/>
          </p:nvGrpSpPr>
          <p:grpSpPr>
            <a:xfrm>
              <a:off x="-602089" y="13183867"/>
              <a:ext cx="2476587" cy="727635"/>
              <a:chOff x="6363790" y="3135955"/>
              <a:chExt cx="2802628" cy="823427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D8D6955-7C5E-15FA-94CA-D7A36357CC63}"/>
                  </a:ext>
                </a:extLst>
              </p:cNvPr>
              <p:cNvSpPr txBox="1"/>
              <p:nvPr/>
            </p:nvSpPr>
            <p:spPr>
              <a:xfrm>
                <a:off x="6733969" y="3541428"/>
                <a:ext cx="1155904" cy="4179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Periphery</a:t>
                </a:r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</a:t>
                </a:r>
                <a:endParaRPr lang="zh-CN" altLang="en-US" sz="2800" b="1" i="1" dirty="0">
                  <a:latin typeface="Palatino Linotype" panose="02040502050505030304" pitchFamily="18" charset="0"/>
                </a:endParaRPr>
              </a:p>
            </p:txBody>
          </p:sp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01E873B3-BE6A-C561-B5F4-3D7C0B3C80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0360" y="3183247"/>
                <a:ext cx="289267" cy="289267"/>
              </a:xfrm>
              <a:prstGeom prst="rect">
                <a:avLst/>
              </a:prstGeom>
            </p:spPr>
          </p:pic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D5EFF6B-1741-2C48-86F7-C369E1C63AA1}"/>
                  </a:ext>
                </a:extLst>
              </p:cNvPr>
              <p:cNvSpPr txBox="1"/>
              <p:nvPr/>
            </p:nvSpPr>
            <p:spPr>
              <a:xfrm>
                <a:off x="6708188" y="3135955"/>
                <a:ext cx="909195" cy="4179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Suburb</a:t>
                </a:r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</a:t>
                </a:r>
                <a:endParaRPr lang="zh-CN" altLang="en-US" sz="2800" b="1" i="1" dirty="0">
                  <a:latin typeface="Palatino Linotype" panose="02040502050505030304" pitchFamily="18" charset="0"/>
                </a:endParaRPr>
              </a:p>
            </p:txBody>
          </p:sp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31968CEA-291B-FA69-72F8-59E92FB363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3790" y="3580611"/>
                <a:ext cx="352135" cy="352135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55F87CBA-0FDD-5AD0-C81D-C8BF9CFED0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01651" y="3180421"/>
                <a:ext cx="308394" cy="308393"/>
              </a:xfrm>
              <a:prstGeom prst="rect">
                <a:avLst/>
              </a:prstGeom>
            </p:spPr>
          </p:pic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8B7913B0-E994-472F-C153-DE047C7A738F}"/>
                  </a:ext>
                </a:extLst>
              </p:cNvPr>
              <p:cNvSpPr txBox="1"/>
              <p:nvPr/>
            </p:nvSpPr>
            <p:spPr>
              <a:xfrm>
                <a:off x="8166521" y="3213827"/>
                <a:ext cx="999897" cy="348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Resident</a:t>
                </a:r>
                <a:endParaRPr lang="zh-CN" altLang="en-US" sz="1400" b="1" i="1" dirty="0">
                  <a:latin typeface="Palatino Linotype" panose="02040502050505030304" pitchFamily="18" charset="0"/>
                </a:endParaRPr>
              </a:p>
            </p:txBody>
          </p:sp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8E5F1438-7D3E-9673-43A8-437E3D5F1C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33169" y="3536466"/>
                <a:ext cx="385440" cy="385439"/>
              </a:xfrm>
              <a:prstGeom prst="rect">
                <a:avLst/>
              </a:prstGeom>
            </p:spPr>
          </p:pic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8FAE6977-3A35-8A3B-8684-45A09BD8E177}"/>
                  </a:ext>
                </a:extLst>
              </p:cNvPr>
              <p:cNvSpPr txBox="1"/>
              <p:nvPr/>
            </p:nvSpPr>
            <p:spPr>
              <a:xfrm>
                <a:off x="8328492" y="3601591"/>
                <a:ext cx="617136" cy="348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Port</a:t>
                </a:r>
                <a:endParaRPr lang="zh-CN" altLang="en-US" sz="1400" b="1" i="1" dirty="0">
                  <a:latin typeface="Palatino Linotype" panose="02040502050505030304" pitchFamily="18" charset="0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2E656F9-51C3-F1A6-B377-8872ECED6E9F}"/>
                </a:ext>
              </a:extLst>
            </p:cNvPr>
            <p:cNvGrpSpPr/>
            <p:nvPr/>
          </p:nvGrpSpPr>
          <p:grpSpPr>
            <a:xfrm>
              <a:off x="-597327" y="12229012"/>
              <a:ext cx="2346477" cy="655337"/>
              <a:chOff x="524885" y="3912717"/>
              <a:chExt cx="2346477" cy="655337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4E48DDC4-61C7-D6D0-089E-9277CBAE86E4}"/>
                  </a:ext>
                </a:extLst>
              </p:cNvPr>
              <p:cNvSpPr txBox="1"/>
              <p:nvPr/>
            </p:nvSpPr>
            <p:spPr>
              <a:xfrm>
                <a:off x="689519" y="3922216"/>
                <a:ext cx="93326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inbound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0B8D301-C0C1-0520-CDDC-B3E9312B06AF}"/>
                  </a:ext>
                </a:extLst>
              </p:cNvPr>
              <p:cNvSpPr txBox="1"/>
              <p:nvPr/>
            </p:nvSpPr>
            <p:spPr>
              <a:xfrm>
                <a:off x="691013" y="4224650"/>
                <a:ext cx="9156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resident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480FD24-D445-23C4-2302-345D06409A6D}"/>
                  </a:ext>
                </a:extLst>
              </p:cNvPr>
              <p:cNvSpPr txBox="1"/>
              <p:nvPr/>
            </p:nvSpPr>
            <p:spPr>
              <a:xfrm>
                <a:off x="1910843" y="3912717"/>
                <a:ext cx="9605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industry</a:t>
                </a: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04C8C94D-308A-3533-F403-D14D83B6310D}"/>
                  </a:ext>
                </a:extLst>
              </p:cNvPr>
              <p:cNvSpPr/>
              <p:nvPr/>
            </p:nvSpPr>
            <p:spPr>
              <a:xfrm>
                <a:off x="526723" y="4049653"/>
                <a:ext cx="123940" cy="123940"/>
              </a:xfrm>
              <a:prstGeom prst="ellipse">
                <a:avLst/>
              </a:prstGeom>
              <a:solidFill>
                <a:srgbClr val="81B21F"/>
              </a:solidFill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88E37C3D-6F8C-F0FE-C6CD-F6F83A009DAB}"/>
                  </a:ext>
                </a:extLst>
              </p:cNvPr>
              <p:cNvSpPr/>
              <p:nvPr/>
            </p:nvSpPr>
            <p:spPr>
              <a:xfrm>
                <a:off x="524885" y="4342741"/>
                <a:ext cx="123940" cy="123940"/>
              </a:xfrm>
              <a:prstGeom prst="ellipse">
                <a:avLst/>
              </a:prstGeom>
              <a:solidFill>
                <a:srgbClr val="EB7E60"/>
              </a:solidFill>
              <a:ln w="38100">
                <a:solidFill>
                  <a:srgbClr val="C7454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35F82FE5-C938-33FA-330C-16ADCF9870A7}"/>
                  </a:ext>
                </a:extLst>
              </p:cNvPr>
              <p:cNvSpPr/>
              <p:nvPr/>
            </p:nvSpPr>
            <p:spPr>
              <a:xfrm>
                <a:off x="1747096" y="4021996"/>
                <a:ext cx="132271" cy="132271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8100">
                <a:solidFill>
                  <a:srgbClr val="33ABC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E4A5540-9D4C-3201-551B-BBBE8C202575}"/>
                  </a:ext>
                </a:extLst>
              </p:cNvPr>
              <p:cNvSpPr/>
              <p:nvPr/>
            </p:nvSpPr>
            <p:spPr>
              <a:xfrm>
                <a:off x="1747171" y="4323566"/>
                <a:ext cx="128391" cy="128391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E96FB17E-97C0-0271-5BFE-0E53F1293167}"/>
                  </a:ext>
                </a:extLst>
              </p:cNvPr>
              <p:cNvSpPr txBox="1"/>
              <p:nvPr/>
            </p:nvSpPr>
            <p:spPr>
              <a:xfrm>
                <a:off x="1960464" y="4229500"/>
                <a:ext cx="64633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pass </a:t>
                </a: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7D9F934-343B-2971-B252-336E57196C20}"/>
                </a:ext>
              </a:extLst>
            </p:cNvPr>
            <p:cNvSpPr txBox="1"/>
            <p:nvPr/>
          </p:nvSpPr>
          <p:spPr>
            <a:xfrm>
              <a:off x="-977758" y="6774169"/>
              <a:ext cx="2137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The First Problem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0D0A981E-94FD-3770-F9A2-0553794A9E91}"/>
                </a:ext>
              </a:extLst>
            </p:cNvPr>
            <p:cNvCxnSpPr>
              <a:cxnSpLocks/>
            </p:cNvCxnSpPr>
            <p:nvPr/>
          </p:nvCxnSpPr>
          <p:spPr>
            <a:xfrm>
              <a:off x="28211" y="7312537"/>
              <a:ext cx="0" cy="595998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4D33EE25-6427-45F6-2F01-7080D67B5A58}"/>
                </a:ext>
              </a:extLst>
            </p:cNvPr>
            <p:cNvSpPr/>
            <p:nvPr/>
          </p:nvSpPr>
          <p:spPr>
            <a:xfrm>
              <a:off x="-1037857" y="7996774"/>
              <a:ext cx="2066923" cy="77194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2EAC114-C1CD-155A-898A-92F19319E6BF}"/>
                </a:ext>
              </a:extLst>
            </p:cNvPr>
            <p:cNvSpPr txBox="1"/>
            <p:nvPr/>
          </p:nvSpPr>
          <p:spPr>
            <a:xfrm>
              <a:off x="-977758" y="8034657"/>
              <a:ext cx="2137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Abstract diagram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E84C0FC-0682-6788-C4D0-B309616826E9}"/>
                </a:ext>
              </a:extLst>
            </p:cNvPr>
            <p:cNvSpPr txBox="1"/>
            <p:nvPr/>
          </p:nvSpPr>
          <p:spPr>
            <a:xfrm>
              <a:off x="-596758" y="8349562"/>
              <a:ext cx="2137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G = (N,P)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5AF9FDD5-2B49-1E13-8C70-354C81655579}"/>
                </a:ext>
              </a:extLst>
            </p:cNvPr>
            <p:cNvSpPr/>
            <p:nvPr/>
          </p:nvSpPr>
          <p:spPr>
            <a:xfrm>
              <a:off x="-1249241" y="9397666"/>
              <a:ext cx="1072143" cy="52361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C5B5B4B9-F802-941A-807D-1F8BEC5C3117}"/>
                </a:ext>
              </a:extLst>
            </p:cNvPr>
            <p:cNvCxnSpPr>
              <a:cxnSpLocks/>
            </p:cNvCxnSpPr>
            <p:nvPr/>
          </p:nvCxnSpPr>
          <p:spPr>
            <a:xfrm>
              <a:off x="-713169" y="8861759"/>
              <a:ext cx="0" cy="442871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F1CEC1E-2665-71C1-BE44-EEEDCA402A5E}"/>
                </a:ext>
              </a:extLst>
            </p:cNvPr>
            <p:cNvSpPr txBox="1"/>
            <p:nvPr/>
          </p:nvSpPr>
          <p:spPr>
            <a:xfrm>
              <a:off x="-1277795" y="9397666"/>
              <a:ext cx="13060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</a:rPr>
                <a:t>Pedestrian Pathfinding</a:t>
              </a:r>
              <a:endParaRPr lang="zh-CN" altLang="en-US" sz="1400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50" name="直接箭头连接符 49">
              <a:extLst>
                <a:ext uri="{FF2B5EF4-FFF2-40B4-BE49-F238E27FC236}">
                  <a16:creationId xmlns:a16="http://schemas.microsoft.com/office/drawing/2014/main" id="{6AE6D33B-65EF-25B5-518D-721D5158D55F}"/>
                </a:ext>
              </a:extLst>
            </p:cNvPr>
            <p:cNvCxnSpPr>
              <a:cxnSpLocks/>
            </p:cNvCxnSpPr>
            <p:nvPr/>
          </p:nvCxnSpPr>
          <p:spPr>
            <a:xfrm>
              <a:off x="627951" y="8850421"/>
              <a:ext cx="0" cy="442871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A71C1701-BFE7-E170-843F-C2EC3D005C16}"/>
                </a:ext>
              </a:extLst>
            </p:cNvPr>
            <p:cNvSpPr/>
            <p:nvPr/>
          </p:nvSpPr>
          <p:spPr>
            <a:xfrm>
              <a:off x="179484" y="9398269"/>
              <a:ext cx="1670935" cy="52361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631FC01-0DDA-CA59-9B61-13A86E0F7D38}"/>
                </a:ext>
              </a:extLst>
            </p:cNvPr>
            <p:cNvSpPr txBox="1"/>
            <p:nvPr/>
          </p:nvSpPr>
          <p:spPr>
            <a:xfrm>
              <a:off x="239423" y="9415272"/>
              <a:ext cx="1699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</a:rPr>
                <a:t>Road Congestion Formula </a:t>
              </a:r>
              <a:endParaRPr lang="zh-CN" altLang="en-US" sz="14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F2ABC72E-0704-800F-85FF-C9FC5ECA361B}"/>
                </a:ext>
              </a:extLst>
            </p:cNvPr>
            <p:cNvSpPr/>
            <p:nvPr/>
          </p:nvSpPr>
          <p:spPr>
            <a:xfrm>
              <a:off x="-1315666" y="10643732"/>
              <a:ext cx="1670935" cy="52361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DF4026F-3E09-81BD-4DF6-BF4C4B5C0ABF}"/>
                </a:ext>
              </a:extLst>
            </p:cNvPr>
            <p:cNvSpPr txBox="1"/>
            <p:nvPr/>
          </p:nvSpPr>
          <p:spPr>
            <a:xfrm>
              <a:off x="-1279496" y="10640998"/>
              <a:ext cx="1699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</a:rPr>
                <a:t>Random Pairwise Sampling Model</a:t>
              </a:r>
              <a:endParaRPr lang="zh-CN" altLang="en-US" sz="1400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id="{D640BFF3-55A2-0F59-2B76-96ECF0065DE5}"/>
                </a:ext>
              </a:extLst>
            </p:cNvPr>
            <p:cNvCxnSpPr>
              <a:cxnSpLocks/>
            </p:cNvCxnSpPr>
            <p:nvPr/>
          </p:nvCxnSpPr>
          <p:spPr>
            <a:xfrm>
              <a:off x="1362106" y="10098936"/>
              <a:ext cx="0" cy="442871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E082273A-7ED8-50D1-8D76-BF980B610988}"/>
                </a:ext>
              </a:extLst>
            </p:cNvPr>
            <p:cNvSpPr/>
            <p:nvPr/>
          </p:nvSpPr>
          <p:spPr>
            <a:xfrm>
              <a:off x="704723" y="10603562"/>
              <a:ext cx="2520398" cy="56065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00D95C0-2B90-3FC2-EC2A-DF4998EEBDFE}"/>
                </a:ext>
              </a:extLst>
            </p:cNvPr>
            <p:cNvSpPr txBox="1"/>
            <p:nvPr/>
          </p:nvSpPr>
          <p:spPr>
            <a:xfrm>
              <a:off x="786722" y="10630433"/>
              <a:ext cx="21698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</a:rPr>
                <a:t>Minimizing Congestion Accumulation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894DDEC-193F-60C1-9FA6-C93F5E35CA0E}"/>
                </a:ext>
              </a:extLst>
            </p:cNvPr>
            <p:cNvSpPr txBox="1"/>
            <p:nvPr/>
          </p:nvSpPr>
          <p:spPr>
            <a:xfrm>
              <a:off x="284284" y="10612937"/>
              <a:ext cx="4163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>
                  <a:latin typeface="ADLaM Display" panose="02010000000000000000" pitchFamily="2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+</a:t>
              </a:r>
              <a:endParaRPr lang="zh-CN" altLang="en-US" sz="2800" b="1" i="1" dirty="0">
                <a:latin typeface="ADLaM Display" panose="02010000000000000000" pitchFamily="2" charset="0"/>
                <a:cs typeface="ADLaM Display" panose="02010000000000000000" pitchFamily="2" charset="0"/>
              </a:endParaRPr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C407D6C5-CE33-0FD9-80D3-3E597A4621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6854" y="10722804"/>
              <a:ext cx="316657" cy="316657"/>
            </a:xfrm>
            <a:prstGeom prst="rect">
              <a:avLst/>
            </a:prstGeom>
          </p:spPr>
        </p:pic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4EB0E95A-5343-21CD-4330-F34557CCB5E6}"/>
                </a:ext>
              </a:extLst>
            </p:cNvPr>
            <p:cNvSpPr/>
            <p:nvPr/>
          </p:nvSpPr>
          <p:spPr>
            <a:xfrm>
              <a:off x="-418428" y="11629314"/>
              <a:ext cx="1857600" cy="34541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F2CFD3A-028C-6166-823E-06C901E6C48B}"/>
                </a:ext>
              </a:extLst>
            </p:cNvPr>
            <p:cNvSpPr txBox="1"/>
            <p:nvPr/>
          </p:nvSpPr>
          <p:spPr>
            <a:xfrm>
              <a:off x="-418429" y="11666948"/>
              <a:ext cx="22712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</a:rPr>
                <a:t>Min-Max flow model</a:t>
              </a:r>
              <a:endParaRPr lang="zh-CN" altLang="en-US" sz="1400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63" name="直接箭头连接符 62">
              <a:extLst>
                <a:ext uri="{FF2B5EF4-FFF2-40B4-BE49-F238E27FC236}">
                  <a16:creationId xmlns:a16="http://schemas.microsoft.com/office/drawing/2014/main" id="{4EDBE7A3-6F6C-EBA7-52A0-57F69FB2AECE}"/>
                </a:ext>
              </a:extLst>
            </p:cNvPr>
            <p:cNvCxnSpPr>
              <a:cxnSpLocks/>
            </p:cNvCxnSpPr>
            <p:nvPr/>
          </p:nvCxnSpPr>
          <p:spPr>
            <a:xfrm>
              <a:off x="520277" y="11096707"/>
              <a:ext cx="0" cy="442871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6" name="矩形: 圆角 895">
              <a:extLst>
                <a:ext uri="{FF2B5EF4-FFF2-40B4-BE49-F238E27FC236}">
                  <a16:creationId xmlns:a16="http://schemas.microsoft.com/office/drawing/2014/main" id="{D81AF1D6-83F8-396B-2061-BBC340047E98}"/>
                </a:ext>
              </a:extLst>
            </p:cNvPr>
            <p:cNvSpPr/>
            <p:nvPr/>
          </p:nvSpPr>
          <p:spPr>
            <a:xfrm>
              <a:off x="2343602" y="11470666"/>
              <a:ext cx="6615970" cy="56065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97" name="直接箭头连接符 896">
              <a:extLst>
                <a:ext uri="{FF2B5EF4-FFF2-40B4-BE49-F238E27FC236}">
                  <a16:creationId xmlns:a16="http://schemas.microsoft.com/office/drawing/2014/main" id="{60F8A972-9385-28DC-68AA-B908BD1C486E}"/>
                </a:ext>
              </a:extLst>
            </p:cNvPr>
            <p:cNvCxnSpPr>
              <a:cxnSpLocks/>
            </p:cNvCxnSpPr>
            <p:nvPr/>
          </p:nvCxnSpPr>
          <p:spPr>
            <a:xfrm>
              <a:off x="1615644" y="11786201"/>
              <a:ext cx="646531" cy="0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8" name="文本框 897">
              <a:extLst>
                <a:ext uri="{FF2B5EF4-FFF2-40B4-BE49-F238E27FC236}">
                  <a16:creationId xmlns:a16="http://schemas.microsoft.com/office/drawing/2014/main" id="{71D9E055-C0BC-C3E4-9630-C9699B9098EE}"/>
                </a:ext>
              </a:extLst>
            </p:cNvPr>
            <p:cNvSpPr txBox="1"/>
            <p:nvPr/>
          </p:nvSpPr>
          <p:spPr>
            <a:xfrm>
              <a:off x="3966710" y="11520161"/>
              <a:ext cx="39697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Palatino Linotype" panose="02040502050505030304" pitchFamily="18" charset="0"/>
                </a:rPr>
                <a:t>Traffic Flow Heatmap</a:t>
              </a:r>
              <a:endParaRPr lang="zh-CN" altLang="en-US" sz="24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899" name="矩形: 圆角 898">
              <a:extLst>
                <a:ext uri="{FF2B5EF4-FFF2-40B4-BE49-F238E27FC236}">
                  <a16:creationId xmlns:a16="http://schemas.microsoft.com/office/drawing/2014/main" id="{F31451F3-4A62-9761-D28D-487A415129A9}"/>
                </a:ext>
              </a:extLst>
            </p:cNvPr>
            <p:cNvSpPr/>
            <p:nvPr/>
          </p:nvSpPr>
          <p:spPr>
            <a:xfrm>
              <a:off x="3510259" y="6683232"/>
              <a:ext cx="2254242" cy="55653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0" name="文本框 899">
              <a:extLst>
                <a:ext uri="{FF2B5EF4-FFF2-40B4-BE49-F238E27FC236}">
                  <a16:creationId xmlns:a16="http://schemas.microsoft.com/office/drawing/2014/main" id="{4457F5DE-BB58-A991-EFE2-90DD1B47D02D}"/>
                </a:ext>
              </a:extLst>
            </p:cNvPr>
            <p:cNvSpPr txBox="1"/>
            <p:nvPr/>
          </p:nvSpPr>
          <p:spPr>
            <a:xfrm>
              <a:off x="3510258" y="6789641"/>
              <a:ext cx="2653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The Second Problem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901" name="直接箭头连接符 900">
              <a:extLst>
                <a:ext uri="{FF2B5EF4-FFF2-40B4-BE49-F238E27FC236}">
                  <a16:creationId xmlns:a16="http://schemas.microsoft.com/office/drawing/2014/main" id="{02524523-436C-7DED-9B56-A1CC7AEEFC67}"/>
                </a:ext>
              </a:extLst>
            </p:cNvPr>
            <p:cNvCxnSpPr>
              <a:cxnSpLocks/>
            </p:cNvCxnSpPr>
            <p:nvPr/>
          </p:nvCxnSpPr>
          <p:spPr>
            <a:xfrm>
              <a:off x="4593031" y="7312537"/>
              <a:ext cx="0" cy="595998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2" name="文本框 901">
              <a:extLst>
                <a:ext uri="{FF2B5EF4-FFF2-40B4-BE49-F238E27FC236}">
                  <a16:creationId xmlns:a16="http://schemas.microsoft.com/office/drawing/2014/main" id="{3D90C8C3-1867-FAAE-A5E7-64BD7A5152FC}"/>
                </a:ext>
              </a:extLst>
            </p:cNvPr>
            <p:cNvSpPr txBox="1"/>
            <p:nvPr/>
          </p:nvSpPr>
          <p:spPr>
            <a:xfrm>
              <a:off x="2116157" y="6755889"/>
              <a:ext cx="2653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Result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grpSp>
          <p:nvGrpSpPr>
            <p:cNvPr id="903" name="组合 902">
              <a:extLst>
                <a:ext uri="{FF2B5EF4-FFF2-40B4-BE49-F238E27FC236}">
                  <a16:creationId xmlns:a16="http://schemas.microsoft.com/office/drawing/2014/main" id="{BF2450F7-E45E-9CBA-793C-3C9D34FB42FC}"/>
                </a:ext>
              </a:extLst>
            </p:cNvPr>
            <p:cNvGrpSpPr/>
            <p:nvPr/>
          </p:nvGrpSpPr>
          <p:grpSpPr>
            <a:xfrm>
              <a:off x="1513104" y="7222499"/>
              <a:ext cx="1444644" cy="1339854"/>
              <a:chOff x="6036210" y="869519"/>
              <a:chExt cx="1444644" cy="1339854"/>
            </a:xfrm>
          </p:grpSpPr>
          <p:grpSp>
            <p:nvGrpSpPr>
              <p:cNvPr id="904" name="组合 903">
                <a:extLst>
                  <a:ext uri="{FF2B5EF4-FFF2-40B4-BE49-F238E27FC236}">
                    <a16:creationId xmlns:a16="http://schemas.microsoft.com/office/drawing/2014/main" id="{05464F87-68A1-8D4A-0D54-AD0DE067CAB3}"/>
                  </a:ext>
                </a:extLst>
              </p:cNvPr>
              <p:cNvGrpSpPr/>
              <p:nvPr/>
            </p:nvGrpSpPr>
            <p:grpSpPr>
              <a:xfrm>
                <a:off x="6036210" y="894010"/>
                <a:ext cx="1127210" cy="1252267"/>
                <a:chOff x="522828" y="3922216"/>
                <a:chExt cx="1127210" cy="1252267"/>
              </a:xfrm>
            </p:grpSpPr>
            <p:sp>
              <p:nvSpPr>
                <p:cNvPr id="908" name="文本框 907">
                  <a:extLst>
                    <a:ext uri="{FF2B5EF4-FFF2-40B4-BE49-F238E27FC236}">
                      <a16:creationId xmlns:a16="http://schemas.microsoft.com/office/drawing/2014/main" id="{1C76D45D-10D0-AF2D-77F2-7BB5C1602C7D}"/>
                    </a:ext>
                  </a:extLst>
                </p:cNvPr>
                <p:cNvSpPr txBox="1"/>
                <p:nvPr/>
              </p:nvSpPr>
              <p:spPr>
                <a:xfrm>
                  <a:off x="689519" y="3922216"/>
                  <a:ext cx="93326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inbound</a:t>
                  </a:r>
                </a:p>
              </p:txBody>
            </p:sp>
            <p:sp>
              <p:nvSpPr>
                <p:cNvPr id="909" name="文本框 908">
                  <a:extLst>
                    <a:ext uri="{FF2B5EF4-FFF2-40B4-BE49-F238E27FC236}">
                      <a16:creationId xmlns:a16="http://schemas.microsoft.com/office/drawing/2014/main" id="{D7A4F6E0-FECC-F79B-9141-EDF44AD4D334}"/>
                    </a:ext>
                  </a:extLst>
                </p:cNvPr>
                <p:cNvSpPr txBox="1"/>
                <p:nvPr/>
              </p:nvSpPr>
              <p:spPr>
                <a:xfrm>
                  <a:off x="691013" y="4224650"/>
                  <a:ext cx="91563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resident</a:t>
                  </a:r>
                </a:p>
              </p:txBody>
            </p:sp>
            <p:sp>
              <p:nvSpPr>
                <p:cNvPr id="910" name="文本框 909">
                  <a:extLst>
                    <a:ext uri="{FF2B5EF4-FFF2-40B4-BE49-F238E27FC236}">
                      <a16:creationId xmlns:a16="http://schemas.microsoft.com/office/drawing/2014/main" id="{323ABDD0-895A-D5C3-5184-C73C63298A2A}"/>
                    </a:ext>
                  </a:extLst>
                </p:cNvPr>
                <p:cNvSpPr txBox="1"/>
                <p:nvPr/>
              </p:nvSpPr>
              <p:spPr>
                <a:xfrm>
                  <a:off x="689519" y="4537859"/>
                  <a:ext cx="96051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industry</a:t>
                  </a:r>
                </a:p>
              </p:txBody>
            </p:sp>
            <p:sp>
              <p:nvSpPr>
                <p:cNvPr id="911" name="椭圆 910">
                  <a:extLst>
                    <a:ext uri="{FF2B5EF4-FFF2-40B4-BE49-F238E27FC236}">
                      <a16:creationId xmlns:a16="http://schemas.microsoft.com/office/drawing/2014/main" id="{4050280B-50C9-F6CF-3492-CC828C5F9885}"/>
                    </a:ext>
                  </a:extLst>
                </p:cNvPr>
                <p:cNvSpPr/>
                <p:nvPr/>
              </p:nvSpPr>
              <p:spPr>
                <a:xfrm>
                  <a:off x="526723" y="4049653"/>
                  <a:ext cx="123940" cy="123940"/>
                </a:xfrm>
                <a:prstGeom prst="ellipse">
                  <a:avLst/>
                </a:prstGeom>
                <a:solidFill>
                  <a:srgbClr val="81B21F"/>
                </a:solidFill>
                <a:ln w="381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12" name="椭圆 911">
                  <a:extLst>
                    <a:ext uri="{FF2B5EF4-FFF2-40B4-BE49-F238E27FC236}">
                      <a16:creationId xmlns:a16="http://schemas.microsoft.com/office/drawing/2014/main" id="{93A053E7-4EE4-23BB-F6E8-C653638B8EC5}"/>
                    </a:ext>
                  </a:extLst>
                </p:cNvPr>
                <p:cNvSpPr/>
                <p:nvPr/>
              </p:nvSpPr>
              <p:spPr>
                <a:xfrm>
                  <a:off x="524885" y="4342741"/>
                  <a:ext cx="123940" cy="123940"/>
                </a:xfrm>
                <a:prstGeom prst="ellipse">
                  <a:avLst/>
                </a:prstGeom>
                <a:solidFill>
                  <a:srgbClr val="EB7E60"/>
                </a:solidFill>
                <a:ln w="38100">
                  <a:solidFill>
                    <a:srgbClr val="C7454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13" name="椭圆 912">
                  <a:extLst>
                    <a:ext uri="{FF2B5EF4-FFF2-40B4-BE49-F238E27FC236}">
                      <a16:creationId xmlns:a16="http://schemas.microsoft.com/office/drawing/2014/main" id="{F5A072A9-FFF1-A041-5D9E-4F6C51214F6B}"/>
                    </a:ext>
                  </a:extLst>
                </p:cNvPr>
                <p:cNvSpPr/>
                <p:nvPr/>
              </p:nvSpPr>
              <p:spPr>
                <a:xfrm>
                  <a:off x="525772" y="4647138"/>
                  <a:ext cx="132271" cy="132271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38100">
                  <a:solidFill>
                    <a:srgbClr val="33ABC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14" name="椭圆 913">
                  <a:extLst>
                    <a:ext uri="{FF2B5EF4-FFF2-40B4-BE49-F238E27FC236}">
                      <a16:creationId xmlns:a16="http://schemas.microsoft.com/office/drawing/2014/main" id="{34EBFEB4-71F6-9476-43CA-05E572CD343E}"/>
                    </a:ext>
                  </a:extLst>
                </p:cNvPr>
                <p:cNvSpPr/>
                <p:nvPr/>
              </p:nvSpPr>
              <p:spPr>
                <a:xfrm>
                  <a:off x="522828" y="4922738"/>
                  <a:ext cx="128391" cy="128391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15" name="文本框 914">
                  <a:extLst>
                    <a:ext uri="{FF2B5EF4-FFF2-40B4-BE49-F238E27FC236}">
                      <a16:creationId xmlns:a16="http://schemas.microsoft.com/office/drawing/2014/main" id="{2ECFD885-2BA2-13A8-AEE3-40079C49939E}"/>
                    </a:ext>
                  </a:extLst>
                </p:cNvPr>
                <p:cNvSpPr txBox="1"/>
                <p:nvPr/>
              </p:nvSpPr>
              <p:spPr>
                <a:xfrm>
                  <a:off x="736121" y="4835929"/>
                  <a:ext cx="64633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pass </a:t>
                  </a:r>
                </a:p>
              </p:txBody>
            </p:sp>
          </p:grpSp>
          <p:sp>
            <p:nvSpPr>
              <p:cNvPr id="905" name="文本框 904">
                <a:extLst>
                  <a:ext uri="{FF2B5EF4-FFF2-40B4-BE49-F238E27FC236}">
                    <a16:creationId xmlns:a16="http://schemas.microsoft.com/office/drawing/2014/main" id="{A6E811BD-F016-352F-4450-170368839686}"/>
                  </a:ext>
                </a:extLst>
              </p:cNvPr>
              <p:cNvSpPr txBox="1"/>
              <p:nvPr/>
            </p:nvSpPr>
            <p:spPr>
              <a:xfrm>
                <a:off x="7054028" y="1840041"/>
                <a:ext cx="34140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😒</a:t>
                </a:r>
              </a:p>
            </p:txBody>
          </p:sp>
          <p:sp>
            <p:nvSpPr>
              <p:cNvPr id="906" name="文本框 905">
                <a:extLst>
                  <a:ext uri="{FF2B5EF4-FFF2-40B4-BE49-F238E27FC236}">
                    <a16:creationId xmlns:a16="http://schemas.microsoft.com/office/drawing/2014/main" id="{97A28E2E-D5CE-16DD-1AAD-D5B357B15EBC}"/>
                  </a:ext>
                </a:extLst>
              </p:cNvPr>
              <p:cNvSpPr txBox="1"/>
              <p:nvPr/>
            </p:nvSpPr>
            <p:spPr>
              <a:xfrm>
                <a:off x="7047678" y="1178500"/>
                <a:ext cx="43317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😒</a:t>
                </a:r>
              </a:p>
            </p:txBody>
          </p:sp>
          <p:sp>
            <p:nvSpPr>
              <p:cNvPr id="907" name="文本框 906">
                <a:extLst>
                  <a:ext uri="{FF2B5EF4-FFF2-40B4-BE49-F238E27FC236}">
                    <a16:creationId xmlns:a16="http://schemas.microsoft.com/office/drawing/2014/main" id="{02A01ACD-6ADF-0E61-CBF3-0725B7B0F1C7}"/>
                  </a:ext>
                </a:extLst>
              </p:cNvPr>
              <p:cNvSpPr txBox="1"/>
              <p:nvPr/>
            </p:nvSpPr>
            <p:spPr>
              <a:xfrm>
                <a:off x="7047678" y="869519"/>
                <a:ext cx="42047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😒</a:t>
                </a:r>
              </a:p>
            </p:txBody>
          </p:sp>
        </p:grpSp>
        <p:pic>
          <p:nvPicPr>
            <p:cNvPr id="916" name="图片 915">
              <a:extLst>
                <a:ext uri="{FF2B5EF4-FFF2-40B4-BE49-F238E27FC236}">
                  <a16:creationId xmlns:a16="http://schemas.microsoft.com/office/drawing/2014/main" id="{5FB479F4-5816-95FB-E035-EC7CF7F0D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1871" y="6811843"/>
              <a:ext cx="578359" cy="246203"/>
            </a:xfrm>
            <a:prstGeom prst="rect">
              <a:avLst/>
            </a:prstGeom>
          </p:spPr>
        </p:pic>
        <p:sp>
          <p:nvSpPr>
            <p:cNvPr id="917" name="矩形: 圆角 916">
              <a:extLst>
                <a:ext uri="{FF2B5EF4-FFF2-40B4-BE49-F238E27FC236}">
                  <a16:creationId xmlns:a16="http://schemas.microsoft.com/office/drawing/2014/main" id="{13EA5D51-BF22-254B-F05F-1ECE455ADBBD}"/>
                </a:ext>
              </a:extLst>
            </p:cNvPr>
            <p:cNvSpPr/>
            <p:nvPr/>
          </p:nvSpPr>
          <p:spPr>
            <a:xfrm>
              <a:off x="3349245" y="9970797"/>
              <a:ext cx="1182738" cy="77194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8" name="文本框 917">
              <a:extLst>
                <a:ext uri="{FF2B5EF4-FFF2-40B4-BE49-F238E27FC236}">
                  <a16:creationId xmlns:a16="http://schemas.microsoft.com/office/drawing/2014/main" id="{B6E58446-A966-6C40-01AE-762F9384A316}"/>
                </a:ext>
              </a:extLst>
            </p:cNvPr>
            <p:cNvSpPr txBox="1"/>
            <p:nvPr/>
          </p:nvSpPr>
          <p:spPr>
            <a:xfrm>
              <a:off x="3399251" y="10037199"/>
              <a:ext cx="15417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Metro Planning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919" name="矩形: 圆角 918">
              <a:extLst>
                <a:ext uri="{FF2B5EF4-FFF2-40B4-BE49-F238E27FC236}">
                  <a16:creationId xmlns:a16="http://schemas.microsoft.com/office/drawing/2014/main" id="{FA961087-19A7-8262-86F2-49D2669DC3F0}"/>
                </a:ext>
              </a:extLst>
            </p:cNvPr>
            <p:cNvSpPr/>
            <p:nvPr/>
          </p:nvSpPr>
          <p:spPr>
            <a:xfrm>
              <a:off x="4988853" y="10002076"/>
              <a:ext cx="1476260" cy="77194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0" name="文本框 919">
              <a:extLst>
                <a:ext uri="{FF2B5EF4-FFF2-40B4-BE49-F238E27FC236}">
                  <a16:creationId xmlns:a16="http://schemas.microsoft.com/office/drawing/2014/main" id="{510315FC-9547-C098-6D01-1A4A6AC84D48}"/>
                </a:ext>
              </a:extLst>
            </p:cNvPr>
            <p:cNvSpPr txBox="1"/>
            <p:nvPr/>
          </p:nvSpPr>
          <p:spPr>
            <a:xfrm>
              <a:off x="5052800" y="10068478"/>
              <a:ext cx="1692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Bus-Metro Connections</a:t>
              </a:r>
            </a:p>
          </p:txBody>
        </p:sp>
        <p:cxnSp>
          <p:nvCxnSpPr>
            <p:cNvPr id="921" name="直接箭头连接符 920">
              <a:extLst>
                <a:ext uri="{FF2B5EF4-FFF2-40B4-BE49-F238E27FC236}">
                  <a16:creationId xmlns:a16="http://schemas.microsoft.com/office/drawing/2014/main" id="{B7AEBA2A-F45D-04EF-17EB-0D8322D05C07}"/>
                </a:ext>
              </a:extLst>
            </p:cNvPr>
            <p:cNvCxnSpPr>
              <a:cxnSpLocks/>
            </p:cNvCxnSpPr>
            <p:nvPr/>
          </p:nvCxnSpPr>
          <p:spPr>
            <a:xfrm>
              <a:off x="3966710" y="9081619"/>
              <a:ext cx="0" cy="595998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2" name="矩形: 圆角 921">
              <a:extLst>
                <a:ext uri="{FF2B5EF4-FFF2-40B4-BE49-F238E27FC236}">
                  <a16:creationId xmlns:a16="http://schemas.microsoft.com/office/drawing/2014/main" id="{76609B2D-C853-6AA7-F6CB-AB60D907282B}"/>
                </a:ext>
              </a:extLst>
            </p:cNvPr>
            <p:cNvSpPr/>
            <p:nvPr/>
          </p:nvSpPr>
          <p:spPr>
            <a:xfrm>
              <a:off x="3516851" y="7978112"/>
              <a:ext cx="2066923" cy="101858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3" name="文本框 922">
              <a:extLst>
                <a:ext uri="{FF2B5EF4-FFF2-40B4-BE49-F238E27FC236}">
                  <a16:creationId xmlns:a16="http://schemas.microsoft.com/office/drawing/2014/main" id="{204B2EC6-7F24-3BE6-A90E-6680F621F28D}"/>
                </a:ext>
              </a:extLst>
            </p:cNvPr>
            <p:cNvSpPr txBox="1"/>
            <p:nvPr/>
          </p:nvSpPr>
          <p:spPr>
            <a:xfrm>
              <a:off x="3966710" y="8141177"/>
              <a:ext cx="13161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I-83 Issue </a:t>
              </a:r>
            </a:p>
            <a:p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924" name="文本框 923">
              <a:extLst>
                <a:ext uri="{FF2B5EF4-FFF2-40B4-BE49-F238E27FC236}">
                  <a16:creationId xmlns:a16="http://schemas.microsoft.com/office/drawing/2014/main" id="{11DC5FD9-4D4F-AF20-28CB-38C405ECA0E7}"/>
                </a:ext>
              </a:extLst>
            </p:cNvPr>
            <p:cNvSpPr txBox="1"/>
            <p:nvPr/>
          </p:nvSpPr>
          <p:spPr>
            <a:xfrm>
              <a:off x="3557220" y="8473645"/>
              <a:ext cx="27675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Traffic Plan Issue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925" name="直接箭头连接符 924">
              <a:extLst>
                <a:ext uri="{FF2B5EF4-FFF2-40B4-BE49-F238E27FC236}">
                  <a16:creationId xmlns:a16="http://schemas.microsoft.com/office/drawing/2014/main" id="{7F5393FE-CC43-91CE-C523-9E62B1DDE3E8}"/>
                </a:ext>
              </a:extLst>
            </p:cNvPr>
            <p:cNvCxnSpPr>
              <a:cxnSpLocks/>
            </p:cNvCxnSpPr>
            <p:nvPr/>
          </p:nvCxnSpPr>
          <p:spPr>
            <a:xfrm>
              <a:off x="5264528" y="9081619"/>
              <a:ext cx="0" cy="595998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6" name="直接箭头连接符 925">
              <a:extLst>
                <a:ext uri="{FF2B5EF4-FFF2-40B4-BE49-F238E27FC236}">
                  <a16:creationId xmlns:a16="http://schemas.microsoft.com/office/drawing/2014/main" id="{C4D0DB50-EEB0-C1C3-82EA-47948123FD58}"/>
                </a:ext>
              </a:extLst>
            </p:cNvPr>
            <p:cNvCxnSpPr>
              <a:cxnSpLocks/>
            </p:cNvCxnSpPr>
            <p:nvPr/>
          </p:nvCxnSpPr>
          <p:spPr>
            <a:xfrm>
              <a:off x="4749236" y="10722804"/>
              <a:ext cx="0" cy="595338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7" name="文本框 926">
              <a:extLst>
                <a:ext uri="{FF2B5EF4-FFF2-40B4-BE49-F238E27FC236}">
                  <a16:creationId xmlns:a16="http://schemas.microsoft.com/office/drawing/2014/main" id="{A1619A63-5327-2E4B-FC61-417C06C3E27F}"/>
                </a:ext>
              </a:extLst>
            </p:cNvPr>
            <p:cNvSpPr txBox="1"/>
            <p:nvPr/>
          </p:nvSpPr>
          <p:spPr>
            <a:xfrm>
              <a:off x="4492671" y="10107213"/>
              <a:ext cx="4163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>
                  <a:latin typeface="ADLaM Display" panose="02010000000000000000" pitchFamily="2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+</a:t>
              </a:r>
              <a:endParaRPr lang="zh-CN" altLang="en-US" sz="2800" b="1" i="1" dirty="0">
                <a:latin typeface="ADLaM Display" panose="02010000000000000000" pitchFamily="2" charset="0"/>
                <a:cs typeface="ADLaM Display" panose="02010000000000000000" pitchFamily="2" charset="0"/>
              </a:endParaRPr>
            </a:p>
          </p:txBody>
        </p:sp>
        <p:sp>
          <p:nvSpPr>
            <p:cNvPr id="928" name="矩形: 圆角 927">
              <a:extLst>
                <a:ext uri="{FF2B5EF4-FFF2-40B4-BE49-F238E27FC236}">
                  <a16:creationId xmlns:a16="http://schemas.microsoft.com/office/drawing/2014/main" id="{608F4660-AA5E-030D-C187-F54DBE0BDF1C}"/>
                </a:ext>
              </a:extLst>
            </p:cNvPr>
            <p:cNvSpPr/>
            <p:nvPr/>
          </p:nvSpPr>
          <p:spPr>
            <a:xfrm>
              <a:off x="8313064" y="6664327"/>
              <a:ext cx="2254242" cy="55653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9" name="文本框 928">
              <a:extLst>
                <a:ext uri="{FF2B5EF4-FFF2-40B4-BE49-F238E27FC236}">
                  <a16:creationId xmlns:a16="http://schemas.microsoft.com/office/drawing/2014/main" id="{3DC100BC-4B9A-F4DF-D680-EE3C019899ED}"/>
                </a:ext>
              </a:extLst>
            </p:cNvPr>
            <p:cNvSpPr txBox="1"/>
            <p:nvPr/>
          </p:nvSpPr>
          <p:spPr>
            <a:xfrm>
              <a:off x="8313063" y="6770736"/>
              <a:ext cx="2653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The Second Problem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930" name="直接箭头连接符 929">
              <a:extLst>
                <a:ext uri="{FF2B5EF4-FFF2-40B4-BE49-F238E27FC236}">
                  <a16:creationId xmlns:a16="http://schemas.microsoft.com/office/drawing/2014/main" id="{D3439EE4-3466-3BF9-0F44-B34A675163E1}"/>
                </a:ext>
              </a:extLst>
            </p:cNvPr>
            <p:cNvCxnSpPr>
              <a:cxnSpLocks/>
            </p:cNvCxnSpPr>
            <p:nvPr/>
          </p:nvCxnSpPr>
          <p:spPr>
            <a:xfrm>
              <a:off x="9307906" y="7285846"/>
              <a:ext cx="0" cy="595998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1" name="连接符: 曲线 930">
              <a:extLst>
                <a:ext uri="{FF2B5EF4-FFF2-40B4-BE49-F238E27FC236}">
                  <a16:creationId xmlns:a16="http://schemas.microsoft.com/office/drawing/2014/main" id="{C3792907-9A8C-8682-68D6-96A8382EA91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055968" y="8768724"/>
              <a:ext cx="2208618" cy="1551623"/>
            </a:xfrm>
            <a:prstGeom prst="curvedConnector3">
              <a:avLst>
                <a:gd name="adj1" fmla="val 56469"/>
              </a:avLst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2" name="矩形: 圆角 931">
              <a:extLst>
                <a:ext uri="{FF2B5EF4-FFF2-40B4-BE49-F238E27FC236}">
                  <a16:creationId xmlns:a16="http://schemas.microsoft.com/office/drawing/2014/main" id="{6E670CCE-2CB8-4FE4-481B-989E92B11B06}"/>
                </a:ext>
              </a:extLst>
            </p:cNvPr>
            <p:cNvSpPr/>
            <p:nvPr/>
          </p:nvSpPr>
          <p:spPr>
            <a:xfrm>
              <a:off x="1267431" y="6533574"/>
              <a:ext cx="1997155" cy="2182661"/>
            </a:xfrm>
            <a:prstGeom prst="roundRect">
              <a:avLst/>
            </a:prstGeom>
            <a:noFill/>
            <a:ln w="38100">
              <a:solidFill>
                <a:srgbClr val="8FB4DC"/>
              </a:solidFill>
              <a:prstDash val="dash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3" name="矩形: 圆角 932">
              <a:extLst>
                <a:ext uri="{FF2B5EF4-FFF2-40B4-BE49-F238E27FC236}">
                  <a16:creationId xmlns:a16="http://schemas.microsoft.com/office/drawing/2014/main" id="{F2AD27E8-975A-6B89-AD83-790A0C9EDA30}"/>
                </a:ext>
              </a:extLst>
            </p:cNvPr>
            <p:cNvSpPr/>
            <p:nvPr/>
          </p:nvSpPr>
          <p:spPr>
            <a:xfrm>
              <a:off x="8337219" y="7978112"/>
              <a:ext cx="2066923" cy="94364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34" name="文本框 933">
              <a:extLst>
                <a:ext uri="{FF2B5EF4-FFF2-40B4-BE49-F238E27FC236}">
                  <a16:creationId xmlns:a16="http://schemas.microsoft.com/office/drawing/2014/main" id="{F31BBE97-D85B-CE7F-B49D-097255433982}"/>
                </a:ext>
              </a:extLst>
            </p:cNvPr>
            <p:cNvSpPr txBox="1"/>
            <p:nvPr/>
          </p:nvSpPr>
          <p:spPr>
            <a:xfrm>
              <a:off x="8340047" y="8102755"/>
              <a:ext cx="2767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Crime Safety Issue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935" name="文本框 934">
              <a:extLst>
                <a:ext uri="{FF2B5EF4-FFF2-40B4-BE49-F238E27FC236}">
                  <a16:creationId xmlns:a16="http://schemas.microsoft.com/office/drawing/2014/main" id="{A5ACB78E-A70E-957C-83A0-C1173ECCCF85}"/>
                </a:ext>
              </a:extLst>
            </p:cNvPr>
            <p:cNvSpPr txBox="1"/>
            <p:nvPr/>
          </p:nvSpPr>
          <p:spPr>
            <a:xfrm>
              <a:off x="8337219" y="8447314"/>
              <a:ext cx="27675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Traffic Safety Issue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936" name="直接箭头连接符 935">
              <a:extLst>
                <a:ext uri="{FF2B5EF4-FFF2-40B4-BE49-F238E27FC236}">
                  <a16:creationId xmlns:a16="http://schemas.microsoft.com/office/drawing/2014/main" id="{436715ED-B9ED-C67F-D518-743275DA57FD}"/>
                </a:ext>
              </a:extLst>
            </p:cNvPr>
            <p:cNvCxnSpPr>
              <a:cxnSpLocks/>
            </p:cNvCxnSpPr>
            <p:nvPr/>
          </p:nvCxnSpPr>
          <p:spPr>
            <a:xfrm>
              <a:off x="8593531" y="8948538"/>
              <a:ext cx="0" cy="595998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7" name="直接箭头连接符 936">
              <a:extLst>
                <a:ext uri="{FF2B5EF4-FFF2-40B4-BE49-F238E27FC236}">
                  <a16:creationId xmlns:a16="http://schemas.microsoft.com/office/drawing/2014/main" id="{47202F2B-3BC0-C41B-DDC3-92A2F3766F64}"/>
                </a:ext>
              </a:extLst>
            </p:cNvPr>
            <p:cNvCxnSpPr>
              <a:cxnSpLocks/>
            </p:cNvCxnSpPr>
            <p:nvPr/>
          </p:nvCxnSpPr>
          <p:spPr>
            <a:xfrm>
              <a:off x="10031806" y="8948538"/>
              <a:ext cx="0" cy="595998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8" name="矩形: 圆角 937">
              <a:extLst>
                <a:ext uri="{FF2B5EF4-FFF2-40B4-BE49-F238E27FC236}">
                  <a16:creationId xmlns:a16="http://schemas.microsoft.com/office/drawing/2014/main" id="{5310AEDE-CB46-4D7C-6C6A-C0C240B0B336}"/>
                </a:ext>
              </a:extLst>
            </p:cNvPr>
            <p:cNvSpPr/>
            <p:nvPr/>
          </p:nvSpPr>
          <p:spPr>
            <a:xfrm>
              <a:off x="6806997" y="9677617"/>
              <a:ext cx="2500907" cy="106766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39" name="矩形: 圆角 938">
              <a:extLst>
                <a:ext uri="{FF2B5EF4-FFF2-40B4-BE49-F238E27FC236}">
                  <a16:creationId xmlns:a16="http://schemas.microsoft.com/office/drawing/2014/main" id="{584E047F-D210-5DA8-F548-AE6A434D8906}"/>
                </a:ext>
              </a:extLst>
            </p:cNvPr>
            <p:cNvSpPr/>
            <p:nvPr/>
          </p:nvSpPr>
          <p:spPr>
            <a:xfrm>
              <a:off x="9599918" y="9647148"/>
              <a:ext cx="2500908" cy="106766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0" name="文本框 939">
              <a:extLst>
                <a:ext uri="{FF2B5EF4-FFF2-40B4-BE49-F238E27FC236}">
                  <a16:creationId xmlns:a16="http://schemas.microsoft.com/office/drawing/2014/main" id="{D006CEE1-5E2F-5DD3-C3A1-3B5AC6A79C35}"/>
                </a:ext>
              </a:extLst>
            </p:cNvPr>
            <p:cNvSpPr txBox="1"/>
            <p:nvPr/>
          </p:nvSpPr>
          <p:spPr>
            <a:xfrm>
              <a:off x="6888169" y="9920700"/>
              <a:ext cx="23882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Demolition of I-83 and US 40 Highways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941" name="文本框 940">
              <a:extLst>
                <a:ext uri="{FF2B5EF4-FFF2-40B4-BE49-F238E27FC236}">
                  <a16:creationId xmlns:a16="http://schemas.microsoft.com/office/drawing/2014/main" id="{67605765-1542-ECAF-166F-44A8C870EC15}"/>
                </a:ext>
              </a:extLst>
            </p:cNvPr>
            <p:cNvSpPr txBox="1"/>
            <p:nvPr/>
          </p:nvSpPr>
          <p:spPr>
            <a:xfrm>
              <a:off x="9830614" y="9754097"/>
              <a:ext cx="250090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Constructed Two</a:t>
              </a:r>
            </a:p>
            <a:p>
              <a:r>
                <a:rPr lang="en-US" altLang="zh-CN" b="1" i="1" dirty="0">
                  <a:latin typeface="Palatino Linotype" panose="02040502050505030304" pitchFamily="18" charset="0"/>
                </a:rPr>
                <a:t>East-West Arterial Road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942" name="文本框 941">
              <a:extLst>
                <a:ext uri="{FF2B5EF4-FFF2-40B4-BE49-F238E27FC236}">
                  <a16:creationId xmlns:a16="http://schemas.microsoft.com/office/drawing/2014/main" id="{B9C74D93-3616-08E0-5FDB-86BD736915B5}"/>
                </a:ext>
              </a:extLst>
            </p:cNvPr>
            <p:cNvSpPr txBox="1"/>
            <p:nvPr/>
          </p:nvSpPr>
          <p:spPr>
            <a:xfrm>
              <a:off x="9203930" y="10011601"/>
              <a:ext cx="4163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>
                  <a:latin typeface="ADLaM Display" panose="02010000000000000000" pitchFamily="2" charset="0"/>
                  <a:ea typeface="ADLaM Display" panose="02010000000000000000" pitchFamily="2" charset="0"/>
                  <a:cs typeface="ADLaM Display" panose="02010000000000000000" pitchFamily="2" charset="0"/>
                </a:rPr>
                <a:t>+</a:t>
              </a:r>
              <a:endParaRPr lang="zh-CN" altLang="en-US" sz="2800" b="1" i="1" dirty="0">
                <a:latin typeface="ADLaM Display" panose="02010000000000000000" pitchFamily="2" charset="0"/>
                <a:cs typeface="ADLaM Display" panose="02010000000000000000" pitchFamily="2" charset="0"/>
              </a:endParaRPr>
            </a:p>
          </p:txBody>
        </p:sp>
        <p:cxnSp>
          <p:nvCxnSpPr>
            <p:cNvPr id="943" name="直接箭头连接符 942">
              <a:extLst>
                <a:ext uri="{FF2B5EF4-FFF2-40B4-BE49-F238E27FC236}">
                  <a16:creationId xmlns:a16="http://schemas.microsoft.com/office/drawing/2014/main" id="{655B4197-0B3E-2D26-F9F9-FA1DA0CB2F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50288" y="10712332"/>
              <a:ext cx="803623" cy="677144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4" name="组合 943">
              <a:extLst>
                <a:ext uri="{FF2B5EF4-FFF2-40B4-BE49-F238E27FC236}">
                  <a16:creationId xmlns:a16="http://schemas.microsoft.com/office/drawing/2014/main" id="{83435196-6FE9-FF5A-652B-CCA376B41CE3}"/>
                </a:ext>
              </a:extLst>
            </p:cNvPr>
            <p:cNvGrpSpPr/>
            <p:nvPr/>
          </p:nvGrpSpPr>
          <p:grpSpPr>
            <a:xfrm>
              <a:off x="5960947" y="6561353"/>
              <a:ext cx="1997155" cy="2182661"/>
              <a:chOff x="8042092" y="136817"/>
              <a:chExt cx="1997155" cy="2182661"/>
            </a:xfrm>
          </p:grpSpPr>
          <p:sp>
            <p:nvSpPr>
              <p:cNvPr id="945" name="文本框 944">
                <a:extLst>
                  <a:ext uri="{FF2B5EF4-FFF2-40B4-BE49-F238E27FC236}">
                    <a16:creationId xmlns:a16="http://schemas.microsoft.com/office/drawing/2014/main" id="{779DB033-F625-6E69-DE47-B8E06B32C44E}"/>
                  </a:ext>
                </a:extLst>
              </p:cNvPr>
              <p:cNvSpPr txBox="1"/>
              <p:nvPr/>
            </p:nvSpPr>
            <p:spPr>
              <a:xfrm>
                <a:off x="8894439" y="354099"/>
                <a:ext cx="8794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</a:rPr>
                  <a:t>Result</a:t>
                </a:r>
                <a:endParaRPr lang="zh-CN" altLang="en-US" b="1" i="1" dirty="0">
                  <a:latin typeface="Palatino Linotype" panose="02040502050505030304" pitchFamily="18" charset="0"/>
                </a:endParaRPr>
              </a:p>
            </p:txBody>
          </p:sp>
          <p:grpSp>
            <p:nvGrpSpPr>
              <p:cNvPr id="946" name="组合 945">
                <a:extLst>
                  <a:ext uri="{FF2B5EF4-FFF2-40B4-BE49-F238E27FC236}">
                    <a16:creationId xmlns:a16="http://schemas.microsoft.com/office/drawing/2014/main" id="{C7B75CD1-A3C7-5F9E-2E60-DAE585708CC5}"/>
                  </a:ext>
                </a:extLst>
              </p:cNvPr>
              <p:cNvGrpSpPr/>
              <p:nvPr/>
            </p:nvGrpSpPr>
            <p:grpSpPr>
              <a:xfrm>
                <a:off x="8042092" y="136817"/>
                <a:ext cx="1997155" cy="2182661"/>
                <a:chOff x="8042092" y="136817"/>
                <a:chExt cx="1997155" cy="2182661"/>
              </a:xfrm>
            </p:grpSpPr>
            <p:sp>
              <p:nvSpPr>
                <p:cNvPr id="947" name="矩形: 圆角 946">
                  <a:extLst>
                    <a:ext uri="{FF2B5EF4-FFF2-40B4-BE49-F238E27FC236}">
                      <a16:creationId xmlns:a16="http://schemas.microsoft.com/office/drawing/2014/main" id="{885439C7-F77A-2BDA-9E95-7B96FC97AC5B}"/>
                    </a:ext>
                  </a:extLst>
                </p:cNvPr>
                <p:cNvSpPr/>
                <p:nvPr/>
              </p:nvSpPr>
              <p:spPr>
                <a:xfrm>
                  <a:off x="8042092" y="136817"/>
                  <a:ext cx="1997155" cy="2182661"/>
                </a:xfrm>
                <a:prstGeom prst="roundRect">
                  <a:avLst/>
                </a:prstGeom>
                <a:noFill/>
                <a:ln w="38100">
                  <a:solidFill>
                    <a:srgbClr val="8FB4DC"/>
                  </a:solidFill>
                  <a:prstDash val="dashDot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48" name="组合 947">
                  <a:extLst>
                    <a:ext uri="{FF2B5EF4-FFF2-40B4-BE49-F238E27FC236}">
                      <a16:creationId xmlns:a16="http://schemas.microsoft.com/office/drawing/2014/main" id="{74B554D1-97DE-36B3-FF15-9895AA967A12}"/>
                    </a:ext>
                  </a:extLst>
                </p:cNvPr>
                <p:cNvGrpSpPr/>
                <p:nvPr/>
              </p:nvGrpSpPr>
              <p:grpSpPr>
                <a:xfrm>
                  <a:off x="8287765" y="850233"/>
                  <a:ext cx="1127210" cy="1252267"/>
                  <a:chOff x="522828" y="3922216"/>
                  <a:chExt cx="1127210" cy="1252267"/>
                </a:xfrm>
              </p:grpSpPr>
              <p:sp>
                <p:nvSpPr>
                  <p:cNvPr id="452" name="文本框 451">
                    <a:extLst>
                      <a:ext uri="{FF2B5EF4-FFF2-40B4-BE49-F238E27FC236}">
                        <a16:creationId xmlns:a16="http://schemas.microsoft.com/office/drawing/2014/main" id="{8A872D59-6B45-3E9B-B2A2-DB03447D44F5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19" y="3922216"/>
                    <a:ext cx="933269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6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inbound</a:t>
                    </a:r>
                  </a:p>
                </p:txBody>
              </p:sp>
              <p:sp>
                <p:nvSpPr>
                  <p:cNvPr id="453" name="文本框 452">
                    <a:extLst>
                      <a:ext uri="{FF2B5EF4-FFF2-40B4-BE49-F238E27FC236}">
                        <a16:creationId xmlns:a16="http://schemas.microsoft.com/office/drawing/2014/main" id="{B91E3DB3-EE0D-9085-74E4-1F88337EB109}"/>
                      </a:ext>
                    </a:extLst>
                  </p:cNvPr>
                  <p:cNvSpPr txBox="1"/>
                  <p:nvPr/>
                </p:nvSpPr>
                <p:spPr>
                  <a:xfrm>
                    <a:off x="691013" y="4224650"/>
                    <a:ext cx="915635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6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resident</a:t>
                    </a:r>
                  </a:p>
                </p:txBody>
              </p:sp>
              <p:sp>
                <p:nvSpPr>
                  <p:cNvPr id="454" name="文本框 453">
                    <a:extLst>
                      <a:ext uri="{FF2B5EF4-FFF2-40B4-BE49-F238E27FC236}">
                        <a16:creationId xmlns:a16="http://schemas.microsoft.com/office/drawing/2014/main" id="{ADABC412-C5A3-FF0D-F72A-9114D69B83DA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19" y="4537859"/>
                    <a:ext cx="960519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6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industry</a:t>
                    </a:r>
                  </a:p>
                </p:txBody>
              </p:sp>
              <p:sp>
                <p:nvSpPr>
                  <p:cNvPr id="455" name="椭圆 454">
                    <a:extLst>
                      <a:ext uri="{FF2B5EF4-FFF2-40B4-BE49-F238E27FC236}">
                        <a16:creationId xmlns:a16="http://schemas.microsoft.com/office/drawing/2014/main" id="{3D4168AD-D1A5-0BAC-6872-19FB3FA9DF9E}"/>
                      </a:ext>
                    </a:extLst>
                  </p:cNvPr>
                  <p:cNvSpPr/>
                  <p:nvPr/>
                </p:nvSpPr>
                <p:spPr>
                  <a:xfrm>
                    <a:off x="526723" y="4049653"/>
                    <a:ext cx="123940" cy="123940"/>
                  </a:xfrm>
                  <a:prstGeom prst="ellipse">
                    <a:avLst/>
                  </a:prstGeom>
                  <a:solidFill>
                    <a:srgbClr val="81B21F"/>
                  </a:solidFill>
                  <a:ln w="38100"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56" name="椭圆 455">
                    <a:extLst>
                      <a:ext uri="{FF2B5EF4-FFF2-40B4-BE49-F238E27FC236}">
                        <a16:creationId xmlns:a16="http://schemas.microsoft.com/office/drawing/2014/main" id="{8C2A8C95-4B5C-DF5D-FE7B-3844F8A703CE}"/>
                      </a:ext>
                    </a:extLst>
                  </p:cNvPr>
                  <p:cNvSpPr/>
                  <p:nvPr/>
                </p:nvSpPr>
                <p:spPr>
                  <a:xfrm>
                    <a:off x="524885" y="4342741"/>
                    <a:ext cx="123940" cy="123940"/>
                  </a:xfrm>
                  <a:prstGeom prst="ellipse">
                    <a:avLst/>
                  </a:prstGeom>
                  <a:solidFill>
                    <a:srgbClr val="EB7E60"/>
                  </a:solidFill>
                  <a:ln w="38100">
                    <a:solidFill>
                      <a:srgbClr val="C74546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57" name="椭圆 456">
                    <a:extLst>
                      <a:ext uri="{FF2B5EF4-FFF2-40B4-BE49-F238E27FC236}">
                        <a16:creationId xmlns:a16="http://schemas.microsoft.com/office/drawing/2014/main" id="{266E7384-2F58-4C48-5552-4A83EFFA8205}"/>
                      </a:ext>
                    </a:extLst>
                  </p:cNvPr>
                  <p:cNvSpPr/>
                  <p:nvPr/>
                </p:nvSpPr>
                <p:spPr>
                  <a:xfrm>
                    <a:off x="525772" y="4647138"/>
                    <a:ext cx="132271" cy="132271"/>
                  </a:xfrm>
                  <a:prstGeom prst="ellips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38100">
                    <a:solidFill>
                      <a:srgbClr val="33ABC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58" name="椭圆 457">
                    <a:extLst>
                      <a:ext uri="{FF2B5EF4-FFF2-40B4-BE49-F238E27FC236}">
                        <a16:creationId xmlns:a16="http://schemas.microsoft.com/office/drawing/2014/main" id="{042AA614-124A-27E1-F44B-407C37A028AA}"/>
                      </a:ext>
                    </a:extLst>
                  </p:cNvPr>
                  <p:cNvSpPr/>
                  <p:nvPr/>
                </p:nvSpPr>
                <p:spPr>
                  <a:xfrm>
                    <a:off x="522828" y="4922738"/>
                    <a:ext cx="128391" cy="128391"/>
                  </a:xfrm>
                  <a:prstGeom prst="ellipse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59" name="文本框 458">
                    <a:extLst>
                      <a:ext uri="{FF2B5EF4-FFF2-40B4-BE49-F238E27FC236}">
                        <a16:creationId xmlns:a16="http://schemas.microsoft.com/office/drawing/2014/main" id="{F376AF4F-2746-445E-DADA-6D407219E00F}"/>
                      </a:ext>
                    </a:extLst>
                  </p:cNvPr>
                  <p:cNvSpPr txBox="1"/>
                  <p:nvPr/>
                </p:nvSpPr>
                <p:spPr>
                  <a:xfrm>
                    <a:off x="736121" y="4835929"/>
                    <a:ext cx="646331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6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pass </a:t>
                    </a:r>
                  </a:p>
                </p:txBody>
              </p:sp>
            </p:grpSp>
            <p:pic>
              <p:nvPicPr>
                <p:cNvPr id="949" name="图片 948">
                  <a:extLst>
                    <a:ext uri="{FF2B5EF4-FFF2-40B4-BE49-F238E27FC236}">
                      <a16:creationId xmlns:a16="http://schemas.microsoft.com/office/drawing/2014/main" id="{C9592A47-D039-70F3-17DC-2F9B78A598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61159" y="337222"/>
                  <a:ext cx="469118" cy="469118"/>
                </a:xfrm>
                <a:prstGeom prst="rect">
                  <a:avLst/>
                </a:prstGeom>
              </p:spPr>
            </p:pic>
            <p:sp>
              <p:nvSpPr>
                <p:cNvPr id="448" name="文本框 447">
                  <a:extLst>
                    <a:ext uri="{FF2B5EF4-FFF2-40B4-BE49-F238E27FC236}">
                      <a16:creationId xmlns:a16="http://schemas.microsoft.com/office/drawing/2014/main" id="{BB88E673-9D10-6C5A-762F-A091D5BAEF68}"/>
                    </a:ext>
                  </a:extLst>
                </p:cNvPr>
                <p:cNvSpPr txBox="1"/>
                <p:nvPr/>
              </p:nvSpPr>
              <p:spPr>
                <a:xfrm>
                  <a:off x="9350702" y="1163934"/>
                  <a:ext cx="62118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dirty="0"/>
                    <a:t>🥰</a:t>
                  </a:r>
                </a:p>
              </p:txBody>
            </p:sp>
            <p:sp>
              <p:nvSpPr>
                <p:cNvPr id="449" name="文本框 448">
                  <a:extLst>
                    <a:ext uri="{FF2B5EF4-FFF2-40B4-BE49-F238E27FC236}">
                      <a16:creationId xmlns:a16="http://schemas.microsoft.com/office/drawing/2014/main" id="{6C9322C1-1896-E9F1-A74A-8F06FB7E80C9}"/>
                    </a:ext>
                  </a:extLst>
                </p:cNvPr>
                <p:cNvSpPr txBox="1"/>
                <p:nvPr/>
              </p:nvSpPr>
              <p:spPr>
                <a:xfrm>
                  <a:off x="9339342" y="827250"/>
                  <a:ext cx="62118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dirty="0"/>
                    <a:t>🥰</a:t>
                  </a:r>
                </a:p>
              </p:txBody>
            </p:sp>
            <p:sp>
              <p:nvSpPr>
                <p:cNvPr id="450" name="文本框 449">
                  <a:extLst>
                    <a:ext uri="{FF2B5EF4-FFF2-40B4-BE49-F238E27FC236}">
                      <a16:creationId xmlns:a16="http://schemas.microsoft.com/office/drawing/2014/main" id="{B13AB5F0-6657-E002-A21A-5646057666DD}"/>
                    </a:ext>
                  </a:extLst>
                </p:cNvPr>
                <p:cNvSpPr txBox="1"/>
                <p:nvPr/>
              </p:nvSpPr>
              <p:spPr>
                <a:xfrm>
                  <a:off x="9346618" y="1475921"/>
                  <a:ext cx="692629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dirty="0"/>
                    <a:t>😊</a:t>
                  </a:r>
                </a:p>
              </p:txBody>
            </p:sp>
            <p:sp>
              <p:nvSpPr>
                <p:cNvPr id="451" name="文本框 450">
                  <a:extLst>
                    <a:ext uri="{FF2B5EF4-FFF2-40B4-BE49-F238E27FC236}">
                      <a16:creationId xmlns:a16="http://schemas.microsoft.com/office/drawing/2014/main" id="{75815593-D9EC-7B8C-B47C-CE8FC17575D7}"/>
                    </a:ext>
                  </a:extLst>
                </p:cNvPr>
                <p:cNvSpPr txBox="1"/>
                <p:nvPr/>
              </p:nvSpPr>
              <p:spPr>
                <a:xfrm>
                  <a:off x="9350702" y="1788848"/>
                  <a:ext cx="42317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dirty="0"/>
                    <a:t>😊</a:t>
                  </a:r>
                </a:p>
              </p:txBody>
            </p:sp>
          </p:grpSp>
        </p:grpSp>
        <p:grpSp>
          <p:nvGrpSpPr>
            <p:cNvPr id="460" name="组合 459">
              <a:extLst>
                <a:ext uri="{FF2B5EF4-FFF2-40B4-BE49-F238E27FC236}">
                  <a16:creationId xmlns:a16="http://schemas.microsoft.com/office/drawing/2014/main" id="{629FC738-E80B-231F-DDA0-F7D64AC6DA71}"/>
                </a:ext>
              </a:extLst>
            </p:cNvPr>
            <p:cNvGrpSpPr/>
            <p:nvPr/>
          </p:nvGrpSpPr>
          <p:grpSpPr>
            <a:xfrm>
              <a:off x="10778130" y="6558124"/>
              <a:ext cx="1997155" cy="2182661"/>
              <a:chOff x="12783141" y="252871"/>
              <a:chExt cx="1997155" cy="2182661"/>
            </a:xfrm>
          </p:grpSpPr>
          <p:grpSp>
            <p:nvGrpSpPr>
              <p:cNvPr id="461" name="组合 460">
                <a:extLst>
                  <a:ext uri="{FF2B5EF4-FFF2-40B4-BE49-F238E27FC236}">
                    <a16:creationId xmlns:a16="http://schemas.microsoft.com/office/drawing/2014/main" id="{F2597198-6CA9-2180-6117-9B0F2C855B75}"/>
                  </a:ext>
                </a:extLst>
              </p:cNvPr>
              <p:cNvGrpSpPr/>
              <p:nvPr/>
            </p:nvGrpSpPr>
            <p:grpSpPr>
              <a:xfrm>
                <a:off x="12783141" y="252871"/>
                <a:ext cx="1997155" cy="2182661"/>
                <a:chOff x="8042092" y="136817"/>
                <a:chExt cx="1997155" cy="2182661"/>
              </a:xfrm>
            </p:grpSpPr>
            <p:sp>
              <p:nvSpPr>
                <p:cNvPr id="463" name="文本框 462">
                  <a:extLst>
                    <a:ext uri="{FF2B5EF4-FFF2-40B4-BE49-F238E27FC236}">
                      <a16:creationId xmlns:a16="http://schemas.microsoft.com/office/drawing/2014/main" id="{9DFFA08B-27B2-3F57-BCEB-D3A2A7B858ED}"/>
                    </a:ext>
                  </a:extLst>
                </p:cNvPr>
                <p:cNvSpPr txBox="1"/>
                <p:nvPr/>
              </p:nvSpPr>
              <p:spPr>
                <a:xfrm>
                  <a:off x="8894439" y="354099"/>
                  <a:ext cx="87943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i="1" dirty="0">
                      <a:latin typeface="Palatino Linotype" panose="02040502050505030304" pitchFamily="18" charset="0"/>
                    </a:rPr>
                    <a:t>Result</a:t>
                  </a:r>
                  <a:endParaRPr lang="zh-CN" altLang="en-US" b="1" i="1" dirty="0">
                    <a:latin typeface="Palatino Linotype" panose="02040502050505030304" pitchFamily="18" charset="0"/>
                  </a:endParaRPr>
                </a:p>
              </p:txBody>
            </p:sp>
            <p:grpSp>
              <p:nvGrpSpPr>
                <p:cNvPr id="464" name="组合 463">
                  <a:extLst>
                    <a:ext uri="{FF2B5EF4-FFF2-40B4-BE49-F238E27FC236}">
                      <a16:creationId xmlns:a16="http://schemas.microsoft.com/office/drawing/2014/main" id="{9C099684-2FB1-5145-F543-A6138A136712}"/>
                    </a:ext>
                  </a:extLst>
                </p:cNvPr>
                <p:cNvGrpSpPr/>
                <p:nvPr/>
              </p:nvGrpSpPr>
              <p:grpSpPr>
                <a:xfrm>
                  <a:off x="8042092" y="136817"/>
                  <a:ext cx="1997155" cy="2182661"/>
                  <a:chOff x="8042092" y="136817"/>
                  <a:chExt cx="1997155" cy="2182661"/>
                </a:xfrm>
              </p:grpSpPr>
              <p:sp>
                <p:nvSpPr>
                  <p:cNvPr id="465" name="矩形: 圆角 464">
                    <a:extLst>
                      <a:ext uri="{FF2B5EF4-FFF2-40B4-BE49-F238E27FC236}">
                        <a16:creationId xmlns:a16="http://schemas.microsoft.com/office/drawing/2014/main" id="{0A90898F-DA1B-DC6F-EA3B-04D0A2C2177C}"/>
                      </a:ext>
                    </a:extLst>
                  </p:cNvPr>
                  <p:cNvSpPr/>
                  <p:nvPr/>
                </p:nvSpPr>
                <p:spPr>
                  <a:xfrm>
                    <a:off x="8042092" y="136817"/>
                    <a:ext cx="1997155" cy="2182661"/>
                  </a:xfrm>
                  <a:prstGeom prst="roundRect">
                    <a:avLst/>
                  </a:prstGeom>
                  <a:noFill/>
                  <a:ln w="38100">
                    <a:solidFill>
                      <a:srgbClr val="8FB4DC"/>
                    </a:solidFill>
                    <a:prstDash val="dashDot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466" name="组合 465">
                    <a:extLst>
                      <a:ext uri="{FF2B5EF4-FFF2-40B4-BE49-F238E27FC236}">
                        <a16:creationId xmlns:a16="http://schemas.microsoft.com/office/drawing/2014/main" id="{28C190C6-0738-BB57-88EE-C76341A831B4}"/>
                      </a:ext>
                    </a:extLst>
                  </p:cNvPr>
                  <p:cNvGrpSpPr/>
                  <p:nvPr/>
                </p:nvGrpSpPr>
                <p:grpSpPr>
                  <a:xfrm>
                    <a:off x="8287765" y="850233"/>
                    <a:ext cx="1127210" cy="1252267"/>
                    <a:chOff x="522828" y="3922216"/>
                    <a:chExt cx="1127210" cy="1252267"/>
                  </a:xfrm>
                </p:grpSpPr>
                <p:sp>
                  <p:nvSpPr>
                    <p:cNvPr id="468" name="文本框 467">
                      <a:extLst>
                        <a:ext uri="{FF2B5EF4-FFF2-40B4-BE49-F238E27FC236}">
                          <a16:creationId xmlns:a16="http://schemas.microsoft.com/office/drawing/2014/main" id="{F7E337EB-95A4-5898-E479-6B938EAC043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9519" y="3922216"/>
                      <a:ext cx="933269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altLang="zh-CN" sz="1600" b="1" i="1" dirty="0">
                          <a:latin typeface="Palatino Linotype" panose="02040502050505030304" pitchFamily="18" charset="0"/>
                          <a:ea typeface="MingLiU-ExtB" panose="02020500000000000000" pitchFamily="18" charset="-120"/>
                        </a:rPr>
                        <a:t>inbound</a:t>
                      </a:r>
                    </a:p>
                  </p:txBody>
                </p:sp>
                <p:sp>
                  <p:nvSpPr>
                    <p:cNvPr id="469" name="文本框 468">
                      <a:extLst>
                        <a:ext uri="{FF2B5EF4-FFF2-40B4-BE49-F238E27FC236}">
                          <a16:creationId xmlns:a16="http://schemas.microsoft.com/office/drawing/2014/main" id="{681E82FD-5AB6-99F5-9684-7AC1B0B4EFB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91013" y="4224650"/>
                      <a:ext cx="915635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altLang="zh-CN" sz="1600" b="1" i="1" dirty="0">
                          <a:latin typeface="Palatino Linotype" panose="02040502050505030304" pitchFamily="18" charset="0"/>
                          <a:ea typeface="MingLiU-ExtB" panose="02020500000000000000" pitchFamily="18" charset="-120"/>
                        </a:rPr>
                        <a:t>resident</a:t>
                      </a:r>
                    </a:p>
                  </p:txBody>
                </p:sp>
                <p:sp>
                  <p:nvSpPr>
                    <p:cNvPr id="470" name="文本框 469">
                      <a:extLst>
                        <a:ext uri="{FF2B5EF4-FFF2-40B4-BE49-F238E27FC236}">
                          <a16:creationId xmlns:a16="http://schemas.microsoft.com/office/drawing/2014/main" id="{EC3299CE-C09C-2690-8AB5-A3DFD342644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9519" y="4537859"/>
                      <a:ext cx="960519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altLang="zh-CN" sz="1600" b="1" i="1" dirty="0">
                          <a:latin typeface="Palatino Linotype" panose="02040502050505030304" pitchFamily="18" charset="0"/>
                          <a:ea typeface="MingLiU-ExtB" panose="02020500000000000000" pitchFamily="18" charset="-120"/>
                        </a:rPr>
                        <a:t>industry</a:t>
                      </a:r>
                    </a:p>
                  </p:txBody>
                </p:sp>
                <p:sp>
                  <p:nvSpPr>
                    <p:cNvPr id="471" name="椭圆 470">
                      <a:extLst>
                        <a:ext uri="{FF2B5EF4-FFF2-40B4-BE49-F238E27FC236}">
                          <a16:creationId xmlns:a16="http://schemas.microsoft.com/office/drawing/2014/main" id="{86651308-2886-0529-0035-FD197BE60E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6723" y="4049653"/>
                      <a:ext cx="123940" cy="123940"/>
                    </a:xfrm>
                    <a:prstGeom prst="ellipse">
                      <a:avLst/>
                    </a:prstGeom>
                    <a:solidFill>
                      <a:srgbClr val="81B21F"/>
                    </a:solidFill>
                    <a:ln w="38100"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472" name="椭圆 471">
                      <a:extLst>
                        <a:ext uri="{FF2B5EF4-FFF2-40B4-BE49-F238E27FC236}">
                          <a16:creationId xmlns:a16="http://schemas.microsoft.com/office/drawing/2014/main" id="{2501A0CD-B2DC-4EA8-5D42-86F9479634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4885" y="4342741"/>
                      <a:ext cx="123940" cy="123940"/>
                    </a:xfrm>
                    <a:prstGeom prst="ellipse">
                      <a:avLst/>
                    </a:prstGeom>
                    <a:solidFill>
                      <a:srgbClr val="EB7E60"/>
                    </a:solidFill>
                    <a:ln w="38100">
                      <a:solidFill>
                        <a:srgbClr val="C74546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473" name="椭圆 472">
                      <a:extLst>
                        <a:ext uri="{FF2B5EF4-FFF2-40B4-BE49-F238E27FC236}">
                          <a16:creationId xmlns:a16="http://schemas.microsoft.com/office/drawing/2014/main" id="{2C0CC333-F038-8416-0272-156D830A17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5772" y="4647138"/>
                      <a:ext cx="132271" cy="132271"/>
                    </a:xfrm>
                    <a:prstGeom prst="ellipse">
                      <a:avLst/>
                    </a:prstGeom>
                    <a:solidFill>
                      <a:schemeClr val="accent5">
                        <a:lumMod val="20000"/>
                        <a:lumOff val="80000"/>
                      </a:schemeClr>
                    </a:solidFill>
                    <a:ln w="38100">
                      <a:solidFill>
                        <a:srgbClr val="33ABC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474" name="椭圆 473">
                      <a:extLst>
                        <a:ext uri="{FF2B5EF4-FFF2-40B4-BE49-F238E27FC236}">
                          <a16:creationId xmlns:a16="http://schemas.microsoft.com/office/drawing/2014/main" id="{4E084C83-82EF-4C06-C4EE-BA696692E2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2828" y="4922738"/>
                      <a:ext cx="128391" cy="128391"/>
                    </a:xfrm>
                    <a:prstGeom prst="ellipse">
                      <a:avLst/>
                    </a:prstGeom>
                    <a:solidFill>
                      <a:schemeClr val="accent4">
                        <a:lumMod val="20000"/>
                        <a:lumOff val="80000"/>
                      </a:schemeClr>
                    </a:solidFill>
                    <a:ln w="38100">
                      <a:solidFill>
                        <a:schemeClr val="accent2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475" name="文本框 474">
                      <a:extLst>
                        <a:ext uri="{FF2B5EF4-FFF2-40B4-BE49-F238E27FC236}">
                          <a16:creationId xmlns:a16="http://schemas.microsoft.com/office/drawing/2014/main" id="{1C3D8406-3388-1987-586E-410CEEC060C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36121" y="4835929"/>
                      <a:ext cx="646331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altLang="zh-CN" sz="1600" b="1" i="1" dirty="0">
                          <a:latin typeface="Palatino Linotype" panose="02040502050505030304" pitchFamily="18" charset="0"/>
                          <a:ea typeface="MingLiU-ExtB" panose="02020500000000000000" pitchFamily="18" charset="-120"/>
                        </a:rPr>
                        <a:t>pass </a:t>
                      </a:r>
                    </a:p>
                  </p:txBody>
                </p:sp>
              </p:grpSp>
              <p:sp>
                <p:nvSpPr>
                  <p:cNvPr id="467" name="文本框 466">
                    <a:extLst>
                      <a:ext uri="{FF2B5EF4-FFF2-40B4-BE49-F238E27FC236}">
                        <a16:creationId xmlns:a16="http://schemas.microsoft.com/office/drawing/2014/main" id="{0413910D-58F8-AF06-EF36-34860887CAB9}"/>
                      </a:ext>
                    </a:extLst>
                  </p:cNvPr>
                  <p:cNvSpPr txBox="1"/>
                  <p:nvPr/>
                </p:nvSpPr>
                <p:spPr>
                  <a:xfrm>
                    <a:off x="9350702" y="1163934"/>
                    <a:ext cx="621180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dirty="0"/>
                      <a:t>🥰</a:t>
                    </a:r>
                  </a:p>
                </p:txBody>
              </p:sp>
            </p:grpSp>
          </p:grpSp>
          <p:pic>
            <p:nvPicPr>
              <p:cNvPr id="462" name="图片 461">
                <a:extLst>
                  <a:ext uri="{FF2B5EF4-FFF2-40B4-BE49-F238E27FC236}">
                    <a16:creationId xmlns:a16="http://schemas.microsoft.com/office/drawing/2014/main" id="{587883CC-7340-13D9-2EE2-6D66AB6524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015516" y="399181"/>
                <a:ext cx="479624" cy="479624"/>
              </a:xfrm>
              <a:prstGeom prst="rect">
                <a:avLst/>
              </a:prstGeom>
            </p:spPr>
          </p:pic>
        </p:grpSp>
        <p:sp>
          <p:nvSpPr>
            <p:cNvPr id="476" name="文本框 475">
              <a:extLst>
                <a:ext uri="{FF2B5EF4-FFF2-40B4-BE49-F238E27FC236}">
                  <a16:creationId xmlns:a16="http://schemas.microsoft.com/office/drawing/2014/main" id="{CF01AB1B-AF08-D3EA-DD90-229E6723F411}"/>
                </a:ext>
              </a:extLst>
            </p:cNvPr>
            <p:cNvSpPr txBox="1"/>
            <p:nvPr/>
          </p:nvSpPr>
          <p:spPr>
            <a:xfrm>
              <a:off x="2519364" y="7870356"/>
              <a:ext cx="59414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😡</a:t>
              </a:r>
            </a:p>
          </p:txBody>
        </p:sp>
        <p:sp>
          <p:nvSpPr>
            <p:cNvPr id="477" name="文本框 476">
              <a:extLst>
                <a:ext uri="{FF2B5EF4-FFF2-40B4-BE49-F238E27FC236}">
                  <a16:creationId xmlns:a16="http://schemas.microsoft.com/office/drawing/2014/main" id="{FE6964F6-C720-C676-8F3C-44A5C39E98BE}"/>
                </a:ext>
              </a:extLst>
            </p:cNvPr>
            <p:cNvSpPr txBox="1"/>
            <p:nvPr/>
          </p:nvSpPr>
          <p:spPr>
            <a:xfrm>
              <a:off x="12092042" y="7889101"/>
              <a:ext cx="6926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😊</a:t>
              </a:r>
            </a:p>
          </p:txBody>
        </p:sp>
        <p:sp>
          <p:nvSpPr>
            <p:cNvPr id="478" name="文本框 477">
              <a:extLst>
                <a:ext uri="{FF2B5EF4-FFF2-40B4-BE49-F238E27FC236}">
                  <a16:creationId xmlns:a16="http://schemas.microsoft.com/office/drawing/2014/main" id="{91031BA5-88FC-3820-7B99-7987C7D64826}"/>
                </a:ext>
              </a:extLst>
            </p:cNvPr>
            <p:cNvSpPr txBox="1"/>
            <p:nvPr/>
          </p:nvSpPr>
          <p:spPr>
            <a:xfrm>
              <a:off x="12074440" y="7255572"/>
              <a:ext cx="3598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😡</a:t>
              </a:r>
            </a:p>
          </p:txBody>
        </p:sp>
        <p:sp>
          <p:nvSpPr>
            <p:cNvPr id="479" name="文本框 478">
              <a:extLst>
                <a:ext uri="{FF2B5EF4-FFF2-40B4-BE49-F238E27FC236}">
                  <a16:creationId xmlns:a16="http://schemas.microsoft.com/office/drawing/2014/main" id="{56B63EB0-92DA-75BF-5049-35F81C6E7F87}"/>
                </a:ext>
              </a:extLst>
            </p:cNvPr>
            <p:cNvSpPr txBox="1"/>
            <p:nvPr/>
          </p:nvSpPr>
          <p:spPr>
            <a:xfrm>
              <a:off x="12100826" y="8214383"/>
              <a:ext cx="3598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😡</a:t>
              </a:r>
            </a:p>
          </p:txBody>
        </p:sp>
        <p:cxnSp>
          <p:nvCxnSpPr>
            <p:cNvPr id="480" name="直接箭头连接符 479">
              <a:extLst>
                <a:ext uri="{FF2B5EF4-FFF2-40B4-BE49-F238E27FC236}">
                  <a16:creationId xmlns:a16="http://schemas.microsoft.com/office/drawing/2014/main" id="{A15AD49A-C88C-F803-1831-5407C6F80F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00697" y="12670011"/>
              <a:ext cx="544523" cy="0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直接箭头连接符 480">
              <a:extLst>
                <a:ext uri="{FF2B5EF4-FFF2-40B4-BE49-F238E27FC236}">
                  <a16:creationId xmlns:a16="http://schemas.microsoft.com/office/drawing/2014/main" id="{7395572F-DF39-B9A9-5511-88F9FD20E3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76624" y="13393911"/>
              <a:ext cx="544523" cy="0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连接符: 曲线 481">
              <a:extLst>
                <a:ext uri="{FF2B5EF4-FFF2-40B4-BE49-F238E27FC236}">
                  <a16:creationId xmlns:a16="http://schemas.microsoft.com/office/drawing/2014/main" id="{636DDF7C-5F43-0543-5815-E261C6CC0EE8}"/>
                </a:ext>
              </a:extLst>
            </p:cNvPr>
            <p:cNvCxnSpPr/>
            <p:nvPr/>
          </p:nvCxnSpPr>
          <p:spPr>
            <a:xfrm rot="16200000" flipV="1">
              <a:off x="-1501438" y="11853057"/>
              <a:ext cx="1160158" cy="232996"/>
            </a:xfrm>
            <a:prstGeom prst="curvedConnector3">
              <a:avLst>
                <a:gd name="adj1" fmla="val 583"/>
              </a:avLst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连接符: 曲线 482">
              <a:extLst>
                <a:ext uri="{FF2B5EF4-FFF2-40B4-BE49-F238E27FC236}">
                  <a16:creationId xmlns:a16="http://schemas.microsoft.com/office/drawing/2014/main" id="{1E26FFA4-2135-B67E-7102-D506400E444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-2070211" y="12427313"/>
              <a:ext cx="2290828" cy="239694"/>
            </a:xfrm>
            <a:prstGeom prst="curvedConnector3">
              <a:avLst>
                <a:gd name="adj1" fmla="val -370"/>
              </a:avLst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4" name="矩形: 圆角 483">
              <a:extLst>
                <a:ext uri="{FF2B5EF4-FFF2-40B4-BE49-F238E27FC236}">
                  <a16:creationId xmlns:a16="http://schemas.microsoft.com/office/drawing/2014/main" id="{3B5A0D5D-A53F-C3E3-9D1F-0EE75F014FDE}"/>
                </a:ext>
              </a:extLst>
            </p:cNvPr>
            <p:cNvSpPr/>
            <p:nvPr/>
          </p:nvSpPr>
          <p:spPr>
            <a:xfrm>
              <a:off x="10388421" y="12468762"/>
              <a:ext cx="509707" cy="509707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5" name="图片 484">
              <a:extLst>
                <a:ext uri="{FF2B5EF4-FFF2-40B4-BE49-F238E27FC236}">
                  <a16:creationId xmlns:a16="http://schemas.microsoft.com/office/drawing/2014/main" id="{E57FE946-86E1-06F6-7FDC-9A3F04A6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00" t="11350" r="15305" b="6270"/>
            <a:stretch/>
          </p:blipFill>
          <p:spPr>
            <a:xfrm>
              <a:off x="9402498" y="11079262"/>
              <a:ext cx="3058159" cy="2837517"/>
            </a:xfrm>
            <a:prstGeom prst="rect">
              <a:avLst/>
            </a:prstGeom>
          </p:spPr>
        </p:pic>
        <p:sp>
          <p:nvSpPr>
            <p:cNvPr id="486" name="矩形 485">
              <a:extLst>
                <a:ext uri="{FF2B5EF4-FFF2-40B4-BE49-F238E27FC236}">
                  <a16:creationId xmlns:a16="http://schemas.microsoft.com/office/drawing/2014/main" id="{20B5EB8E-E49E-94AF-84E6-45BF240F3D6C}"/>
                </a:ext>
              </a:extLst>
            </p:cNvPr>
            <p:cNvSpPr/>
            <p:nvPr/>
          </p:nvSpPr>
          <p:spPr>
            <a:xfrm>
              <a:off x="11156957" y="12454969"/>
              <a:ext cx="372371" cy="238484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8" name="直接连接符 487">
              <a:extLst>
                <a:ext uri="{FF2B5EF4-FFF2-40B4-BE49-F238E27FC236}">
                  <a16:creationId xmlns:a16="http://schemas.microsoft.com/office/drawing/2014/main" id="{71903B66-70D7-70E7-4837-8B83AB60E9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71619" y="12439889"/>
              <a:ext cx="1933780" cy="11712"/>
            </a:xfrm>
            <a:prstGeom prst="line">
              <a:avLst/>
            </a:prstGeom>
            <a:ln w="38100">
              <a:solidFill>
                <a:schemeClr val="bg1"/>
              </a:solidFill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直接连接符 490">
              <a:extLst>
                <a:ext uri="{FF2B5EF4-FFF2-40B4-BE49-F238E27FC236}">
                  <a16:creationId xmlns:a16="http://schemas.microsoft.com/office/drawing/2014/main" id="{B1D91153-E63D-A955-29E9-A6199692A3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76387" y="12722844"/>
              <a:ext cx="2020293" cy="671067"/>
            </a:xfrm>
            <a:prstGeom prst="line">
              <a:avLst/>
            </a:prstGeom>
            <a:ln w="38100">
              <a:solidFill>
                <a:schemeClr val="bg1"/>
              </a:solidFill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2" name="图片 491">
              <a:extLst>
                <a:ext uri="{FF2B5EF4-FFF2-40B4-BE49-F238E27FC236}">
                  <a16:creationId xmlns:a16="http://schemas.microsoft.com/office/drawing/2014/main" id="{4D04CC6E-A2A8-C641-B1B9-754107E8D1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4800" y="12486546"/>
              <a:ext cx="988011" cy="924694"/>
            </a:xfrm>
            <a:prstGeom prst="rect">
              <a:avLst/>
            </a:prstGeom>
            <a:ln w="57150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493" name="直接箭头连接符 492">
              <a:extLst>
                <a:ext uri="{FF2B5EF4-FFF2-40B4-BE49-F238E27FC236}">
                  <a16:creationId xmlns:a16="http://schemas.microsoft.com/office/drawing/2014/main" id="{9B850DA5-2EB8-8649-98F1-1851FE7CF939}"/>
                </a:ext>
              </a:extLst>
            </p:cNvPr>
            <p:cNvCxnSpPr>
              <a:cxnSpLocks/>
            </p:cNvCxnSpPr>
            <p:nvPr/>
          </p:nvCxnSpPr>
          <p:spPr>
            <a:xfrm>
              <a:off x="9023524" y="11786201"/>
              <a:ext cx="587656" cy="0"/>
            </a:xfrm>
            <a:prstGeom prst="straightConnector1">
              <a:avLst/>
            </a:prstGeom>
            <a:ln w="76200">
              <a:solidFill>
                <a:srgbClr val="843C0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6" name="组合 495">
            <a:extLst>
              <a:ext uri="{FF2B5EF4-FFF2-40B4-BE49-F238E27FC236}">
                <a16:creationId xmlns:a16="http://schemas.microsoft.com/office/drawing/2014/main" id="{637C0FE8-3F04-7313-45B8-F648623275E2}"/>
              </a:ext>
            </a:extLst>
          </p:cNvPr>
          <p:cNvGrpSpPr/>
          <p:nvPr/>
        </p:nvGrpSpPr>
        <p:grpSpPr>
          <a:xfrm>
            <a:off x="-2116523" y="15772245"/>
            <a:ext cx="13377744" cy="9811106"/>
            <a:chOff x="-590550" y="599034"/>
            <a:chExt cx="13377744" cy="9811106"/>
          </a:xfrm>
        </p:grpSpPr>
        <p:pic>
          <p:nvPicPr>
            <p:cNvPr id="497" name="图片 496">
              <a:extLst>
                <a:ext uri="{FF2B5EF4-FFF2-40B4-BE49-F238E27FC236}">
                  <a16:creationId xmlns:a16="http://schemas.microsoft.com/office/drawing/2014/main" id="{3B304CF6-6B3C-570A-5F1F-7E55EAEB88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9" t="11459" r="20834" b="4792"/>
            <a:stretch/>
          </p:blipFill>
          <p:spPr>
            <a:xfrm>
              <a:off x="-590550" y="1223737"/>
              <a:ext cx="4029076" cy="3829050"/>
            </a:xfrm>
            <a:prstGeom prst="rect">
              <a:avLst/>
            </a:prstGeom>
          </p:spPr>
        </p:pic>
        <p:pic>
          <p:nvPicPr>
            <p:cNvPr id="498" name="图片 497">
              <a:extLst>
                <a:ext uri="{FF2B5EF4-FFF2-40B4-BE49-F238E27FC236}">
                  <a16:creationId xmlns:a16="http://schemas.microsoft.com/office/drawing/2014/main" id="{C7268F39-EB38-1ECF-8ABE-8C7518079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2" t="11667" r="20660" b="4584"/>
            <a:stretch/>
          </p:blipFill>
          <p:spPr>
            <a:xfrm>
              <a:off x="3543301" y="1238251"/>
              <a:ext cx="4029076" cy="3829050"/>
            </a:xfrm>
            <a:prstGeom prst="rect">
              <a:avLst/>
            </a:prstGeom>
          </p:spPr>
        </p:pic>
        <p:pic>
          <p:nvPicPr>
            <p:cNvPr id="499" name="图片 498">
              <a:extLst>
                <a:ext uri="{FF2B5EF4-FFF2-40B4-BE49-F238E27FC236}">
                  <a16:creationId xmlns:a16="http://schemas.microsoft.com/office/drawing/2014/main" id="{F26A344A-401D-3241-B39C-8C84A2A1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4" t="10416" b="5834"/>
            <a:stretch/>
          </p:blipFill>
          <p:spPr>
            <a:xfrm>
              <a:off x="7572377" y="1152526"/>
              <a:ext cx="5105413" cy="3829050"/>
            </a:xfrm>
            <a:prstGeom prst="rect">
              <a:avLst/>
            </a:prstGeom>
          </p:spPr>
        </p:pic>
        <p:sp>
          <p:nvSpPr>
            <p:cNvPr id="500" name="文本框 499">
              <a:extLst>
                <a:ext uri="{FF2B5EF4-FFF2-40B4-BE49-F238E27FC236}">
                  <a16:creationId xmlns:a16="http://schemas.microsoft.com/office/drawing/2014/main" id="{B789A7EA-9D7E-3DA2-17A8-7A1AC6C314DB}"/>
                </a:ext>
              </a:extLst>
            </p:cNvPr>
            <p:cNvSpPr txBox="1"/>
            <p:nvPr/>
          </p:nvSpPr>
          <p:spPr>
            <a:xfrm>
              <a:off x="767443" y="5067301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a</a:t>
              </a:r>
              <a:r>
                <a:rPr lang="en-US" altLang="zh-CN"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 </a:t>
              </a:r>
              <a:r>
                <a:rPr lang="en-US" altLang="zh-CN" sz="2400" b="1" i="1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 = 700 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501" name="文本框 500">
              <a:extLst>
                <a:ext uri="{FF2B5EF4-FFF2-40B4-BE49-F238E27FC236}">
                  <a16:creationId xmlns:a16="http://schemas.microsoft.com/office/drawing/2014/main" id="{FE686F8C-4024-7BC1-B392-B0D7701D4C3E}"/>
                </a:ext>
              </a:extLst>
            </p:cNvPr>
            <p:cNvSpPr txBox="1"/>
            <p:nvPr/>
          </p:nvSpPr>
          <p:spPr>
            <a:xfrm>
              <a:off x="4320267" y="5014020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b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 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 = 7000 (chosen) 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502" name="文本框 501">
              <a:extLst>
                <a:ext uri="{FF2B5EF4-FFF2-40B4-BE49-F238E27FC236}">
                  <a16:creationId xmlns:a16="http://schemas.microsoft.com/office/drawing/2014/main" id="{8C4E2EA7-A245-7D29-C457-C1EC842D9518}"/>
                </a:ext>
              </a:extLst>
            </p:cNvPr>
            <p:cNvSpPr txBox="1"/>
            <p:nvPr/>
          </p:nvSpPr>
          <p:spPr>
            <a:xfrm>
              <a:off x="8711294" y="4995565"/>
              <a:ext cx="35283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c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 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 = 70000 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503" name="文本框 502">
              <a:extLst>
                <a:ext uri="{FF2B5EF4-FFF2-40B4-BE49-F238E27FC236}">
                  <a16:creationId xmlns:a16="http://schemas.microsoft.com/office/drawing/2014/main" id="{F4D1037A-E099-00A1-6D28-F357BF644B0E}"/>
                </a:ext>
              </a:extLst>
            </p:cNvPr>
            <p:cNvSpPr txBox="1"/>
            <p:nvPr/>
          </p:nvSpPr>
          <p:spPr>
            <a:xfrm>
              <a:off x="1832837" y="599034"/>
              <a:ext cx="81112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Sensitivity analysis of random point pair sampling size </a:t>
              </a:r>
              <a:r>
                <a:rPr lang="zh-CN" alt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𝑡</a:t>
              </a:r>
              <a:endPara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grpSp>
          <p:nvGrpSpPr>
            <p:cNvPr id="504" name="组合 503">
              <a:extLst>
                <a:ext uri="{FF2B5EF4-FFF2-40B4-BE49-F238E27FC236}">
                  <a16:creationId xmlns:a16="http://schemas.microsoft.com/office/drawing/2014/main" id="{3A76128B-1B7F-85BB-27B8-4E7B344AB2B3}"/>
                </a:ext>
              </a:extLst>
            </p:cNvPr>
            <p:cNvGrpSpPr/>
            <p:nvPr/>
          </p:nvGrpSpPr>
          <p:grpSpPr>
            <a:xfrm>
              <a:off x="-450053" y="6146659"/>
              <a:ext cx="13237247" cy="4263481"/>
              <a:chOff x="-864039" y="2134594"/>
              <a:chExt cx="13237247" cy="4263481"/>
            </a:xfrm>
          </p:grpSpPr>
          <p:sp>
            <p:nvSpPr>
              <p:cNvPr id="506" name="文本框 505">
                <a:extLst>
                  <a:ext uri="{FF2B5EF4-FFF2-40B4-BE49-F238E27FC236}">
                    <a16:creationId xmlns:a16="http://schemas.microsoft.com/office/drawing/2014/main" id="{6400526E-5614-6E9E-2330-282B3AD0B1D4}"/>
                  </a:ext>
                </a:extLst>
              </p:cNvPr>
              <p:cNvSpPr txBox="1"/>
              <p:nvPr/>
            </p:nvSpPr>
            <p:spPr>
              <a:xfrm>
                <a:off x="519416" y="5936410"/>
                <a:ext cx="14763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.</a:t>
                </a:r>
                <a:r>
                  <a:rPr lang="el-GR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γ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= 0.2 </a:t>
                </a:r>
                <a:endParaRPr lang="zh-CN" alt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endParaRPr>
              </a:p>
            </p:txBody>
          </p:sp>
          <p:sp>
            <p:nvSpPr>
              <p:cNvPr id="507" name="文本框 506">
                <a:extLst>
                  <a:ext uri="{FF2B5EF4-FFF2-40B4-BE49-F238E27FC236}">
                    <a16:creationId xmlns:a16="http://schemas.microsoft.com/office/drawing/2014/main" id="{C6282ABA-3008-C576-2723-F7CFF5A0AE93}"/>
                  </a:ext>
                </a:extLst>
              </p:cNvPr>
              <p:cNvSpPr txBox="1"/>
              <p:nvPr/>
            </p:nvSpPr>
            <p:spPr>
              <a:xfrm>
                <a:off x="4220211" y="5936409"/>
                <a:ext cx="26576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b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.</a:t>
                </a:r>
                <a:r>
                  <a:rPr lang="el-GR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 γ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= 0.59 (chosen) </a:t>
                </a:r>
                <a:endParaRPr lang="zh-CN" alt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endParaRPr>
              </a:p>
            </p:txBody>
          </p:sp>
          <p:pic>
            <p:nvPicPr>
              <p:cNvPr id="508" name="图片 507">
                <a:extLst>
                  <a:ext uri="{FF2B5EF4-FFF2-40B4-BE49-F238E27FC236}">
                    <a16:creationId xmlns:a16="http://schemas.microsoft.com/office/drawing/2014/main" id="{89198949-C3CD-0833-2EE6-58320F4E1C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58" t="10918" r="-615" b="3984"/>
              <a:stretch/>
            </p:blipFill>
            <p:spPr>
              <a:xfrm>
                <a:off x="7223816" y="2134594"/>
                <a:ext cx="5149392" cy="3890666"/>
              </a:xfrm>
              <a:prstGeom prst="rect">
                <a:avLst/>
              </a:prstGeom>
            </p:spPr>
          </p:pic>
          <p:pic>
            <p:nvPicPr>
              <p:cNvPr id="509" name="图片 508">
                <a:extLst>
                  <a:ext uri="{FF2B5EF4-FFF2-40B4-BE49-F238E27FC236}">
                    <a16:creationId xmlns:a16="http://schemas.microsoft.com/office/drawing/2014/main" id="{C4E86FA0-C60B-313B-FBA0-B93B1C4A93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90" t="11197" r="22391" b="5235"/>
              <a:stretch/>
            </p:blipFill>
            <p:spPr>
              <a:xfrm>
                <a:off x="-864039" y="2151589"/>
                <a:ext cx="3912870" cy="3820807"/>
              </a:xfrm>
              <a:prstGeom prst="rect">
                <a:avLst/>
              </a:prstGeom>
            </p:spPr>
          </p:pic>
          <p:pic>
            <p:nvPicPr>
              <p:cNvPr id="510" name="图片 509">
                <a:extLst>
                  <a:ext uri="{FF2B5EF4-FFF2-40B4-BE49-F238E27FC236}">
                    <a16:creationId xmlns:a16="http://schemas.microsoft.com/office/drawing/2014/main" id="{D5099FEE-7E06-4695-89D5-0E35084528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32" t="10501" r="18174" b="5928"/>
              <a:stretch/>
            </p:blipFill>
            <p:spPr>
              <a:xfrm>
                <a:off x="3104697" y="2138648"/>
                <a:ext cx="4268108" cy="3820807"/>
              </a:xfrm>
              <a:prstGeom prst="rect">
                <a:avLst/>
              </a:prstGeom>
            </p:spPr>
          </p:pic>
          <p:sp>
            <p:nvSpPr>
              <p:cNvPr id="511" name="文本框 510">
                <a:extLst>
                  <a:ext uri="{FF2B5EF4-FFF2-40B4-BE49-F238E27FC236}">
                    <a16:creationId xmlns:a16="http://schemas.microsoft.com/office/drawing/2014/main" id="{BB24ADFD-392D-227C-E7D3-E1BE3A0D938B}"/>
                  </a:ext>
                </a:extLst>
              </p:cNvPr>
              <p:cNvSpPr txBox="1"/>
              <p:nvPr/>
            </p:nvSpPr>
            <p:spPr>
              <a:xfrm>
                <a:off x="8614563" y="5889842"/>
                <a:ext cx="26576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c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. </a:t>
                </a:r>
                <a:r>
                  <a:rPr lang="el-GR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γ </a:t>
                </a:r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= 0.9 </a:t>
                </a:r>
                <a:endParaRPr lang="zh-CN" alt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endParaRPr>
              </a:p>
            </p:txBody>
          </p:sp>
        </p:grpSp>
        <p:sp>
          <p:nvSpPr>
            <p:cNvPr id="505" name="文本框 504">
              <a:extLst>
                <a:ext uri="{FF2B5EF4-FFF2-40B4-BE49-F238E27FC236}">
                  <a16:creationId xmlns:a16="http://schemas.microsoft.com/office/drawing/2014/main" id="{21AAF5AB-E307-7A2E-28F6-AE2312CC597D}"/>
                </a:ext>
              </a:extLst>
            </p:cNvPr>
            <p:cNvSpPr txBox="1"/>
            <p:nvPr/>
          </p:nvSpPr>
          <p:spPr>
            <a:xfrm>
              <a:off x="2233885" y="5567598"/>
              <a:ext cx="73091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Sensitivity of congestion index sampling threshold σ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088DE96-5CD9-6B61-1325-15924B906EB1}"/>
              </a:ext>
            </a:extLst>
          </p:cNvPr>
          <p:cNvGrpSpPr/>
          <p:nvPr/>
        </p:nvGrpSpPr>
        <p:grpSpPr>
          <a:xfrm>
            <a:off x="12460562" y="7655530"/>
            <a:ext cx="5798009" cy="4512867"/>
            <a:chOff x="2433497" y="988322"/>
            <a:chExt cx="5798009" cy="4512867"/>
          </a:xfrm>
        </p:grpSpPr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5D3F0AE1-4593-9F80-20D8-3FF284500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3497" y="1112060"/>
              <a:ext cx="5798009" cy="4389129"/>
            </a:xfrm>
            <a:prstGeom prst="rect">
              <a:avLst/>
            </a:prstGeom>
          </p:spPr>
        </p:pic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5C9AC304-E3DF-D018-254B-3D133871E619}"/>
                </a:ext>
              </a:extLst>
            </p:cNvPr>
            <p:cNvGrpSpPr/>
            <p:nvPr/>
          </p:nvGrpSpPr>
          <p:grpSpPr>
            <a:xfrm>
              <a:off x="3365830" y="1778183"/>
              <a:ext cx="1216775" cy="717796"/>
              <a:chOff x="9985784" y="1309332"/>
              <a:chExt cx="1526263" cy="920821"/>
            </a:xfrm>
          </p:grpSpPr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4D3B201D-5623-F670-2A30-1018EDD38D3D}"/>
                  </a:ext>
                </a:extLst>
              </p:cNvPr>
              <p:cNvSpPr/>
              <p:nvPr/>
            </p:nvSpPr>
            <p:spPr>
              <a:xfrm>
                <a:off x="9985784" y="1398525"/>
                <a:ext cx="401863" cy="308393"/>
              </a:xfrm>
              <a:prstGeom prst="roundRect">
                <a:avLst/>
              </a:prstGeom>
              <a:solidFill>
                <a:srgbClr val="E1807E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46721846-5917-7345-0D36-4990DBB7B07A}"/>
                  </a:ext>
                </a:extLst>
              </p:cNvPr>
              <p:cNvSpPr/>
              <p:nvPr/>
            </p:nvSpPr>
            <p:spPr>
              <a:xfrm>
                <a:off x="9985784" y="1826780"/>
                <a:ext cx="401863" cy="308393"/>
              </a:xfrm>
              <a:prstGeom prst="roundRect">
                <a:avLst/>
              </a:prstGeom>
              <a:solidFill>
                <a:srgbClr val="8FB4DC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3D2DBBCC-B3E5-64D5-9581-614F05A742A4}"/>
                  </a:ext>
                </a:extLst>
              </p:cNvPr>
              <p:cNvSpPr txBox="1"/>
              <p:nvPr/>
            </p:nvSpPr>
            <p:spPr>
              <a:xfrm>
                <a:off x="10387648" y="1309332"/>
                <a:ext cx="1124399" cy="4737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Before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AB65454F-A817-6601-2207-DD3C9113AB8A}"/>
                  </a:ext>
                </a:extLst>
              </p:cNvPr>
              <p:cNvSpPr txBox="1"/>
              <p:nvPr/>
            </p:nvSpPr>
            <p:spPr>
              <a:xfrm>
                <a:off x="10499695" y="1756357"/>
                <a:ext cx="891155" cy="473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After</a:t>
                </a:r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D7D46F2-CE8F-71CB-976F-C7C92B9EF247}"/>
                </a:ext>
              </a:extLst>
            </p:cNvPr>
            <p:cNvSpPr txBox="1"/>
            <p:nvPr/>
          </p:nvSpPr>
          <p:spPr>
            <a:xfrm>
              <a:off x="2627450" y="988322"/>
              <a:ext cx="56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The satisfaction levels among residents 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EBF4F9F6-0F1F-9FA5-7248-B2C80FFFD694}"/>
              </a:ext>
            </a:extLst>
          </p:cNvPr>
          <p:cNvGrpSpPr/>
          <p:nvPr/>
        </p:nvGrpSpPr>
        <p:grpSpPr>
          <a:xfrm>
            <a:off x="-2003354" y="25945316"/>
            <a:ext cx="13304616" cy="4877689"/>
            <a:chOff x="-809630" y="735511"/>
            <a:chExt cx="13304616" cy="4877689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9E2505F1-E906-E3C2-E5E0-7D24BB2A7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4" t="11497" r="16840" b="4669"/>
            <a:stretch/>
          </p:blipFill>
          <p:spPr>
            <a:xfrm>
              <a:off x="-809630" y="1405809"/>
              <a:ext cx="8181975" cy="3832942"/>
            </a:xfrm>
            <a:prstGeom prst="rect">
              <a:avLst/>
            </a:prstGeom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A6AE0F24-9A26-DEC6-5422-21660B688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66" t="10416" b="5749"/>
            <a:stretch/>
          </p:blipFill>
          <p:spPr>
            <a:xfrm>
              <a:off x="7470596" y="1405809"/>
              <a:ext cx="5024390" cy="3793350"/>
            </a:xfrm>
            <a:prstGeom prst="rect">
              <a:avLst/>
            </a:prstGeom>
          </p:spPr>
        </p:pic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9A94BDEC-0D36-C226-2A36-056729320A12}"/>
                </a:ext>
              </a:extLst>
            </p:cNvPr>
            <p:cNvSpPr/>
            <p:nvPr/>
          </p:nvSpPr>
          <p:spPr>
            <a:xfrm>
              <a:off x="9361714" y="2750457"/>
              <a:ext cx="326572" cy="413657"/>
            </a:xfrm>
            <a:prstGeom prst="roundRect">
              <a:avLst/>
            </a:prstGeom>
            <a:noFill/>
            <a:ln w="28575">
              <a:solidFill>
                <a:srgbClr val="FFFFFF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FCE9725E-850D-FF58-2298-0F7BCB611C67}"/>
                </a:ext>
              </a:extLst>
            </p:cNvPr>
            <p:cNvSpPr/>
            <p:nvPr/>
          </p:nvSpPr>
          <p:spPr>
            <a:xfrm>
              <a:off x="8683162" y="3164114"/>
              <a:ext cx="266705" cy="337826"/>
            </a:xfrm>
            <a:prstGeom prst="roundRect">
              <a:avLst/>
            </a:prstGeom>
            <a:noFill/>
            <a:ln w="28575">
              <a:solidFill>
                <a:srgbClr val="FFFFFF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箭头连接符 86">
              <a:extLst>
                <a:ext uri="{FF2B5EF4-FFF2-40B4-BE49-F238E27FC236}">
                  <a16:creationId xmlns:a16="http://schemas.microsoft.com/office/drawing/2014/main" id="{E06BDAF0-6F70-6B29-27A7-D20C0C11107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473200" y="2750457"/>
              <a:ext cx="152399" cy="380927"/>
            </a:xfrm>
            <a:prstGeom prst="straightConnector1">
              <a:avLst/>
            </a:prstGeom>
            <a:ln w="38100">
              <a:solidFill>
                <a:schemeClr val="bg1"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D400FE1C-366C-35FD-128A-5398044AA85E}"/>
                </a:ext>
              </a:extLst>
            </p:cNvPr>
            <p:cNvSpPr txBox="1"/>
            <p:nvPr/>
          </p:nvSpPr>
          <p:spPr>
            <a:xfrm>
              <a:off x="497874" y="5151535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a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No plan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EE4CD401-D366-A585-16E3-3688E71B88C0}"/>
                </a:ext>
              </a:extLst>
            </p:cNvPr>
            <p:cNvSpPr txBox="1"/>
            <p:nvPr/>
          </p:nvSpPr>
          <p:spPr>
            <a:xfrm>
              <a:off x="4531173" y="5130074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b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Metro plan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679AC028-F295-1AEC-11FA-82788EF7AADB}"/>
                </a:ext>
              </a:extLst>
            </p:cNvPr>
            <p:cNvSpPr txBox="1"/>
            <p:nvPr/>
          </p:nvSpPr>
          <p:spPr>
            <a:xfrm>
              <a:off x="7568006" y="5136605"/>
              <a:ext cx="42405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c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</a:t>
              </a:r>
              <a:r>
                <a:rPr lang="en-US" altLang="zh-CN" sz="16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Demolition and Reconstruction plan</a:t>
              </a:r>
              <a:endParaRPr lang="zh-CN" altLang="en-US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1E4A49D6-EE89-FBD3-E0E2-FBB5C17A339A}"/>
                </a:ext>
              </a:extLst>
            </p:cNvPr>
            <p:cNvSpPr txBox="1"/>
            <p:nvPr/>
          </p:nvSpPr>
          <p:spPr>
            <a:xfrm>
              <a:off x="2557230" y="735511"/>
              <a:ext cx="7131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The traffic flow diagram for different plans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C7471525-4FCC-4855-3E8C-7DD7C4DF0373}"/>
              </a:ext>
            </a:extLst>
          </p:cNvPr>
          <p:cNvGrpSpPr/>
          <p:nvPr/>
        </p:nvGrpSpPr>
        <p:grpSpPr>
          <a:xfrm>
            <a:off x="12219823" y="12611951"/>
            <a:ext cx="8275505" cy="4602207"/>
            <a:chOff x="2657385" y="1160179"/>
            <a:chExt cx="8275505" cy="4602207"/>
          </a:xfrm>
        </p:grpSpPr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CB528F05-671A-7BEA-B276-00FFF42D7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70" t="27054" r="24511" b="47612"/>
            <a:stretch/>
          </p:blipFill>
          <p:spPr>
            <a:xfrm>
              <a:off x="2657385" y="1160179"/>
              <a:ext cx="7347856" cy="4080441"/>
            </a:xfrm>
            <a:prstGeom prst="rect">
              <a:avLst/>
            </a:prstGeom>
          </p:spPr>
        </p:pic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228831A1-7E2F-33D8-8E42-B92C551232B4}"/>
                </a:ext>
              </a:extLst>
            </p:cNvPr>
            <p:cNvSpPr/>
            <p:nvPr/>
          </p:nvSpPr>
          <p:spPr>
            <a:xfrm>
              <a:off x="4686063" y="2759149"/>
              <a:ext cx="892412" cy="349811"/>
            </a:xfrm>
            <a:prstGeom prst="roundRect">
              <a:avLst/>
            </a:prstGeom>
            <a:solidFill>
              <a:srgbClr val="FFFFFF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BCF3EEAE-B673-16CF-0995-103EC3EB88D3}"/>
                </a:ext>
              </a:extLst>
            </p:cNvPr>
            <p:cNvSpPr/>
            <p:nvPr/>
          </p:nvSpPr>
          <p:spPr>
            <a:xfrm>
              <a:off x="5896338" y="1267547"/>
              <a:ext cx="672117" cy="336935"/>
            </a:xfrm>
            <a:prstGeom prst="roundRect">
              <a:avLst/>
            </a:prstGeom>
            <a:solidFill>
              <a:srgbClr val="FFFFFF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36A029D6-FBF2-1FAE-1C48-1DF91EB0E296}"/>
                </a:ext>
              </a:extLst>
            </p:cNvPr>
            <p:cNvSpPr/>
            <p:nvPr/>
          </p:nvSpPr>
          <p:spPr>
            <a:xfrm>
              <a:off x="2660049" y="1188166"/>
              <a:ext cx="2149894" cy="789409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A5FC635C-DF35-B577-CB7C-C50F24F4D9DC}"/>
                </a:ext>
              </a:extLst>
            </p:cNvPr>
            <p:cNvSpPr/>
            <p:nvPr/>
          </p:nvSpPr>
          <p:spPr>
            <a:xfrm>
              <a:off x="5649685" y="2134925"/>
              <a:ext cx="1293223" cy="161411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E7E94D64-B244-8034-BC8F-E4035EFAB23C}"/>
                </a:ext>
              </a:extLst>
            </p:cNvPr>
            <p:cNvSpPr/>
            <p:nvPr/>
          </p:nvSpPr>
          <p:spPr>
            <a:xfrm>
              <a:off x="4319450" y="3200400"/>
              <a:ext cx="4504510" cy="45720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093CFC6E-67C8-4C53-9060-348A3D6FE033}"/>
                </a:ext>
              </a:extLst>
            </p:cNvPr>
            <p:cNvSpPr/>
            <p:nvPr/>
          </p:nvSpPr>
          <p:spPr>
            <a:xfrm rot="21329657">
              <a:off x="4357330" y="2432279"/>
              <a:ext cx="4340066" cy="13420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23C58395-B1D0-5BC6-A525-E321B94ACBAD}"/>
                </a:ext>
              </a:extLst>
            </p:cNvPr>
            <p:cNvSpPr/>
            <p:nvPr/>
          </p:nvSpPr>
          <p:spPr>
            <a:xfrm>
              <a:off x="4358764" y="4121247"/>
              <a:ext cx="4575685" cy="16181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5" name="直接箭头连接符 104">
              <a:extLst>
                <a:ext uri="{FF2B5EF4-FFF2-40B4-BE49-F238E27FC236}">
                  <a16:creationId xmlns:a16="http://schemas.microsoft.com/office/drawing/2014/main" id="{7888DB3F-6DB9-DA7B-D70E-8EDDA5CAED33}"/>
                </a:ext>
              </a:extLst>
            </p:cNvPr>
            <p:cNvCxnSpPr/>
            <p:nvPr/>
          </p:nvCxnSpPr>
          <p:spPr>
            <a:xfrm flipH="1">
              <a:off x="5410200" y="1390650"/>
              <a:ext cx="336550" cy="234950"/>
            </a:xfrm>
            <a:prstGeom prst="straightConnector1">
              <a:avLst/>
            </a:prstGeom>
            <a:ln w="38100">
              <a:solidFill>
                <a:srgbClr val="0D0D0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789B77BB-96D8-A74A-86C2-E419B67B143A}"/>
                </a:ext>
              </a:extLst>
            </p:cNvPr>
            <p:cNvSpPr txBox="1"/>
            <p:nvPr/>
          </p:nvSpPr>
          <p:spPr>
            <a:xfrm>
              <a:off x="5912032" y="1235959"/>
              <a:ext cx="8699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I-83</a:t>
              </a:r>
              <a:endParaRPr lang="zh-CN" altLang="en-US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cxnSp>
          <p:nvCxnSpPr>
            <p:cNvPr id="107" name="直接箭头连接符 106">
              <a:extLst>
                <a:ext uri="{FF2B5EF4-FFF2-40B4-BE49-F238E27FC236}">
                  <a16:creationId xmlns:a16="http://schemas.microsoft.com/office/drawing/2014/main" id="{E43AC889-B1CA-C6DB-3C82-0ED150004C55}"/>
                </a:ext>
              </a:extLst>
            </p:cNvPr>
            <p:cNvCxnSpPr>
              <a:cxnSpLocks/>
            </p:cNvCxnSpPr>
            <p:nvPr/>
          </p:nvCxnSpPr>
          <p:spPr>
            <a:xfrm>
              <a:off x="4949643" y="3152376"/>
              <a:ext cx="0" cy="275106"/>
            </a:xfrm>
            <a:prstGeom prst="straightConnector1">
              <a:avLst/>
            </a:prstGeom>
            <a:ln w="38100">
              <a:solidFill>
                <a:srgbClr val="0D0D0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98BF690-0243-E0E3-628D-14C7238FEFF5}"/>
                </a:ext>
              </a:extLst>
            </p:cNvPr>
            <p:cNvSpPr txBox="1"/>
            <p:nvPr/>
          </p:nvSpPr>
          <p:spPr>
            <a:xfrm>
              <a:off x="4709249" y="2752266"/>
              <a:ext cx="3986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US 40</a:t>
              </a:r>
              <a:endParaRPr lang="zh-CN" altLang="en-US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5AD5B349-31C8-8A4A-B32C-E025E5332C7B}"/>
                </a:ext>
              </a:extLst>
            </p:cNvPr>
            <p:cNvGrpSpPr/>
            <p:nvPr/>
          </p:nvGrpSpPr>
          <p:grpSpPr>
            <a:xfrm>
              <a:off x="2957090" y="1223972"/>
              <a:ext cx="1752159" cy="717796"/>
              <a:chOff x="9985784" y="1309332"/>
              <a:chExt cx="2176175" cy="920821"/>
            </a:xfrm>
          </p:grpSpPr>
          <p:sp>
            <p:nvSpPr>
              <p:cNvPr id="117" name="矩形: 圆角 116">
                <a:extLst>
                  <a:ext uri="{FF2B5EF4-FFF2-40B4-BE49-F238E27FC236}">
                    <a16:creationId xmlns:a16="http://schemas.microsoft.com/office/drawing/2014/main" id="{3F5D319E-DC31-D8F2-180C-84F53A4AEE59}"/>
                  </a:ext>
                </a:extLst>
              </p:cNvPr>
              <p:cNvSpPr/>
              <p:nvPr/>
            </p:nvSpPr>
            <p:spPr>
              <a:xfrm>
                <a:off x="9985784" y="1398525"/>
                <a:ext cx="401863" cy="308393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8" name="矩形: 圆角 117">
                <a:extLst>
                  <a:ext uri="{FF2B5EF4-FFF2-40B4-BE49-F238E27FC236}">
                    <a16:creationId xmlns:a16="http://schemas.microsoft.com/office/drawing/2014/main" id="{2AAA9593-BDCC-16BF-F1DD-8DBFA7885B55}"/>
                  </a:ext>
                </a:extLst>
              </p:cNvPr>
              <p:cNvSpPr/>
              <p:nvPr/>
            </p:nvSpPr>
            <p:spPr>
              <a:xfrm>
                <a:off x="9985784" y="1835064"/>
                <a:ext cx="401863" cy="308393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2AE27BD0-21E3-3B3D-03EE-F465B0B03952}"/>
                  </a:ext>
                </a:extLst>
              </p:cNvPr>
              <p:cNvSpPr txBox="1"/>
              <p:nvPr/>
            </p:nvSpPr>
            <p:spPr>
              <a:xfrm>
                <a:off x="10387648" y="1309332"/>
                <a:ext cx="1774311" cy="473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 demolition</a:t>
                </a: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49CE1386-B01A-B1A5-6F81-8C301CBC9797}"/>
                  </a:ext>
                </a:extLst>
              </p:cNvPr>
              <p:cNvSpPr txBox="1"/>
              <p:nvPr/>
            </p:nvSpPr>
            <p:spPr>
              <a:xfrm>
                <a:off x="10499695" y="1756357"/>
                <a:ext cx="901209" cy="473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build</a:t>
                </a:r>
              </a:p>
            </p:txBody>
          </p:sp>
        </p:grp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8156C306-D70C-305D-A420-122B9DCF268F}"/>
                </a:ext>
              </a:extLst>
            </p:cNvPr>
            <p:cNvSpPr txBox="1"/>
            <p:nvPr/>
          </p:nvSpPr>
          <p:spPr>
            <a:xfrm>
              <a:off x="2952926" y="5300721"/>
              <a:ext cx="7979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Demolition and Reconstruction Section Plan 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</p:grpSp>
      <p:pic>
        <p:nvPicPr>
          <p:cNvPr id="121" name="内容占位符 4">
            <a:extLst>
              <a:ext uri="{FF2B5EF4-FFF2-40B4-BE49-F238E27FC236}">
                <a16:creationId xmlns:a16="http://schemas.microsoft.com/office/drawing/2014/main" id="{B55DD5F4-02E1-D1D7-4E95-D58100A91F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2043" y="18037651"/>
            <a:ext cx="4351338" cy="4351338"/>
          </a:xfrm>
        </p:spPr>
      </p:pic>
      <p:sp>
        <p:nvSpPr>
          <p:cNvPr id="122" name="矩形 121">
            <a:extLst>
              <a:ext uri="{FF2B5EF4-FFF2-40B4-BE49-F238E27FC236}">
                <a16:creationId xmlns:a16="http://schemas.microsoft.com/office/drawing/2014/main" id="{920D3893-CFD9-96F5-5440-9F2F15D68E94}"/>
              </a:ext>
            </a:extLst>
          </p:cNvPr>
          <p:cNvSpPr/>
          <p:nvPr/>
        </p:nvSpPr>
        <p:spPr>
          <a:xfrm>
            <a:off x="14429342" y="19814904"/>
            <a:ext cx="581297" cy="37229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6DFC8526-BBEA-96D2-08FB-246ED488468C}"/>
              </a:ext>
            </a:extLst>
          </p:cNvPr>
          <p:cNvCxnSpPr>
            <a:cxnSpLocks/>
          </p:cNvCxnSpPr>
          <p:nvPr/>
        </p:nvCxnSpPr>
        <p:spPr>
          <a:xfrm flipV="1">
            <a:off x="14429342" y="18335450"/>
            <a:ext cx="1525932" cy="147945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D07CB4CE-6F91-F561-62A7-61F1F3827B35}"/>
              </a:ext>
            </a:extLst>
          </p:cNvPr>
          <p:cNvCxnSpPr>
            <a:cxnSpLocks/>
          </p:cNvCxnSpPr>
          <p:nvPr/>
        </p:nvCxnSpPr>
        <p:spPr>
          <a:xfrm flipV="1">
            <a:off x="15010639" y="19841030"/>
            <a:ext cx="908016" cy="37229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5" name="图片 124">
            <a:extLst>
              <a:ext uri="{FF2B5EF4-FFF2-40B4-BE49-F238E27FC236}">
                <a16:creationId xmlns:a16="http://schemas.microsoft.com/office/drawing/2014/main" id="{AA68F4F6-6690-FD6A-7485-82972B01E77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5274" y="18335450"/>
            <a:ext cx="2163591" cy="1413787"/>
          </a:xfrm>
          <a:prstGeom prst="rect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id="{AE78733B-1A44-2CA3-232A-F14A049D971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0" t="11350" r="15305" b="6270"/>
          <a:stretch/>
        </p:blipFill>
        <p:spPr>
          <a:xfrm>
            <a:off x="18380563" y="17959431"/>
            <a:ext cx="4773995" cy="4429558"/>
          </a:xfrm>
          <a:prstGeom prst="rect">
            <a:avLst/>
          </a:prstGeom>
        </p:spPr>
      </p:pic>
      <p:sp>
        <p:nvSpPr>
          <p:cNvPr id="127" name="矩形 126">
            <a:extLst>
              <a:ext uri="{FF2B5EF4-FFF2-40B4-BE49-F238E27FC236}">
                <a16:creationId xmlns:a16="http://schemas.microsoft.com/office/drawing/2014/main" id="{ECD0DC93-EDF6-C24D-4532-5F397CD936F0}"/>
              </a:ext>
            </a:extLst>
          </p:cNvPr>
          <p:cNvSpPr/>
          <p:nvPr/>
        </p:nvSpPr>
        <p:spPr>
          <a:xfrm>
            <a:off x="21204611" y="20174210"/>
            <a:ext cx="581297" cy="372290"/>
          </a:xfrm>
          <a:prstGeom prst="rect">
            <a:avLst/>
          </a:prstGeom>
          <a:noFill/>
          <a:ln w="38100">
            <a:solidFill>
              <a:schemeClr val="bg1"/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76" name="直接连接符 975">
            <a:extLst>
              <a:ext uri="{FF2B5EF4-FFF2-40B4-BE49-F238E27FC236}">
                <a16:creationId xmlns:a16="http://schemas.microsoft.com/office/drawing/2014/main" id="{7CD84D5F-203F-4208-414A-CB3E4C8560B4}"/>
              </a:ext>
            </a:extLst>
          </p:cNvPr>
          <p:cNvCxnSpPr>
            <a:cxnSpLocks/>
          </p:cNvCxnSpPr>
          <p:nvPr/>
        </p:nvCxnSpPr>
        <p:spPr>
          <a:xfrm flipV="1">
            <a:off x="18299235" y="20174210"/>
            <a:ext cx="2905376" cy="58775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7" name="直接连接符 976">
            <a:extLst>
              <a:ext uri="{FF2B5EF4-FFF2-40B4-BE49-F238E27FC236}">
                <a16:creationId xmlns:a16="http://schemas.microsoft.com/office/drawing/2014/main" id="{F1B014CF-4190-4618-48B3-83C1BA6AE232}"/>
              </a:ext>
            </a:extLst>
          </p:cNvPr>
          <p:cNvCxnSpPr>
            <a:cxnSpLocks/>
          </p:cNvCxnSpPr>
          <p:nvPr/>
        </p:nvCxnSpPr>
        <p:spPr>
          <a:xfrm flipV="1">
            <a:off x="18258571" y="20586119"/>
            <a:ext cx="3503943" cy="169331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8" name="图片 977">
            <a:extLst>
              <a:ext uri="{FF2B5EF4-FFF2-40B4-BE49-F238E27FC236}">
                <a16:creationId xmlns:a16="http://schemas.microsoft.com/office/drawing/2014/main" id="{1E4AF183-8B99-16A9-185F-FD18F73DC5E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6219" y="20761960"/>
            <a:ext cx="1542352" cy="1443510"/>
          </a:xfrm>
          <a:prstGeom prst="rect">
            <a:avLst/>
          </a:prstGeom>
          <a:ln w="5715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79" name="文本框 978">
            <a:extLst>
              <a:ext uri="{FF2B5EF4-FFF2-40B4-BE49-F238E27FC236}">
                <a16:creationId xmlns:a16="http://schemas.microsoft.com/office/drawing/2014/main" id="{822905C0-E180-331A-4CCC-FF7D09AAD7F7}"/>
              </a:ext>
            </a:extLst>
          </p:cNvPr>
          <p:cNvSpPr txBox="1"/>
          <p:nvPr/>
        </p:nvSpPr>
        <p:spPr>
          <a:xfrm>
            <a:off x="11886042" y="22488351"/>
            <a:ext cx="555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a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.</a:t>
            </a:r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Crime map of Baltimore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980" name="文本框 979">
            <a:extLst>
              <a:ext uri="{FF2B5EF4-FFF2-40B4-BE49-F238E27FC236}">
                <a16:creationId xmlns:a16="http://schemas.microsoft.com/office/drawing/2014/main" id="{9C4DA156-F527-F6F5-B23C-8173493CAF11}"/>
              </a:ext>
            </a:extLst>
          </p:cNvPr>
          <p:cNvSpPr txBox="1"/>
          <p:nvPr/>
        </p:nvSpPr>
        <p:spPr>
          <a:xfrm>
            <a:off x="18791972" y="22515074"/>
            <a:ext cx="3986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b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.</a:t>
            </a:r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Traffic  map of Baltimore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981" name="文本框 980">
            <a:extLst>
              <a:ext uri="{FF2B5EF4-FFF2-40B4-BE49-F238E27FC236}">
                <a16:creationId xmlns:a16="http://schemas.microsoft.com/office/drawing/2014/main" id="{916D86FC-DD62-C2BF-CE30-541152F6B1B0}"/>
              </a:ext>
            </a:extLst>
          </p:cNvPr>
          <p:cNvSpPr txBox="1"/>
          <p:nvPr/>
        </p:nvSpPr>
        <p:spPr>
          <a:xfrm>
            <a:off x="13785444" y="17380719"/>
            <a:ext cx="7979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The relationship between crime rates and traffic flow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  <p:grpSp>
        <p:nvGrpSpPr>
          <p:cNvPr id="982" name="组合 981">
            <a:extLst>
              <a:ext uri="{FF2B5EF4-FFF2-40B4-BE49-F238E27FC236}">
                <a16:creationId xmlns:a16="http://schemas.microsoft.com/office/drawing/2014/main" id="{9B894862-E67B-1E08-00D9-E70F095FC3DB}"/>
              </a:ext>
            </a:extLst>
          </p:cNvPr>
          <p:cNvGrpSpPr/>
          <p:nvPr/>
        </p:nvGrpSpPr>
        <p:grpSpPr>
          <a:xfrm>
            <a:off x="11643864" y="23537060"/>
            <a:ext cx="10330633" cy="3884039"/>
            <a:chOff x="1045029" y="1761356"/>
            <a:chExt cx="10330633" cy="3884039"/>
          </a:xfrm>
        </p:grpSpPr>
        <p:pic>
          <p:nvPicPr>
            <p:cNvPr id="983" name="图片 982">
              <a:extLst>
                <a:ext uri="{FF2B5EF4-FFF2-40B4-BE49-F238E27FC236}">
                  <a16:creationId xmlns:a16="http://schemas.microsoft.com/office/drawing/2014/main" id="{ABF11E46-F109-8494-52F7-21CFB6A44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6363332" y="1761356"/>
              <a:ext cx="5012330" cy="3335288"/>
            </a:xfrm>
            <a:prstGeom prst="rect">
              <a:avLst/>
            </a:prstGeom>
          </p:spPr>
        </p:pic>
        <p:pic>
          <p:nvPicPr>
            <p:cNvPr id="984" name="Picture 2" descr="Cars travel down U.S. Route 40 in Baltimore, Md., on Wednesday, March 8, 2023.">
              <a:extLst>
                <a:ext uri="{FF2B5EF4-FFF2-40B4-BE49-F238E27FC236}">
                  <a16:creationId xmlns:a16="http://schemas.microsoft.com/office/drawing/2014/main" id="{C6668E6B-1B2A-1CDF-A7E8-4772C0FAFE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029" y="1761356"/>
              <a:ext cx="5050971" cy="333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85" name="文本框 984">
              <a:extLst>
                <a:ext uri="{FF2B5EF4-FFF2-40B4-BE49-F238E27FC236}">
                  <a16:creationId xmlns:a16="http://schemas.microsoft.com/office/drawing/2014/main" id="{595ECAF8-FED3-2544-B923-BFC4619D300E}"/>
                </a:ext>
              </a:extLst>
            </p:cNvPr>
            <p:cNvSpPr txBox="1"/>
            <p:nvPr/>
          </p:nvSpPr>
          <p:spPr>
            <a:xfrm>
              <a:off x="1534520" y="5183730"/>
              <a:ext cx="407198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>
                  <a:latin typeface="Palatino Linotype" panose="02040502050505030304" pitchFamily="18" charset="0"/>
                  <a:ea typeface="Segoe UI Black" panose="020B0A02040204020203" pitchFamily="34" charset="0"/>
                </a:rPr>
                <a:t>a. US40 road  issue</a:t>
              </a:r>
            </a:p>
          </p:txBody>
        </p:sp>
        <p:sp>
          <p:nvSpPr>
            <p:cNvPr id="986" name="文本框 985">
              <a:extLst>
                <a:ext uri="{FF2B5EF4-FFF2-40B4-BE49-F238E27FC236}">
                  <a16:creationId xmlns:a16="http://schemas.microsoft.com/office/drawing/2014/main" id="{A5DAAF15-DD67-FAAB-DF48-A55F247B5796}"/>
                </a:ext>
              </a:extLst>
            </p:cNvPr>
            <p:cNvSpPr txBox="1"/>
            <p:nvPr/>
          </p:nvSpPr>
          <p:spPr>
            <a:xfrm>
              <a:off x="6833503" y="5183729"/>
              <a:ext cx="407198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>
                  <a:latin typeface="Palatino Linotype" panose="02040502050505030304" pitchFamily="18" charset="0"/>
                  <a:ea typeface="Segoe UI Black" panose="020B0A02040204020203" pitchFamily="34" charset="0"/>
                </a:rPr>
                <a:t>b. I-83 road issue</a:t>
              </a:r>
            </a:p>
          </p:txBody>
        </p:sp>
      </p:grpSp>
      <p:grpSp>
        <p:nvGrpSpPr>
          <p:cNvPr id="1013" name="组合 1012">
            <a:extLst>
              <a:ext uri="{FF2B5EF4-FFF2-40B4-BE49-F238E27FC236}">
                <a16:creationId xmlns:a16="http://schemas.microsoft.com/office/drawing/2014/main" id="{903F8AB2-83C9-2A01-8EF5-66FAF1EA5CDF}"/>
              </a:ext>
            </a:extLst>
          </p:cNvPr>
          <p:cNvGrpSpPr/>
          <p:nvPr/>
        </p:nvGrpSpPr>
        <p:grpSpPr>
          <a:xfrm>
            <a:off x="18411060" y="7750231"/>
            <a:ext cx="6168397" cy="4389129"/>
            <a:chOff x="1775459" y="1581145"/>
            <a:chExt cx="6168397" cy="4389129"/>
          </a:xfrm>
        </p:grpSpPr>
        <p:pic>
          <p:nvPicPr>
            <p:cNvPr id="1014" name="图片 1013">
              <a:extLst>
                <a:ext uri="{FF2B5EF4-FFF2-40B4-BE49-F238E27FC236}">
                  <a16:creationId xmlns:a16="http://schemas.microsoft.com/office/drawing/2014/main" id="{40E1768E-B431-5282-4D58-A0B81607E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73"/>
            <a:stretch/>
          </p:blipFill>
          <p:spPr>
            <a:xfrm>
              <a:off x="2646045" y="1581145"/>
              <a:ext cx="5297811" cy="4389129"/>
            </a:xfrm>
            <a:prstGeom prst="rect">
              <a:avLst/>
            </a:prstGeom>
          </p:spPr>
        </p:pic>
        <p:sp>
          <p:nvSpPr>
            <p:cNvPr id="1015" name="文本框 1014">
              <a:extLst>
                <a:ext uri="{FF2B5EF4-FFF2-40B4-BE49-F238E27FC236}">
                  <a16:creationId xmlns:a16="http://schemas.microsoft.com/office/drawing/2014/main" id="{02B294E3-D4AC-1926-3EB0-658557B2EBBC}"/>
                </a:ext>
              </a:extLst>
            </p:cNvPr>
            <p:cNvSpPr txBox="1"/>
            <p:nvPr/>
          </p:nvSpPr>
          <p:spPr>
            <a:xfrm>
              <a:off x="1775460" y="2232655"/>
              <a:ext cx="98135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Suburb 1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16" name="文本框 1015">
              <a:extLst>
                <a:ext uri="{FF2B5EF4-FFF2-40B4-BE49-F238E27FC236}">
                  <a16:creationId xmlns:a16="http://schemas.microsoft.com/office/drawing/2014/main" id="{2FF531D0-CD1A-39A9-7F9F-DDB65BBBDA85}"/>
                </a:ext>
              </a:extLst>
            </p:cNvPr>
            <p:cNvSpPr txBox="1"/>
            <p:nvPr/>
          </p:nvSpPr>
          <p:spPr>
            <a:xfrm>
              <a:off x="1775459" y="2708905"/>
              <a:ext cx="98135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Suburb 2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17" name="文本框 1016">
              <a:extLst>
                <a:ext uri="{FF2B5EF4-FFF2-40B4-BE49-F238E27FC236}">
                  <a16:creationId xmlns:a16="http://schemas.microsoft.com/office/drawing/2014/main" id="{403A1A02-9B6F-07EB-A630-9CEEEF2692E4}"/>
                </a:ext>
              </a:extLst>
            </p:cNvPr>
            <p:cNvSpPr txBox="1"/>
            <p:nvPr/>
          </p:nvSpPr>
          <p:spPr>
            <a:xfrm>
              <a:off x="1775459" y="3185155"/>
              <a:ext cx="98135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Suburb 3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18" name="文本框 1017">
              <a:extLst>
                <a:ext uri="{FF2B5EF4-FFF2-40B4-BE49-F238E27FC236}">
                  <a16:creationId xmlns:a16="http://schemas.microsoft.com/office/drawing/2014/main" id="{A6155ED0-2DC8-B030-0794-A26494CF78F9}"/>
                </a:ext>
              </a:extLst>
            </p:cNvPr>
            <p:cNvSpPr txBox="1"/>
            <p:nvPr/>
          </p:nvSpPr>
          <p:spPr>
            <a:xfrm>
              <a:off x="1775459" y="3625214"/>
              <a:ext cx="98135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Suburb 4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19" name="文本框 1018">
              <a:extLst>
                <a:ext uri="{FF2B5EF4-FFF2-40B4-BE49-F238E27FC236}">
                  <a16:creationId xmlns:a16="http://schemas.microsoft.com/office/drawing/2014/main" id="{C825A95F-5B9C-6464-281F-9CEB4F0E4DA5}"/>
                </a:ext>
              </a:extLst>
            </p:cNvPr>
            <p:cNvSpPr txBox="1"/>
            <p:nvPr/>
          </p:nvSpPr>
          <p:spPr>
            <a:xfrm>
              <a:off x="1839578" y="4089558"/>
              <a:ext cx="91723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Urban 1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20" name="文本框 1019">
              <a:extLst>
                <a:ext uri="{FF2B5EF4-FFF2-40B4-BE49-F238E27FC236}">
                  <a16:creationId xmlns:a16="http://schemas.microsoft.com/office/drawing/2014/main" id="{25E92528-02EC-F815-4643-168BEE2BC9DD}"/>
                </a:ext>
              </a:extLst>
            </p:cNvPr>
            <p:cNvSpPr txBox="1"/>
            <p:nvPr/>
          </p:nvSpPr>
          <p:spPr>
            <a:xfrm>
              <a:off x="1839578" y="4544856"/>
              <a:ext cx="91723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Urban 2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21" name="文本框 1020">
              <a:extLst>
                <a:ext uri="{FF2B5EF4-FFF2-40B4-BE49-F238E27FC236}">
                  <a16:creationId xmlns:a16="http://schemas.microsoft.com/office/drawing/2014/main" id="{47A901C5-E593-FB7D-67E4-8A1C85CD945C}"/>
                </a:ext>
              </a:extLst>
            </p:cNvPr>
            <p:cNvSpPr txBox="1"/>
            <p:nvPr/>
          </p:nvSpPr>
          <p:spPr>
            <a:xfrm>
              <a:off x="1839578" y="5009200"/>
              <a:ext cx="91723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Urban 3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22" name="文本框 1021">
              <a:extLst>
                <a:ext uri="{FF2B5EF4-FFF2-40B4-BE49-F238E27FC236}">
                  <a16:creationId xmlns:a16="http://schemas.microsoft.com/office/drawing/2014/main" id="{61EA09D2-07CD-2C8B-C73E-D93EBA42AFDE}"/>
                </a:ext>
              </a:extLst>
            </p:cNvPr>
            <p:cNvSpPr txBox="1"/>
            <p:nvPr/>
          </p:nvSpPr>
          <p:spPr>
            <a:xfrm>
              <a:off x="7417418" y="5420680"/>
              <a:ext cx="42351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Vx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grpSp>
          <p:nvGrpSpPr>
            <p:cNvPr id="1023" name="组合 1022">
              <a:extLst>
                <a:ext uri="{FF2B5EF4-FFF2-40B4-BE49-F238E27FC236}">
                  <a16:creationId xmlns:a16="http://schemas.microsoft.com/office/drawing/2014/main" id="{1ABF46DD-0D5A-2678-884E-20553E082BCF}"/>
                </a:ext>
              </a:extLst>
            </p:cNvPr>
            <p:cNvGrpSpPr/>
            <p:nvPr/>
          </p:nvGrpSpPr>
          <p:grpSpPr>
            <a:xfrm>
              <a:off x="6055527" y="2212311"/>
              <a:ext cx="1216775" cy="717796"/>
              <a:chOff x="9985784" y="1309332"/>
              <a:chExt cx="1526263" cy="920821"/>
            </a:xfrm>
          </p:grpSpPr>
          <p:sp>
            <p:nvSpPr>
              <p:cNvPr id="301" name="矩形: 圆角 300">
                <a:extLst>
                  <a:ext uri="{FF2B5EF4-FFF2-40B4-BE49-F238E27FC236}">
                    <a16:creationId xmlns:a16="http://schemas.microsoft.com/office/drawing/2014/main" id="{E36311A4-D944-37A5-EB4D-E96B7E8A3D76}"/>
                  </a:ext>
                </a:extLst>
              </p:cNvPr>
              <p:cNvSpPr/>
              <p:nvPr/>
            </p:nvSpPr>
            <p:spPr>
              <a:xfrm>
                <a:off x="9985784" y="1398525"/>
                <a:ext cx="401863" cy="308393"/>
              </a:xfrm>
              <a:prstGeom prst="roundRect">
                <a:avLst/>
              </a:prstGeom>
              <a:solidFill>
                <a:srgbClr val="9FDAF7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2" name="矩形: 圆角 301">
                <a:extLst>
                  <a:ext uri="{FF2B5EF4-FFF2-40B4-BE49-F238E27FC236}">
                    <a16:creationId xmlns:a16="http://schemas.microsoft.com/office/drawing/2014/main" id="{5B947097-34D2-859A-C909-A7FF84BA33EB}"/>
                  </a:ext>
                </a:extLst>
              </p:cNvPr>
              <p:cNvSpPr/>
              <p:nvPr/>
            </p:nvSpPr>
            <p:spPr>
              <a:xfrm>
                <a:off x="9985784" y="1835064"/>
                <a:ext cx="401863" cy="308393"/>
              </a:xfrm>
              <a:prstGeom prst="roundRect">
                <a:avLst/>
              </a:prstGeom>
              <a:solidFill>
                <a:srgbClr val="F9B3AD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3" name="文本框 302">
                <a:extLst>
                  <a:ext uri="{FF2B5EF4-FFF2-40B4-BE49-F238E27FC236}">
                    <a16:creationId xmlns:a16="http://schemas.microsoft.com/office/drawing/2014/main" id="{8836FA24-AE18-092C-A9F4-5E11588193A9}"/>
                  </a:ext>
                </a:extLst>
              </p:cNvPr>
              <p:cNvSpPr txBox="1"/>
              <p:nvPr/>
            </p:nvSpPr>
            <p:spPr>
              <a:xfrm>
                <a:off x="10387648" y="1309332"/>
                <a:ext cx="1124399" cy="4737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Before</a:t>
                </a:r>
              </a:p>
            </p:txBody>
          </p:sp>
          <p:sp>
            <p:nvSpPr>
              <p:cNvPr id="304" name="文本框 303">
                <a:extLst>
                  <a:ext uri="{FF2B5EF4-FFF2-40B4-BE49-F238E27FC236}">
                    <a16:creationId xmlns:a16="http://schemas.microsoft.com/office/drawing/2014/main" id="{5C911D09-CEAA-F01C-5A3A-19454029343D}"/>
                  </a:ext>
                </a:extLst>
              </p:cNvPr>
              <p:cNvSpPr txBox="1"/>
              <p:nvPr/>
            </p:nvSpPr>
            <p:spPr>
              <a:xfrm>
                <a:off x="10499695" y="1756357"/>
                <a:ext cx="891155" cy="473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After</a:t>
                </a:r>
              </a:p>
            </p:txBody>
          </p:sp>
        </p:grpSp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id="{98279C98-DD4F-A827-27BF-8048C4527921}"/>
                </a:ext>
              </a:extLst>
            </p:cNvPr>
            <p:cNvSpPr txBox="1"/>
            <p:nvPr/>
          </p:nvSpPr>
          <p:spPr>
            <a:xfrm>
              <a:off x="4242465" y="2157231"/>
              <a:ext cx="6864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4472C4"/>
                  </a:solidFill>
                  <a:latin typeface="Palatino Linotype" panose="02040502050505030304" pitchFamily="18" charset="0"/>
                  <a:ea typeface="MingLiU-ExtB" panose="02020500000000000000" pitchFamily="18" charset="-120"/>
                </a:rPr>
                <a:t>enhance</a:t>
              </a:r>
            </a:p>
          </p:txBody>
        </p:sp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id="{8CC39BC3-7C38-0D44-5E09-40059252E5BE}"/>
                </a:ext>
              </a:extLst>
            </p:cNvPr>
            <p:cNvGrpSpPr/>
            <p:nvPr/>
          </p:nvGrpSpPr>
          <p:grpSpPr>
            <a:xfrm>
              <a:off x="3989697" y="2273929"/>
              <a:ext cx="1135380" cy="340580"/>
              <a:chOff x="3986530" y="2254880"/>
              <a:chExt cx="1135380" cy="340580"/>
            </a:xfrm>
          </p:grpSpPr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1BD1CAEC-1553-9E84-70A6-32E17BDB41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4472C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8" name="组合 297">
                <a:extLst>
                  <a:ext uri="{FF2B5EF4-FFF2-40B4-BE49-F238E27FC236}">
                    <a16:creationId xmlns:a16="http://schemas.microsoft.com/office/drawing/2014/main" id="{7B29D5E1-397B-7686-352F-D70334F3FECF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299" name="直接连接符 298">
                  <a:extLst>
                    <a:ext uri="{FF2B5EF4-FFF2-40B4-BE49-F238E27FC236}">
                      <a16:creationId xmlns:a16="http://schemas.microsoft.com/office/drawing/2014/main" id="{E4AF9CB6-F01E-B1DE-8AA9-F60CA6AFB3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4472C4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直接箭头连接符 299">
                  <a:extLst>
                    <a:ext uri="{FF2B5EF4-FFF2-40B4-BE49-F238E27FC236}">
                      <a16:creationId xmlns:a16="http://schemas.microsoft.com/office/drawing/2014/main" id="{40E1A52E-57DE-CA68-7FA8-88D00FC82B50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A4A0FE25-93C1-06B0-FFDE-9002F722A011}"/>
                </a:ext>
              </a:extLst>
            </p:cNvPr>
            <p:cNvGrpSpPr/>
            <p:nvPr/>
          </p:nvGrpSpPr>
          <p:grpSpPr>
            <a:xfrm>
              <a:off x="4265549" y="2725173"/>
              <a:ext cx="428292" cy="340580"/>
              <a:chOff x="3986530" y="2254880"/>
              <a:chExt cx="1135380" cy="340580"/>
            </a:xfrm>
          </p:grpSpPr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5A201A3E-5D13-567C-568A-F0E01A3C64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4472C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4" name="组合 293">
                <a:extLst>
                  <a:ext uri="{FF2B5EF4-FFF2-40B4-BE49-F238E27FC236}">
                    <a16:creationId xmlns:a16="http://schemas.microsoft.com/office/drawing/2014/main" id="{50184B2E-B07A-A7E9-0416-8B19DC482198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295" name="直接连接符 294">
                  <a:extLst>
                    <a:ext uri="{FF2B5EF4-FFF2-40B4-BE49-F238E27FC236}">
                      <a16:creationId xmlns:a16="http://schemas.microsoft.com/office/drawing/2014/main" id="{FE6462C4-54A3-47D9-3B03-69447C6786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4472C4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直接箭头连接符 295">
                  <a:extLst>
                    <a:ext uri="{FF2B5EF4-FFF2-40B4-BE49-F238E27FC236}">
                      <a16:creationId xmlns:a16="http://schemas.microsoft.com/office/drawing/2014/main" id="{65D818DB-53EE-7708-FCAA-C085FE16EA31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59" name="组合 258">
              <a:extLst>
                <a:ext uri="{FF2B5EF4-FFF2-40B4-BE49-F238E27FC236}">
                  <a16:creationId xmlns:a16="http://schemas.microsoft.com/office/drawing/2014/main" id="{DD4BBDD3-A073-5FB6-CD61-501AEAB1C30B}"/>
                </a:ext>
              </a:extLst>
            </p:cNvPr>
            <p:cNvGrpSpPr/>
            <p:nvPr/>
          </p:nvGrpSpPr>
          <p:grpSpPr>
            <a:xfrm>
              <a:off x="3695637" y="3182587"/>
              <a:ext cx="838261" cy="340580"/>
              <a:chOff x="3986530" y="2254880"/>
              <a:chExt cx="1135380" cy="340580"/>
            </a:xfrm>
          </p:grpSpPr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C2557BEE-D22D-C770-79C4-BFD2688667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4472C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0" name="组合 289">
                <a:extLst>
                  <a:ext uri="{FF2B5EF4-FFF2-40B4-BE49-F238E27FC236}">
                    <a16:creationId xmlns:a16="http://schemas.microsoft.com/office/drawing/2014/main" id="{D5EB88E4-C402-264C-0C77-6F4B10D9ACE3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291" name="直接连接符 290">
                  <a:extLst>
                    <a:ext uri="{FF2B5EF4-FFF2-40B4-BE49-F238E27FC236}">
                      <a16:creationId xmlns:a16="http://schemas.microsoft.com/office/drawing/2014/main" id="{F036B541-479A-2961-DA1F-D80C460BB4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4472C4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直接箭头连接符 291">
                  <a:extLst>
                    <a:ext uri="{FF2B5EF4-FFF2-40B4-BE49-F238E27FC236}">
                      <a16:creationId xmlns:a16="http://schemas.microsoft.com/office/drawing/2014/main" id="{711B85CB-885F-4AB0-CE10-427B86E0158D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id="{21D16380-0CC2-8CEC-892F-C93F467A5A1C}"/>
                </a:ext>
              </a:extLst>
            </p:cNvPr>
            <p:cNvGrpSpPr/>
            <p:nvPr/>
          </p:nvGrpSpPr>
          <p:grpSpPr>
            <a:xfrm>
              <a:off x="3259437" y="3634198"/>
              <a:ext cx="2026933" cy="340580"/>
              <a:chOff x="3986530" y="2254880"/>
              <a:chExt cx="1135380" cy="340580"/>
            </a:xfrm>
          </p:grpSpPr>
          <p:cxnSp>
            <p:nvCxnSpPr>
              <p:cNvPr id="284" name="直接连接符 283">
                <a:extLst>
                  <a:ext uri="{FF2B5EF4-FFF2-40B4-BE49-F238E27FC236}">
                    <a16:creationId xmlns:a16="http://schemas.microsoft.com/office/drawing/2014/main" id="{40C02927-E205-B10D-0EEA-57C60F807B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4472C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6" name="组合 285">
                <a:extLst>
                  <a:ext uri="{FF2B5EF4-FFF2-40B4-BE49-F238E27FC236}">
                    <a16:creationId xmlns:a16="http://schemas.microsoft.com/office/drawing/2014/main" id="{5BC875B3-4DD4-5B1C-01A9-28267FE66732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287" name="直接连接符 286">
                  <a:extLst>
                    <a:ext uri="{FF2B5EF4-FFF2-40B4-BE49-F238E27FC236}">
                      <a16:creationId xmlns:a16="http://schemas.microsoft.com/office/drawing/2014/main" id="{7E3EB3E1-1757-0DBD-ED86-E45AFAABA4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4472C4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8" name="直接箭头连接符 287">
                  <a:extLst>
                    <a:ext uri="{FF2B5EF4-FFF2-40B4-BE49-F238E27FC236}">
                      <a16:creationId xmlns:a16="http://schemas.microsoft.com/office/drawing/2014/main" id="{89108C49-E50B-06C7-CC8A-446F912BDD96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04A8ED7A-7749-6E61-1FEE-00731CB81F1D}"/>
                </a:ext>
              </a:extLst>
            </p:cNvPr>
            <p:cNvGrpSpPr/>
            <p:nvPr/>
          </p:nvGrpSpPr>
          <p:grpSpPr>
            <a:xfrm flipH="1">
              <a:off x="4544037" y="4088545"/>
              <a:ext cx="149804" cy="340580"/>
              <a:chOff x="3986530" y="2254880"/>
              <a:chExt cx="1135380" cy="340580"/>
            </a:xfrm>
          </p:grpSpPr>
          <p:cxnSp>
            <p:nvCxnSpPr>
              <p:cNvPr id="280" name="直接连接符 279">
                <a:extLst>
                  <a:ext uri="{FF2B5EF4-FFF2-40B4-BE49-F238E27FC236}">
                    <a16:creationId xmlns:a16="http://schemas.microsoft.com/office/drawing/2014/main" id="{0239DD39-D21D-06C3-0197-A397E54CD0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C7454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1" name="组合 280">
                <a:extLst>
                  <a:ext uri="{FF2B5EF4-FFF2-40B4-BE49-F238E27FC236}">
                    <a16:creationId xmlns:a16="http://schemas.microsoft.com/office/drawing/2014/main" id="{E8D809E9-4F9E-D1C2-0447-519860CDCFB1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282" name="直接连接符 281">
                  <a:extLst>
                    <a:ext uri="{FF2B5EF4-FFF2-40B4-BE49-F238E27FC236}">
                      <a16:creationId xmlns:a16="http://schemas.microsoft.com/office/drawing/2014/main" id="{DDAE11FF-2AFE-AAB7-D1DE-FEECE7C45A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C74546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直接箭头连接符 282">
                  <a:extLst>
                    <a:ext uri="{FF2B5EF4-FFF2-40B4-BE49-F238E27FC236}">
                      <a16:creationId xmlns:a16="http://schemas.microsoft.com/office/drawing/2014/main" id="{49657029-847C-78D6-E412-E1D45F73B358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solidFill>
                    <a:srgbClr val="C74546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id="{ED08512E-D705-CF1F-776F-EB996F3795B8}"/>
                </a:ext>
              </a:extLst>
            </p:cNvPr>
            <p:cNvGrpSpPr/>
            <p:nvPr/>
          </p:nvGrpSpPr>
          <p:grpSpPr>
            <a:xfrm flipH="1">
              <a:off x="4984047" y="4553702"/>
              <a:ext cx="2145409" cy="340580"/>
              <a:chOff x="3986530" y="2254880"/>
              <a:chExt cx="1135380" cy="340580"/>
            </a:xfrm>
          </p:grpSpPr>
          <p:cxnSp>
            <p:nvCxnSpPr>
              <p:cNvPr id="275" name="直接连接符 274">
                <a:extLst>
                  <a:ext uri="{FF2B5EF4-FFF2-40B4-BE49-F238E27FC236}">
                    <a16:creationId xmlns:a16="http://schemas.microsoft.com/office/drawing/2014/main" id="{F5E1A0A4-4D2B-B22D-F058-3F4F4CBC00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C7454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7" name="组合 276">
                <a:extLst>
                  <a:ext uri="{FF2B5EF4-FFF2-40B4-BE49-F238E27FC236}">
                    <a16:creationId xmlns:a16="http://schemas.microsoft.com/office/drawing/2014/main" id="{56AFA771-4654-0E98-ABEE-85F2EAED3E6C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278" name="直接连接符 277">
                  <a:extLst>
                    <a:ext uri="{FF2B5EF4-FFF2-40B4-BE49-F238E27FC236}">
                      <a16:creationId xmlns:a16="http://schemas.microsoft.com/office/drawing/2014/main" id="{6D27DE2F-6F3B-0D74-B685-5313D50C92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C74546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9" name="直接箭头连接符 278">
                  <a:extLst>
                    <a:ext uri="{FF2B5EF4-FFF2-40B4-BE49-F238E27FC236}">
                      <a16:creationId xmlns:a16="http://schemas.microsoft.com/office/drawing/2014/main" id="{29A64520-8FFB-1B6F-C783-0ACAD1029C4F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solidFill>
                    <a:srgbClr val="C74546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891F03A8-4086-9F77-E942-A56FC6759CE2}"/>
                </a:ext>
              </a:extLst>
            </p:cNvPr>
            <p:cNvSpPr txBox="1"/>
            <p:nvPr/>
          </p:nvSpPr>
          <p:spPr>
            <a:xfrm>
              <a:off x="5726448" y="4714133"/>
              <a:ext cx="5838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C74546"/>
                  </a:solidFill>
                  <a:latin typeface="Palatino Linotype" panose="02040502050505030304" pitchFamily="18" charset="0"/>
                  <a:ea typeface="MingLiU-ExtB" panose="02020500000000000000" pitchFamily="18" charset="-120"/>
                </a:rPr>
                <a:t>reduce</a:t>
              </a:r>
            </a:p>
          </p:txBody>
        </p:sp>
        <p:grpSp>
          <p:nvGrpSpPr>
            <p:cNvPr id="265" name="组合 264">
              <a:extLst>
                <a:ext uri="{FF2B5EF4-FFF2-40B4-BE49-F238E27FC236}">
                  <a16:creationId xmlns:a16="http://schemas.microsoft.com/office/drawing/2014/main" id="{D6781119-37B0-B4E6-8EC1-777D3079F98B}"/>
                </a:ext>
              </a:extLst>
            </p:cNvPr>
            <p:cNvGrpSpPr/>
            <p:nvPr/>
          </p:nvGrpSpPr>
          <p:grpSpPr>
            <a:xfrm flipH="1">
              <a:off x="4417309" y="5006953"/>
              <a:ext cx="1269114" cy="340580"/>
              <a:chOff x="3986530" y="2254880"/>
              <a:chExt cx="1135380" cy="340580"/>
            </a:xfrm>
          </p:grpSpPr>
          <p:cxnSp>
            <p:nvCxnSpPr>
              <p:cNvPr id="267" name="直接连接符 266">
                <a:extLst>
                  <a:ext uri="{FF2B5EF4-FFF2-40B4-BE49-F238E27FC236}">
                    <a16:creationId xmlns:a16="http://schemas.microsoft.com/office/drawing/2014/main" id="{57239986-F9AD-22B1-4A66-723E16ED50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C7454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8" name="组合 267">
                <a:extLst>
                  <a:ext uri="{FF2B5EF4-FFF2-40B4-BE49-F238E27FC236}">
                    <a16:creationId xmlns:a16="http://schemas.microsoft.com/office/drawing/2014/main" id="{1324A7DC-68DE-154A-32B5-1DDCB9C548F4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270" name="直接连接符 269">
                  <a:extLst>
                    <a:ext uri="{FF2B5EF4-FFF2-40B4-BE49-F238E27FC236}">
                      <a16:creationId xmlns:a16="http://schemas.microsoft.com/office/drawing/2014/main" id="{15ECC547-D47E-8314-1291-C5E00E1454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C74546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直接箭头连接符 272">
                  <a:extLst>
                    <a:ext uri="{FF2B5EF4-FFF2-40B4-BE49-F238E27FC236}">
                      <a16:creationId xmlns:a16="http://schemas.microsoft.com/office/drawing/2014/main" id="{CBCD7E23-2DA4-0748-E71E-4CD40F6CEB8E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solidFill>
                    <a:srgbClr val="C74546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2112F437-8AB5-7080-8317-995EB89D4F0A}"/>
                </a:ext>
              </a:extLst>
            </p:cNvPr>
            <p:cNvSpPr txBox="1"/>
            <p:nvPr/>
          </p:nvSpPr>
          <p:spPr>
            <a:xfrm>
              <a:off x="2848091" y="1653883"/>
              <a:ext cx="4464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The number of bus stops in different areas</a:t>
              </a:r>
            </a:p>
          </p:txBody>
        </p:sp>
      </p:grpSp>
      <p:grpSp>
        <p:nvGrpSpPr>
          <p:cNvPr id="306" name="组合 305">
            <a:extLst>
              <a:ext uri="{FF2B5EF4-FFF2-40B4-BE49-F238E27FC236}">
                <a16:creationId xmlns:a16="http://schemas.microsoft.com/office/drawing/2014/main" id="{64A39BB0-B085-54DE-E654-C5B8C3F14223}"/>
              </a:ext>
            </a:extLst>
          </p:cNvPr>
          <p:cNvGrpSpPr/>
          <p:nvPr/>
        </p:nvGrpSpPr>
        <p:grpSpPr>
          <a:xfrm>
            <a:off x="11792595" y="27997362"/>
            <a:ext cx="9772661" cy="4801648"/>
            <a:chOff x="11848084" y="28026391"/>
            <a:chExt cx="9772661" cy="4801648"/>
          </a:xfrm>
        </p:grpSpPr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B0CC802D-0C33-794E-40FC-8B2F2EC82580}"/>
                </a:ext>
              </a:extLst>
            </p:cNvPr>
            <p:cNvGrpSpPr/>
            <p:nvPr/>
          </p:nvGrpSpPr>
          <p:grpSpPr>
            <a:xfrm>
              <a:off x="12770560" y="28026391"/>
              <a:ext cx="7639432" cy="4326588"/>
              <a:chOff x="12770560" y="28026391"/>
              <a:chExt cx="7639432" cy="4326588"/>
            </a:xfrm>
          </p:grpSpPr>
          <p:pic>
            <p:nvPicPr>
              <p:cNvPr id="987" name="内容占位符 4">
                <a:extLst>
                  <a:ext uri="{FF2B5EF4-FFF2-40B4-BE49-F238E27FC236}">
                    <a16:creationId xmlns:a16="http://schemas.microsoft.com/office/drawing/2014/main" id="{263B5619-5793-D25B-7D68-BB053691F3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770560" y="28026391"/>
                <a:ext cx="7500992" cy="4319619"/>
              </a:xfrm>
              <a:prstGeom prst="rect">
                <a:avLst/>
              </a:prstGeom>
            </p:spPr>
          </p:pic>
          <p:cxnSp>
            <p:nvCxnSpPr>
              <p:cNvPr id="988" name="连接符: 肘形 987">
                <a:extLst>
                  <a:ext uri="{FF2B5EF4-FFF2-40B4-BE49-F238E27FC236}">
                    <a16:creationId xmlns:a16="http://schemas.microsoft.com/office/drawing/2014/main" id="{468D1C89-7CC1-DB1C-6EB8-256CFB68BEA2}"/>
                  </a:ext>
                </a:extLst>
              </p:cNvPr>
              <p:cNvCxnSpPr>
                <a:endCxn id="990" idx="6"/>
              </p:cNvCxnSpPr>
              <p:nvPr/>
            </p:nvCxnSpPr>
            <p:spPr>
              <a:xfrm rot="10800000" flipV="1">
                <a:off x="16153391" y="29550740"/>
                <a:ext cx="2559050" cy="1097582"/>
              </a:xfrm>
              <a:prstGeom prst="bentConnector3">
                <a:avLst/>
              </a:prstGeom>
              <a:ln w="76200">
                <a:solidFill>
                  <a:srgbClr val="1F4E7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9" name="任意多边形: 形状 988">
                <a:extLst>
                  <a:ext uri="{FF2B5EF4-FFF2-40B4-BE49-F238E27FC236}">
                    <a16:creationId xmlns:a16="http://schemas.microsoft.com/office/drawing/2014/main" id="{5D3D11CC-CABB-9D2C-842C-469F4D1FDF79}"/>
                  </a:ext>
                </a:extLst>
              </p:cNvPr>
              <p:cNvSpPr/>
              <p:nvPr/>
            </p:nvSpPr>
            <p:spPr>
              <a:xfrm>
                <a:off x="13073641" y="28026391"/>
                <a:ext cx="4241800" cy="4326588"/>
              </a:xfrm>
              <a:custGeom>
                <a:avLst/>
                <a:gdLst>
                  <a:gd name="connsiteX0" fmla="*/ 0 w 4248150"/>
                  <a:gd name="connsiteY0" fmla="*/ 0 h 4267200"/>
                  <a:gd name="connsiteX1" fmla="*/ 349250 w 4248150"/>
                  <a:gd name="connsiteY1" fmla="*/ 330200 h 4267200"/>
                  <a:gd name="connsiteX2" fmla="*/ 1257300 w 4248150"/>
                  <a:gd name="connsiteY2" fmla="*/ 958850 h 4267200"/>
                  <a:gd name="connsiteX3" fmla="*/ 2514600 w 4248150"/>
                  <a:gd name="connsiteY3" fmla="*/ 2057400 h 4267200"/>
                  <a:gd name="connsiteX4" fmla="*/ 3009900 w 4248150"/>
                  <a:gd name="connsiteY4" fmla="*/ 2705100 h 4267200"/>
                  <a:gd name="connsiteX5" fmla="*/ 3168650 w 4248150"/>
                  <a:gd name="connsiteY5" fmla="*/ 3079750 h 4267200"/>
                  <a:gd name="connsiteX6" fmla="*/ 3365500 w 4248150"/>
                  <a:gd name="connsiteY6" fmla="*/ 3302000 h 4267200"/>
                  <a:gd name="connsiteX7" fmla="*/ 4229100 w 4248150"/>
                  <a:gd name="connsiteY7" fmla="*/ 4229100 h 4267200"/>
                  <a:gd name="connsiteX8" fmla="*/ 4229100 w 4248150"/>
                  <a:gd name="connsiteY8" fmla="*/ 4229100 h 4267200"/>
                  <a:gd name="connsiteX9" fmla="*/ 4248150 w 4248150"/>
                  <a:gd name="connsiteY9" fmla="*/ 4267200 h 4267200"/>
                  <a:gd name="connsiteX10" fmla="*/ 4241800 w 4248150"/>
                  <a:gd name="connsiteY10" fmla="*/ 4254500 h 426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48150" h="4267200">
                    <a:moveTo>
                      <a:pt x="0" y="0"/>
                    </a:moveTo>
                    <a:cubicBezTo>
                      <a:pt x="69850" y="85196"/>
                      <a:pt x="139700" y="170392"/>
                      <a:pt x="349250" y="330200"/>
                    </a:cubicBezTo>
                    <a:cubicBezTo>
                      <a:pt x="558800" y="490008"/>
                      <a:pt x="896408" y="670983"/>
                      <a:pt x="1257300" y="958850"/>
                    </a:cubicBezTo>
                    <a:cubicBezTo>
                      <a:pt x="1618192" y="1246717"/>
                      <a:pt x="2222500" y="1766358"/>
                      <a:pt x="2514600" y="2057400"/>
                    </a:cubicBezTo>
                    <a:cubicBezTo>
                      <a:pt x="2806700" y="2348442"/>
                      <a:pt x="2900892" y="2534708"/>
                      <a:pt x="3009900" y="2705100"/>
                    </a:cubicBezTo>
                    <a:cubicBezTo>
                      <a:pt x="3118908" y="2875492"/>
                      <a:pt x="3109383" y="2980267"/>
                      <a:pt x="3168650" y="3079750"/>
                    </a:cubicBezTo>
                    <a:cubicBezTo>
                      <a:pt x="3227917" y="3179233"/>
                      <a:pt x="3365500" y="3302000"/>
                      <a:pt x="3365500" y="3302000"/>
                    </a:cubicBezTo>
                    <a:cubicBezTo>
                      <a:pt x="3542242" y="3493558"/>
                      <a:pt x="4229100" y="4229100"/>
                      <a:pt x="4229100" y="4229100"/>
                    </a:cubicBezTo>
                    <a:lnTo>
                      <a:pt x="4229100" y="4229100"/>
                    </a:lnTo>
                    <a:lnTo>
                      <a:pt x="4248150" y="4267200"/>
                    </a:lnTo>
                    <a:lnTo>
                      <a:pt x="4241800" y="4254500"/>
                    </a:lnTo>
                  </a:path>
                </a:pathLst>
              </a:custGeom>
              <a:noFill/>
              <a:ln w="76200">
                <a:solidFill>
                  <a:srgbClr val="C9BCE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0" name="椭圆 989">
                <a:extLst>
                  <a:ext uri="{FF2B5EF4-FFF2-40B4-BE49-F238E27FC236}">
                    <a16:creationId xmlns:a16="http://schemas.microsoft.com/office/drawing/2014/main" id="{58CE8778-DC21-0BFB-EC51-35743467F0A3}"/>
                  </a:ext>
                </a:extLst>
              </p:cNvPr>
              <p:cNvSpPr/>
              <p:nvPr/>
            </p:nvSpPr>
            <p:spPr>
              <a:xfrm>
                <a:off x="15861291" y="30502272"/>
                <a:ext cx="292100" cy="292100"/>
              </a:xfrm>
              <a:prstGeom prst="ellipse">
                <a:avLst/>
              </a:prstGeom>
              <a:solidFill>
                <a:srgbClr val="DFD6E5"/>
              </a:solidFill>
              <a:ln w="76200">
                <a:solidFill>
                  <a:srgbClr val="AC99D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91" name="椭圆 990">
                <a:extLst>
                  <a:ext uri="{FF2B5EF4-FFF2-40B4-BE49-F238E27FC236}">
                    <a16:creationId xmlns:a16="http://schemas.microsoft.com/office/drawing/2014/main" id="{FB802105-B29B-297F-F2DF-8B399B9E8264}"/>
                  </a:ext>
                </a:extLst>
              </p:cNvPr>
              <p:cNvSpPr/>
              <p:nvPr/>
            </p:nvSpPr>
            <p:spPr>
              <a:xfrm>
                <a:off x="17315441" y="31118222"/>
                <a:ext cx="292100" cy="29210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  <a:prstDash val="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92" name="文本框 991">
                <a:extLst>
                  <a:ext uri="{FF2B5EF4-FFF2-40B4-BE49-F238E27FC236}">
                    <a16:creationId xmlns:a16="http://schemas.microsoft.com/office/drawing/2014/main" id="{38C101E7-1849-A0D0-CDB8-61A9C51AF90E}"/>
                  </a:ext>
                </a:extLst>
              </p:cNvPr>
              <p:cNvSpPr txBox="1"/>
              <p:nvPr/>
            </p:nvSpPr>
            <p:spPr>
              <a:xfrm>
                <a:off x="17607541" y="31570389"/>
                <a:ext cx="1896673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Removed bus stop</a:t>
                </a:r>
              </a:p>
              <a:p>
                <a:endPara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endParaRPr>
              </a:p>
            </p:txBody>
          </p:sp>
          <p:cxnSp>
            <p:nvCxnSpPr>
              <p:cNvPr id="995" name="直接箭头连接符 994">
                <a:extLst>
                  <a:ext uri="{FF2B5EF4-FFF2-40B4-BE49-F238E27FC236}">
                    <a16:creationId xmlns:a16="http://schemas.microsoft.com/office/drawing/2014/main" id="{BF186B26-6049-8EEE-5108-87B208E404E8}"/>
                  </a:ext>
                </a:extLst>
              </p:cNvPr>
              <p:cNvCxnSpPr/>
              <p:nvPr/>
            </p:nvCxnSpPr>
            <p:spPr>
              <a:xfrm flipH="1" flipV="1">
                <a:off x="17745949" y="31410322"/>
                <a:ext cx="260350" cy="160067"/>
              </a:xfrm>
              <a:prstGeom prst="straightConnector1">
                <a:avLst/>
              </a:prstGeom>
              <a:ln w="28575">
                <a:solidFill>
                  <a:schemeClr val="tx1">
                    <a:lumMod val="95000"/>
                    <a:lumOff val="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97" name="组合 996">
                <a:extLst>
                  <a:ext uri="{FF2B5EF4-FFF2-40B4-BE49-F238E27FC236}">
                    <a16:creationId xmlns:a16="http://schemas.microsoft.com/office/drawing/2014/main" id="{4A4077D9-6FF6-2C1C-F302-D4F0B621CE8B}"/>
                  </a:ext>
                </a:extLst>
              </p:cNvPr>
              <p:cNvGrpSpPr/>
              <p:nvPr/>
            </p:nvGrpSpPr>
            <p:grpSpPr>
              <a:xfrm rot="1497766">
                <a:off x="16208382" y="30784564"/>
                <a:ext cx="1052067" cy="340580"/>
                <a:chOff x="3976997" y="2292979"/>
                <a:chExt cx="1135380" cy="340580"/>
              </a:xfrm>
            </p:grpSpPr>
            <p:cxnSp>
              <p:nvCxnSpPr>
                <p:cNvPr id="998" name="直接连接符 997">
                  <a:extLst>
                    <a:ext uri="{FF2B5EF4-FFF2-40B4-BE49-F238E27FC236}">
                      <a16:creationId xmlns:a16="http://schemas.microsoft.com/office/drawing/2014/main" id="{1106EFCF-E268-4740-DE74-DCA6306E68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6997" y="2292979"/>
                  <a:ext cx="0" cy="332960"/>
                </a:xfrm>
                <a:prstGeom prst="line">
                  <a:avLst/>
                </a:prstGeom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9" name="直接连接符 998">
                  <a:extLst>
                    <a:ext uri="{FF2B5EF4-FFF2-40B4-BE49-F238E27FC236}">
                      <a16:creationId xmlns:a16="http://schemas.microsoft.com/office/drawing/2014/main" id="{5F621CDE-9B71-6920-FF64-B2A3FAA609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12377" y="2300599"/>
                  <a:ext cx="0" cy="332960"/>
                </a:xfrm>
                <a:prstGeom prst="line">
                  <a:avLst/>
                </a:prstGeom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0" name="直接箭头连接符 999">
                  <a:extLst>
                    <a:ext uri="{FF2B5EF4-FFF2-40B4-BE49-F238E27FC236}">
                      <a16:creationId xmlns:a16="http://schemas.microsoft.com/office/drawing/2014/main" id="{9D2EABD3-65B3-D021-16F9-25E6F69B84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6997" y="2459459"/>
                  <a:ext cx="1135380" cy="7620"/>
                </a:xfrm>
                <a:prstGeom prst="straightConnector1">
                  <a:avLst/>
                </a:prstGeom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  <a:prstDash val="lgDash"/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01" name="文本框 1000">
                <a:extLst>
                  <a:ext uri="{FF2B5EF4-FFF2-40B4-BE49-F238E27FC236}">
                    <a16:creationId xmlns:a16="http://schemas.microsoft.com/office/drawing/2014/main" id="{38B64ED4-29B7-3395-2BFA-6ACEBADBD57B}"/>
                  </a:ext>
                </a:extLst>
              </p:cNvPr>
              <p:cNvSpPr txBox="1"/>
              <p:nvPr/>
            </p:nvSpPr>
            <p:spPr>
              <a:xfrm>
                <a:off x="16704889" y="30690828"/>
                <a:ext cx="1439818" cy="677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dis</a:t>
                </a:r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(K,O) &lt; </a:t>
                </a:r>
                <a:r>
                  <a:rPr lang="el-GR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λ</a:t>
                </a:r>
                <a:endPara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endParaRPr>
              </a:p>
              <a:p>
                <a:endPara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endParaRPr>
              </a:p>
            </p:txBody>
          </p:sp>
          <p:sp>
            <p:nvSpPr>
              <p:cNvPr id="1002" name="椭圆 1001">
                <a:extLst>
                  <a:ext uri="{FF2B5EF4-FFF2-40B4-BE49-F238E27FC236}">
                    <a16:creationId xmlns:a16="http://schemas.microsoft.com/office/drawing/2014/main" id="{FB6BB06A-CFDA-9812-9D2A-030A51C07B59}"/>
                  </a:ext>
                </a:extLst>
              </p:cNvPr>
              <p:cNvSpPr/>
              <p:nvPr/>
            </p:nvSpPr>
            <p:spPr>
              <a:xfrm>
                <a:off x="18693166" y="29404690"/>
                <a:ext cx="292100" cy="29210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57150">
                <a:solidFill>
                  <a:schemeClr val="accent5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3" name="文本框 1002">
                <a:extLst>
                  <a:ext uri="{FF2B5EF4-FFF2-40B4-BE49-F238E27FC236}">
                    <a16:creationId xmlns:a16="http://schemas.microsoft.com/office/drawing/2014/main" id="{41B52C43-1482-057F-7886-F181290F9916}"/>
                  </a:ext>
                </a:extLst>
              </p:cNvPr>
              <p:cNvSpPr txBox="1"/>
              <p:nvPr/>
            </p:nvSpPr>
            <p:spPr>
              <a:xfrm>
                <a:off x="18677960" y="28775119"/>
                <a:ext cx="1476686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New bus stop</a:t>
                </a:r>
              </a:p>
              <a:p>
                <a:endPara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endParaRPr>
              </a:p>
            </p:txBody>
          </p:sp>
          <p:cxnSp>
            <p:nvCxnSpPr>
              <p:cNvPr id="1004" name="直接箭头连接符 1003">
                <a:extLst>
                  <a:ext uri="{FF2B5EF4-FFF2-40B4-BE49-F238E27FC236}">
                    <a16:creationId xmlns:a16="http://schemas.microsoft.com/office/drawing/2014/main" id="{BCD69A6E-69FE-ED46-93C2-F9E5CD1B07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985266" y="29052203"/>
                <a:ext cx="145825" cy="279002"/>
              </a:xfrm>
              <a:prstGeom prst="straightConnector1">
                <a:avLst/>
              </a:prstGeom>
              <a:ln w="28575">
                <a:solidFill>
                  <a:schemeClr val="tx1">
                    <a:lumMod val="95000"/>
                    <a:lumOff val="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5" name="文本框 1004">
                <a:extLst>
                  <a:ext uri="{FF2B5EF4-FFF2-40B4-BE49-F238E27FC236}">
                    <a16:creationId xmlns:a16="http://schemas.microsoft.com/office/drawing/2014/main" id="{56F14E09-191D-8D9E-C28A-7740FEA60158}"/>
                  </a:ext>
                </a:extLst>
              </p:cNvPr>
              <p:cNvSpPr txBox="1"/>
              <p:nvPr/>
            </p:nvSpPr>
            <p:spPr>
              <a:xfrm>
                <a:off x="14158864" y="30235969"/>
                <a:ext cx="1635384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Subway station</a:t>
                </a:r>
              </a:p>
              <a:p>
                <a:endPara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endParaRPr>
              </a:p>
            </p:txBody>
          </p:sp>
          <p:cxnSp>
            <p:nvCxnSpPr>
              <p:cNvPr id="1006" name="直接箭头连接符 1005">
                <a:extLst>
                  <a:ext uri="{FF2B5EF4-FFF2-40B4-BE49-F238E27FC236}">
                    <a16:creationId xmlns:a16="http://schemas.microsoft.com/office/drawing/2014/main" id="{1B087E68-F283-2D46-A16C-628B1A8A2E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438450" y="30559244"/>
                <a:ext cx="339443" cy="38451"/>
              </a:xfrm>
              <a:prstGeom prst="straightConnector1">
                <a:avLst/>
              </a:prstGeom>
              <a:ln w="28575">
                <a:solidFill>
                  <a:schemeClr val="tx1">
                    <a:lumMod val="95000"/>
                    <a:lumOff val="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07" name="组合 1006">
                <a:extLst>
                  <a:ext uri="{FF2B5EF4-FFF2-40B4-BE49-F238E27FC236}">
                    <a16:creationId xmlns:a16="http://schemas.microsoft.com/office/drawing/2014/main" id="{5C5F3828-F6B0-2634-158F-F91EA1F95C10}"/>
                  </a:ext>
                </a:extLst>
              </p:cNvPr>
              <p:cNvGrpSpPr/>
              <p:nvPr/>
            </p:nvGrpSpPr>
            <p:grpSpPr>
              <a:xfrm>
                <a:off x="18422613" y="28068934"/>
                <a:ext cx="1987379" cy="719419"/>
                <a:chOff x="9985784" y="1307250"/>
                <a:chExt cx="2492874" cy="922903"/>
              </a:xfrm>
            </p:grpSpPr>
            <p:sp>
              <p:nvSpPr>
                <p:cNvPr id="1008" name="矩形: 圆角 1007">
                  <a:extLst>
                    <a:ext uri="{FF2B5EF4-FFF2-40B4-BE49-F238E27FC236}">
                      <a16:creationId xmlns:a16="http://schemas.microsoft.com/office/drawing/2014/main" id="{9508638F-2C09-0946-3D31-42C782AF78BF}"/>
                    </a:ext>
                  </a:extLst>
                </p:cNvPr>
                <p:cNvSpPr/>
                <p:nvPr/>
              </p:nvSpPr>
              <p:spPr>
                <a:xfrm>
                  <a:off x="9985784" y="1398525"/>
                  <a:ext cx="401863" cy="308393"/>
                </a:xfrm>
                <a:prstGeom prst="roundRect">
                  <a:avLst/>
                </a:prstGeom>
                <a:solidFill>
                  <a:srgbClr val="C9BCE2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09" name="矩形: 圆角 1008">
                  <a:extLst>
                    <a:ext uri="{FF2B5EF4-FFF2-40B4-BE49-F238E27FC236}">
                      <a16:creationId xmlns:a16="http://schemas.microsoft.com/office/drawing/2014/main" id="{F6F1E8E2-0626-E32C-0E79-F54EB12EF6DE}"/>
                    </a:ext>
                  </a:extLst>
                </p:cNvPr>
                <p:cNvSpPr/>
                <p:nvPr/>
              </p:nvSpPr>
              <p:spPr>
                <a:xfrm>
                  <a:off x="9985784" y="1835064"/>
                  <a:ext cx="401863" cy="308393"/>
                </a:xfrm>
                <a:prstGeom prst="roundRect">
                  <a:avLst/>
                </a:prstGeom>
                <a:solidFill>
                  <a:srgbClr val="1F4E79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10" name="文本框 1009">
                  <a:extLst>
                    <a:ext uri="{FF2B5EF4-FFF2-40B4-BE49-F238E27FC236}">
                      <a16:creationId xmlns:a16="http://schemas.microsoft.com/office/drawing/2014/main" id="{94511EC1-3538-C697-78A5-3069B794E8AD}"/>
                    </a:ext>
                  </a:extLst>
                </p:cNvPr>
                <p:cNvSpPr txBox="1"/>
                <p:nvPr/>
              </p:nvSpPr>
              <p:spPr>
                <a:xfrm>
                  <a:off x="10499132" y="1307250"/>
                  <a:ext cx="1271185" cy="4737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Subway</a:t>
                  </a:r>
                </a:p>
              </p:txBody>
            </p:sp>
            <p:sp>
              <p:nvSpPr>
                <p:cNvPr id="1011" name="文本框 1010">
                  <a:extLst>
                    <a:ext uri="{FF2B5EF4-FFF2-40B4-BE49-F238E27FC236}">
                      <a16:creationId xmlns:a16="http://schemas.microsoft.com/office/drawing/2014/main" id="{07E9A8DD-B88C-B885-E3DE-34C05B09E58B}"/>
                    </a:ext>
                  </a:extLst>
                </p:cNvPr>
                <p:cNvSpPr txBox="1"/>
                <p:nvPr/>
              </p:nvSpPr>
              <p:spPr>
                <a:xfrm>
                  <a:off x="10499696" y="1756357"/>
                  <a:ext cx="1978962" cy="4737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New bus way</a:t>
                  </a:r>
                </a:p>
              </p:txBody>
            </p:sp>
          </p:grpSp>
        </p:grpSp>
        <p:sp>
          <p:nvSpPr>
            <p:cNvPr id="1012" name="文本框 1011">
              <a:extLst>
                <a:ext uri="{FF2B5EF4-FFF2-40B4-BE49-F238E27FC236}">
                  <a16:creationId xmlns:a16="http://schemas.microsoft.com/office/drawing/2014/main" id="{17475EF1-214A-C831-32A0-A88A83616F65}"/>
                </a:ext>
              </a:extLst>
            </p:cNvPr>
            <p:cNvSpPr txBox="1"/>
            <p:nvPr/>
          </p:nvSpPr>
          <p:spPr>
            <a:xfrm>
              <a:off x="11848084" y="32366374"/>
              <a:ext cx="977266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>
                  <a:latin typeface="Palatino Linotype" panose="02040502050505030304" pitchFamily="18" charset="0"/>
                  <a:ea typeface="Segoe UI Black" panose="020B0A02040204020203" pitchFamily="34" charset="0"/>
                </a:rPr>
                <a:t>Bus and subway connection mechanism</a:t>
              </a:r>
            </a:p>
          </p:txBody>
        </p:sp>
      </p:grpSp>
      <p:grpSp>
        <p:nvGrpSpPr>
          <p:cNvPr id="316" name="组合 315">
            <a:extLst>
              <a:ext uri="{FF2B5EF4-FFF2-40B4-BE49-F238E27FC236}">
                <a16:creationId xmlns:a16="http://schemas.microsoft.com/office/drawing/2014/main" id="{9669D061-B1A0-D291-ECC6-AC576724D605}"/>
              </a:ext>
            </a:extLst>
          </p:cNvPr>
          <p:cNvGrpSpPr/>
          <p:nvPr/>
        </p:nvGrpSpPr>
        <p:grpSpPr>
          <a:xfrm>
            <a:off x="-1492824" y="31103269"/>
            <a:ext cx="14100690" cy="5323982"/>
            <a:chOff x="-641854" y="537257"/>
            <a:chExt cx="14100690" cy="5323982"/>
          </a:xfrm>
        </p:grpSpPr>
        <p:pic>
          <p:nvPicPr>
            <p:cNvPr id="331" name="图片 330">
              <a:extLst>
                <a:ext uri="{FF2B5EF4-FFF2-40B4-BE49-F238E27FC236}">
                  <a16:creationId xmlns:a16="http://schemas.microsoft.com/office/drawing/2014/main" id="{7A9B20D6-F2AE-B4F2-4EAA-B7A28FF7C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97"/>
            <a:stretch/>
          </p:blipFill>
          <p:spPr>
            <a:xfrm>
              <a:off x="2486014" y="1262714"/>
              <a:ext cx="10972822" cy="4046383"/>
            </a:xfrm>
            <a:prstGeom prst="rect">
              <a:avLst/>
            </a:prstGeom>
          </p:spPr>
        </p:pic>
        <p:sp>
          <p:nvSpPr>
            <p:cNvPr id="338" name="文本框 337">
              <a:extLst>
                <a:ext uri="{FF2B5EF4-FFF2-40B4-BE49-F238E27FC236}">
                  <a16:creationId xmlns:a16="http://schemas.microsoft.com/office/drawing/2014/main" id="{99E08D6D-48FC-A968-6A49-3E9CC72DDB89}"/>
                </a:ext>
              </a:extLst>
            </p:cNvPr>
            <p:cNvSpPr txBox="1"/>
            <p:nvPr/>
          </p:nvSpPr>
          <p:spPr>
            <a:xfrm>
              <a:off x="-24199" y="5014853"/>
              <a:ext cx="268454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 err="1">
                  <a:latin typeface="Palatino Linotype" panose="02040502050505030304" pitchFamily="18" charset="0"/>
                  <a:ea typeface="Segoe UI Black" panose="020B0A02040204020203" pitchFamily="34" charset="0"/>
                </a:rPr>
                <a:t>a.The</a:t>
              </a:r>
              <a:r>
                <a:rPr lang="en-US" altLang="zh-CN" sz="2400" b="1" i="1" dirty="0">
                  <a:latin typeface="Palatino Linotype" panose="02040502050505030304" pitchFamily="18" charset="0"/>
                  <a:ea typeface="Segoe UI Black" panose="020B0A02040204020203" pitchFamily="34" charset="0"/>
                </a:rPr>
                <a:t> plan</a:t>
              </a:r>
            </a:p>
          </p:txBody>
        </p:sp>
        <p:sp>
          <p:nvSpPr>
            <p:cNvPr id="339" name="文本框 338">
              <a:extLst>
                <a:ext uri="{FF2B5EF4-FFF2-40B4-BE49-F238E27FC236}">
                  <a16:creationId xmlns:a16="http://schemas.microsoft.com/office/drawing/2014/main" id="{80EA0BDF-AA6F-68F2-C0E2-9BE8CFE36DA4}"/>
                </a:ext>
              </a:extLst>
            </p:cNvPr>
            <p:cNvSpPr txBox="1"/>
            <p:nvPr/>
          </p:nvSpPr>
          <p:spPr>
            <a:xfrm>
              <a:off x="4257675" y="5091798"/>
              <a:ext cx="268454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 err="1">
                  <a:latin typeface="Palatino Linotype" panose="02040502050505030304" pitchFamily="18" charset="0"/>
                  <a:ea typeface="Segoe UI Black" panose="020B0A02040204020203" pitchFamily="34" charset="0"/>
                </a:rPr>
                <a:t>b.Before</a:t>
              </a:r>
              <a:endParaRPr lang="en-US" altLang="zh-CN" sz="2400" b="1" i="1" dirty="0">
                <a:latin typeface="Palatino Linotype" panose="02040502050505030304" pitchFamily="18" charset="0"/>
                <a:ea typeface="Segoe UI Black" panose="020B0A02040204020203" pitchFamily="34" charset="0"/>
              </a:endParaRPr>
            </a:p>
          </p:txBody>
        </p:sp>
        <p:sp>
          <p:nvSpPr>
            <p:cNvPr id="340" name="文本框 339">
              <a:extLst>
                <a:ext uri="{FF2B5EF4-FFF2-40B4-BE49-F238E27FC236}">
                  <a16:creationId xmlns:a16="http://schemas.microsoft.com/office/drawing/2014/main" id="{C5941935-D93A-F843-F542-445C479F17E9}"/>
                </a:ext>
              </a:extLst>
            </p:cNvPr>
            <p:cNvSpPr txBox="1"/>
            <p:nvPr/>
          </p:nvSpPr>
          <p:spPr>
            <a:xfrm>
              <a:off x="8448675" y="5091798"/>
              <a:ext cx="2684545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 err="1">
                  <a:latin typeface="Palatino Linotype" panose="02040502050505030304" pitchFamily="18" charset="0"/>
                  <a:ea typeface="Segoe UI Black" panose="020B0A02040204020203" pitchFamily="34" charset="0"/>
                </a:rPr>
                <a:t>c.After</a:t>
              </a:r>
              <a:endParaRPr lang="en-US" altLang="zh-CN" sz="2400" b="1" i="1" dirty="0">
                <a:latin typeface="Palatino Linotype" panose="02040502050505030304" pitchFamily="18" charset="0"/>
                <a:ea typeface="Segoe UI Black" panose="020B0A02040204020203" pitchFamily="34" charset="0"/>
              </a:endParaRPr>
            </a:p>
            <a:p>
              <a:pPr algn="ctr"/>
              <a:endParaRPr lang="en-US" altLang="zh-CN" sz="2000" b="1" i="1" dirty="0"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341" name="文本框 340">
              <a:extLst>
                <a:ext uri="{FF2B5EF4-FFF2-40B4-BE49-F238E27FC236}">
                  <a16:creationId xmlns:a16="http://schemas.microsoft.com/office/drawing/2014/main" id="{87E9D1C3-5D0F-51C2-496E-1EDD2DF94240}"/>
                </a:ext>
              </a:extLst>
            </p:cNvPr>
            <p:cNvSpPr txBox="1"/>
            <p:nvPr/>
          </p:nvSpPr>
          <p:spPr>
            <a:xfrm>
              <a:off x="279929" y="537257"/>
              <a:ext cx="977266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>
                  <a:latin typeface="Palatino Linotype" panose="02040502050505030304" pitchFamily="18" charset="0"/>
                  <a:ea typeface="Segoe UI Black" panose="020B0A02040204020203" pitchFamily="34" charset="0"/>
                </a:rPr>
                <a:t>Comparison before and after the establishment of two subway lines</a:t>
              </a:r>
            </a:p>
          </p:txBody>
        </p:sp>
        <p:cxnSp>
          <p:nvCxnSpPr>
            <p:cNvPr id="342" name="直接箭头连接符 341">
              <a:extLst>
                <a:ext uri="{FF2B5EF4-FFF2-40B4-BE49-F238E27FC236}">
                  <a16:creationId xmlns:a16="http://schemas.microsoft.com/office/drawing/2014/main" id="{9FD9890B-29FB-EE5A-D728-BAF92F9871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9746" y="2343150"/>
              <a:ext cx="133727" cy="465807"/>
            </a:xfrm>
            <a:prstGeom prst="straightConnector1">
              <a:avLst/>
            </a:prstGeom>
            <a:ln w="76200">
              <a:solidFill>
                <a:schemeClr val="bg1"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箭头连接符 342">
              <a:extLst>
                <a:ext uri="{FF2B5EF4-FFF2-40B4-BE49-F238E27FC236}">
                  <a16:creationId xmlns:a16="http://schemas.microsoft.com/office/drawing/2014/main" id="{E8A18B08-BEFC-94CE-8EB5-9171CE9295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48400" y="2808957"/>
              <a:ext cx="9525" cy="476948"/>
            </a:xfrm>
            <a:prstGeom prst="straightConnector1">
              <a:avLst/>
            </a:prstGeom>
            <a:ln w="76200">
              <a:solidFill>
                <a:schemeClr val="bg1"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4" name="图片 343">
              <a:extLst>
                <a:ext uri="{FF2B5EF4-FFF2-40B4-BE49-F238E27FC236}">
                  <a16:creationId xmlns:a16="http://schemas.microsoft.com/office/drawing/2014/main" id="{D77B069F-2B30-472B-F772-A6425A77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41854" y="1286070"/>
              <a:ext cx="3878540" cy="3604604"/>
            </a:xfrm>
            <a:prstGeom prst="rect">
              <a:avLst/>
            </a:prstGeom>
          </p:spPr>
        </p:pic>
      </p:grpSp>
      <p:pic>
        <p:nvPicPr>
          <p:cNvPr id="354" name="内容占位符 5">
            <a:extLst>
              <a:ext uri="{FF2B5EF4-FFF2-40B4-BE49-F238E27FC236}">
                <a16:creationId xmlns:a16="http://schemas.microsoft.com/office/drawing/2014/main" id="{235A8202-C3F1-3D23-0DCB-A3DF91CD5F6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2197" y="33270461"/>
            <a:ext cx="5745377" cy="4351338"/>
          </a:xfrm>
          <a:prstGeom prst="rect">
            <a:avLst/>
          </a:prstGeom>
        </p:spPr>
      </p:pic>
      <p:pic>
        <p:nvPicPr>
          <p:cNvPr id="355" name="图片 354">
            <a:extLst>
              <a:ext uri="{FF2B5EF4-FFF2-40B4-BE49-F238E27FC236}">
                <a16:creationId xmlns:a16="http://schemas.microsoft.com/office/drawing/2014/main" id="{C4661EAD-0331-BAE2-3AE2-D0C812F3481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9" r="12893"/>
          <a:stretch/>
        </p:blipFill>
        <p:spPr>
          <a:xfrm>
            <a:off x="18956995" y="33270461"/>
            <a:ext cx="6288308" cy="4351338"/>
          </a:xfrm>
          <a:prstGeom prst="rect">
            <a:avLst/>
          </a:prstGeom>
        </p:spPr>
      </p:pic>
      <p:sp>
        <p:nvSpPr>
          <p:cNvPr id="356" name="矩形: 圆角 355">
            <a:extLst>
              <a:ext uri="{FF2B5EF4-FFF2-40B4-BE49-F238E27FC236}">
                <a16:creationId xmlns:a16="http://schemas.microsoft.com/office/drawing/2014/main" id="{E0E96540-AE35-37FD-0F20-BCE68C16C527}"/>
              </a:ext>
            </a:extLst>
          </p:cNvPr>
          <p:cNvSpPr/>
          <p:nvPr/>
        </p:nvSpPr>
        <p:spPr>
          <a:xfrm>
            <a:off x="12621562" y="33794817"/>
            <a:ext cx="401863" cy="308393"/>
          </a:xfrm>
          <a:prstGeom prst="roundRect">
            <a:avLst/>
          </a:prstGeom>
          <a:solidFill>
            <a:srgbClr val="6444B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7" name="文本框 356">
            <a:extLst>
              <a:ext uri="{FF2B5EF4-FFF2-40B4-BE49-F238E27FC236}">
                <a16:creationId xmlns:a16="http://schemas.microsoft.com/office/drawing/2014/main" id="{A9229FD8-64DB-84C5-78AF-1B3D3F1D717F}"/>
              </a:ext>
            </a:extLst>
          </p:cNvPr>
          <p:cNvSpPr txBox="1"/>
          <p:nvPr/>
        </p:nvSpPr>
        <p:spPr>
          <a:xfrm>
            <a:off x="13017148" y="33748958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  <a:ea typeface="MingLiU-ExtB" panose="02020500000000000000" pitchFamily="18" charset="-120"/>
              </a:rPr>
              <a:t>Subway plan</a:t>
            </a:r>
            <a:endParaRPr lang="en-US" altLang="zh-CN" sz="2000" b="1" i="1" dirty="0">
              <a:latin typeface="Palatino Linotype" panose="02040502050505030304" pitchFamily="18" charset="0"/>
              <a:ea typeface="MingLiU-ExtB" panose="02020500000000000000" pitchFamily="18" charset="-120"/>
            </a:endParaRP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id="{65C45B44-2E1A-F59D-1D58-4E8B6E46A21A}"/>
              </a:ext>
            </a:extLst>
          </p:cNvPr>
          <p:cNvSpPr txBox="1"/>
          <p:nvPr/>
        </p:nvSpPr>
        <p:spPr>
          <a:xfrm>
            <a:off x="12822494" y="37854395"/>
            <a:ext cx="555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a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.</a:t>
            </a:r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North-south suburban subway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359" name="矩形: 圆角 358">
            <a:extLst>
              <a:ext uri="{FF2B5EF4-FFF2-40B4-BE49-F238E27FC236}">
                <a16:creationId xmlns:a16="http://schemas.microsoft.com/office/drawing/2014/main" id="{9AAA45CC-5E5E-09A0-C352-4F7F6AA03FBE}"/>
              </a:ext>
            </a:extLst>
          </p:cNvPr>
          <p:cNvSpPr/>
          <p:nvPr/>
        </p:nvSpPr>
        <p:spPr>
          <a:xfrm>
            <a:off x="19184287" y="33794817"/>
            <a:ext cx="401863" cy="308393"/>
          </a:xfrm>
          <a:prstGeom prst="roundRect">
            <a:avLst/>
          </a:prstGeom>
          <a:solidFill>
            <a:srgbClr val="EA631F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0" name="文本框 359">
            <a:extLst>
              <a:ext uri="{FF2B5EF4-FFF2-40B4-BE49-F238E27FC236}">
                <a16:creationId xmlns:a16="http://schemas.microsoft.com/office/drawing/2014/main" id="{0A73522B-93CE-4593-8221-6C2A8B8A0CAC}"/>
              </a:ext>
            </a:extLst>
          </p:cNvPr>
          <p:cNvSpPr txBox="1"/>
          <p:nvPr/>
        </p:nvSpPr>
        <p:spPr>
          <a:xfrm>
            <a:off x="19586150" y="33748958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  <a:ea typeface="MingLiU-ExtB" panose="02020500000000000000" pitchFamily="18" charset="-120"/>
              </a:rPr>
              <a:t>Subway plan</a:t>
            </a:r>
            <a:endParaRPr lang="en-US" altLang="zh-CN" sz="2000" b="1" i="1" dirty="0">
              <a:latin typeface="Palatino Linotype" panose="02040502050505030304" pitchFamily="18" charset="0"/>
              <a:ea typeface="MingLiU-ExtB" panose="02020500000000000000" pitchFamily="18" charset="-120"/>
            </a:endParaRPr>
          </a:p>
        </p:txBody>
      </p:sp>
      <p:sp>
        <p:nvSpPr>
          <p:cNvPr id="361" name="文本框 360">
            <a:extLst>
              <a:ext uri="{FF2B5EF4-FFF2-40B4-BE49-F238E27FC236}">
                <a16:creationId xmlns:a16="http://schemas.microsoft.com/office/drawing/2014/main" id="{7E50F6BC-AC58-2C2D-5CC3-29B6605D4240}"/>
              </a:ext>
            </a:extLst>
          </p:cNvPr>
          <p:cNvSpPr txBox="1"/>
          <p:nvPr/>
        </p:nvSpPr>
        <p:spPr>
          <a:xfrm>
            <a:off x="20123087" y="37854394"/>
            <a:ext cx="555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b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.</a:t>
            </a:r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East-west urban subway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  <p:grpSp>
        <p:nvGrpSpPr>
          <p:cNvPr id="363" name="组合 362">
            <a:extLst>
              <a:ext uri="{FF2B5EF4-FFF2-40B4-BE49-F238E27FC236}">
                <a16:creationId xmlns:a16="http://schemas.microsoft.com/office/drawing/2014/main" id="{72743560-EF23-A26A-21E2-839A9EA65E3B}"/>
              </a:ext>
            </a:extLst>
          </p:cNvPr>
          <p:cNvGrpSpPr/>
          <p:nvPr/>
        </p:nvGrpSpPr>
        <p:grpSpPr>
          <a:xfrm>
            <a:off x="-4537583" y="36591876"/>
            <a:ext cx="16259626" cy="5240900"/>
            <a:chOff x="-2752632" y="1306936"/>
            <a:chExt cx="16259626" cy="5240900"/>
          </a:xfrm>
        </p:grpSpPr>
        <p:pic>
          <p:nvPicPr>
            <p:cNvPr id="376" name="图片 375">
              <a:extLst>
                <a:ext uri="{FF2B5EF4-FFF2-40B4-BE49-F238E27FC236}">
                  <a16:creationId xmlns:a16="http://schemas.microsoft.com/office/drawing/2014/main" id="{69F9D52D-61D0-708E-044E-19922996C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52632" y="1306936"/>
              <a:ext cx="5214976" cy="4005292"/>
            </a:xfrm>
            <a:prstGeom prst="rect">
              <a:avLst/>
            </a:prstGeom>
          </p:spPr>
        </p:pic>
        <p:sp>
          <p:nvSpPr>
            <p:cNvPr id="379" name="矩形: 圆角 378">
              <a:extLst>
                <a:ext uri="{FF2B5EF4-FFF2-40B4-BE49-F238E27FC236}">
                  <a16:creationId xmlns:a16="http://schemas.microsoft.com/office/drawing/2014/main" id="{7E048565-1982-7728-C555-1FE372070604}"/>
                </a:ext>
              </a:extLst>
            </p:cNvPr>
            <p:cNvSpPr/>
            <p:nvPr/>
          </p:nvSpPr>
          <p:spPr>
            <a:xfrm>
              <a:off x="-1311955" y="2933345"/>
              <a:ext cx="523875" cy="52387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3" name="直接连接符 382">
              <a:extLst>
                <a:ext uri="{FF2B5EF4-FFF2-40B4-BE49-F238E27FC236}">
                  <a16:creationId xmlns:a16="http://schemas.microsoft.com/office/drawing/2014/main" id="{01A711EC-DE75-28BF-39D0-C3C5FCBF88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295623" y="1578400"/>
              <a:ext cx="1450060" cy="1354945"/>
            </a:xfrm>
            <a:prstGeom prst="line">
              <a:avLst/>
            </a:prstGeom>
            <a:ln w="381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>
              <a:extLst>
                <a:ext uri="{FF2B5EF4-FFF2-40B4-BE49-F238E27FC236}">
                  <a16:creationId xmlns:a16="http://schemas.microsoft.com/office/drawing/2014/main" id="{D7AC6242-5F4D-968B-3814-11AD15986148}"/>
                </a:ext>
              </a:extLst>
            </p:cNvPr>
            <p:cNvCxnSpPr>
              <a:cxnSpLocks/>
            </p:cNvCxnSpPr>
            <p:nvPr/>
          </p:nvCxnSpPr>
          <p:spPr>
            <a:xfrm>
              <a:off x="-1317175" y="3445314"/>
              <a:ext cx="1571175" cy="1543163"/>
            </a:xfrm>
            <a:prstGeom prst="line">
              <a:avLst/>
            </a:prstGeom>
            <a:ln w="381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6" name="图片 385">
              <a:extLst>
                <a:ext uri="{FF2B5EF4-FFF2-40B4-BE49-F238E27FC236}">
                  <a16:creationId xmlns:a16="http://schemas.microsoft.com/office/drawing/2014/main" id="{04C6C42C-28F2-6B15-A2F4-37FF75080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37" y="1578400"/>
              <a:ext cx="2671673" cy="3462364"/>
            </a:xfrm>
            <a:prstGeom prst="rect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87" name="文本框 386">
              <a:extLst>
                <a:ext uri="{FF2B5EF4-FFF2-40B4-BE49-F238E27FC236}">
                  <a16:creationId xmlns:a16="http://schemas.microsoft.com/office/drawing/2014/main" id="{D282639A-C477-40FB-02A7-1737EC4BC3DD}"/>
                </a:ext>
              </a:extLst>
            </p:cNvPr>
            <p:cNvSpPr txBox="1"/>
            <p:nvPr/>
          </p:nvSpPr>
          <p:spPr>
            <a:xfrm>
              <a:off x="2966057" y="1733016"/>
              <a:ext cx="160513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highway running through the city</a:t>
              </a:r>
              <a:endParaRPr lang="zh-CN" altLang="en-US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388" name="文本框 387">
              <a:extLst>
                <a:ext uri="{FF2B5EF4-FFF2-40B4-BE49-F238E27FC236}">
                  <a16:creationId xmlns:a16="http://schemas.microsoft.com/office/drawing/2014/main" id="{728B6B5F-3936-729C-3BC9-70D5E0914E01}"/>
                </a:ext>
              </a:extLst>
            </p:cNvPr>
            <p:cNvSpPr txBox="1"/>
            <p:nvPr/>
          </p:nvSpPr>
          <p:spPr>
            <a:xfrm>
              <a:off x="-1435934" y="5399093"/>
              <a:ext cx="35581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a.The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Ground Truth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389" name="箭头: 右 388">
              <a:extLst>
                <a:ext uri="{FF2B5EF4-FFF2-40B4-BE49-F238E27FC236}">
                  <a16:creationId xmlns:a16="http://schemas.microsoft.com/office/drawing/2014/main" id="{5729C860-4E9F-C9BC-4132-00928B60806C}"/>
                </a:ext>
              </a:extLst>
            </p:cNvPr>
            <p:cNvSpPr/>
            <p:nvPr/>
          </p:nvSpPr>
          <p:spPr>
            <a:xfrm>
              <a:off x="3112438" y="3219662"/>
              <a:ext cx="1025585" cy="508000"/>
            </a:xfrm>
            <a:prstGeom prst="rightArrow">
              <a:avLst/>
            </a:prstGeom>
            <a:solidFill>
              <a:srgbClr val="C8E5F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0" name="图片 389">
              <a:extLst>
                <a:ext uri="{FF2B5EF4-FFF2-40B4-BE49-F238E27FC236}">
                  <a16:creationId xmlns:a16="http://schemas.microsoft.com/office/drawing/2014/main" id="{78B8E270-4385-EDAB-59C6-76DC7DCCD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00" t="11350" r="15305" b="6270"/>
            <a:stretch/>
          </p:blipFill>
          <p:spPr>
            <a:xfrm>
              <a:off x="4217894" y="1545772"/>
              <a:ext cx="4059331" cy="3766456"/>
            </a:xfrm>
            <a:prstGeom prst="rect">
              <a:avLst/>
            </a:prstGeom>
          </p:spPr>
        </p:pic>
        <p:sp>
          <p:nvSpPr>
            <p:cNvPr id="391" name="矩形: 圆角 390">
              <a:extLst>
                <a:ext uri="{FF2B5EF4-FFF2-40B4-BE49-F238E27FC236}">
                  <a16:creationId xmlns:a16="http://schemas.microsoft.com/office/drawing/2014/main" id="{4F32E7D2-C0C5-511E-AEB8-0F71C7ABF696}"/>
                </a:ext>
              </a:extLst>
            </p:cNvPr>
            <p:cNvSpPr/>
            <p:nvPr/>
          </p:nvSpPr>
          <p:spPr>
            <a:xfrm>
              <a:off x="6066222" y="2975073"/>
              <a:ext cx="669018" cy="669018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文本框 391">
              <a:extLst>
                <a:ext uri="{FF2B5EF4-FFF2-40B4-BE49-F238E27FC236}">
                  <a16:creationId xmlns:a16="http://schemas.microsoft.com/office/drawing/2014/main" id="{ACF4B90B-3283-7452-894B-31379CA14ACB}"/>
                </a:ext>
              </a:extLst>
            </p:cNvPr>
            <p:cNvSpPr txBox="1"/>
            <p:nvPr/>
          </p:nvSpPr>
          <p:spPr>
            <a:xfrm>
              <a:off x="3672855" y="5411055"/>
              <a:ext cx="56881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b. simulation heatmap evidence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393" name="文本框 392">
              <a:extLst>
                <a:ext uri="{FF2B5EF4-FFF2-40B4-BE49-F238E27FC236}">
                  <a16:creationId xmlns:a16="http://schemas.microsoft.com/office/drawing/2014/main" id="{97C4463C-71F1-CC0A-A6FA-00A2D5F215EC}"/>
                </a:ext>
              </a:extLst>
            </p:cNvPr>
            <p:cNvSpPr txBox="1"/>
            <p:nvPr/>
          </p:nvSpPr>
          <p:spPr>
            <a:xfrm>
              <a:off x="631371" y="6086171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I.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North-south suburban traffic issues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pic>
          <p:nvPicPr>
            <p:cNvPr id="394" name="图片 393">
              <a:extLst>
                <a:ext uri="{FF2B5EF4-FFF2-40B4-BE49-F238E27FC236}">
                  <a16:creationId xmlns:a16="http://schemas.microsoft.com/office/drawing/2014/main" id="{CC9BE89C-37A2-5016-9316-468FEA7C4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00" t="11350" r="15305" b="6270"/>
            <a:stretch/>
          </p:blipFill>
          <p:spPr>
            <a:xfrm>
              <a:off x="8853467" y="1562086"/>
              <a:ext cx="4059331" cy="3766456"/>
            </a:xfrm>
            <a:prstGeom prst="rect">
              <a:avLst/>
            </a:prstGeom>
          </p:spPr>
        </p:pic>
        <p:sp>
          <p:nvSpPr>
            <p:cNvPr id="395" name="矩形 394">
              <a:extLst>
                <a:ext uri="{FF2B5EF4-FFF2-40B4-BE49-F238E27FC236}">
                  <a16:creationId xmlns:a16="http://schemas.microsoft.com/office/drawing/2014/main" id="{37142D7E-9429-F2AD-5C27-75A04FDBE0EF}"/>
                </a:ext>
              </a:extLst>
            </p:cNvPr>
            <p:cNvSpPr/>
            <p:nvPr/>
          </p:nvSpPr>
          <p:spPr>
            <a:xfrm>
              <a:off x="10209057" y="3469580"/>
              <a:ext cx="1705429" cy="344714"/>
            </a:xfrm>
            <a:prstGeom prst="rect">
              <a:avLst/>
            </a:prstGeom>
            <a:noFill/>
            <a:ln w="38100">
              <a:solidFill>
                <a:srgbClr val="FFFFFF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文本框 395">
              <a:extLst>
                <a:ext uri="{FF2B5EF4-FFF2-40B4-BE49-F238E27FC236}">
                  <a16:creationId xmlns:a16="http://schemas.microsoft.com/office/drawing/2014/main" id="{00E5B99A-D33A-1A3F-9BDB-34FAC45ABA82}"/>
                </a:ext>
              </a:extLst>
            </p:cNvPr>
            <p:cNvSpPr txBox="1"/>
            <p:nvPr/>
          </p:nvSpPr>
          <p:spPr>
            <a:xfrm>
              <a:off x="8784771" y="6086171"/>
              <a:ext cx="4722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II.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East-west urban traffic issues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cxnSp>
          <p:nvCxnSpPr>
            <p:cNvPr id="397" name="直接连接符 396">
              <a:extLst>
                <a:ext uri="{FF2B5EF4-FFF2-40B4-BE49-F238E27FC236}">
                  <a16:creationId xmlns:a16="http://schemas.microsoft.com/office/drawing/2014/main" id="{81A5162E-65D0-73B6-D8B2-426B5547A555}"/>
                </a:ext>
              </a:extLst>
            </p:cNvPr>
            <p:cNvCxnSpPr>
              <a:cxnSpLocks/>
            </p:cNvCxnSpPr>
            <p:nvPr/>
          </p:nvCxnSpPr>
          <p:spPr>
            <a:xfrm>
              <a:off x="8486775" y="1578400"/>
              <a:ext cx="0" cy="4063487"/>
            </a:xfrm>
            <a:prstGeom prst="line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8" name="文本框 397">
              <a:extLst>
                <a:ext uri="{FF2B5EF4-FFF2-40B4-BE49-F238E27FC236}">
                  <a16:creationId xmlns:a16="http://schemas.microsoft.com/office/drawing/2014/main" id="{50D5A81F-D326-F55F-B479-3D8ECC3324D5}"/>
                </a:ext>
              </a:extLst>
            </p:cNvPr>
            <p:cNvSpPr txBox="1"/>
            <p:nvPr/>
          </p:nvSpPr>
          <p:spPr>
            <a:xfrm>
              <a:off x="8853467" y="5427369"/>
              <a:ext cx="45228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a. simulation heatmap evidence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417" name="组合 416">
            <a:extLst>
              <a:ext uri="{FF2B5EF4-FFF2-40B4-BE49-F238E27FC236}">
                <a16:creationId xmlns:a16="http://schemas.microsoft.com/office/drawing/2014/main" id="{883D2795-4ECD-CBBA-D959-32364E5185D7}"/>
              </a:ext>
            </a:extLst>
          </p:cNvPr>
          <p:cNvGrpSpPr/>
          <p:nvPr/>
        </p:nvGrpSpPr>
        <p:grpSpPr>
          <a:xfrm>
            <a:off x="11722043" y="38548656"/>
            <a:ext cx="6899786" cy="3953630"/>
            <a:chOff x="1854404" y="980106"/>
            <a:chExt cx="6193768" cy="3549076"/>
          </a:xfrm>
        </p:grpSpPr>
        <p:sp>
          <p:nvSpPr>
            <p:cNvPr id="418" name="文本框 417">
              <a:extLst>
                <a:ext uri="{FF2B5EF4-FFF2-40B4-BE49-F238E27FC236}">
                  <a16:creationId xmlns:a16="http://schemas.microsoft.com/office/drawing/2014/main" id="{03D7EF6B-D265-E087-752A-D55A7B677420}"/>
                </a:ext>
              </a:extLst>
            </p:cNvPr>
            <p:cNvSpPr txBox="1"/>
            <p:nvPr/>
          </p:nvSpPr>
          <p:spPr>
            <a:xfrm>
              <a:off x="1854404" y="1749483"/>
              <a:ext cx="954107" cy="21330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The Pair  Flow Demand Satisfaction</a:t>
              </a:r>
            </a:p>
            <a:p>
              <a:endParaRPr lang="zh-CN" altLang="en-US" dirty="0"/>
            </a:p>
          </p:txBody>
        </p:sp>
        <p:pic>
          <p:nvPicPr>
            <p:cNvPr id="419" name="图片 418">
              <a:extLst>
                <a:ext uri="{FF2B5EF4-FFF2-40B4-BE49-F238E27FC236}">
                  <a16:creationId xmlns:a16="http://schemas.microsoft.com/office/drawing/2014/main" id="{A93D0DD8-2AE7-2D51-3CE3-7EB590074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1" t="7776" r="7220"/>
            <a:stretch/>
          </p:blipFill>
          <p:spPr>
            <a:xfrm>
              <a:off x="2706915" y="1553540"/>
              <a:ext cx="4760685" cy="2975642"/>
            </a:xfrm>
            <a:prstGeom prst="rect">
              <a:avLst/>
            </a:prstGeom>
          </p:spPr>
        </p:pic>
        <p:sp>
          <p:nvSpPr>
            <p:cNvPr id="420" name="文本框 419">
              <a:extLst>
                <a:ext uri="{FF2B5EF4-FFF2-40B4-BE49-F238E27FC236}">
                  <a16:creationId xmlns:a16="http://schemas.microsoft.com/office/drawing/2014/main" id="{E216A363-0D7A-F39C-623C-E68C0F0E9C46}"/>
                </a:ext>
              </a:extLst>
            </p:cNvPr>
            <p:cNvSpPr txBox="1"/>
            <p:nvPr/>
          </p:nvSpPr>
          <p:spPr>
            <a:xfrm>
              <a:off x="3127829" y="980106"/>
              <a:ext cx="492034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Industrial Demand Pairing Sampling and Regression Results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421" name="组合 420">
            <a:extLst>
              <a:ext uri="{FF2B5EF4-FFF2-40B4-BE49-F238E27FC236}">
                <a16:creationId xmlns:a16="http://schemas.microsoft.com/office/drawing/2014/main" id="{327C6070-6B2F-ED5B-DDA6-1A39D1BCC253}"/>
              </a:ext>
            </a:extLst>
          </p:cNvPr>
          <p:cNvGrpSpPr/>
          <p:nvPr/>
        </p:nvGrpSpPr>
        <p:grpSpPr>
          <a:xfrm>
            <a:off x="17912503" y="38773937"/>
            <a:ext cx="8377291" cy="5200155"/>
            <a:chOff x="1884310" y="612814"/>
            <a:chExt cx="8377291" cy="5200155"/>
          </a:xfrm>
        </p:grpSpPr>
        <p:pic>
          <p:nvPicPr>
            <p:cNvPr id="422" name="图片 421">
              <a:extLst>
                <a:ext uri="{FF2B5EF4-FFF2-40B4-BE49-F238E27FC236}">
                  <a16:creationId xmlns:a16="http://schemas.microsoft.com/office/drawing/2014/main" id="{6EE91C45-00C2-F060-594F-4A24F8DF4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80" t="11178" r="8125" b="6812"/>
            <a:stretch/>
          </p:blipFill>
          <p:spPr>
            <a:xfrm>
              <a:off x="2569029" y="1313541"/>
              <a:ext cx="7692572" cy="4499428"/>
            </a:xfrm>
            <a:prstGeom prst="rect">
              <a:avLst/>
            </a:prstGeom>
          </p:spPr>
        </p:pic>
        <p:grpSp>
          <p:nvGrpSpPr>
            <p:cNvPr id="423" name="组合 422">
              <a:extLst>
                <a:ext uri="{FF2B5EF4-FFF2-40B4-BE49-F238E27FC236}">
                  <a16:creationId xmlns:a16="http://schemas.microsoft.com/office/drawing/2014/main" id="{70A39D38-6BEB-5946-BC60-2DB63763CC12}"/>
                </a:ext>
              </a:extLst>
            </p:cNvPr>
            <p:cNvGrpSpPr/>
            <p:nvPr/>
          </p:nvGrpSpPr>
          <p:grpSpPr>
            <a:xfrm>
              <a:off x="3476127" y="4103332"/>
              <a:ext cx="2102969" cy="1343026"/>
              <a:chOff x="9985784" y="1309332"/>
              <a:chExt cx="2102969" cy="1343026"/>
            </a:xfrm>
          </p:grpSpPr>
          <p:sp>
            <p:nvSpPr>
              <p:cNvPr id="426" name="矩形: 圆角 425">
                <a:extLst>
                  <a:ext uri="{FF2B5EF4-FFF2-40B4-BE49-F238E27FC236}">
                    <a16:creationId xmlns:a16="http://schemas.microsoft.com/office/drawing/2014/main" id="{898B1420-413F-FD1C-4F14-3D51D19DEB0E}"/>
                  </a:ext>
                </a:extLst>
              </p:cNvPr>
              <p:cNvSpPr/>
              <p:nvPr/>
            </p:nvSpPr>
            <p:spPr>
              <a:xfrm>
                <a:off x="9985784" y="1398525"/>
                <a:ext cx="401863" cy="308393"/>
              </a:xfrm>
              <a:prstGeom prst="roundRect">
                <a:avLst/>
              </a:prstGeom>
              <a:solidFill>
                <a:srgbClr val="B7E5DE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7" name="矩形: 圆角 426">
                <a:extLst>
                  <a:ext uri="{FF2B5EF4-FFF2-40B4-BE49-F238E27FC236}">
                    <a16:creationId xmlns:a16="http://schemas.microsoft.com/office/drawing/2014/main" id="{829D7262-ADA8-77F1-D40B-47ADE18BDF44}"/>
                  </a:ext>
                </a:extLst>
              </p:cNvPr>
              <p:cNvSpPr/>
              <p:nvPr/>
            </p:nvSpPr>
            <p:spPr>
              <a:xfrm>
                <a:off x="9985784" y="1835064"/>
                <a:ext cx="401863" cy="308393"/>
              </a:xfrm>
              <a:prstGeom prst="roundRect">
                <a:avLst/>
              </a:prstGeom>
              <a:solidFill>
                <a:srgbClr val="D5CBE8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8" name="矩形: 圆角 427">
                <a:extLst>
                  <a:ext uri="{FF2B5EF4-FFF2-40B4-BE49-F238E27FC236}">
                    <a16:creationId xmlns:a16="http://schemas.microsoft.com/office/drawing/2014/main" id="{96960174-4442-B9FF-889F-3B50B568A0BC}"/>
                  </a:ext>
                </a:extLst>
              </p:cNvPr>
              <p:cNvSpPr/>
              <p:nvPr/>
            </p:nvSpPr>
            <p:spPr>
              <a:xfrm>
                <a:off x="9985784" y="2298107"/>
                <a:ext cx="401863" cy="308393"/>
              </a:xfrm>
              <a:prstGeom prst="roundRect">
                <a:avLst/>
              </a:prstGeom>
              <a:solidFill>
                <a:srgbClr val="A6AAC3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9" name="文本框 428">
                <a:extLst>
                  <a:ext uri="{FF2B5EF4-FFF2-40B4-BE49-F238E27FC236}">
                    <a16:creationId xmlns:a16="http://schemas.microsoft.com/office/drawing/2014/main" id="{579BF198-92CD-6909-237F-8775D894588D}"/>
                  </a:ext>
                </a:extLst>
              </p:cNvPr>
              <p:cNvSpPr txBox="1"/>
              <p:nvPr/>
            </p:nvSpPr>
            <p:spPr>
              <a:xfrm>
                <a:off x="10387647" y="1309332"/>
                <a:ext cx="167225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resident need</a:t>
                </a:r>
              </a:p>
            </p:txBody>
          </p:sp>
          <p:sp>
            <p:nvSpPr>
              <p:cNvPr id="430" name="文本框 429">
                <a:extLst>
                  <a:ext uri="{FF2B5EF4-FFF2-40B4-BE49-F238E27FC236}">
                    <a16:creationId xmlns:a16="http://schemas.microsoft.com/office/drawing/2014/main" id="{6CF4A073-611E-D35C-B1A6-B7DE2FB2CA68}"/>
                  </a:ext>
                </a:extLst>
              </p:cNvPr>
              <p:cNvSpPr txBox="1"/>
              <p:nvPr/>
            </p:nvSpPr>
            <p:spPr>
              <a:xfrm>
                <a:off x="10358792" y="2252248"/>
                <a:ext cx="172996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industry need</a:t>
                </a:r>
              </a:p>
            </p:txBody>
          </p:sp>
          <p:sp>
            <p:nvSpPr>
              <p:cNvPr id="431" name="文本框 430">
                <a:extLst>
                  <a:ext uri="{FF2B5EF4-FFF2-40B4-BE49-F238E27FC236}">
                    <a16:creationId xmlns:a16="http://schemas.microsoft.com/office/drawing/2014/main" id="{68447E57-7F9C-620C-A139-D34FF7C95E56}"/>
                  </a:ext>
                </a:extLst>
              </p:cNvPr>
              <p:cNvSpPr txBox="1"/>
              <p:nvPr/>
            </p:nvSpPr>
            <p:spPr>
              <a:xfrm>
                <a:off x="10499694" y="1756356"/>
                <a:ext cx="12747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pass need</a:t>
                </a:r>
              </a:p>
            </p:txBody>
          </p:sp>
        </p:grpSp>
        <p:sp>
          <p:nvSpPr>
            <p:cNvPr id="424" name="文本框 423">
              <a:extLst>
                <a:ext uri="{FF2B5EF4-FFF2-40B4-BE49-F238E27FC236}">
                  <a16:creationId xmlns:a16="http://schemas.microsoft.com/office/drawing/2014/main" id="{E8F238CF-E5CD-F481-449B-9654ADF99FA8}"/>
                </a:ext>
              </a:extLst>
            </p:cNvPr>
            <p:cNvSpPr txBox="1"/>
            <p:nvPr/>
          </p:nvSpPr>
          <p:spPr>
            <a:xfrm>
              <a:off x="1884310" y="1092766"/>
              <a:ext cx="707886" cy="472020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The Overall Pedestrian Flow Demand Satisfaction</a:t>
              </a:r>
            </a:p>
            <a:p>
              <a:endParaRPr lang="zh-CN" altLang="en-US" dirty="0"/>
            </a:p>
          </p:txBody>
        </p:sp>
        <p:sp>
          <p:nvSpPr>
            <p:cNvPr id="425" name="文本框 424">
              <a:extLst>
                <a:ext uri="{FF2B5EF4-FFF2-40B4-BE49-F238E27FC236}">
                  <a16:creationId xmlns:a16="http://schemas.microsoft.com/office/drawing/2014/main" id="{E62DDE18-98DE-DB4B-A6F8-CC051E9014CD}"/>
                </a:ext>
              </a:extLst>
            </p:cNvPr>
            <p:cNvSpPr txBox="1"/>
            <p:nvPr/>
          </p:nvSpPr>
          <p:spPr>
            <a:xfrm>
              <a:off x="4097973" y="612814"/>
              <a:ext cx="52904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Trend Chart of Overall Type Demand Satisfaction and Bridge Connectivity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432" name="组合 431">
            <a:extLst>
              <a:ext uri="{FF2B5EF4-FFF2-40B4-BE49-F238E27FC236}">
                <a16:creationId xmlns:a16="http://schemas.microsoft.com/office/drawing/2014/main" id="{7A752924-0132-2C43-C167-34ABEA0AF88A}"/>
              </a:ext>
            </a:extLst>
          </p:cNvPr>
          <p:cNvGrpSpPr/>
          <p:nvPr/>
        </p:nvGrpSpPr>
        <p:grpSpPr>
          <a:xfrm>
            <a:off x="-1793045" y="42192250"/>
            <a:ext cx="13225702" cy="4666403"/>
            <a:chOff x="-1866957" y="1390899"/>
            <a:chExt cx="13225702" cy="4666403"/>
          </a:xfrm>
        </p:grpSpPr>
        <p:pic>
          <p:nvPicPr>
            <p:cNvPr id="433" name="图片 432">
              <a:extLst>
                <a:ext uri="{FF2B5EF4-FFF2-40B4-BE49-F238E27FC236}">
                  <a16:creationId xmlns:a16="http://schemas.microsoft.com/office/drawing/2014/main" id="{D3344459-1228-202F-56CB-07058FD88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66957" y="1481540"/>
              <a:ext cx="3860739" cy="3565450"/>
            </a:xfrm>
            <a:prstGeom prst="rect">
              <a:avLst/>
            </a:prstGeom>
          </p:spPr>
        </p:pic>
        <p:sp>
          <p:nvSpPr>
            <p:cNvPr id="434" name="文本框 433">
              <a:extLst>
                <a:ext uri="{FF2B5EF4-FFF2-40B4-BE49-F238E27FC236}">
                  <a16:creationId xmlns:a16="http://schemas.microsoft.com/office/drawing/2014/main" id="{1F9D0E80-345A-5391-FBB8-F713F7551FF7}"/>
                </a:ext>
              </a:extLst>
            </p:cNvPr>
            <p:cNvSpPr txBox="1"/>
            <p:nvPr/>
          </p:nvSpPr>
          <p:spPr>
            <a:xfrm>
              <a:off x="-1182317" y="5176405"/>
              <a:ext cx="26845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>
                  <a:latin typeface="Segoe UI Black" panose="020B0A02040204020203" pitchFamily="34" charset="0"/>
                  <a:ea typeface="Segoe UI Black" panose="020B0A02040204020203" pitchFamily="34" charset="0"/>
                </a:rPr>
                <a:t>The Ground Truth</a:t>
              </a:r>
            </a:p>
          </p:txBody>
        </p:sp>
        <p:pic>
          <p:nvPicPr>
            <p:cNvPr id="435" name="图片 434">
              <a:extLst>
                <a:ext uri="{FF2B5EF4-FFF2-40B4-BE49-F238E27FC236}">
                  <a16:creationId xmlns:a16="http://schemas.microsoft.com/office/drawing/2014/main" id="{1CBF3D2B-F599-B205-4734-96D64B3A4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24" t="11350" r="6416" b="6270"/>
            <a:stretch/>
          </p:blipFill>
          <p:spPr>
            <a:xfrm>
              <a:off x="2134917" y="1390899"/>
              <a:ext cx="9223828" cy="3766456"/>
            </a:xfrm>
            <a:prstGeom prst="rect">
              <a:avLst/>
            </a:prstGeom>
          </p:spPr>
        </p:pic>
        <p:sp>
          <p:nvSpPr>
            <p:cNvPr id="439" name="文本框 438">
              <a:extLst>
                <a:ext uri="{FF2B5EF4-FFF2-40B4-BE49-F238E27FC236}">
                  <a16:creationId xmlns:a16="http://schemas.microsoft.com/office/drawing/2014/main" id="{50A77C7A-3B7D-4563-286A-CF49D3F38169}"/>
                </a:ext>
              </a:extLst>
            </p:cNvPr>
            <p:cNvSpPr txBox="1"/>
            <p:nvPr/>
          </p:nvSpPr>
          <p:spPr>
            <a:xfrm>
              <a:off x="2910711" y="5127667"/>
              <a:ext cx="26845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 err="1">
                  <a:latin typeface="Segoe UI Black" panose="020B0A02040204020203" pitchFamily="34" charset="0"/>
                  <a:ea typeface="Segoe UI Black" panose="020B0A02040204020203" pitchFamily="34" charset="0"/>
                </a:rPr>
                <a:t>a.Before</a:t>
              </a:r>
              <a:endParaRPr lang="en-US" altLang="zh-CN" sz="2000" i="1" dirty="0"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440" name="文本框 439">
              <a:extLst>
                <a:ext uri="{FF2B5EF4-FFF2-40B4-BE49-F238E27FC236}">
                  <a16:creationId xmlns:a16="http://schemas.microsoft.com/office/drawing/2014/main" id="{0D87A495-0F93-1450-C9FC-EC5FB5453DDC}"/>
                </a:ext>
              </a:extLst>
            </p:cNvPr>
            <p:cNvSpPr txBox="1"/>
            <p:nvPr/>
          </p:nvSpPr>
          <p:spPr>
            <a:xfrm>
              <a:off x="7167274" y="5057027"/>
              <a:ext cx="26845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 err="1">
                  <a:latin typeface="Segoe UI Black" panose="020B0A02040204020203" pitchFamily="34" charset="0"/>
                  <a:ea typeface="Segoe UI Black" panose="020B0A02040204020203" pitchFamily="34" charset="0"/>
                </a:rPr>
                <a:t>b.After</a:t>
              </a:r>
              <a:endParaRPr lang="en-US" altLang="zh-CN" sz="2000" i="1" dirty="0"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443" name="矩形: 圆角 442">
              <a:extLst>
                <a:ext uri="{FF2B5EF4-FFF2-40B4-BE49-F238E27FC236}">
                  <a16:creationId xmlns:a16="http://schemas.microsoft.com/office/drawing/2014/main" id="{5525CE80-1257-E22A-8348-DD65923EC9F1}"/>
                </a:ext>
              </a:extLst>
            </p:cNvPr>
            <p:cNvSpPr/>
            <p:nvPr/>
          </p:nvSpPr>
          <p:spPr>
            <a:xfrm>
              <a:off x="9216571" y="4513818"/>
              <a:ext cx="284123" cy="28412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FFFFFF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矩形: 圆角 443">
              <a:extLst>
                <a:ext uri="{FF2B5EF4-FFF2-40B4-BE49-F238E27FC236}">
                  <a16:creationId xmlns:a16="http://schemas.microsoft.com/office/drawing/2014/main" id="{0407B68C-1F42-8DC4-FAD9-0E9BC2353060}"/>
                </a:ext>
              </a:extLst>
            </p:cNvPr>
            <p:cNvSpPr/>
            <p:nvPr/>
          </p:nvSpPr>
          <p:spPr>
            <a:xfrm>
              <a:off x="8501741" y="3264265"/>
              <a:ext cx="932545" cy="40011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矩形: 圆角 444">
              <a:extLst>
                <a:ext uri="{FF2B5EF4-FFF2-40B4-BE49-F238E27FC236}">
                  <a16:creationId xmlns:a16="http://schemas.microsoft.com/office/drawing/2014/main" id="{67AC3752-78AC-7C4D-B1A4-993EBFDEE103}"/>
                </a:ext>
              </a:extLst>
            </p:cNvPr>
            <p:cNvSpPr/>
            <p:nvPr/>
          </p:nvSpPr>
          <p:spPr>
            <a:xfrm>
              <a:off x="8509547" y="3239896"/>
              <a:ext cx="849085" cy="400110"/>
            </a:xfrm>
            <a:prstGeom prst="roundRect">
              <a:avLst/>
            </a:prstGeom>
            <a:noFill/>
            <a:ln w="19050">
              <a:solidFill>
                <a:srgbClr val="FFFFFF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矩形: 圆角 445">
              <a:extLst>
                <a:ext uri="{FF2B5EF4-FFF2-40B4-BE49-F238E27FC236}">
                  <a16:creationId xmlns:a16="http://schemas.microsoft.com/office/drawing/2014/main" id="{D762D4B1-BF7F-FE6D-1959-6FDD620B1FCF}"/>
                </a:ext>
              </a:extLst>
            </p:cNvPr>
            <p:cNvSpPr/>
            <p:nvPr/>
          </p:nvSpPr>
          <p:spPr>
            <a:xfrm>
              <a:off x="8315774" y="3789863"/>
              <a:ext cx="295372" cy="400110"/>
            </a:xfrm>
            <a:prstGeom prst="roundRect">
              <a:avLst/>
            </a:prstGeom>
            <a:noFill/>
            <a:ln w="19050">
              <a:solidFill>
                <a:srgbClr val="FFFFFF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文本框 446">
              <a:extLst>
                <a:ext uri="{FF2B5EF4-FFF2-40B4-BE49-F238E27FC236}">
                  <a16:creationId xmlns:a16="http://schemas.microsoft.com/office/drawing/2014/main" id="{6F60BA3A-FEB4-3C15-D80F-C72C2CBC1163}"/>
                </a:ext>
              </a:extLst>
            </p:cNvPr>
            <p:cNvSpPr txBox="1"/>
            <p:nvPr/>
          </p:nvSpPr>
          <p:spPr>
            <a:xfrm>
              <a:off x="991195" y="5657192"/>
              <a:ext cx="65235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>
                  <a:latin typeface="Segoe UI Black" panose="020B0A02040204020203" pitchFamily="34" charset="0"/>
                  <a:ea typeface="Segoe UI Black" panose="020B0A02040204020203" pitchFamily="34" charset="0"/>
                </a:rPr>
                <a:t>Traffic Congestion Statistics by Grid Division</a:t>
              </a:r>
            </a:p>
          </p:txBody>
        </p:sp>
      </p:grpSp>
      <p:pic>
        <p:nvPicPr>
          <p:cNvPr id="74" name="图片 73">
            <a:extLst>
              <a:ext uri="{FF2B5EF4-FFF2-40B4-BE49-F238E27FC236}">
                <a16:creationId xmlns:a16="http://schemas.microsoft.com/office/drawing/2014/main" id="{6EE533E5-A52F-68B6-9E6F-FFB1F043EC7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3087" y="11778010"/>
            <a:ext cx="7315215" cy="5486411"/>
          </a:xfrm>
          <a:prstGeom prst="rect">
            <a:avLst/>
          </a:prstGeom>
        </p:spPr>
      </p:pic>
      <p:grpSp>
        <p:nvGrpSpPr>
          <p:cNvPr id="1035" name="组合 1034">
            <a:extLst>
              <a:ext uri="{FF2B5EF4-FFF2-40B4-BE49-F238E27FC236}">
                <a16:creationId xmlns:a16="http://schemas.microsoft.com/office/drawing/2014/main" id="{009B2F71-E66E-7F95-17E6-C8B53FD19A01}"/>
              </a:ext>
            </a:extLst>
          </p:cNvPr>
          <p:cNvGrpSpPr/>
          <p:nvPr/>
        </p:nvGrpSpPr>
        <p:grpSpPr>
          <a:xfrm>
            <a:off x="6589903" y="-6939428"/>
            <a:ext cx="8481954" cy="6639364"/>
            <a:chOff x="1369787" y="68940"/>
            <a:chExt cx="8481954" cy="6639364"/>
          </a:xfrm>
        </p:grpSpPr>
        <p:pic>
          <p:nvPicPr>
            <p:cNvPr id="75" name="内容占位符 4">
              <a:extLst>
                <a:ext uri="{FF2B5EF4-FFF2-40B4-BE49-F238E27FC236}">
                  <a16:creationId xmlns:a16="http://schemas.microsoft.com/office/drawing/2014/main" id="{B3B3B304-0425-FD05-F251-A74E96D30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rcRect l="17131" t="47068" r="33898" b="25676"/>
            <a:stretch/>
          </p:blipFill>
          <p:spPr>
            <a:xfrm>
              <a:off x="1369787" y="72449"/>
              <a:ext cx="8428261" cy="6634844"/>
            </a:xfrm>
            <a:prstGeom prst="rect">
              <a:avLst/>
            </a:prstGeom>
          </p:spPr>
        </p:pic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37DCF8A9-7F56-31DC-B59B-18A8B0BA4DCD}"/>
                </a:ext>
              </a:extLst>
            </p:cNvPr>
            <p:cNvSpPr/>
            <p:nvPr/>
          </p:nvSpPr>
          <p:spPr>
            <a:xfrm>
              <a:off x="1440383" y="142130"/>
              <a:ext cx="2515494" cy="6542242"/>
            </a:xfrm>
            <a:prstGeom prst="rect">
              <a:avLst/>
            </a:prstGeom>
            <a:solidFill>
              <a:srgbClr val="FFFFFF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EDEE0CB-0657-E996-A481-869AF80CBF73}"/>
                </a:ext>
              </a:extLst>
            </p:cNvPr>
            <p:cNvSpPr/>
            <p:nvPr/>
          </p:nvSpPr>
          <p:spPr>
            <a:xfrm>
              <a:off x="7694957" y="4407790"/>
              <a:ext cx="2099041" cy="2286000"/>
            </a:xfrm>
            <a:custGeom>
              <a:avLst/>
              <a:gdLst>
                <a:gd name="connsiteX0" fmla="*/ 614362 w 2133600"/>
                <a:gd name="connsiteY0" fmla="*/ 0 h 2286000"/>
                <a:gd name="connsiteX1" fmla="*/ 1328737 w 2133600"/>
                <a:gd name="connsiteY1" fmla="*/ 9525 h 2286000"/>
                <a:gd name="connsiteX2" fmla="*/ 1338262 w 2133600"/>
                <a:gd name="connsiteY2" fmla="*/ 666750 h 2286000"/>
                <a:gd name="connsiteX3" fmla="*/ 2124075 w 2133600"/>
                <a:gd name="connsiteY3" fmla="*/ 676275 h 2286000"/>
                <a:gd name="connsiteX4" fmla="*/ 2133600 w 2133600"/>
                <a:gd name="connsiteY4" fmla="*/ 2276475 h 2286000"/>
                <a:gd name="connsiteX5" fmla="*/ 104775 w 2133600"/>
                <a:gd name="connsiteY5" fmla="*/ 2286000 h 2286000"/>
                <a:gd name="connsiteX6" fmla="*/ 219075 w 2133600"/>
                <a:gd name="connsiteY6" fmla="*/ 2171700 h 2286000"/>
                <a:gd name="connsiteX7" fmla="*/ 0 w 2133600"/>
                <a:gd name="connsiteY7" fmla="*/ 1695450 h 2286000"/>
                <a:gd name="connsiteX8" fmla="*/ 862012 w 2133600"/>
                <a:gd name="connsiteY8" fmla="*/ 1947862 h 2286000"/>
                <a:gd name="connsiteX9" fmla="*/ 1257300 w 2133600"/>
                <a:gd name="connsiteY9" fmla="*/ 1604962 h 2286000"/>
                <a:gd name="connsiteX10" fmla="*/ 1271587 w 2133600"/>
                <a:gd name="connsiteY10" fmla="*/ 1343025 h 2286000"/>
                <a:gd name="connsiteX11" fmla="*/ 628650 w 2133600"/>
                <a:gd name="connsiteY11" fmla="*/ 1319212 h 2286000"/>
                <a:gd name="connsiteX12" fmla="*/ 614362 w 2133600"/>
                <a:gd name="connsiteY12" fmla="*/ 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33600" h="2286000">
                  <a:moveTo>
                    <a:pt x="614362" y="0"/>
                  </a:moveTo>
                  <a:lnTo>
                    <a:pt x="1328737" y="9525"/>
                  </a:lnTo>
                  <a:lnTo>
                    <a:pt x="1338262" y="666750"/>
                  </a:lnTo>
                  <a:lnTo>
                    <a:pt x="2124075" y="676275"/>
                  </a:lnTo>
                  <a:lnTo>
                    <a:pt x="2133600" y="2276475"/>
                  </a:lnTo>
                  <a:lnTo>
                    <a:pt x="104775" y="2286000"/>
                  </a:lnTo>
                  <a:lnTo>
                    <a:pt x="219075" y="2171700"/>
                  </a:lnTo>
                  <a:lnTo>
                    <a:pt x="0" y="1695450"/>
                  </a:lnTo>
                  <a:lnTo>
                    <a:pt x="862012" y="1947862"/>
                  </a:lnTo>
                  <a:lnTo>
                    <a:pt x="1257300" y="1604962"/>
                  </a:lnTo>
                  <a:lnTo>
                    <a:pt x="1271587" y="1343025"/>
                  </a:lnTo>
                  <a:lnTo>
                    <a:pt x="628650" y="1319212"/>
                  </a:lnTo>
                  <a:lnTo>
                    <a:pt x="614362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FDCD5A1-61BE-CF42-EF0E-34683DC262B8}"/>
                </a:ext>
              </a:extLst>
            </p:cNvPr>
            <p:cNvSpPr/>
            <p:nvPr/>
          </p:nvSpPr>
          <p:spPr>
            <a:xfrm>
              <a:off x="8290560" y="5745480"/>
              <a:ext cx="678180" cy="643890"/>
            </a:xfrm>
            <a:custGeom>
              <a:avLst/>
              <a:gdLst>
                <a:gd name="connsiteX0" fmla="*/ 0 w 678180"/>
                <a:gd name="connsiteY0" fmla="*/ 15240 h 643890"/>
                <a:gd name="connsiteX1" fmla="*/ 3810 w 678180"/>
                <a:gd name="connsiteY1" fmla="*/ 518160 h 643890"/>
                <a:gd name="connsiteX2" fmla="*/ 262890 w 678180"/>
                <a:gd name="connsiteY2" fmla="*/ 643890 h 643890"/>
                <a:gd name="connsiteX3" fmla="*/ 670560 w 678180"/>
                <a:gd name="connsiteY3" fmla="*/ 262890 h 643890"/>
                <a:gd name="connsiteX4" fmla="*/ 678180 w 678180"/>
                <a:gd name="connsiteY4" fmla="*/ 11430 h 643890"/>
                <a:gd name="connsiteX5" fmla="*/ 41910 w 678180"/>
                <a:gd name="connsiteY5" fmla="*/ 0 h 643890"/>
                <a:gd name="connsiteX6" fmla="*/ 0 w 678180"/>
                <a:gd name="connsiteY6" fmla="*/ 15240 h 64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8180" h="643890">
                  <a:moveTo>
                    <a:pt x="0" y="15240"/>
                  </a:moveTo>
                  <a:lnTo>
                    <a:pt x="3810" y="518160"/>
                  </a:lnTo>
                  <a:lnTo>
                    <a:pt x="262890" y="643890"/>
                  </a:lnTo>
                  <a:lnTo>
                    <a:pt x="670560" y="262890"/>
                  </a:lnTo>
                  <a:lnTo>
                    <a:pt x="678180" y="11430"/>
                  </a:lnTo>
                  <a:lnTo>
                    <a:pt x="41910" y="0"/>
                  </a:lnTo>
                  <a:lnTo>
                    <a:pt x="0" y="15240"/>
                  </a:lnTo>
                  <a:close/>
                </a:path>
              </a:pathLst>
            </a:custGeom>
            <a:solidFill>
              <a:srgbClr val="C8E5F3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7AE04E2-30A1-6659-92F7-A2926B7C1D67}"/>
                </a:ext>
              </a:extLst>
            </p:cNvPr>
            <p:cNvSpPr/>
            <p:nvPr/>
          </p:nvSpPr>
          <p:spPr>
            <a:xfrm>
              <a:off x="6974337" y="5154512"/>
              <a:ext cx="1328057" cy="1117600"/>
            </a:xfrm>
            <a:custGeom>
              <a:avLst/>
              <a:gdLst>
                <a:gd name="connsiteX0" fmla="*/ 0 w 1328057"/>
                <a:gd name="connsiteY0" fmla="*/ 7257 h 1117600"/>
                <a:gd name="connsiteX1" fmla="*/ 348342 w 1328057"/>
                <a:gd name="connsiteY1" fmla="*/ 428171 h 1117600"/>
                <a:gd name="connsiteX2" fmla="*/ 558800 w 1328057"/>
                <a:gd name="connsiteY2" fmla="*/ 740229 h 1117600"/>
                <a:gd name="connsiteX3" fmla="*/ 682171 w 1328057"/>
                <a:gd name="connsiteY3" fmla="*/ 914400 h 1117600"/>
                <a:gd name="connsiteX4" fmla="*/ 1328057 w 1328057"/>
                <a:gd name="connsiteY4" fmla="*/ 1117600 h 1117600"/>
                <a:gd name="connsiteX5" fmla="*/ 1313542 w 1328057"/>
                <a:gd name="connsiteY5" fmla="*/ 0 h 1117600"/>
                <a:gd name="connsiteX6" fmla="*/ 0 w 1328057"/>
                <a:gd name="connsiteY6" fmla="*/ 7257 h 111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8057" h="1117600">
                  <a:moveTo>
                    <a:pt x="0" y="7257"/>
                  </a:moveTo>
                  <a:lnTo>
                    <a:pt x="348342" y="428171"/>
                  </a:lnTo>
                  <a:lnTo>
                    <a:pt x="558800" y="740229"/>
                  </a:lnTo>
                  <a:lnTo>
                    <a:pt x="682171" y="914400"/>
                  </a:lnTo>
                  <a:lnTo>
                    <a:pt x="1328057" y="1117600"/>
                  </a:lnTo>
                  <a:lnTo>
                    <a:pt x="1313542" y="0"/>
                  </a:lnTo>
                  <a:lnTo>
                    <a:pt x="0" y="7257"/>
                  </a:lnTo>
                  <a:close/>
                </a:path>
              </a:pathLst>
            </a:custGeom>
            <a:solidFill>
              <a:srgbClr val="F59B7B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C096DAD5-4B88-0AD4-2E51-96CCEF066F55}"/>
                </a:ext>
              </a:extLst>
            </p:cNvPr>
            <p:cNvSpPr/>
            <p:nvPr/>
          </p:nvSpPr>
          <p:spPr>
            <a:xfrm>
              <a:off x="6993676" y="4443872"/>
              <a:ext cx="1298311" cy="359675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A672782-17C8-3962-5A62-EB8299019869}"/>
                </a:ext>
              </a:extLst>
            </p:cNvPr>
            <p:cNvSpPr/>
            <p:nvPr/>
          </p:nvSpPr>
          <p:spPr>
            <a:xfrm>
              <a:off x="7012770" y="4817404"/>
              <a:ext cx="1255154" cy="330654"/>
            </a:xfrm>
            <a:prstGeom prst="rect">
              <a:avLst/>
            </a:prstGeom>
            <a:solidFill>
              <a:srgbClr val="ABD7EC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矩形 306">
              <a:extLst>
                <a:ext uri="{FF2B5EF4-FFF2-40B4-BE49-F238E27FC236}">
                  <a16:creationId xmlns:a16="http://schemas.microsoft.com/office/drawing/2014/main" id="{AED9F168-BE2A-1EF9-82E8-EB9EDD65E289}"/>
                </a:ext>
              </a:extLst>
            </p:cNvPr>
            <p:cNvSpPr/>
            <p:nvPr/>
          </p:nvSpPr>
          <p:spPr>
            <a:xfrm>
              <a:off x="6988688" y="3681813"/>
              <a:ext cx="1298311" cy="747482"/>
            </a:xfrm>
            <a:prstGeom prst="rect">
              <a:avLst/>
            </a:prstGeom>
            <a:solidFill>
              <a:srgbClr val="ABD7EC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FF667695-7676-177F-9CDB-DEDEDC30A99B}"/>
                </a:ext>
              </a:extLst>
            </p:cNvPr>
            <p:cNvSpPr/>
            <p:nvPr/>
          </p:nvSpPr>
          <p:spPr>
            <a:xfrm>
              <a:off x="4716953" y="2077840"/>
              <a:ext cx="4286250" cy="3105150"/>
            </a:xfrm>
            <a:custGeom>
              <a:avLst/>
              <a:gdLst>
                <a:gd name="connsiteX0" fmla="*/ 19050 w 4286250"/>
                <a:gd name="connsiteY0" fmla="*/ 45720 h 3105150"/>
                <a:gd name="connsiteX1" fmla="*/ 0 w 4286250"/>
                <a:gd name="connsiteY1" fmla="*/ 1882140 h 3105150"/>
                <a:gd name="connsiteX2" fmla="*/ 2270760 w 4286250"/>
                <a:gd name="connsiteY2" fmla="*/ 3105150 h 3105150"/>
                <a:gd name="connsiteX3" fmla="*/ 2255520 w 4286250"/>
                <a:gd name="connsiteY3" fmla="*/ 1584960 h 3105150"/>
                <a:gd name="connsiteX4" fmla="*/ 3569970 w 4286250"/>
                <a:gd name="connsiteY4" fmla="*/ 1588770 h 3105150"/>
                <a:gd name="connsiteX5" fmla="*/ 3585210 w 4286250"/>
                <a:gd name="connsiteY5" fmla="*/ 2346960 h 3105150"/>
                <a:gd name="connsiteX6" fmla="*/ 4286250 w 4286250"/>
                <a:gd name="connsiteY6" fmla="*/ 2327910 h 3105150"/>
                <a:gd name="connsiteX7" fmla="*/ 4259580 w 4286250"/>
                <a:gd name="connsiteY7" fmla="*/ 0 h 3105150"/>
                <a:gd name="connsiteX8" fmla="*/ 19050 w 4286250"/>
                <a:gd name="connsiteY8" fmla="*/ 45720 h 310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50" h="3105150">
                  <a:moveTo>
                    <a:pt x="19050" y="45720"/>
                  </a:moveTo>
                  <a:lnTo>
                    <a:pt x="0" y="1882140"/>
                  </a:lnTo>
                  <a:lnTo>
                    <a:pt x="2270760" y="3105150"/>
                  </a:lnTo>
                  <a:lnTo>
                    <a:pt x="2255520" y="1584960"/>
                  </a:lnTo>
                  <a:lnTo>
                    <a:pt x="3569970" y="1588770"/>
                  </a:lnTo>
                  <a:lnTo>
                    <a:pt x="3585210" y="2346960"/>
                  </a:lnTo>
                  <a:lnTo>
                    <a:pt x="4286250" y="2327910"/>
                  </a:lnTo>
                  <a:lnTo>
                    <a:pt x="4259580" y="0"/>
                  </a:lnTo>
                  <a:lnTo>
                    <a:pt x="19050" y="45720"/>
                  </a:lnTo>
                  <a:close/>
                </a:path>
              </a:pathLst>
            </a:custGeom>
            <a:solidFill>
              <a:srgbClr val="F59B7B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9" name="矩形 308">
              <a:extLst>
                <a:ext uri="{FF2B5EF4-FFF2-40B4-BE49-F238E27FC236}">
                  <a16:creationId xmlns:a16="http://schemas.microsoft.com/office/drawing/2014/main" id="{3D9E09F6-F417-2ED5-109B-ACC6C78FE066}"/>
                </a:ext>
              </a:extLst>
            </p:cNvPr>
            <p:cNvSpPr/>
            <p:nvPr/>
          </p:nvSpPr>
          <p:spPr>
            <a:xfrm>
              <a:off x="9035367" y="1072240"/>
              <a:ext cx="806677" cy="4005943"/>
            </a:xfrm>
            <a:prstGeom prst="rect">
              <a:avLst/>
            </a:prstGeom>
            <a:solidFill>
              <a:srgbClr val="FFDD8E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矩形 309">
              <a:extLst>
                <a:ext uri="{FF2B5EF4-FFF2-40B4-BE49-F238E27FC236}">
                  <a16:creationId xmlns:a16="http://schemas.microsoft.com/office/drawing/2014/main" id="{3BE56713-053F-D35B-CC87-1E05E6AB68DB}"/>
                </a:ext>
              </a:extLst>
            </p:cNvPr>
            <p:cNvSpPr/>
            <p:nvPr/>
          </p:nvSpPr>
          <p:spPr>
            <a:xfrm>
              <a:off x="4017548" y="1063168"/>
              <a:ext cx="696686" cy="5642429"/>
            </a:xfrm>
            <a:prstGeom prst="rect">
              <a:avLst/>
            </a:prstGeom>
            <a:solidFill>
              <a:srgbClr val="FFDD8E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1" name="矩形 310">
              <a:extLst>
                <a:ext uri="{FF2B5EF4-FFF2-40B4-BE49-F238E27FC236}">
                  <a16:creationId xmlns:a16="http://schemas.microsoft.com/office/drawing/2014/main" id="{755DEC19-BBCC-7B8F-B17D-15E67D60C010}"/>
                </a:ext>
              </a:extLst>
            </p:cNvPr>
            <p:cNvSpPr/>
            <p:nvPr/>
          </p:nvSpPr>
          <p:spPr>
            <a:xfrm>
              <a:off x="4020455" y="68940"/>
              <a:ext cx="5806621" cy="994228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矩形 311">
              <a:extLst>
                <a:ext uri="{FF2B5EF4-FFF2-40B4-BE49-F238E27FC236}">
                  <a16:creationId xmlns:a16="http://schemas.microsoft.com/office/drawing/2014/main" id="{6DD89812-72CE-BA9A-1CE0-0CE46AAF5934}"/>
                </a:ext>
              </a:extLst>
            </p:cNvPr>
            <p:cNvSpPr/>
            <p:nvPr/>
          </p:nvSpPr>
          <p:spPr>
            <a:xfrm>
              <a:off x="4717139" y="1100102"/>
              <a:ext cx="4296228" cy="994228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矩形 312">
              <a:extLst>
                <a:ext uri="{FF2B5EF4-FFF2-40B4-BE49-F238E27FC236}">
                  <a16:creationId xmlns:a16="http://schemas.microsoft.com/office/drawing/2014/main" id="{AC8A7DFB-589B-2C6B-58EC-EE20F272DC36}"/>
                </a:ext>
              </a:extLst>
            </p:cNvPr>
            <p:cNvSpPr/>
            <p:nvPr/>
          </p:nvSpPr>
          <p:spPr>
            <a:xfrm>
              <a:off x="1403523" y="73461"/>
              <a:ext cx="8419190" cy="6634843"/>
            </a:xfrm>
            <a:prstGeom prst="rect">
              <a:avLst/>
            </a:pr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14" name="直接连接符 313">
              <a:extLst>
                <a:ext uri="{FF2B5EF4-FFF2-40B4-BE49-F238E27FC236}">
                  <a16:creationId xmlns:a16="http://schemas.microsoft.com/office/drawing/2014/main" id="{A3C7D643-C6CE-D4D9-9693-95CF2CDEE086}"/>
                </a:ext>
              </a:extLst>
            </p:cNvPr>
            <p:cNvCxnSpPr>
              <a:cxnSpLocks/>
            </p:cNvCxnSpPr>
            <p:nvPr/>
          </p:nvCxnSpPr>
          <p:spPr>
            <a:xfrm>
              <a:off x="4013199" y="70756"/>
              <a:ext cx="0" cy="6634844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id="{FF8A4843-945B-C964-D948-F04F0A1A463C}"/>
                </a:ext>
              </a:extLst>
            </p:cNvPr>
            <p:cNvCxnSpPr>
              <a:cxnSpLocks/>
            </p:cNvCxnSpPr>
            <p:nvPr/>
          </p:nvCxnSpPr>
          <p:spPr>
            <a:xfrm>
              <a:off x="4739139" y="2088242"/>
              <a:ext cx="4274228" cy="0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>
              <a:extLst>
                <a:ext uri="{FF2B5EF4-FFF2-40B4-BE49-F238E27FC236}">
                  <a16:creationId xmlns:a16="http://schemas.microsoft.com/office/drawing/2014/main" id="{3936C33D-D39F-AE84-ED14-AB9BD1E96616}"/>
                </a:ext>
              </a:extLst>
            </p:cNvPr>
            <p:cNvCxnSpPr>
              <a:cxnSpLocks/>
            </p:cNvCxnSpPr>
            <p:nvPr/>
          </p:nvCxnSpPr>
          <p:spPr>
            <a:xfrm>
              <a:off x="4013199" y="1064985"/>
              <a:ext cx="5806620" cy="0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>
              <a:extLst>
                <a:ext uri="{FF2B5EF4-FFF2-40B4-BE49-F238E27FC236}">
                  <a16:creationId xmlns:a16="http://schemas.microsoft.com/office/drawing/2014/main" id="{9A2A5DF4-BC60-DA72-B313-69D7EF0595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89904" y="1064985"/>
              <a:ext cx="27237" cy="2910111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>
              <a:extLst>
                <a:ext uri="{FF2B5EF4-FFF2-40B4-BE49-F238E27FC236}">
                  <a16:creationId xmlns:a16="http://schemas.microsoft.com/office/drawing/2014/main" id="{5703E011-79C9-59FE-8323-1CCC059B3E57}"/>
                </a:ext>
              </a:extLst>
            </p:cNvPr>
            <p:cNvCxnSpPr>
              <a:cxnSpLocks/>
            </p:cNvCxnSpPr>
            <p:nvPr/>
          </p:nvCxnSpPr>
          <p:spPr>
            <a:xfrm>
              <a:off x="9013369" y="1064985"/>
              <a:ext cx="0" cy="1023257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8" name="图片 347">
              <a:extLst>
                <a:ext uri="{FF2B5EF4-FFF2-40B4-BE49-F238E27FC236}">
                  <a16:creationId xmlns:a16="http://schemas.microsoft.com/office/drawing/2014/main" id="{11CF2221-E8B5-8941-E2A3-450A0BC27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9628" y="384874"/>
              <a:ext cx="427668" cy="427668"/>
            </a:xfrm>
            <a:prstGeom prst="rect">
              <a:avLst/>
            </a:prstGeom>
          </p:spPr>
        </p:pic>
        <p:pic>
          <p:nvPicPr>
            <p:cNvPr id="349" name="图片 348">
              <a:extLst>
                <a:ext uri="{FF2B5EF4-FFF2-40B4-BE49-F238E27FC236}">
                  <a16:creationId xmlns:a16="http://schemas.microsoft.com/office/drawing/2014/main" id="{03AE3FB7-7A7F-F79B-8D4A-36A13F633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9176" y="1379102"/>
              <a:ext cx="427668" cy="427668"/>
            </a:xfrm>
            <a:prstGeom prst="rect">
              <a:avLst/>
            </a:prstGeom>
          </p:spPr>
        </p:pic>
        <p:cxnSp>
          <p:nvCxnSpPr>
            <p:cNvPr id="350" name="直接连接符 349">
              <a:extLst>
                <a:ext uri="{FF2B5EF4-FFF2-40B4-BE49-F238E27FC236}">
                  <a16:creationId xmlns:a16="http://schemas.microsoft.com/office/drawing/2014/main" id="{C5AD8D84-ADD5-0697-E5ED-B6D6B37A6C38}"/>
                </a:ext>
              </a:extLst>
            </p:cNvPr>
            <p:cNvCxnSpPr>
              <a:cxnSpLocks/>
            </p:cNvCxnSpPr>
            <p:nvPr/>
          </p:nvCxnSpPr>
          <p:spPr>
            <a:xfrm>
              <a:off x="9013367" y="2088239"/>
              <a:ext cx="0" cy="2999018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>
              <a:extLst>
                <a:ext uri="{FF2B5EF4-FFF2-40B4-BE49-F238E27FC236}">
                  <a16:creationId xmlns:a16="http://schemas.microsoft.com/office/drawing/2014/main" id="{CF499941-196A-7A56-1F30-EBAAF5FA9E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28335" y="5078183"/>
              <a:ext cx="813709" cy="0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2" name="文本框 351">
              <a:extLst>
                <a:ext uri="{FF2B5EF4-FFF2-40B4-BE49-F238E27FC236}">
                  <a16:creationId xmlns:a16="http://schemas.microsoft.com/office/drawing/2014/main" id="{68907C6B-02E6-B6C9-0555-7AC4177729E7}"/>
                </a:ext>
              </a:extLst>
            </p:cNvPr>
            <p:cNvSpPr txBox="1"/>
            <p:nvPr/>
          </p:nvSpPr>
          <p:spPr>
            <a:xfrm>
              <a:off x="5889174" y="418333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A </a:t>
              </a:r>
              <a:endParaRPr lang="zh-CN" altLang="en-US" sz="28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id="{0F7E15D6-29C7-8048-B1C5-37D637089BAD}"/>
                </a:ext>
              </a:extLst>
            </p:cNvPr>
            <p:cNvSpPr txBox="1"/>
            <p:nvPr/>
          </p:nvSpPr>
          <p:spPr>
            <a:xfrm>
              <a:off x="5933146" y="1412561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B </a:t>
              </a:r>
              <a:endParaRPr lang="zh-CN" altLang="en-US" sz="28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400" name="文本框 399">
              <a:extLst>
                <a:ext uri="{FF2B5EF4-FFF2-40B4-BE49-F238E27FC236}">
                  <a16:creationId xmlns:a16="http://schemas.microsoft.com/office/drawing/2014/main" id="{498EE4FE-BC9F-98AA-65DE-F32FA7A83270}"/>
                </a:ext>
              </a:extLst>
            </p:cNvPr>
            <p:cNvSpPr txBox="1"/>
            <p:nvPr/>
          </p:nvSpPr>
          <p:spPr>
            <a:xfrm>
              <a:off x="9083947" y="1481793"/>
              <a:ext cx="7677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D</a:t>
              </a:r>
              <a:endParaRPr lang="zh-CN" altLang="en-US" sz="2800" b="1" i="1" dirty="0">
                <a:latin typeface="Palatino Linotype" panose="02040502050505030304" pitchFamily="18" charset="0"/>
              </a:endParaRPr>
            </a:p>
          </p:txBody>
        </p:sp>
        <p:pic>
          <p:nvPicPr>
            <p:cNvPr id="401" name="图片 400">
              <a:extLst>
                <a:ext uri="{FF2B5EF4-FFF2-40B4-BE49-F238E27FC236}">
                  <a16:creationId xmlns:a16="http://schemas.microsoft.com/office/drawing/2014/main" id="{661F3222-C5F4-8248-189C-EF412F618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9384" y="2057396"/>
              <a:ext cx="444828" cy="444828"/>
            </a:xfrm>
            <a:prstGeom prst="rect">
              <a:avLst/>
            </a:prstGeom>
          </p:spPr>
        </p:pic>
        <p:cxnSp>
          <p:nvCxnSpPr>
            <p:cNvPr id="402" name="直接连接符 401">
              <a:extLst>
                <a:ext uri="{FF2B5EF4-FFF2-40B4-BE49-F238E27FC236}">
                  <a16:creationId xmlns:a16="http://schemas.microsoft.com/office/drawing/2014/main" id="{E50A5DA0-D115-518D-E160-04906A068F94}"/>
                </a:ext>
              </a:extLst>
            </p:cNvPr>
            <p:cNvCxnSpPr>
              <a:cxnSpLocks/>
            </p:cNvCxnSpPr>
            <p:nvPr/>
          </p:nvCxnSpPr>
          <p:spPr>
            <a:xfrm>
              <a:off x="6979176" y="3681184"/>
              <a:ext cx="0" cy="1471387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直接连接符 402">
              <a:extLst>
                <a:ext uri="{FF2B5EF4-FFF2-40B4-BE49-F238E27FC236}">
                  <a16:creationId xmlns:a16="http://schemas.microsoft.com/office/drawing/2014/main" id="{4C2BBF0D-F9A8-BEC7-8184-52C2E94DF508}"/>
                </a:ext>
              </a:extLst>
            </p:cNvPr>
            <p:cNvCxnSpPr>
              <a:cxnSpLocks/>
            </p:cNvCxnSpPr>
            <p:nvPr/>
          </p:nvCxnSpPr>
          <p:spPr>
            <a:xfrm>
              <a:off x="6979176" y="3681184"/>
              <a:ext cx="1185106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直接连接符 403">
              <a:extLst>
                <a:ext uri="{FF2B5EF4-FFF2-40B4-BE49-F238E27FC236}">
                  <a16:creationId xmlns:a16="http://schemas.microsoft.com/office/drawing/2014/main" id="{E199A512-8F9D-8C02-C74F-AB3395D5F9DD}"/>
                </a:ext>
              </a:extLst>
            </p:cNvPr>
            <p:cNvCxnSpPr>
              <a:cxnSpLocks/>
            </p:cNvCxnSpPr>
            <p:nvPr/>
          </p:nvCxnSpPr>
          <p:spPr>
            <a:xfrm>
              <a:off x="6979176" y="4428671"/>
              <a:ext cx="2026934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直接连接符 404">
              <a:extLst>
                <a:ext uri="{FF2B5EF4-FFF2-40B4-BE49-F238E27FC236}">
                  <a16:creationId xmlns:a16="http://schemas.microsoft.com/office/drawing/2014/main" id="{C7E54ABA-ECD6-70F0-E7AE-1F75EDA82C7F}"/>
                </a:ext>
              </a:extLst>
            </p:cNvPr>
            <p:cNvCxnSpPr>
              <a:cxnSpLocks/>
            </p:cNvCxnSpPr>
            <p:nvPr/>
          </p:nvCxnSpPr>
          <p:spPr>
            <a:xfrm>
              <a:off x="8294910" y="3681184"/>
              <a:ext cx="0" cy="2618016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直接连接符 405">
              <a:extLst>
                <a:ext uri="{FF2B5EF4-FFF2-40B4-BE49-F238E27FC236}">
                  <a16:creationId xmlns:a16="http://schemas.microsoft.com/office/drawing/2014/main" id="{6B24ECCB-A3DA-A78D-85BA-B4F1DE55B7E0}"/>
                </a:ext>
              </a:extLst>
            </p:cNvPr>
            <p:cNvCxnSpPr>
              <a:cxnSpLocks/>
            </p:cNvCxnSpPr>
            <p:nvPr/>
          </p:nvCxnSpPr>
          <p:spPr>
            <a:xfrm>
              <a:off x="7039424" y="4798784"/>
              <a:ext cx="1124858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接连接符 406">
              <a:extLst>
                <a:ext uri="{FF2B5EF4-FFF2-40B4-BE49-F238E27FC236}">
                  <a16:creationId xmlns:a16="http://schemas.microsoft.com/office/drawing/2014/main" id="{BA644F68-F65C-24BF-4497-C053E264EB24}"/>
                </a:ext>
              </a:extLst>
            </p:cNvPr>
            <p:cNvCxnSpPr>
              <a:cxnSpLocks/>
            </p:cNvCxnSpPr>
            <p:nvPr/>
          </p:nvCxnSpPr>
          <p:spPr>
            <a:xfrm>
              <a:off x="7039424" y="5152571"/>
              <a:ext cx="1124858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直接连接符 407">
              <a:extLst>
                <a:ext uri="{FF2B5EF4-FFF2-40B4-BE49-F238E27FC236}">
                  <a16:creationId xmlns:a16="http://schemas.microsoft.com/office/drawing/2014/main" id="{283485E2-05F1-EBF2-FB82-190E621C3D3D}"/>
                </a:ext>
              </a:extLst>
            </p:cNvPr>
            <p:cNvCxnSpPr>
              <a:cxnSpLocks/>
            </p:cNvCxnSpPr>
            <p:nvPr/>
          </p:nvCxnSpPr>
          <p:spPr>
            <a:xfrm>
              <a:off x="8294910" y="5762171"/>
              <a:ext cx="7112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直接连接符 408">
              <a:extLst>
                <a:ext uri="{FF2B5EF4-FFF2-40B4-BE49-F238E27FC236}">
                  <a16:creationId xmlns:a16="http://schemas.microsoft.com/office/drawing/2014/main" id="{A8546E07-F99C-2BB3-FC83-9056F1AA05AD}"/>
                </a:ext>
              </a:extLst>
            </p:cNvPr>
            <p:cNvCxnSpPr>
              <a:cxnSpLocks/>
            </p:cNvCxnSpPr>
            <p:nvPr/>
          </p:nvCxnSpPr>
          <p:spPr>
            <a:xfrm>
              <a:off x="8955309" y="5762172"/>
              <a:ext cx="0" cy="341085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ED3AA562-9D39-3733-3C5C-D084FF538A39}"/>
                </a:ext>
              </a:extLst>
            </p:cNvPr>
            <p:cNvSpPr/>
            <p:nvPr/>
          </p:nvSpPr>
          <p:spPr>
            <a:xfrm>
              <a:off x="4713332" y="3998685"/>
              <a:ext cx="3207657" cy="2688778"/>
            </a:xfrm>
            <a:custGeom>
              <a:avLst/>
              <a:gdLst>
                <a:gd name="connsiteX0" fmla="*/ 0 w 3207657"/>
                <a:gd name="connsiteY0" fmla="*/ 0 h 2735943"/>
                <a:gd name="connsiteX1" fmla="*/ 863600 w 3207657"/>
                <a:gd name="connsiteY1" fmla="*/ 457200 h 2735943"/>
                <a:gd name="connsiteX2" fmla="*/ 2177143 w 3207657"/>
                <a:gd name="connsiteY2" fmla="*/ 1197429 h 2735943"/>
                <a:gd name="connsiteX3" fmla="*/ 2794000 w 3207657"/>
                <a:gd name="connsiteY3" fmla="*/ 1836057 h 2735943"/>
                <a:gd name="connsiteX4" fmla="*/ 3048000 w 3207657"/>
                <a:gd name="connsiteY4" fmla="*/ 2235200 h 2735943"/>
                <a:gd name="connsiteX5" fmla="*/ 3200400 w 3207657"/>
                <a:gd name="connsiteY5" fmla="*/ 2583543 h 2735943"/>
                <a:gd name="connsiteX6" fmla="*/ 3207657 w 3207657"/>
                <a:gd name="connsiteY6" fmla="*/ 2634343 h 2735943"/>
                <a:gd name="connsiteX7" fmla="*/ 3084286 w 3207657"/>
                <a:gd name="connsiteY7" fmla="*/ 2685143 h 2735943"/>
                <a:gd name="connsiteX8" fmla="*/ 3055257 w 3207657"/>
                <a:gd name="connsiteY8" fmla="*/ 2721429 h 2735943"/>
                <a:gd name="connsiteX9" fmla="*/ 0 w 3207657"/>
                <a:gd name="connsiteY9" fmla="*/ 2735943 h 2735943"/>
                <a:gd name="connsiteX10" fmla="*/ 0 w 3207657"/>
                <a:gd name="connsiteY10" fmla="*/ 0 h 27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7657" h="2735943">
                  <a:moveTo>
                    <a:pt x="0" y="0"/>
                  </a:moveTo>
                  <a:lnTo>
                    <a:pt x="863600" y="457200"/>
                  </a:lnTo>
                  <a:lnTo>
                    <a:pt x="2177143" y="1197429"/>
                  </a:lnTo>
                  <a:lnTo>
                    <a:pt x="2794000" y="1836057"/>
                  </a:lnTo>
                  <a:lnTo>
                    <a:pt x="3048000" y="2235200"/>
                  </a:lnTo>
                  <a:lnTo>
                    <a:pt x="3200400" y="2583543"/>
                  </a:lnTo>
                  <a:lnTo>
                    <a:pt x="3207657" y="2634343"/>
                  </a:lnTo>
                  <a:lnTo>
                    <a:pt x="3084286" y="2685143"/>
                  </a:lnTo>
                  <a:lnTo>
                    <a:pt x="3055257" y="2721429"/>
                  </a:lnTo>
                  <a:lnTo>
                    <a:pt x="0" y="27359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D8E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1" name="直接连接符 410">
              <a:extLst>
                <a:ext uri="{FF2B5EF4-FFF2-40B4-BE49-F238E27FC236}">
                  <a16:creationId xmlns:a16="http://schemas.microsoft.com/office/drawing/2014/main" id="{BBBB5EF1-3487-7190-AF98-BEF8B63A7B18}"/>
                </a:ext>
              </a:extLst>
            </p:cNvPr>
            <p:cNvCxnSpPr>
              <a:cxnSpLocks/>
            </p:cNvCxnSpPr>
            <p:nvPr/>
          </p:nvCxnSpPr>
          <p:spPr>
            <a:xfrm>
              <a:off x="4707443" y="3976914"/>
              <a:ext cx="2271733" cy="1240972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直接连接符 411">
              <a:extLst>
                <a:ext uri="{FF2B5EF4-FFF2-40B4-BE49-F238E27FC236}">
                  <a16:creationId xmlns:a16="http://schemas.microsoft.com/office/drawing/2014/main" id="{FA5D3F97-5FE6-57D5-B1A2-3293814E6174}"/>
                </a:ext>
              </a:extLst>
            </p:cNvPr>
            <p:cNvCxnSpPr>
              <a:cxnSpLocks/>
              <a:endCxn id="410" idx="3"/>
            </p:cNvCxnSpPr>
            <p:nvPr/>
          </p:nvCxnSpPr>
          <p:spPr>
            <a:xfrm>
              <a:off x="6977482" y="5215251"/>
              <a:ext cx="529850" cy="587839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直接连接符 412">
              <a:extLst>
                <a:ext uri="{FF2B5EF4-FFF2-40B4-BE49-F238E27FC236}">
                  <a16:creationId xmlns:a16="http://schemas.microsoft.com/office/drawing/2014/main" id="{FB2B4321-CE8A-CE9A-766C-92580CDDF467}"/>
                </a:ext>
              </a:extLst>
            </p:cNvPr>
            <p:cNvCxnSpPr>
              <a:cxnSpLocks/>
              <a:endCxn id="410" idx="5"/>
            </p:cNvCxnSpPr>
            <p:nvPr/>
          </p:nvCxnSpPr>
          <p:spPr>
            <a:xfrm>
              <a:off x="7577935" y="5936432"/>
              <a:ext cx="335797" cy="601258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直接连接符 413">
              <a:extLst>
                <a:ext uri="{FF2B5EF4-FFF2-40B4-BE49-F238E27FC236}">
                  <a16:creationId xmlns:a16="http://schemas.microsoft.com/office/drawing/2014/main" id="{38B73163-E15C-FB60-D9FE-4CB8BB0639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68013" y="6591426"/>
              <a:ext cx="120495" cy="92945"/>
            </a:xfrm>
            <a:prstGeom prst="line">
              <a:avLst/>
            </a:prstGeom>
            <a:ln w="508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5" name="图片 414">
              <a:extLst>
                <a:ext uri="{FF2B5EF4-FFF2-40B4-BE49-F238E27FC236}">
                  <a16:creationId xmlns:a16="http://schemas.microsoft.com/office/drawing/2014/main" id="{FACF8917-89E9-6011-2C9B-4ACF8BD49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7845" y="5764536"/>
              <a:ext cx="601258" cy="601258"/>
            </a:xfrm>
            <a:prstGeom prst="rect">
              <a:avLst/>
            </a:prstGeom>
          </p:spPr>
        </p:pic>
        <p:sp>
          <p:nvSpPr>
            <p:cNvPr id="416" name="文本框 415">
              <a:extLst>
                <a:ext uri="{FF2B5EF4-FFF2-40B4-BE49-F238E27FC236}">
                  <a16:creationId xmlns:a16="http://schemas.microsoft.com/office/drawing/2014/main" id="{E2D3B2E6-E651-1AE3-1F5B-3234A386686B}"/>
                </a:ext>
              </a:extLst>
            </p:cNvPr>
            <p:cNvSpPr txBox="1"/>
            <p:nvPr/>
          </p:nvSpPr>
          <p:spPr>
            <a:xfrm>
              <a:off x="4609167" y="5186591"/>
              <a:ext cx="1278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C </a:t>
              </a:r>
              <a:endParaRPr lang="zh-CN" altLang="en-US" sz="2800" b="1" i="1" dirty="0">
                <a:latin typeface="Palatino Linotype" panose="02040502050505030304" pitchFamily="18" charset="0"/>
              </a:endParaRPr>
            </a:p>
          </p:txBody>
        </p:sp>
        <p:pic>
          <p:nvPicPr>
            <p:cNvPr id="832" name="图片 831">
              <a:extLst>
                <a:ext uri="{FF2B5EF4-FFF2-40B4-BE49-F238E27FC236}">
                  <a16:creationId xmlns:a16="http://schemas.microsoft.com/office/drawing/2014/main" id="{1BD77A07-7F2B-D6B3-88FF-57FBEF756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5372" y="2549998"/>
              <a:ext cx="714541" cy="714541"/>
            </a:xfrm>
            <a:prstGeom prst="rect">
              <a:avLst/>
            </a:prstGeom>
          </p:spPr>
        </p:pic>
        <p:cxnSp>
          <p:nvCxnSpPr>
            <p:cNvPr id="834" name="直接连接符 833">
              <a:extLst>
                <a:ext uri="{FF2B5EF4-FFF2-40B4-BE49-F238E27FC236}">
                  <a16:creationId xmlns:a16="http://schemas.microsoft.com/office/drawing/2014/main" id="{28C5C532-4946-8429-A682-7039A4466C21}"/>
                </a:ext>
              </a:extLst>
            </p:cNvPr>
            <p:cNvCxnSpPr>
              <a:cxnSpLocks/>
            </p:cNvCxnSpPr>
            <p:nvPr/>
          </p:nvCxnSpPr>
          <p:spPr>
            <a:xfrm>
              <a:off x="7635372" y="6085130"/>
              <a:ext cx="890183" cy="288932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5" name="直接连接符 834">
              <a:extLst>
                <a:ext uri="{FF2B5EF4-FFF2-40B4-BE49-F238E27FC236}">
                  <a16:creationId xmlns:a16="http://schemas.microsoft.com/office/drawing/2014/main" id="{06F962B1-BDF6-75F2-F05D-3A459928CB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53716" y="6080996"/>
              <a:ext cx="341950" cy="308954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6" name="文本框 835">
              <a:extLst>
                <a:ext uri="{FF2B5EF4-FFF2-40B4-BE49-F238E27FC236}">
                  <a16:creationId xmlns:a16="http://schemas.microsoft.com/office/drawing/2014/main" id="{AE7D141E-A705-4084-06A4-B85F3BF917CC}"/>
                </a:ext>
              </a:extLst>
            </p:cNvPr>
            <p:cNvSpPr txBox="1"/>
            <p:nvPr/>
          </p:nvSpPr>
          <p:spPr>
            <a:xfrm>
              <a:off x="5816776" y="2792075"/>
              <a:ext cx="20104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E </a:t>
              </a:r>
              <a:endParaRPr lang="zh-CN" altLang="en-US" sz="3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837" name="文本框 836">
              <a:extLst>
                <a:ext uri="{FF2B5EF4-FFF2-40B4-BE49-F238E27FC236}">
                  <a16:creationId xmlns:a16="http://schemas.microsoft.com/office/drawing/2014/main" id="{3B9F69B0-3C8A-3F6A-289C-A29DD46CFD70}"/>
                </a:ext>
              </a:extLst>
            </p:cNvPr>
            <p:cNvSpPr txBox="1"/>
            <p:nvPr/>
          </p:nvSpPr>
          <p:spPr>
            <a:xfrm>
              <a:off x="7419287" y="3730644"/>
              <a:ext cx="915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F </a:t>
              </a:r>
              <a:endParaRPr lang="zh-CN" altLang="en-US" sz="2800" b="1" i="1" dirty="0">
                <a:latin typeface="Palatino Linotype" panose="02040502050505030304" pitchFamily="18" charset="0"/>
              </a:endParaRPr>
            </a:p>
          </p:txBody>
        </p:sp>
        <p:pic>
          <p:nvPicPr>
            <p:cNvPr id="838" name="图片 837">
              <a:extLst>
                <a:ext uri="{FF2B5EF4-FFF2-40B4-BE49-F238E27FC236}">
                  <a16:creationId xmlns:a16="http://schemas.microsoft.com/office/drawing/2014/main" id="{E74DE8FE-D0B6-02E3-B4C8-5C1326FC7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8332" y="3975040"/>
              <a:ext cx="385440" cy="385440"/>
            </a:xfrm>
            <a:prstGeom prst="rect">
              <a:avLst/>
            </a:prstGeom>
          </p:spPr>
        </p:pic>
        <p:sp>
          <p:nvSpPr>
            <p:cNvPr id="839" name="文本框 838">
              <a:extLst>
                <a:ext uri="{FF2B5EF4-FFF2-40B4-BE49-F238E27FC236}">
                  <a16:creationId xmlns:a16="http://schemas.microsoft.com/office/drawing/2014/main" id="{2498BC15-123F-00FC-7E06-3B5F81DA39F9}"/>
                </a:ext>
              </a:extLst>
            </p:cNvPr>
            <p:cNvSpPr txBox="1"/>
            <p:nvPr/>
          </p:nvSpPr>
          <p:spPr>
            <a:xfrm>
              <a:off x="7097236" y="4455891"/>
              <a:ext cx="748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>
                  <a:solidFill>
                    <a:schemeClr val="bg1"/>
                  </a:solidFill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G</a:t>
              </a:r>
              <a:endParaRPr lang="zh-CN" altLang="en-US" sz="1400" b="1" i="1" dirty="0">
                <a:solidFill>
                  <a:schemeClr val="bg1"/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840" name="文本框 839">
              <a:extLst>
                <a:ext uri="{FF2B5EF4-FFF2-40B4-BE49-F238E27FC236}">
                  <a16:creationId xmlns:a16="http://schemas.microsoft.com/office/drawing/2014/main" id="{83741758-A112-5C8E-44E8-EC4EDF378045}"/>
                </a:ext>
              </a:extLst>
            </p:cNvPr>
            <p:cNvSpPr txBox="1"/>
            <p:nvPr/>
          </p:nvSpPr>
          <p:spPr>
            <a:xfrm>
              <a:off x="7263205" y="4831035"/>
              <a:ext cx="7938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H </a:t>
              </a:r>
              <a:endParaRPr lang="zh-CN" altLang="en-US" sz="1400" b="1" i="1" dirty="0">
                <a:latin typeface="Palatino Linotype" panose="02040502050505030304" pitchFamily="18" charset="0"/>
              </a:endParaRPr>
            </a:p>
          </p:txBody>
        </p:sp>
        <p:pic>
          <p:nvPicPr>
            <p:cNvPr id="841" name="图片 840">
              <a:extLst>
                <a:ext uri="{FF2B5EF4-FFF2-40B4-BE49-F238E27FC236}">
                  <a16:creationId xmlns:a16="http://schemas.microsoft.com/office/drawing/2014/main" id="{F5A16BCE-D5D2-9D9C-494E-76BB700FC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2986" y="4859973"/>
              <a:ext cx="256717" cy="256717"/>
            </a:xfrm>
            <a:prstGeom prst="rect">
              <a:avLst/>
            </a:prstGeom>
          </p:spPr>
        </p:pic>
        <p:sp>
          <p:nvSpPr>
            <p:cNvPr id="842" name="文本框 841">
              <a:extLst>
                <a:ext uri="{FF2B5EF4-FFF2-40B4-BE49-F238E27FC236}">
                  <a16:creationId xmlns:a16="http://schemas.microsoft.com/office/drawing/2014/main" id="{E4569A29-365E-7564-E8E3-F760A5F9A541}"/>
                </a:ext>
              </a:extLst>
            </p:cNvPr>
            <p:cNvSpPr txBox="1"/>
            <p:nvPr/>
          </p:nvSpPr>
          <p:spPr>
            <a:xfrm>
              <a:off x="6713126" y="5223269"/>
              <a:ext cx="2010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I 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pic>
          <p:nvPicPr>
            <p:cNvPr id="843" name="图片 842">
              <a:extLst>
                <a:ext uri="{FF2B5EF4-FFF2-40B4-BE49-F238E27FC236}">
                  <a16:creationId xmlns:a16="http://schemas.microsoft.com/office/drawing/2014/main" id="{36768FC4-68BB-53AB-841D-A51D585B2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2519" y="5646821"/>
              <a:ext cx="369332" cy="369332"/>
            </a:xfrm>
            <a:prstGeom prst="rect">
              <a:avLst/>
            </a:prstGeom>
          </p:spPr>
        </p:pic>
        <p:sp>
          <p:nvSpPr>
            <p:cNvPr id="844" name="文本框 843">
              <a:extLst>
                <a:ext uri="{FF2B5EF4-FFF2-40B4-BE49-F238E27FC236}">
                  <a16:creationId xmlns:a16="http://schemas.microsoft.com/office/drawing/2014/main" id="{9E541E05-FAF1-C8B9-2117-4E79957666FD}"/>
                </a:ext>
              </a:extLst>
            </p:cNvPr>
            <p:cNvSpPr txBox="1"/>
            <p:nvPr/>
          </p:nvSpPr>
          <p:spPr>
            <a:xfrm>
              <a:off x="8297757" y="5753593"/>
              <a:ext cx="6575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K</a:t>
              </a:r>
              <a:endParaRPr lang="zh-CN" altLang="en-US" sz="1200" b="1" i="1" dirty="0">
                <a:latin typeface="Palatino Linotype" panose="02040502050505030304" pitchFamily="18" charset="0"/>
              </a:endParaRPr>
            </a:p>
          </p:txBody>
        </p:sp>
        <p:pic>
          <p:nvPicPr>
            <p:cNvPr id="845" name="图片 844">
              <a:extLst>
                <a:ext uri="{FF2B5EF4-FFF2-40B4-BE49-F238E27FC236}">
                  <a16:creationId xmlns:a16="http://schemas.microsoft.com/office/drawing/2014/main" id="{1926F0BC-9079-1B34-8150-A5FA3B18C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5545" y="5981479"/>
              <a:ext cx="256717" cy="256717"/>
            </a:xfrm>
            <a:prstGeom prst="rect">
              <a:avLst/>
            </a:prstGeom>
          </p:spPr>
        </p:pic>
        <p:pic>
          <p:nvPicPr>
            <p:cNvPr id="846" name="图片 845">
              <a:extLst>
                <a:ext uri="{FF2B5EF4-FFF2-40B4-BE49-F238E27FC236}">
                  <a16:creationId xmlns:a16="http://schemas.microsoft.com/office/drawing/2014/main" id="{3E72914C-B75C-DDA7-82ED-A7B780232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5892" y="4503639"/>
              <a:ext cx="216630" cy="216630"/>
            </a:xfrm>
            <a:prstGeom prst="rect">
              <a:avLst/>
            </a:prstGeom>
            <a:solidFill>
              <a:schemeClr val="bg1"/>
            </a:solidFill>
            <a:effectLst>
              <a:glow>
                <a:schemeClr val="bg1"/>
              </a:glow>
            </a:effectLst>
          </p:spPr>
        </p:pic>
        <p:sp>
          <p:nvSpPr>
            <p:cNvPr id="847" name="文本框 846">
              <a:extLst>
                <a:ext uri="{FF2B5EF4-FFF2-40B4-BE49-F238E27FC236}">
                  <a16:creationId xmlns:a16="http://schemas.microsoft.com/office/drawing/2014/main" id="{B6371E72-4885-DF29-81C4-4128CCAB5841}"/>
                </a:ext>
              </a:extLst>
            </p:cNvPr>
            <p:cNvSpPr txBox="1"/>
            <p:nvPr/>
          </p:nvSpPr>
          <p:spPr>
            <a:xfrm>
              <a:off x="8658380" y="5223269"/>
              <a:ext cx="9893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  <a:latin typeface="Palatino Linotype" panose="02040502050505030304" pitchFamily="18" charset="0"/>
                  <a:ea typeface="MingLiU-ExtB" panose="02020500000000000000" pitchFamily="18" charset="-120"/>
                </a:rPr>
                <a:t>Area G</a:t>
              </a:r>
              <a:endParaRPr lang="zh-CN" altLang="en-US" sz="2000" b="1" i="1" dirty="0">
                <a:solidFill>
                  <a:schemeClr val="bg1"/>
                </a:solidFill>
                <a:latin typeface="Palatino Linotype" panose="02040502050505030304" pitchFamily="18" charset="0"/>
              </a:endParaRPr>
            </a:p>
          </p:txBody>
        </p:sp>
        <p:pic>
          <p:nvPicPr>
            <p:cNvPr id="848" name="图片 847">
              <a:extLst>
                <a:ext uri="{FF2B5EF4-FFF2-40B4-BE49-F238E27FC236}">
                  <a16:creationId xmlns:a16="http://schemas.microsoft.com/office/drawing/2014/main" id="{BA04B891-C364-454D-8087-5180F3F2C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0041" y="5677605"/>
              <a:ext cx="510217" cy="510217"/>
            </a:xfrm>
            <a:prstGeom prst="rect">
              <a:avLst/>
            </a:prstGeom>
            <a:solidFill>
              <a:schemeClr val="bg1"/>
            </a:solidFill>
            <a:effectLst>
              <a:glow>
                <a:schemeClr val="bg1"/>
              </a:glow>
            </a:effectLst>
          </p:spPr>
        </p:pic>
        <p:sp>
          <p:nvSpPr>
            <p:cNvPr id="849" name="椭圆 848">
              <a:extLst>
                <a:ext uri="{FF2B5EF4-FFF2-40B4-BE49-F238E27FC236}">
                  <a16:creationId xmlns:a16="http://schemas.microsoft.com/office/drawing/2014/main" id="{8E34BB8F-1B06-063F-4F9A-B280152E1BEE}"/>
                </a:ext>
              </a:extLst>
            </p:cNvPr>
            <p:cNvSpPr/>
            <p:nvPr/>
          </p:nvSpPr>
          <p:spPr>
            <a:xfrm>
              <a:off x="8376562" y="581863"/>
              <a:ext cx="123940" cy="123940"/>
            </a:xfrm>
            <a:prstGeom prst="ellipse">
              <a:avLst/>
            </a:prstGeom>
            <a:solidFill>
              <a:srgbClr val="81B21F"/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0" name="椭圆 849">
              <a:extLst>
                <a:ext uri="{FF2B5EF4-FFF2-40B4-BE49-F238E27FC236}">
                  <a16:creationId xmlns:a16="http://schemas.microsoft.com/office/drawing/2014/main" id="{3EBDC40C-EA84-3A19-429A-47D1197A390B}"/>
                </a:ext>
              </a:extLst>
            </p:cNvPr>
            <p:cNvSpPr/>
            <p:nvPr/>
          </p:nvSpPr>
          <p:spPr>
            <a:xfrm>
              <a:off x="5222448" y="1532202"/>
              <a:ext cx="123940" cy="123940"/>
            </a:xfrm>
            <a:prstGeom prst="ellipse">
              <a:avLst/>
            </a:prstGeom>
            <a:solidFill>
              <a:srgbClr val="81B21F"/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1" name="椭圆 850">
              <a:extLst>
                <a:ext uri="{FF2B5EF4-FFF2-40B4-BE49-F238E27FC236}">
                  <a16:creationId xmlns:a16="http://schemas.microsoft.com/office/drawing/2014/main" id="{08EC700A-6A4C-8C79-3EBD-46B971CCC921}"/>
                </a:ext>
              </a:extLst>
            </p:cNvPr>
            <p:cNvSpPr/>
            <p:nvPr/>
          </p:nvSpPr>
          <p:spPr>
            <a:xfrm>
              <a:off x="6852726" y="2563179"/>
              <a:ext cx="123940" cy="123940"/>
            </a:xfrm>
            <a:prstGeom prst="ellipse">
              <a:avLst/>
            </a:prstGeom>
            <a:solidFill>
              <a:srgbClr val="81B21F"/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52" name="直接箭头连接符 851">
              <a:extLst>
                <a:ext uri="{FF2B5EF4-FFF2-40B4-BE49-F238E27FC236}">
                  <a16:creationId xmlns:a16="http://schemas.microsoft.com/office/drawing/2014/main" id="{47DC50B4-B8C6-F872-2892-58E4CD8852CB}"/>
                </a:ext>
              </a:extLst>
            </p:cNvPr>
            <p:cNvCxnSpPr>
              <a:cxnSpLocks/>
            </p:cNvCxnSpPr>
            <p:nvPr/>
          </p:nvCxnSpPr>
          <p:spPr>
            <a:xfrm>
              <a:off x="5413561" y="1679355"/>
              <a:ext cx="1364878" cy="854888"/>
            </a:xfrm>
            <a:prstGeom prst="straightConnector1">
              <a:avLst/>
            </a:prstGeom>
            <a:ln w="28575">
              <a:solidFill>
                <a:schemeClr val="accent6">
                  <a:lumMod val="50000"/>
                </a:schemeClr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3" name="直接箭头连接符 852">
              <a:extLst>
                <a:ext uri="{FF2B5EF4-FFF2-40B4-BE49-F238E27FC236}">
                  <a16:creationId xmlns:a16="http://schemas.microsoft.com/office/drawing/2014/main" id="{78915FD0-D59F-0760-17C5-A63D668CEB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39424" y="792891"/>
              <a:ext cx="1345073" cy="1756034"/>
            </a:xfrm>
            <a:prstGeom prst="straightConnector1">
              <a:avLst/>
            </a:prstGeom>
            <a:ln w="28575">
              <a:solidFill>
                <a:schemeClr val="accent6">
                  <a:lumMod val="50000"/>
                </a:schemeClr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4" name="椭圆 853">
              <a:extLst>
                <a:ext uri="{FF2B5EF4-FFF2-40B4-BE49-F238E27FC236}">
                  <a16:creationId xmlns:a16="http://schemas.microsoft.com/office/drawing/2014/main" id="{E3C9CF69-B02E-4E4A-AA13-E76724800C24}"/>
                </a:ext>
              </a:extLst>
            </p:cNvPr>
            <p:cNvSpPr/>
            <p:nvPr/>
          </p:nvSpPr>
          <p:spPr>
            <a:xfrm>
              <a:off x="4978126" y="2386001"/>
              <a:ext cx="123940" cy="123940"/>
            </a:xfrm>
            <a:prstGeom prst="ellipse">
              <a:avLst/>
            </a:prstGeom>
            <a:solidFill>
              <a:srgbClr val="EB7E60"/>
            </a:solidFill>
            <a:ln w="38100">
              <a:solidFill>
                <a:srgbClr val="C745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5" name="椭圆 854">
              <a:extLst>
                <a:ext uri="{FF2B5EF4-FFF2-40B4-BE49-F238E27FC236}">
                  <a16:creationId xmlns:a16="http://schemas.microsoft.com/office/drawing/2014/main" id="{3C90AF6F-1DD0-C7B1-A6A0-FAD58B361295}"/>
                </a:ext>
              </a:extLst>
            </p:cNvPr>
            <p:cNvSpPr/>
            <p:nvPr/>
          </p:nvSpPr>
          <p:spPr>
            <a:xfrm>
              <a:off x="5843309" y="3173980"/>
              <a:ext cx="123940" cy="123940"/>
            </a:xfrm>
            <a:prstGeom prst="ellipse">
              <a:avLst/>
            </a:prstGeom>
            <a:solidFill>
              <a:srgbClr val="EB7E60"/>
            </a:solidFill>
            <a:ln w="38100">
              <a:solidFill>
                <a:srgbClr val="C745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56" name="直接箭头连接符 855">
              <a:extLst>
                <a:ext uri="{FF2B5EF4-FFF2-40B4-BE49-F238E27FC236}">
                  <a16:creationId xmlns:a16="http://schemas.microsoft.com/office/drawing/2014/main" id="{262B3A9E-6F8E-BD1C-57F0-EA303D35651D}"/>
                </a:ext>
              </a:extLst>
            </p:cNvPr>
            <p:cNvCxnSpPr>
              <a:cxnSpLocks/>
            </p:cNvCxnSpPr>
            <p:nvPr/>
          </p:nvCxnSpPr>
          <p:spPr>
            <a:xfrm>
              <a:off x="5168906" y="2594351"/>
              <a:ext cx="675379" cy="553229"/>
            </a:xfrm>
            <a:prstGeom prst="straightConnector1">
              <a:avLst/>
            </a:prstGeom>
            <a:ln w="28575">
              <a:solidFill>
                <a:srgbClr val="C74546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7" name="椭圆 856">
              <a:extLst>
                <a:ext uri="{FF2B5EF4-FFF2-40B4-BE49-F238E27FC236}">
                  <a16:creationId xmlns:a16="http://schemas.microsoft.com/office/drawing/2014/main" id="{BD470D79-5167-B97D-5D72-061A8E650471}"/>
                </a:ext>
              </a:extLst>
            </p:cNvPr>
            <p:cNvSpPr/>
            <p:nvPr/>
          </p:nvSpPr>
          <p:spPr>
            <a:xfrm>
              <a:off x="5260266" y="3243855"/>
              <a:ext cx="123940" cy="123940"/>
            </a:xfrm>
            <a:prstGeom prst="ellipse">
              <a:avLst/>
            </a:prstGeom>
            <a:solidFill>
              <a:srgbClr val="EB7E60"/>
            </a:solidFill>
            <a:ln w="38100">
              <a:solidFill>
                <a:srgbClr val="C745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58" name="直接箭头连接符 857">
              <a:extLst>
                <a:ext uri="{FF2B5EF4-FFF2-40B4-BE49-F238E27FC236}">
                  <a16:creationId xmlns:a16="http://schemas.microsoft.com/office/drawing/2014/main" id="{674265FE-251E-A3CB-0C78-047CE6F019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49220" y="3264539"/>
              <a:ext cx="256840" cy="61983"/>
            </a:xfrm>
            <a:prstGeom prst="straightConnector1">
              <a:avLst/>
            </a:prstGeom>
            <a:ln w="28575">
              <a:solidFill>
                <a:srgbClr val="C74546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9" name="直接箭头连接符 858">
              <a:extLst>
                <a:ext uri="{FF2B5EF4-FFF2-40B4-BE49-F238E27FC236}">
                  <a16:creationId xmlns:a16="http://schemas.microsoft.com/office/drawing/2014/main" id="{EC8CA00D-9227-48E0-88CD-719495BEBFFD}"/>
                </a:ext>
              </a:extLst>
            </p:cNvPr>
            <p:cNvCxnSpPr>
              <a:cxnSpLocks/>
            </p:cNvCxnSpPr>
            <p:nvPr/>
          </p:nvCxnSpPr>
          <p:spPr>
            <a:xfrm>
              <a:off x="4981080" y="2637413"/>
              <a:ext cx="188597" cy="568415"/>
            </a:xfrm>
            <a:prstGeom prst="straightConnector1">
              <a:avLst/>
            </a:prstGeom>
            <a:ln w="28575">
              <a:solidFill>
                <a:srgbClr val="C74546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0" name="椭圆 859">
              <a:extLst>
                <a:ext uri="{FF2B5EF4-FFF2-40B4-BE49-F238E27FC236}">
                  <a16:creationId xmlns:a16="http://schemas.microsoft.com/office/drawing/2014/main" id="{DAA1ABAC-734D-09DA-70BC-6AE5C66B1060}"/>
                </a:ext>
              </a:extLst>
            </p:cNvPr>
            <p:cNvSpPr/>
            <p:nvPr/>
          </p:nvSpPr>
          <p:spPr>
            <a:xfrm>
              <a:off x="9269384" y="3439242"/>
              <a:ext cx="172425" cy="17242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61" name="直接箭头连接符 860">
              <a:extLst>
                <a:ext uri="{FF2B5EF4-FFF2-40B4-BE49-F238E27FC236}">
                  <a16:creationId xmlns:a16="http://schemas.microsoft.com/office/drawing/2014/main" id="{5ADA0405-A631-BE8A-9CBA-879C537228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72551" y="3526971"/>
              <a:ext cx="4807490" cy="66491"/>
            </a:xfrm>
            <a:prstGeom prst="straightConnector1">
              <a:avLst/>
            </a:prstGeom>
            <a:ln w="38100">
              <a:solidFill>
                <a:srgbClr val="ED8828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2" name="椭圆 861">
              <a:extLst>
                <a:ext uri="{FF2B5EF4-FFF2-40B4-BE49-F238E27FC236}">
                  <a16:creationId xmlns:a16="http://schemas.microsoft.com/office/drawing/2014/main" id="{BC93D9C1-6B82-A904-13B1-6BE6FDBBC235}"/>
                </a:ext>
              </a:extLst>
            </p:cNvPr>
            <p:cNvSpPr/>
            <p:nvPr/>
          </p:nvSpPr>
          <p:spPr>
            <a:xfrm>
              <a:off x="7210095" y="4043155"/>
              <a:ext cx="149489" cy="149489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33ABC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63" name="直接箭头连接符 862">
              <a:extLst>
                <a:ext uri="{FF2B5EF4-FFF2-40B4-BE49-F238E27FC236}">
                  <a16:creationId xmlns:a16="http://schemas.microsoft.com/office/drawing/2014/main" id="{667AE194-30D9-C8B9-87BA-0A8A466F9F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18341" y="4136151"/>
              <a:ext cx="791463" cy="164072"/>
            </a:xfrm>
            <a:prstGeom prst="straightConnector1">
              <a:avLst/>
            </a:prstGeom>
            <a:ln w="28575">
              <a:solidFill>
                <a:srgbClr val="33ABC1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4" name="直接箭头连接符 863">
              <a:extLst>
                <a:ext uri="{FF2B5EF4-FFF2-40B4-BE49-F238E27FC236}">
                  <a16:creationId xmlns:a16="http://schemas.microsoft.com/office/drawing/2014/main" id="{81E779C5-1349-3405-D020-2A3773A7C92E}"/>
                </a:ext>
              </a:extLst>
            </p:cNvPr>
            <p:cNvCxnSpPr>
              <a:cxnSpLocks/>
            </p:cNvCxnSpPr>
            <p:nvPr/>
          </p:nvCxnSpPr>
          <p:spPr>
            <a:xfrm>
              <a:off x="6292391" y="4443872"/>
              <a:ext cx="652814" cy="538859"/>
            </a:xfrm>
            <a:prstGeom prst="straightConnector1">
              <a:avLst/>
            </a:prstGeom>
            <a:ln w="28575">
              <a:solidFill>
                <a:srgbClr val="33ABC1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5" name="椭圆 864">
              <a:extLst>
                <a:ext uri="{FF2B5EF4-FFF2-40B4-BE49-F238E27FC236}">
                  <a16:creationId xmlns:a16="http://schemas.microsoft.com/office/drawing/2014/main" id="{15A2158D-4B04-D4F7-57C8-BECE5EA27F3E}"/>
                </a:ext>
              </a:extLst>
            </p:cNvPr>
            <p:cNvSpPr/>
            <p:nvPr/>
          </p:nvSpPr>
          <p:spPr>
            <a:xfrm>
              <a:off x="4140803" y="3501535"/>
              <a:ext cx="172425" cy="17242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6" name="椭圆 865">
              <a:extLst>
                <a:ext uri="{FF2B5EF4-FFF2-40B4-BE49-F238E27FC236}">
                  <a16:creationId xmlns:a16="http://schemas.microsoft.com/office/drawing/2014/main" id="{F5D97415-8FA1-A43D-2DF8-48744B59B5CB}"/>
                </a:ext>
              </a:extLst>
            </p:cNvPr>
            <p:cNvSpPr/>
            <p:nvPr/>
          </p:nvSpPr>
          <p:spPr>
            <a:xfrm>
              <a:off x="6070811" y="4285735"/>
              <a:ext cx="149489" cy="149489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33ABC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7" name="椭圆 866">
              <a:extLst>
                <a:ext uri="{FF2B5EF4-FFF2-40B4-BE49-F238E27FC236}">
                  <a16:creationId xmlns:a16="http://schemas.microsoft.com/office/drawing/2014/main" id="{9D34223C-B086-DF40-0E52-6EC0A5836E27}"/>
                </a:ext>
              </a:extLst>
            </p:cNvPr>
            <p:cNvSpPr/>
            <p:nvPr/>
          </p:nvSpPr>
          <p:spPr>
            <a:xfrm>
              <a:off x="7065425" y="4913586"/>
              <a:ext cx="149489" cy="149489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33ABC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68" name="组合 867">
              <a:extLst>
                <a:ext uri="{FF2B5EF4-FFF2-40B4-BE49-F238E27FC236}">
                  <a16:creationId xmlns:a16="http://schemas.microsoft.com/office/drawing/2014/main" id="{4E9D4CD3-A9B6-D274-B549-5ECB77328049}"/>
                </a:ext>
              </a:extLst>
            </p:cNvPr>
            <p:cNvGrpSpPr/>
            <p:nvPr/>
          </p:nvGrpSpPr>
          <p:grpSpPr>
            <a:xfrm>
              <a:off x="1586693" y="1100102"/>
              <a:ext cx="2322864" cy="4778459"/>
              <a:chOff x="1676327" y="111087"/>
              <a:chExt cx="2322864" cy="4778459"/>
            </a:xfrm>
          </p:grpSpPr>
          <p:sp>
            <p:nvSpPr>
              <p:cNvPr id="869" name="文本框 868">
                <a:extLst>
                  <a:ext uri="{FF2B5EF4-FFF2-40B4-BE49-F238E27FC236}">
                    <a16:creationId xmlns:a16="http://schemas.microsoft.com/office/drawing/2014/main" id="{EAB61E5B-8360-CA13-F6F5-52C9593DFA63}"/>
                  </a:ext>
                </a:extLst>
              </p:cNvPr>
              <p:cNvSpPr txBox="1"/>
              <p:nvPr/>
            </p:nvSpPr>
            <p:spPr>
              <a:xfrm>
                <a:off x="2686817" y="1153990"/>
                <a:ext cx="12426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Periphery </a:t>
                </a:r>
                <a:endParaRPr lang="zh-CN" altLang="en-US" sz="2800" b="1" i="1" dirty="0">
                  <a:latin typeface="Palatino Linotype" panose="02040502050505030304" pitchFamily="18" charset="0"/>
                </a:endParaRPr>
              </a:p>
            </p:txBody>
          </p:sp>
          <p:grpSp>
            <p:nvGrpSpPr>
              <p:cNvPr id="870" name="组合 869">
                <a:extLst>
                  <a:ext uri="{FF2B5EF4-FFF2-40B4-BE49-F238E27FC236}">
                    <a16:creationId xmlns:a16="http://schemas.microsoft.com/office/drawing/2014/main" id="{3C70DDF0-10E4-E615-475C-46BA77FEDDF2}"/>
                  </a:ext>
                </a:extLst>
              </p:cNvPr>
              <p:cNvGrpSpPr/>
              <p:nvPr/>
            </p:nvGrpSpPr>
            <p:grpSpPr>
              <a:xfrm>
                <a:off x="1676327" y="111087"/>
                <a:ext cx="2322864" cy="4778459"/>
                <a:chOff x="1676327" y="111087"/>
                <a:chExt cx="2322864" cy="4778459"/>
              </a:xfrm>
            </p:grpSpPr>
            <p:sp>
              <p:nvSpPr>
                <p:cNvPr id="871" name="文本框 870">
                  <a:extLst>
                    <a:ext uri="{FF2B5EF4-FFF2-40B4-BE49-F238E27FC236}">
                      <a16:creationId xmlns:a16="http://schemas.microsoft.com/office/drawing/2014/main" id="{8E18D787-7198-B30A-AAC6-4FB0B399CDFE}"/>
                    </a:ext>
                  </a:extLst>
                </p:cNvPr>
                <p:cNvSpPr txBox="1"/>
                <p:nvPr/>
              </p:nvSpPr>
              <p:spPr>
                <a:xfrm>
                  <a:off x="2568044" y="3630415"/>
                  <a:ext cx="139493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inbound need</a:t>
                  </a:r>
                </a:p>
              </p:txBody>
            </p:sp>
            <p:sp>
              <p:nvSpPr>
                <p:cNvPr id="872" name="文本框 871">
                  <a:extLst>
                    <a:ext uri="{FF2B5EF4-FFF2-40B4-BE49-F238E27FC236}">
                      <a16:creationId xmlns:a16="http://schemas.microsoft.com/office/drawing/2014/main" id="{F1248283-CAF0-484B-9B33-73C4D2856C3C}"/>
                    </a:ext>
                  </a:extLst>
                </p:cNvPr>
                <p:cNvSpPr txBox="1"/>
                <p:nvPr/>
              </p:nvSpPr>
              <p:spPr>
                <a:xfrm>
                  <a:off x="2577007" y="3924914"/>
                  <a:ext cx="13773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resident need</a:t>
                  </a:r>
                </a:p>
              </p:txBody>
            </p:sp>
            <p:sp>
              <p:nvSpPr>
                <p:cNvPr id="873" name="文本框 872">
                  <a:extLst>
                    <a:ext uri="{FF2B5EF4-FFF2-40B4-BE49-F238E27FC236}">
                      <a16:creationId xmlns:a16="http://schemas.microsoft.com/office/drawing/2014/main" id="{AE60947C-7661-0F17-EB17-97269C2B36E0}"/>
                    </a:ext>
                  </a:extLst>
                </p:cNvPr>
                <p:cNvSpPr txBox="1"/>
                <p:nvPr/>
              </p:nvSpPr>
              <p:spPr>
                <a:xfrm>
                  <a:off x="2577007" y="4244100"/>
                  <a:ext cx="142218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industry need</a:t>
                  </a:r>
                </a:p>
              </p:txBody>
            </p:sp>
            <p:grpSp>
              <p:nvGrpSpPr>
                <p:cNvPr id="874" name="组合 873">
                  <a:extLst>
                    <a:ext uri="{FF2B5EF4-FFF2-40B4-BE49-F238E27FC236}">
                      <a16:creationId xmlns:a16="http://schemas.microsoft.com/office/drawing/2014/main" id="{8F7E6666-770C-0A07-19C0-D547FE30EF65}"/>
                    </a:ext>
                  </a:extLst>
                </p:cNvPr>
                <p:cNvGrpSpPr/>
                <p:nvPr/>
              </p:nvGrpSpPr>
              <p:grpSpPr>
                <a:xfrm>
                  <a:off x="1676327" y="111087"/>
                  <a:ext cx="2140411" cy="4778459"/>
                  <a:chOff x="1676327" y="111087"/>
                  <a:chExt cx="2140411" cy="4778459"/>
                </a:xfrm>
              </p:grpSpPr>
              <p:sp>
                <p:nvSpPr>
                  <p:cNvPr id="875" name="矩形: 圆角 874">
                    <a:extLst>
                      <a:ext uri="{FF2B5EF4-FFF2-40B4-BE49-F238E27FC236}">
                        <a16:creationId xmlns:a16="http://schemas.microsoft.com/office/drawing/2014/main" id="{04F8E5CB-6434-07AE-3BC9-44C1307C6C76}"/>
                      </a:ext>
                    </a:extLst>
                  </p:cNvPr>
                  <p:cNvSpPr/>
                  <p:nvPr/>
                </p:nvSpPr>
                <p:spPr>
                  <a:xfrm>
                    <a:off x="1682350" y="705802"/>
                    <a:ext cx="401863" cy="308393"/>
                  </a:xfrm>
                  <a:prstGeom prst="roundRect">
                    <a:avLst/>
                  </a:prstGeom>
                  <a:solidFill>
                    <a:srgbClr val="CBE3BB"/>
                  </a:solidFill>
                  <a:ln w="285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876" name="图片 875">
                    <a:extLst>
                      <a:ext uri="{FF2B5EF4-FFF2-40B4-BE49-F238E27FC236}">
                        <a16:creationId xmlns:a16="http://schemas.microsoft.com/office/drawing/2014/main" id="{927BAE03-B957-D611-B4FB-BE917FE6253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04972" y="705802"/>
                    <a:ext cx="289267" cy="289267"/>
                  </a:xfrm>
                  <a:prstGeom prst="rect">
                    <a:avLst/>
                  </a:prstGeom>
                </p:spPr>
              </p:pic>
              <p:sp>
                <p:nvSpPr>
                  <p:cNvPr id="877" name="文本框 876">
                    <a:extLst>
                      <a:ext uri="{FF2B5EF4-FFF2-40B4-BE49-F238E27FC236}">
                        <a16:creationId xmlns:a16="http://schemas.microsoft.com/office/drawing/2014/main" id="{6F01EB94-DC6E-6D85-1BDD-18BCFD074C34}"/>
                      </a:ext>
                    </a:extLst>
                  </p:cNvPr>
                  <p:cNvSpPr txBox="1"/>
                  <p:nvPr/>
                </p:nvSpPr>
                <p:spPr>
                  <a:xfrm>
                    <a:off x="1676327" y="111087"/>
                    <a:ext cx="886781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color</a:t>
                    </a:r>
                    <a:endParaRPr lang="zh-CN" altLang="en-US" sz="2400" b="1" i="1" dirty="0">
                      <a:latin typeface="Palatino Linotype" panose="02040502050505030304" pitchFamily="18" charset="0"/>
                    </a:endParaRPr>
                  </a:p>
                </p:txBody>
              </p:sp>
              <p:sp>
                <p:nvSpPr>
                  <p:cNvPr id="878" name="文本框 877">
                    <a:extLst>
                      <a:ext uri="{FF2B5EF4-FFF2-40B4-BE49-F238E27FC236}">
                        <a16:creationId xmlns:a16="http://schemas.microsoft.com/office/drawing/2014/main" id="{9F1CCCAC-EECD-719F-CE22-7B2171497185}"/>
                      </a:ext>
                    </a:extLst>
                  </p:cNvPr>
                  <p:cNvSpPr txBox="1"/>
                  <p:nvPr/>
                </p:nvSpPr>
                <p:spPr>
                  <a:xfrm>
                    <a:off x="2826313" y="129156"/>
                    <a:ext cx="867545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class</a:t>
                    </a:r>
                    <a:endParaRPr lang="zh-CN" altLang="en-US" sz="2400" b="1" i="1" dirty="0">
                      <a:latin typeface="Palatino Linotype" panose="02040502050505030304" pitchFamily="18" charset="0"/>
                    </a:endParaRPr>
                  </a:p>
                </p:txBody>
              </p:sp>
              <p:sp>
                <p:nvSpPr>
                  <p:cNvPr id="879" name="文本框 878">
                    <a:extLst>
                      <a:ext uri="{FF2B5EF4-FFF2-40B4-BE49-F238E27FC236}">
                        <a16:creationId xmlns:a16="http://schemas.microsoft.com/office/drawing/2014/main" id="{1F92357D-E388-B20B-219C-C57ABE1657FF}"/>
                      </a:ext>
                    </a:extLst>
                  </p:cNvPr>
                  <p:cNvSpPr txBox="1"/>
                  <p:nvPr/>
                </p:nvSpPr>
                <p:spPr>
                  <a:xfrm>
                    <a:off x="2787749" y="693836"/>
                    <a:ext cx="96372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Suburb </a:t>
                    </a:r>
                    <a:endParaRPr lang="zh-CN" altLang="en-US" sz="2800" b="1" i="1" dirty="0">
                      <a:latin typeface="Palatino Linotype" panose="02040502050505030304" pitchFamily="18" charset="0"/>
                    </a:endParaRPr>
                  </a:p>
                </p:txBody>
              </p:sp>
              <p:sp>
                <p:nvSpPr>
                  <p:cNvPr id="880" name="矩形: 圆角 879">
                    <a:extLst>
                      <a:ext uri="{FF2B5EF4-FFF2-40B4-BE49-F238E27FC236}">
                        <a16:creationId xmlns:a16="http://schemas.microsoft.com/office/drawing/2014/main" id="{28BF90E5-1B6D-2982-F15F-8CC0287EFF61}"/>
                      </a:ext>
                    </a:extLst>
                  </p:cNvPr>
                  <p:cNvSpPr/>
                  <p:nvPr/>
                </p:nvSpPr>
                <p:spPr>
                  <a:xfrm>
                    <a:off x="1682350" y="1173400"/>
                    <a:ext cx="401863" cy="308393"/>
                  </a:xfrm>
                  <a:prstGeom prst="roundRect">
                    <a:avLst/>
                  </a:prstGeom>
                  <a:solidFill>
                    <a:srgbClr val="FFE4A5"/>
                  </a:solidFill>
                  <a:ln w="285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881" name="图片 880">
                    <a:extLst>
                      <a:ext uri="{FF2B5EF4-FFF2-40B4-BE49-F238E27FC236}">
                        <a16:creationId xmlns:a16="http://schemas.microsoft.com/office/drawing/2014/main" id="{09B667FC-697A-AC6C-C8C8-8F71D2FB9FE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88402" y="1160652"/>
                    <a:ext cx="352135" cy="352135"/>
                  </a:xfrm>
                  <a:prstGeom prst="rect">
                    <a:avLst/>
                  </a:prstGeom>
                </p:spPr>
              </p:pic>
              <p:sp>
                <p:nvSpPr>
                  <p:cNvPr id="882" name="矩形: 圆角 881">
                    <a:extLst>
                      <a:ext uri="{FF2B5EF4-FFF2-40B4-BE49-F238E27FC236}">
                        <a16:creationId xmlns:a16="http://schemas.microsoft.com/office/drawing/2014/main" id="{D003FFAE-8C5E-8B18-1491-A86F95799927}"/>
                      </a:ext>
                    </a:extLst>
                  </p:cNvPr>
                  <p:cNvSpPr/>
                  <p:nvPr/>
                </p:nvSpPr>
                <p:spPr>
                  <a:xfrm>
                    <a:off x="1682350" y="1650761"/>
                    <a:ext cx="401863" cy="308393"/>
                  </a:xfrm>
                  <a:prstGeom prst="roundRect">
                    <a:avLst/>
                  </a:prstGeom>
                  <a:solidFill>
                    <a:srgbClr val="F7AF95"/>
                  </a:solidFill>
                  <a:ln w="285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pic>
                <p:nvPicPr>
                  <p:cNvPr id="883" name="图片 882">
                    <a:extLst>
                      <a:ext uri="{FF2B5EF4-FFF2-40B4-BE49-F238E27FC236}">
                        <a16:creationId xmlns:a16="http://schemas.microsoft.com/office/drawing/2014/main" id="{D9E23169-DAD0-836B-7D02-D2558CD7B4C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05138" y="1645837"/>
                    <a:ext cx="308393" cy="308393"/>
                  </a:xfrm>
                  <a:prstGeom prst="rect">
                    <a:avLst/>
                  </a:prstGeom>
                </p:spPr>
              </p:pic>
              <p:sp>
                <p:nvSpPr>
                  <p:cNvPr id="884" name="矩形 883">
                    <a:extLst>
                      <a:ext uri="{FF2B5EF4-FFF2-40B4-BE49-F238E27FC236}">
                        <a16:creationId xmlns:a16="http://schemas.microsoft.com/office/drawing/2014/main" id="{C15A5B87-90A7-4A76-922B-1D75C21D6CD1}"/>
                      </a:ext>
                    </a:extLst>
                  </p:cNvPr>
                  <p:cNvSpPr/>
                  <p:nvPr/>
                </p:nvSpPr>
                <p:spPr>
                  <a:xfrm>
                    <a:off x="3098282" y="1665152"/>
                    <a:ext cx="306417" cy="40744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5" name="文本框 884">
                    <a:extLst>
                      <a:ext uri="{FF2B5EF4-FFF2-40B4-BE49-F238E27FC236}">
                        <a16:creationId xmlns:a16="http://schemas.microsoft.com/office/drawing/2014/main" id="{038F8FCC-9312-9B7D-A5ED-8E063214D250}"/>
                      </a:ext>
                    </a:extLst>
                  </p:cNvPr>
                  <p:cNvSpPr txBox="1"/>
                  <p:nvPr/>
                </p:nvSpPr>
                <p:spPr>
                  <a:xfrm>
                    <a:off x="2734390" y="1645837"/>
                    <a:ext cx="108234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Resident</a:t>
                    </a:r>
                    <a:endParaRPr lang="zh-CN" altLang="en-US" sz="2800" b="1" i="1" dirty="0">
                      <a:latin typeface="Palatino Linotype" panose="02040502050505030304" pitchFamily="18" charset="0"/>
                    </a:endParaRPr>
                  </a:p>
                </p:txBody>
              </p:sp>
              <p:sp>
                <p:nvSpPr>
                  <p:cNvPr id="886" name="矩形: 圆角 885">
                    <a:extLst>
                      <a:ext uri="{FF2B5EF4-FFF2-40B4-BE49-F238E27FC236}">
                        <a16:creationId xmlns:a16="http://schemas.microsoft.com/office/drawing/2014/main" id="{467CC0DE-43D5-B90D-440E-B6ED182B683B}"/>
                      </a:ext>
                    </a:extLst>
                  </p:cNvPr>
                  <p:cNvSpPr/>
                  <p:nvPr/>
                </p:nvSpPr>
                <p:spPr>
                  <a:xfrm>
                    <a:off x="1682350" y="2128122"/>
                    <a:ext cx="401863" cy="308393"/>
                  </a:xfrm>
                  <a:prstGeom prst="roundRect">
                    <a:avLst/>
                  </a:prstGeom>
                  <a:solidFill>
                    <a:srgbClr val="C8E5F3"/>
                  </a:solidFill>
                  <a:ln w="285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pic>
                <p:nvPicPr>
                  <p:cNvPr id="887" name="图片 886">
                    <a:extLst>
                      <a:ext uri="{FF2B5EF4-FFF2-40B4-BE49-F238E27FC236}">
                        <a16:creationId xmlns:a16="http://schemas.microsoft.com/office/drawing/2014/main" id="{E74418D6-52DB-B525-BD75-39F5AE11B5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93233" y="2092356"/>
                    <a:ext cx="385440" cy="385440"/>
                  </a:xfrm>
                  <a:prstGeom prst="rect">
                    <a:avLst/>
                  </a:prstGeom>
                </p:spPr>
              </p:pic>
              <p:sp>
                <p:nvSpPr>
                  <p:cNvPr id="888" name="文本框 887">
                    <a:extLst>
                      <a:ext uri="{FF2B5EF4-FFF2-40B4-BE49-F238E27FC236}">
                        <a16:creationId xmlns:a16="http://schemas.microsoft.com/office/drawing/2014/main" id="{56EA538D-D409-B74D-8C22-C09002D6680F}"/>
                      </a:ext>
                    </a:extLst>
                  </p:cNvPr>
                  <p:cNvSpPr txBox="1"/>
                  <p:nvPr/>
                </p:nvSpPr>
                <p:spPr>
                  <a:xfrm>
                    <a:off x="2931580" y="2108464"/>
                    <a:ext cx="64633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Port</a:t>
                    </a:r>
                    <a:endParaRPr lang="zh-CN" altLang="en-US" sz="2800" b="1" i="1" dirty="0">
                      <a:latin typeface="Palatino Linotype" panose="02040502050505030304" pitchFamily="18" charset="0"/>
                    </a:endParaRPr>
                  </a:p>
                </p:txBody>
              </p:sp>
              <p:sp>
                <p:nvSpPr>
                  <p:cNvPr id="889" name="矩形: 圆角 888">
                    <a:extLst>
                      <a:ext uri="{FF2B5EF4-FFF2-40B4-BE49-F238E27FC236}">
                        <a16:creationId xmlns:a16="http://schemas.microsoft.com/office/drawing/2014/main" id="{46D4467E-D20C-FCC5-BCBD-D1CA03D258EA}"/>
                      </a:ext>
                    </a:extLst>
                  </p:cNvPr>
                  <p:cNvSpPr/>
                  <p:nvPr/>
                </p:nvSpPr>
                <p:spPr>
                  <a:xfrm>
                    <a:off x="1682349" y="2598875"/>
                    <a:ext cx="401863" cy="308393"/>
                  </a:xfrm>
                  <a:prstGeom prst="roundRect">
                    <a:avLst/>
                  </a:prstGeom>
                  <a:solidFill>
                    <a:srgbClr val="7890BB"/>
                  </a:solidFill>
                  <a:ln w="285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pic>
                <p:nvPicPr>
                  <p:cNvPr id="890" name="图片 889">
                    <a:extLst>
                      <a:ext uri="{FF2B5EF4-FFF2-40B4-BE49-F238E27FC236}">
                        <a16:creationId xmlns:a16="http://schemas.microsoft.com/office/drawing/2014/main" id="{29B58A4C-E642-FDFF-6509-B1CD15FAB0E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04972" y="2594351"/>
                    <a:ext cx="352136" cy="352136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glow>
                      <a:schemeClr val="bg1"/>
                    </a:glow>
                  </a:effectLst>
                </p:spPr>
              </p:pic>
              <p:sp>
                <p:nvSpPr>
                  <p:cNvPr id="891" name="文本框 890">
                    <a:extLst>
                      <a:ext uri="{FF2B5EF4-FFF2-40B4-BE49-F238E27FC236}">
                        <a16:creationId xmlns:a16="http://schemas.microsoft.com/office/drawing/2014/main" id="{52BF1358-4897-55E6-A854-DB1D4BD5B352}"/>
                      </a:ext>
                    </a:extLst>
                  </p:cNvPr>
                  <p:cNvSpPr txBox="1"/>
                  <p:nvPr/>
                </p:nvSpPr>
                <p:spPr>
                  <a:xfrm>
                    <a:off x="2972323" y="2623071"/>
                    <a:ext cx="543739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Sea</a:t>
                    </a:r>
                    <a:endParaRPr lang="zh-CN" altLang="en-US" sz="2800" b="1" i="1" dirty="0">
                      <a:latin typeface="Palatino Linotype" panose="02040502050505030304" pitchFamily="18" charset="0"/>
                    </a:endParaRPr>
                  </a:p>
                </p:txBody>
              </p:sp>
              <p:sp>
                <p:nvSpPr>
                  <p:cNvPr id="892" name="文本框 891">
                    <a:extLst>
                      <a:ext uri="{FF2B5EF4-FFF2-40B4-BE49-F238E27FC236}">
                        <a16:creationId xmlns:a16="http://schemas.microsoft.com/office/drawing/2014/main" id="{52903659-E4A1-680E-557E-D8FBE50BF974}"/>
                      </a:ext>
                    </a:extLst>
                  </p:cNvPr>
                  <p:cNvSpPr txBox="1"/>
                  <p:nvPr/>
                </p:nvSpPr>
                <p:spPr>
                  <a:xfrm>
                    <a:off x="1721082" y="3172770"/>
                    <a:ext cx="819455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path</a:t>
                    </a:r>
                    <a:endParaRPr lang="zh-CN" altLang="en-US" sz="2400" b="1" i="1" dirty="0">
                      <a:latin typeface="Palatino Linotype" panose="02040502050505030304" pitchFamily="18" charset="0"/>
                    </a:endParaRPr>
                  </a:p>
                </p:txBody>
              </p:sp>
              <p:sp>
                <p:nvSpPr>
                  <p:cNvPr id="893" name="文本框 892">
                    <a:extLst>
                      <a:ext uri="{FF2B5EF4-FFF2-40B4-BE49-F238E27FC236}">
                        <a16:creationId xmlns:a16="http://schemas.microsoft.com/office/drawing/2014/main" id="{56B51933-48EE-563F-52C5-59500C668EB5}"/>
                      </a:ext>
                    </a:extLst>
                  </p:cNvPr>
                  <p:cNvSpPr txBox="1"/>
                  <p:nvPr/>
                </p:nvSpPr>
                <p:spPr>
                  <a:xfrm>
                    <a:off x="2785818" y="3175558"/>
                    <a:ext cx="936475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needs</a:t>
                    </a:r>
                    <a:endParaRPr lang="zh-CN" altLang="en-US" sz="2400" b="1" i="1" dirty="0">
                      <a:latin typeface="Palatino Linotype" panose="02040502050505030304" pitchFamily="18" charset="0"/>
                    </a:endParaRPr>
                  </a:p>
                </p:txBody>
              </p:sp>
              <p:sp>
                <p:nvSpPr>
                  <p:cNvPr id="894" name="椭圆 893">
                    <a:extLst>
                      <a:ext uri="{FF2B5EF4-FFF2-40B4-BE49-F238E27FC236}">
                        <a16:creationId xmlns:a16="http://schemas.microsoft.com/office/drawing/2014/main" id="{178611A0-3241-A3DC-00E6-0B84902C357A}"/>
                      </a:ext>
                    </a:extLst>
                  </p:cNvPr>
                  <p:cNvSpPr/>
                  <p:nvPr/>
                </p:nvSpPr>
                <p:spPr>
                  <a:xfrm>
                    <a:off x="1714750" y="3762192"/>
                    <a:ext cx="123940" cy="123940"/>
                  </a:xfrm>
                  <a:prstGeom prst="ellipse">
                    <a:avLst/>
                  </a:prstGeom>
                  <a:solidFill>
                    <a:srgbClr val="81B21F"/>
                  </a:solidFill>
                  <a:ln w="38100"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cxnSp>
                <p:nvCxnSpPr>
                  <p:cNvPr id="895" name="直接箭头连接符 894">
                    <a:extLst>
                      <a:ext uri="{FF2B5EF4-FFF2-40B4-BE49-F238E27FC236}">
                        <a16:creationId xmlns:a16="http://schemas.microsoft.com/office/drawing/2014/main" id="{147BD86B-A563-7312-5363-BBB319CB6C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0097" y="3824181"/>
                    <a:ext cx="305122" cy="0"/>
                  </a:xfrm>
                  <a:prstGeom prst="straightConnector1">
                    <a:avLst/>
                  </a:prstGeom>
                  <a:ln w="28575">
                    <a:solidFill>
                      <a:schemeClr val="accent6">
                        <a:lumMod val="50000"/>
                      </a:schemeClr>
                    </a:solidFill>
                    <a:prstDash val="lg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4" name="椭圆 1023">
                    <a:extLst>
                      <a:ext uri="{FF2B5EF4-FFF2-40B4-BE49-F238E27FC236}">
                        <a16:creationId xmlns:a16="http://schemas.microsoft.com/office/drawing/2014/main" id="{5A23EBA7-55F4-070E-CC44-5225F69775AA}"/>
                      </a:ext>
                    </a:extLst>
                  </p:cNvPr>
                  <p:cNvSpPr/>
                  <p:nvPr/>
                </p:nvSpPr>
                <p:spPr>
                  <a:xfrm>
                    <a:off x="2344181" y="3760442"/>
                    <a:ext cx="123940" cy="123940"/>
                  </a:xfrm>
                  <a:prstGeom prst="ellipse">
                    <a:avLst/>
                  </a:prstGeom>
                  <a:solidFill>
                    <a:srgbClr val="81B21F"/>
                  </a:solidFill>
                  <a:ln w="38100"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25" name="椭圆 1024">
                    <a:extLst>
                      <a:ext uri="{FF2B5EF4-FFF2-40B4-BE49-F238E27FC236}">
                        <a16:creationId xmlns:a16="http://schemas.microsoft.com/office/drawing/2014/main" id="{AD17B77E-738F-E8BE-1157-E54809944B60}"/>
                      </a:ext>
                    </a:extLst>
                  </p:cNvPr>
                  <p:cNvSpPr/>
                  <p:nvPr/>
                </p:nvSpPr>
                <p:spPr>
                  <a:xfrm>
                    <a:off x="1717901" y="4055554"/>
                    <a:ext cx="123940" cy="123940"/>
                  </a:xfrm>
                  <a:prstGeom prst="ellipse">
                    <a:avLst/>
                  </a:prstGeom>
                  <a:solidFill>
                    <a:srgbClr val="EB7E60"/>
                  </a:solidFill>
                  <a:ln w="38100">
                    <a:solidFill>
                      <a:srgbClr val="C74546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cxnSp>
                <p:nvCxnSpPr>
                  <p:cNvPr id="1026" name="直接箭头连接符 1025">
                    <a:extLst>
                      <a:ext uri="{FF2B5EF4-FFF2-40B4-BE49-F238E27FC236}">
                        <a16:creationId xmlns:a16="http://schemas.microsoft.com/office/drawing/2014/main" id="{876A8371-6D36-4635-21FC-C154F86F2C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1651" y="4129017"/>
                    <a:ext cx="305122" cy="0"/>
                  </a:xfrm>
                  <a:prstGeom prst="straightConnector1">
                    <a:avLst/>
                  </a:prstGeom>
                  <a:ln w="28575">
                    <a:solidFill>
                      <a:srgbClr val="C74546"/>
                    </a:solidFill>
                    <a:prstDash val="lg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7" name="椭圆 1026">
                    <a:extLst>
                      <a:ext uri="{FF2B5EF4-FFF2-40B4-BE49-F238E27FC236}">
                        <a16:creationId xmlns:a16="http://schemas.microsoft.com/office/drawing/2014/main" id="{36B3C684-A92E-3767-5DFD-52171DC2F188}"/>
                      </a:ext>
                    </a:extLst>
                  </p:cNvPr>
                  <p:cNvSpPr/>
                  <p:nvPr/>
                </p:nvSpPr>
                <p:spPr>
                  <a:xfrm>
                    <a:off x="2344181" y="4047223"/>
                    <a:ext cx="123940" cy="123940"/>
                  </a:xfrm>
                  <a:prstGeom prst="ellipse">
                    <a:avLst/>
                  </a:prstGeom>
                  <a:solidFill>
                    <a:srgbClr val="EB7E60"/>
                  </a:solidFill>
                  <a:ln w="38100">
                    <a:solidFill>
                      <a:srgbClr val="C74546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28" name="椭圆 1027">
                    <a:extLst>
                      <a:ext uri="{FF2B5EF4-FFF2-40B4-BE49-F238E27FC236}">
                        <a16:creationId xmlns:a16="http://schemas.microsoft.com/office/drawing/2014/main" id="{5395A9F8-E607-8EF5-7695-2EB88BD53B90}"/>
                      </a:ext>
                    </a:extLst>
                  </p:cNvPr>
                  <p:cNvSpPr/>
                  <p:nvPr/>
                </p:nvSpPr>
                <p:spPr>
                  <a:xfrm>
                    <a:off x="1713799" y="4359677"/>
                    <a:ext cx="132271" cy="132271"/>
                  </a:xfrm>
                  <a:prstGeom prst="ellips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38100">
                    <a:solidFill>
                      <a:srgbClr val="33ABC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cxnSp>
                <p:nvCxnSpPr>
                  <p:cNvPr id="1029" name="直接箭头连接符 1028">
                    <a:extLst>
                      <a:ext uri="{FF2B5EF4-FFF2-40B4-BE49-F238E27FC236}">
                        <a16:creationId xmlns:a16="http://schemas.microsoft.com/office/drawing/2014/main" id="{832F1F72-9FDB-B3F0-50A2-D42F830E77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1651" y="4438125"/>
                    <a:ext cx="305122" cy="0"/>
                  </a:xfrm>
                  <a:prstGeom prst="straightConnector1">
                    <a:avLst/>
                  </a:prstGeom>
                  <a:ln w="28575">
                    <a:solidFill>
                      <a:srgbClr val="33ABC1"/>
                    </a:solidFill>
                    <a:prstDash val="lg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30" name="椭圆 1029">
                    <a:extLst>
                      <a:ext uri="{FF2B5EF4-FFF2-40B4-BE49-F238E27FC236}">
                        <a16:creationId xmlns:a16="http://schemas.microsoft.com/office/drawing/2014/main" id="{90E47101-666D-4C39-4A6B-518EC717FD44}"/>
                      </a:ext>
                    </a:extLst>
                  </p:cNvPr>
                  <p:cNvSpPr/>
                  <p:nvPr/>
                </p:nvSpPr>
                <p:spPr>
                  <a:xfrm>
                    <a:off x="2349956" y="4362535"/>
                    <a:ext cx="132271" cy="132271"/>
                  </a:xfrm>
                  <a:prstGeom prst="ellips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38100">
                    <a:solidFill>
                      <a:srgbClr val="33ABC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31" name="椭圆 1030">
                    <a:extLst>
                      <a:ext uri="{FF2B5EF4-FFF2-40B4-BE49-F238E27FC236}">
                        <a16:creationId xmlns:a16="http://schemas.microsoft.com/office/drawing/2014/main" id="{E4DB58D6-E929-9DF6-0801-0D531FFC2347}"/>
                      </a:ext>
                    </a:extLst>
                  </p:cNvPr>
                  <p:cNvSpPr/>
                  <p:nvPr/>
                </p:nvSpPr>
                <p:spPr>
                  <a:xfrm>
                    <a:off x="1710855" y="4635277"/>
                    <a:ext cx="128391" cy="128391"/>
                  </a:xfrm>
                  <a:prstGeom prst="ellipse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cxnSp>
                <p:nvCxnSpPr>
                  <p:cNvPr id="1032" name="直接箭头连接符 1031">
                    <a:extLst>
                      <a:ext uri="{FF2B5EF4-FFF2-40B4-BE49-F238E27FC236}">
                        <a16:creationId xmlns:a16="http://schemas.microsoft.com/office/drawing/2014/main" id="{EF532DA0-52A6-7E06-AA2F-758CABCF1B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1651" y="4713394"/>
                    <a:ext cx="305122" cy="0"/>
                  </a:xfrm>
                  <a:prstGeom prst="straightConnector1">
                    <a:avLst/>
                  </a:prstGeom>
                  <a:ln w="28575">
                    <a:solidFill>
                      <a:srgbClr val="C55A11"/>
                    </a:solidFill>
                    <a:prstDash val="lg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33" name="椭圆 1032">
                    <a:extLst>
                      <a:ext uri="{FF2B5EF4-FFF2-40B4-BE49-F238E27FC236}">
                        <a16:creationId xmlns:a16="http://schemas.microsoft.com/office/drawing/2014/main" id="{B4DC02E4-108C-095F-9A6D-259A5D3C1FDB}"/>
                      </a:ext>
                    </a:extLst>
                  </p:cNvPr>
                  <p:cNvSpPr/>
                  <p:nvPr/>
                </p:nvSpPr>
                <p:spPr>
                  <a:xfrm>
                    <a:off x="2349605" y="4656073"/>
                    <a:ext cx="128391" cy="128391"/>
                  </a:xfrm>
                  <a:prstGeom prst="ellipse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34" name="文本框 1033">
                    <a:extLst>
                      <a:ext uri="{FF2B5EF4-FFF2-40B4-BE49-F238E27FC236}">
                        <a16:creationId xmlns:a16="http://schemas.microsoft.com/office/drawing/2014/main" id="{69766C95-BBDA-8444-2AED-EA335668CB4E}"/>
                      </a:ext>
                    </a:extLst>
                  </p:cNvPr>
                  <p:cNvSpPr txBox="1"/>
                  <p:nvPr/>
                </p:nvSpPr>
                <p:spPr>
                  <a:xfrm>
                    <a:off x="2713555" y="4550992"/>
                    <a:ext cx="105670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6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pass need</a:t>
                    </a:r>
                  </a:p>
                </p:txBody>
              </p:sp>
            </p:grpSp>
          </p:grpSp>
        </p:grpSp>
      </p:grpSp>
      <p:grpSp>
        <p:nvGrpSpPr>
          <p:cNvPr id="1061" name="组合 1060">
            <a:extLst>
              <a:ext uri="{FF2B5EF4-FFF2-40B4-BE49-F238E27FC236}">
                <a16:creationId xmlns:a16="http://schemas.microsoft.com/office/drawing/2014/main" id="{EA24421F-EEED-9DDE-B6C5-58BD3ECFA684}"/>
              </a:ext>
            </a:extLst>
          </p:cNvPr>
          <p:cNvGrpSpPr/>
          <p:nvPr/>
        </p:nvGrpSpPr>
        <p:grpSpPr>
          <a:xfrm>
            <a:off x="242570" y="-6546496"/>
            <a:ext cx="5853430" cy="6088016"/>
            <a:chOff x="3254829" y="308429"/>
            <a:chExt cx="5853430" cy="6088016"/>
          </a:xfrm>
        </p:grpSpPr>
        <p:pic>
          <p:nvPicPr>
            <p:cNvPr id="1062" name="内容占位符 4">
              <a:extLst>
                <a:ext uri="{FF2B5EF4-FFF2-40B4-BE49-F238E27FC236}">
                  <a16:creationId xmlns:a16="http://schemas.microsoft.com/office/drawing/2014/main" id="{7382068D-614E-B677-A481-3EB49BC9B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rcRect l="24788" t="37827" r="23319" b="23043"/>
            <a:stretch/>
          </p:blipFill>
          <p:spPr>
            <a:xfrm>
              <a:off x="3254829" y="308429"/>
              <a:ext cx="5708468" cy="6088016"/>
            </a:xfrm>
            <a:prstGeom prst="rect">
              <a:avLst/>
            </a:prstGeom>
            <a:effectLst>
              <a:glow rad="127000">
                <a:schemeClr val="accent5">
                  <a:lumMod val="40000"/>
                  <a:lumOff val="60000"/>
                </a:schemeClr>
              </a:glow>
            </a:effectLst>
          </p:spPr>
        </p:pic>
        <p:sp>
          <p:nvSpPr>
            <p:cNvPr id="1063" name="矩形 1062">
              <a:extLst>
                <a:ext uri="{FF2B5EF4-FFF2-40B4-BE49-F238E27FC236}">
                  <a16:creationId xmlns:a16="http://schemas.microsoft.com/office/drawing/2014/main" id="{EB7FFE52-A1DD-2527-E013-E60E861C1496}"/>
                </a:ext>
              </a:extLst>
            </p:cNvPr>
            <p:cNvSpPr/>
            <p:nvPr/>
          </p:nvSpPr>
          <p:spPr>
            <a:xfrm>
              <a:off x="3254829" y="308429"/>
              <a:ext cx="5734594" cy="1291772"/>
            </a:xfrm>
            <a:prstGeom prst="rect">
              <a:avLst/>
            </a:prstGeom>
            <a:solidFill>
              <a:srgbClr val="D9DADA">
                <a:alpha val="71000"/>
              </a:srgbClr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64" name="矩形 1063">
              <a:extLst>
                <a:ext uri="{FF2B5EF4-FFF2-40B4-BE49-F238E27FC236}">
                  <a16:creationId xmlns:a16="http://schemas.microsoft.com/office/drawing/2014/main" id="{791C90F8-C04F-B507-A436-709E2A267F90}"/>
                </a:ext>
              </a:extLst>
            </p:cNvPr>
            <p:cNvSpPr/>
            <p:nvPr/>
          </p:nvSpPr>
          <p:spPr>
            <a:xfrm>
              <a:off x="3254829" y="314960"/>
              <a:ext cx="5734594" cy="6074954"/>
            </a:xfrm>
            <a:prstGeom prst="rect">
              <a:avLst/>
            </a:pr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65" name="矩形 1064">
              <a:extLst>
                <a:ext uri="{FF2B5EF4-FFF2-40B4-BE49-F238E27FC236}">
                  <a16:creationId xmlns:a16="http://schemas.microsoft.com/office/drawing/2014/main" id="{0502CF77-5285-E23A-1EAA-1519127E1C44}"/>
                </a:ext>
              </a:extLst>
            </p:cNvPr>
            <p:cNvSpPr/>
            <p:nvPr/>
          </p:nvSpPr>
          <p:spPr>
            <a:xfrm>
              <a:off x="3497943" y="587829"/>
              <a:ext cx="384628" cy="6966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6" name="文本框 1065">
              <a:extLst>
                <a:ext uri="{FF2B5EF4-FFF2-40B4-BE49-F238E27FC236}">
                  <a16:creationId xmlns:a16="http://schemas.microsoft.com/office/drawing/2014/main" id="{66AD240A-3659-4C8F-0B7A-13C1C6E63513}"/>
                </a:ext>
              </a:extLst>
            </p:cNvPr>
            <p:cNvSpPr txBox="1"/>
            <p:nvPr/>
          </p:nvSpPr>
          <p:spPr>
            <a:xfrm>
              <a:off x="3497943" y="588220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N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cxnSp>
          <p:nvCxnSpPr>
            <p:cNvPr id="1067" name="直接箭头连接符 1066">
              <a:extLst>
                <a:ext uri="{FF2B5EF4-FFF2-40B4-BE49-F238E27FC236}">
                  <a16:creationId xmlns:a16="http://schemas.microsoft.com/office/drawing/2014/main" id="{B3D4D51D-A4BE-C69D-B861-FD1CE9CBE78F}"/>
                </a:ext>
              </a:extLst>
            </p:cNvPr>
            <p:cNvCxnSpPr/>
            <p:nvPr/>
          </p:nvCxnSpPr>
          <p:spPr>
            <a:xfrm flipV="1">
              <a:off x="3686283" y="874485"/>
              <a:ext cx="0" cy="30842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8" name="文本框 1067">
              <a:extLst>
                <a:ext uri="{FF2B5EF4-FFF2-40B4-BE49-F238E27FC236}">
                  <a16:creationId xmlns:a16="http://schemas.microsoft.com/office/drawing/2014/main" id="{69C9244F-4B25-B108-9F07-7B82EE50CB04}"/>
                </a:ext>
              </a:extLst>
            </p:cNvPr>
            <p:cNvSpPr txBox="1"/>
            <p:nvPr/>
          </p:nvSpPr>
          <p:spPr>
            <a:xfrm>
              <a:off x="5106415" y="3094466"/>
              <a:ext cx="18020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Baltimore</a:t>
              </a:r>
              <a:endParaRPr lang="zh-CN" altLang="en-US" sz="28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69" name="矩形 1068">
              <a:extLst>
                <a:ext uri="{FF2B5EF4-FFF2-40B4-BE49-F238E27FC236}">
                  <a16:creationId xmlns:a16="http://schemas.microsoft.com/office/drawing/2014/main" id="{79F3B0AB-7B95-35EE-B7D9-2C4804A4CA34}"/>
                </a:ext>
              </a:extLst>
            </p:cNvPr>
            <p:cNvSpPr/>
            <p:nvPr/>
          </p:nvSpPr>
          <p:spPr>
            <a:xfrm>
              <a:off x="6609959" y="925356"/>
              <a:ext cx="788108" cy="76622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0" name="矩形 1069">
              <a:extLst>
                <a:ext uri="{FF2B5EF4-FFF2-40B4-BE49-F238E27FC236}">
                  <a16:creationId xmlns:a16="http://schemas.microsoft.com/office/drawing/2014/main" id="{85C298D2-3B42-8DF1-AEA8-4E929259C102}"/>
                </a:ext>
              </a:extLst>
            </p:cNvPr>
            <p:cNvSpPr/>
            <p:nvPr/>
          </p:nvSpPr>
          <p:spPr>
            <a:xfrm>
              <a:off x="7383780" y="925356"/>
              <a:ext cx="788108" cy="766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1" name="文本框 1070">
              <a:extLst>
                <a:ext uri="{FF2B5EF4-FFF2-40B4-BE49-F238E27FC236}">
                  <a16:creationId xmlns:a16="http://schemas.microsoft.com/office/drawing/2014/main" id="{74889B47-7B75-E19D-48EC-C4432703A5E8}"/>
                </a:ext>
              </a:extLst>
            </p:cNvPr>
            <p:cNvSpPr txBox="1"/>
            <p:nvPr/>
          </p:nvSpPr>
          <p:spPr>
            <a:xfrm>
              <a:off x="7186901" y="1001978"/>
              <a:ext cx="10862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4 mi</a:t>
              </a:r>
              <a:endParaRPr lang="zh-CN" altLang="en-US" sz="11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72" name="矩形 1071">
              <a:extLst>
                <a:ext uri="{FF2B5EF4-FFF2-40B4-BE49-F238E27FC236}">
                  <a16:creationId xmlns:a16="http://schemas.microsoft.com/office/drawing/2014/main" id="{CE43CDBB-BA7E-AF8F-FCC6-4FC020496E9A}"/>
                </a:ext>
              </a:extLst>
            </p:cNvPr>
            <p:cNvSpPr/>
            <p:nvPr/>
          </p:nvSpPr>
          <p:spPr>
            <a:xfrm>
              <a:off x="6609959" y="766134"/>
              <a:ext cx="384628" cy="76622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3" name="矩形 1072">
              <a:extLst>
                <a:ext uri="{FF2B5EF4-FFF2-40B4-BE49-F238E27FC236}">
                  <a16:creationId xmlns:a16="http://schemas.microsoft.com/office/drawing/2014/main" id="{3A108EE1-9B81-9BEA-4846-555EAB2CF339}"/>
                </a:ext>
              </a:extLst>
            </p:cNvPr>
            <p:cNvSpPr/>
            <p:nvPr/>
          </p:nvSpPr>
          <p:spPr>
            <a:xfrm>
              <a:off x="6994587" y="766134"/>
              <a:ext cx="384628" cy="76622"/>
            </a:xfrm>
            <a:prstGeom prst="rect">
              <a:avLst/>
            </a:prstGeom>
            <a:solidFill>
              <a:srgbClr val="D9DADA"/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4" name="矩形 1073">
              <a:extLst>
                <a:ext uri="{FF2B5EF4-FFF2-40B4-BE49-F238E27FC236}">
                  <a16:creationId xmlns:a16="http://schemas.microsoft.com/office/drawing/2014/main" id="{23BA5C6D-8903-F366-E43F-C541AD7B5E7E}"/>
                </a:ext>
              </a:extLst>
            </p:cNvPr>
            <p:cNvSpPr/>
            <p:nvPr/>
          </p:nvSpPr>
          <p:spPr>
            <a:xfrm>
              <a:off x="7379215" y="766134"/>
              <a:ext cx="384628" cy="76622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5" name="矩形 1074">
              <a:extLst>
                <a:ext uri="{FF2B5EF4-FFF2-40B4-BE49-F238E27FC236}">
                  <a16:creationId xmlns:a16="http://schemas.microsoft.com/office/drawing/2014/main" id="{91C7ED90-3FBA-196D-E96C-BA10B337817B}"/>
                </a:ext>
              </a:extLst>
            </p:cNvPr>
            <p:cNvSpPr/>
            <p:nvPr/>
          </p:nvSpPr>
          <p:spPr>
            <a:xfrm>
              <a:off x="7763843" y="766134"/>
              <a:ext cx="384628" cy="766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6" name="文本框 1075">
              <a:extLst>
                <a:ext uri="{FF2B5EF4-FFF2-40B4-BE49-F238E27FC236}">
                  <a16:creationId xmlns:a16="http://schemas.microsoft.com/office/drawing/2014/main" id="{778F3E5A-89B1-CA8B-D25E-D3AE3E25001F}"/>
                </a:ext>
              </a:extLst>
            </p:cNvPr>
            <p:cNvSpPr txBox="1"/>
            <p:nvPr/>
          </p:nvSpPr>
          <p:spPr>
            <a:xfrm>
              <a:off x="7186901" y="502599"/>
              <a:ext cx="10862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8km</a:t>
              </a:r>
              <a:endParaRPr lang="zh-CN" altLang="en-US" sz="11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077" name="椭圆 1076">
              <a:extLst>
                <a:ext uri="{FF2B5EF4-FFF2-40B4-BE49-F238E27FC236}">
                  <a16:creationId xmlns:a16="http://schemas.microsoft.com/office/drawing/2014/main" id="{DB4483D1-EFD9-A12E-45C8-2E4DA1F8CD26}"/>
                </a:ext>
              </a:extLst>
            </p:cNvPr>
            <p:cNvSpPr/>
            <p:nvPr/>
          </p:nvSpPr>
          <p:spPr>
            <a:xfrm>
              <a:off x="6224586" y="4114799"/>
              <a:ext cx="71439" cy="7143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glow rad="342900">
                <a:schemeClr val="accent4">
                  <a:satMod val="175000"/>
                  <a:alpha val="7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78" name="椭圆 1077">
              <a:extLst>
                <a:ext uri="{FF2B5EF4-FFF2-40B4-BE49-F238E27FC236}">
                  <a16:creationId xmlns:a16="http://schemas.microsoft.com/office/drawing/2014/main" id="{2BF99825-F5B7-23CB-11E5-96321FD73B6F}"/>
                </a:ext>
              </a:extLst>
            </p:cNvPr>
            <p:cNvSpPr/>
            <p:nvPr/>
          </p:nvSpPr>
          <p:spPr>
            <a:xfrm>
              <a:off x="6693692" y="5040512"/>
              <a:ext cx="71439" cy="7143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glow rad="342900">
                <a:schemeClr val="accent4">
                  <a:satMod val="175000"/>
                  <a:alpha val="69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79" name="椭圆 1078">
              <a:extLst>
                <a:ext uri="{FF2B5EF4-FFF2-40B4-BE49-F238E27FC236}">
                  <a16:creationId xmlns:a16="http://schemas.microsoft.com/office/drawing/2014/main" id="{63D24078-021D-9FC2-3515-BB4A3820B1FC}"/>
                </a:ext>
              </a:extLst>
            </p:cNvPr>
            <p:cNvSpPr/>
            <p:nvPr/>
          </p:nvSpPr>
          <p:spPr>
            <a:xfrm>
              <a:off x="7151181" y="5528669"/>
              <a:ext cx="71439" cy="7143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glow rad="342900">
                <a:schemeClr val="accent4">
                  <a:satMod val="175000"/>
                  <a:alpha val="7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0" name="文本框 1079">
              <a:extLst>
                <a:ext uri="{FF2B5EF4-FFF2-40B4-BE49-F238E27FC236}">
                  <a16:creationId xmlns:a16="http://schemas.microsoft.com/office/drawing/2014/main" id="{6E84BB3B-9FB1-C748-6566-EF203D23BB2E}"/>
                </a:ext>
              </a:extLst>
            </p:cNvPr>
            <p:cNvSpPr txBox="1"/>
            <p:nvPr/>
          </p:nvSpPr>
          <p:spPr>
            <a:xfrm>
              <a:off x="4612370" y="3711139"/>
              <a:ext cx="180209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base"/>
              <a:r>
                <a:rPr lang="en-US" altLang="zh-CN" sz="1400" b="0" i="1" dirty="0">
                  <a:solidFill>
                    <a:srgbClr val="1F1F1F"/>
                  </a:solidFill>
                  <a:effectLst/>
                  <a:latin typeface="Palatino Linotype" panose="02040502050505030304" pitchFamily="18" charset="0"/>
                </a:rPr>
                <a:t>Port of Baltimore</a:t>
              </a:r>
            </a:p>
            <a:p>
              <a:br>
                <a:rPr lang="en-US" altLang="zh-CN" b="0" i="0" dirty="0">
                  <a:solidFill>
                    <a:srgbClr val="5E5E5E"/>
                  </a:solidFill>
                  <a:effectLst/>
                  <a:latin typeface="Roboto" panose="02000000000000000000" pitchFamily="2" charset="0"/>
                </a:rPr>
              </a:br>
              <a:endParaRPr lang="zh-CN" altLang="en-US" dirty="0"/>
            </a:p>
          </p:txBody>
        </p:sp>
        <p:cxnSp>
          <p:nvCxnSpPr>
            <p:cNvPr id="1081" name="直接箭头连接符 1080">
              <a:extLst>
                <a:ext uri="{FF2B5EF4-FFF2-40B4-BE49-F238E27FC236}">
                  <a16:creationId xmlns:a16="http://schemas.microsoft.com/office/drawing/2014/main" id="{C1C9F523-5A93-ABA5-7CCC-D10B591C7895}"/>
                </a:ext>
              </a:extLst>
            </p:cNvPr>
            <p:cNvCxnSpPr>
              <a:cxnSpLocks/>
            </p:cNvCxnSpPr>
            <p:nvPr/>
          </p:nvCxnSpPr>
          <p:spPr>
            <a:xfrm>
              <a:off x="5958021" y="3920525"/>
              <a:ext cx="240439" cy="197778"/>
            </a:xfrm>
            <a:prstGeom prst="straightConnector1">
              <a:avLst/>
            </a:prstGeom>
            <a:ln w="28575">
              <a:solidFill>
                <a:srgbClr val="172C5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2" name="文本框 1081">
              <a:extLst>
                <a:ext uri="{FF2B5EF4-FFF2-40B4-BE49-F238E27FC236}">
                  <a16:creationId xmlns:a16="http://schemas.microsoft.com/office/drawing/2014/main" id="{08EEE0D3-D81F-1251-64A2-5E9E6A0269B2}"/>
                </a:ext>
              </a:extLst>
            </p:cNvPr>
            <p:cNvSpPr txBox="1"/>
            <p:nvPr/>
          </p:nvSpPr>
          <p:spPr>
            <a:xfrm>
              <a:off x="5901225" y="5189026"/>
              <a:ext cx="1802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base"/>
              <a:r>
                <a:rPr lang="en-US" altLang="zh-CN" sz="1400" b="0" i="1" dirty="0">
                  <a:solidFill>
                    <a:srgbClr val="1F1F1F"/>
                  </a:solidFill>
                  <a:effectLst/>
                  <a:latin typeface="Palatino Linotype" panose="02040502050505030304" pitchFamily="18" charset="0"/>
                </a:rPr>
                <a:t>Chesapeake Bay</a:t>
              </a:r>
              <a:br>
                <a:rPr lang="en-US" altLang="zh-CN" b="0" i="0" dirty="0">
                  <a:solidFill>
                    <a:srgbClr val="5E5E5E"/>
                  </a:solidFill>
                  <a:effectLst/>
                  <a:latin typeface="Roboto" panose="02000000000000000000" pitchFamily="2" charset="0"/>
                </a:rPr>
              </a:br>
              <a:endParaRPr lang="zh-CN" altLang="en-US" dirty="0"/>
            </a:p>
          </p:txBody>
        </p:sp>
        <p:cxnSp>
          <p:nvCxnSpPr>
            <p:cNvPr id="1083" name="直接箭头连接符 1082">
              <a:extLst>
                <a:ext uri="{FF2B5EF4-FFF2-40B4-BE49-F238E27FC236}">
                  <a16:creationId xmlns:a16="http://schemas.microsoft.com/office/drawing/2014/main" id="{808FDB45-D8E1-0E3C-62EE-96CEB42F8B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09959" y="5145031"/>
              <a:ext cx="83733" cy="84194"/>
            </a:xfrm>
            <a:prstGeom prst="straightConnector1">
              <a:avLst/>
            </a:prstGeom>
            <a:ln w="28575">
              <a:solidFill>
                <a:srgbClr val="172C5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4" name="文本框 1083">
              <a:extLst>
                <a:ext uri="{FF2B5EF4-FFF2-40B4-BE49-F238E27FC236}">
                  <a16:creationId xmlns:a16="http://schemas.microsoft.com/office/drawing/2014/main" id="{B00D7F2C-0B44-B68B-8DA2-29130765FFE4}"/>
                </a:ext>
              </a:extLst>
            </p:cNvPr>
            <p:cNvSpPr txBox="1"/>
            <p:nvPr/>
          </p:nvSpPr>
          <p:spPr>
            <a:xfrm>
              <a:off x="7306163" y="5717664"/>
              <a:ext cx="1802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base"/>
              <a:r>
                <a:rPr lang="en-US" altLang="zh-CN" sz="1400" b="0" i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Palatino Linotype" panose="02040502050505030304" pitchFamily="18" charset="0"/>
                </a:rPr>
                <a:t>Yara Baltimore Terminal 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1085" name="直接箭头连接符 1084">
              <a:extLst>
                <a:ext uri="{FF2B5EF4-FFF2-40B4-BE49-F238E27FC236}">
                  <a16:creationId xmlns:a16="http://schemas.microsoft.com/office/drawing/2014/main" id="{09F8F019-E83B-2007-268B-A71F4902299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252321" y="5600108"/>
              <a:ext cx="258142" cy="173693"/>
            </a:xfrm>
            <a:prstGeom prst="straightConnector1">
              <a:avLst/>
            </a:prstGeom>
            <a:ln w="28575">
              <a:solidFill>
                <a:srgbClr val="172C5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6" name="文本框 1035">
            <a:extLst>
              <a:ext uri="{FF2B5EF4-FFF2-40B4-BE49-F238E27FC236}">
                <a16:creationId xmlns:a16="http://schemas.microsoft.com/office/drawing/2014/main" id="{CD201D01-EB61-16FE-B539-80F909342569}"/>
              </a:ext>
            </a:extLst>
          </p:cNvPr>
          <p:cNvSpPr txBox="1"/>
          <p:nvPr/>
        </p:nvSpPr>
        <p:spPr>
          <a:xfrm>
            <a:off x="16282877" y="-5211186"/>
            <a:ext cx="116365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Segoe UI Black" panose="020B0A02040204020203" pitchFamily="34" charset="0"/>
                <a:ea typeface="Segoe UI Black" panose="020B0A02040204020203" pitchFamily="34" charset="0"/>
                <a:cs typeface="ADLaM Display" panose="02010000000000000000" pitchFamily="2" charset="0"/>
              </a:rPr>
              <a:t>This PPT is open-sourced by </a:t>
            </a:r>
            <a:r>
              <a:rPr lang="en-US" altLang="zh-CN" sz="6000" dirty="0" err="1">
                <a:latin typeface="Segoe UI Black" panose="020B0A02040204020203" pitchFamily="34" charset="0"/>
                <a:ea typeface="Segoe UI Black" panose="020B0A02040204020203" pitchFamily="34" charset="0"/>
                <a:cs typeface="ADLaM Display" panose="02010000000000000000" pitchFamily="2" charset="0"/>
              </a:rPr>
              <a:t>PadingPetals</a:t>
            </a:r>
            <a:r>
              <a:rPr lang="en-US" altLang="zh-CN" sz="6000" dirty="0">
                <a:latin typeface="Segoe UI Black" panose="020B0A02040204020203" pitchFamily="34" charset="0"/>
                <a:ea typeface="Segoe UI Black" panose="020B0A02040204020203" pitchFamily="34" charset="0"/>
                <a:cs typeface="ADLaM Display" panose="02010000000000000000" pitchFamily="2" charset="0"/>
              </a:rPr>
              <a:t> on GitHub. Commercial use is not permitted.</a:t>
            </a:r>
            <a:endParaRPr lang="zh-CN" altLang="en-US" sz="6000" dirty="0">
              <a:latin typeface="Segoe UI Black" panose="020B0A02040204020203" pitchFamily="34" charset="0"/>
              <a:ea typeface="华文细黑" panose="02010600040101010101" pitchFamily="2" charset="-122"/>
              <a:cs typeface="ADLaM Display" panose="0201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372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AD48CE8-6FED-1E7D-D039-F04888867869}"/>
              </a:ext>
            </a:extLst>
          </p:cNvPr>
          <p:cNvGrpSpPr/>
          <p:nvPr/>
        </p:nvGrpSpPr>
        <p:grpSpPr>
          <a:xfrm>
            <a:off x="-2752632" y="1306936"/>
            <a:ext cx="16259626" cy="5240900"/>
            <a:chOff x="-2752632" y="1306936"/>
            <a:chExt cx="16259626" cy="52409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19E501E-9B5F-DAAE-8E8D-BF79756B8E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52632" y="1306936"/>
              <a:ext cx="5214976" cy="4005292"/>
            </a:xfrm>
            <a:prstGeom prst="rect">
              <a:avLst/>
            </a:prstGeom>
          </p:spPr>
        </p:pic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F1D8E96E-7920-21ED-B980-090EB8B4189B}"/>
                </a:ext>
              </a:extLst>
            </p:cNvPr>
            <p:cNvSpPr/>
            <p:nvPr/>
          </p:nvSpPr>
          <p:spPr>
            <a:xfrm>
              <a:off x="-1311955" y="2933345"/>
              <a:ext cx="523875" cy="52387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6E8CD15-B5B6-2D71-D23C-F7EE66BEC4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295623" y="1578400"/>
              <a:ext cx="1450060" cy="1354945"/>
            </a:xfrm>
            <a:prstGeom prst="line">
              <a:avLst/>
            </a:prstGeom>
            <a:ln w="381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E2C3AA5B-7E14-120C-9987-0CB2FDEEBA64}"/>
                </a:ext>
              </a:extLst>
            </p:cNvPr>
            <p:cNvCxnSpPr>
              <a:cxnSpLocks/>
            </p:cNvCxnSpPr>
            <p:nvPr/>
          </p:nvCxnSpPr>
          <p:spPr>
            <a:xfrm>
              <a:off x="-1317175" y="3445314"/>
              <a:ext cx="1571175" cy="1543163"/>
            </a:xfrm>
            <a:prstGeom prst="line">
              <a:avLst/>
            </a:prstGeom>
            <a:ln w="381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B52377-E947-7650-6482-19C9CAD40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37" y="1578400"/>
              <a:ext cx="2671673" cy="3462364"/>
            </a:xfrm>
            <a:prstGeom prst="rect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80BF39B-4ABA-8F39-36C1-024338723C06}"/>
                </a:ext>
              </a:extLst>
            </p:cNvPr>
            <p:cNvSpPr txBox="1"/>
            <p:nvPr/>
          </p:nvSpPr>
          <p:spPr>
            <a:xfrm>
              <a:off x="2966057" y="1733016"/>
              <a:ext cx="160513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highway running through the city</a:t>
              </a:r>
              <a:endParaRPr lang="zh-CN" altLang="en-US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DA69644-CAA6-3485-EFBD-224C1CA56B9C}"/>
                </a:ext>
              </a:extLst>
            </p:cNvPr>
            <p:cNvSpPr txBox="1"/>
            <p:nvPr/>
          </p:nvSpPr>
          <p:spPr>
            <a:xfrm>
              <a:off x="-1435934" y="5399093"/>
              <a:ext cx="35581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a.The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Ground Truth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31" name="箭头: 右 30">
              <a:extLst>
                <a:ext uri="{FF2B5EF4-FFF2-40B4-BE49-F238E27FC236}">
                  <a16:creationId xmlns:a16="http://schemas.microsoft.com/office/drawing/2014/main" id="{CB76B6A1-7282-B7E5-F117-E5B2BD86923F}"/>
                </a:ext>
              </a:extLst>
            </p:cNvPr>
            <p:cNvSpPr/>
            <p:nvPr/>
          </p:nvSpPr>
          <p:spPr>
            <a:xfrm>
              <a:off x="3112438" y="3219662"/>
              <a:ext cx="1025585" cy="508000"/>
            </a:xfrm>
            <a:prstGeom prst="rightArrow">
              <a:avLst/>
            </a:prstGeom>
            <a:solidFill>
              <a:srgbClr val="C8E5F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83C928B3-A4AB-49B3-250A-8F7B683E0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00" t="11350" r="15305" b="6270"/>
            <a:stretch/>
          </p:blipFill>
          <p:spPr>
            <a:xfrm>
              <a:off x="4217894" y="1545772"/>
              <a:ext cx="4059331" cy="3766456"/>
            </a:xfrm>
            <a:prstGeom prst="rect">
              <a:avLst/>
            </a:prstGeom>
          </p:spPr>
        </p:pic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40B16AEE-C6BB-A5BB-1576-A25F01C215DC}"/>
                </a:ext>
              </a:extLst>
            </p:cNvPr>
            <p:cNvSpPr/>
            <p:nvPr/>
          </p:nvSpPr>
          <p:spPr>
            <a:xfrm>
              <a:off x="6066222" y="2975073"/>
              <a:ext cx="669018" cy="669018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E30428D-5716-1EC8-B976-856212F940A8}"/>
                </a:ext>
              </a:extLst>
            </p:cNvPr>
            <p:cNvSpPr txBox="1"/>
            <p:nvPr/>
          </p:nvSpPr>
          <p:spPr>
            <a:xfrm>
              <a:off x="3672855" y="5411055"/>
              <a:ext cx="56881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b. simulation heatmap evidence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960B8CC-AAF8-8E38-1AA4-1BF8FEC4EA4C}"/>
                </a:ext>
              </a:extLst>
            </p:cNvPr>
            <p:cNvSpPr txBox="1"/>
            <p:nvPr/>
          </p:nvSpPr>
          <p:spPr>
            <a:xfrm>
              <a:off x="631371" y="6086171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I.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North-south suburban traffic issues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7B4AC8FB-BA53-7A30-9217-A3880C514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00" t="11350" r="15305" b="6270"/>
            <a:stretch/>
          </p:blipFill>
          <p:spPr>
            <a:xfrm>
              <a:off x="8853467" y="1562086"/>
              <a:ext cx="4059331" cy="3766456"/>
            </a:xfrm>
            <a:prstGeom prst="rect">
              <a:avLst/>
            </a:prstGeom>
          </p:spPr>
        </p:pic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1175E2A-D6D1-89C6-CB91-599B4C277ED2}"/>
                </a:ext>
              </a:extLst>
            </p:cNvPr>
            <p:cNvSpPr/>
            <p:nvPr/>
          </p:nvSpPr>
          <p:spPr>
            <a:xfrm>
              <a:off x="10209057" y="3469580"/>
              <a:ext cx="1705429" cy="344714"/>
            </a:xfrm>
            <a:prstGeom prst="rect">
              <a:avLst/>
            </a:prstGeom>
            <a:noFill/>
            <a:ln w="38100">
              <a:solidFill>
                <a:srgbClr val="FFFFFF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83160C9-4802-5FD9-7B7A-B55250CE7CE6}"/>
                </a:ext>
              </a:extLst>
            </p:cNvPr>
            <p:cNvSpPr txBox="1"/>
            <p:nvPr/>
          </p:nvSpPr>
          <p:spPr>
            <a:xfrm>
              <a:off x="8784771" y="6086171"/>
              <a:ext cx="4722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II.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East-west urban traffic issues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F81E20BA-7036-B611-9992-84FA84CEFD18}"/>
                </a:ext>
              </a:extLst>
            </p:cNvPr>
            <p:cNvCxnSpPr>
              <a:cxnSpLocks/>
            </p:cNvCxnSpPr>
            <p:nvPr/>
          </p:nvCxnSpPr>
          <p:spPr>
            <a:xfrm>
              <a:off x="8486775" y="1578400"/>
              <a:ext cx="0" cy="4063487"/>
            </a:xfrm>
            <a:prstGeom prst="line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523EAC9-3BEA-03B7-FD6B-1AA80336262C}"/>
                </a:ext>
              </a:extLst>
            </p:cNvPr>
            <p:cNvSpPr txBox="1"/>
            <p:nvPr/>
          </p:nvSpPr>
          <p:spPr>
            <a:xfrm>
              <a:off x="8853467" y="5427369"/>
              <a:ext cx="45228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a. simulation heatmap evidence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9774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1DD19268-E6DE-C3C1-EEBE-35C243718D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87" y="1253331"/>
            <a:ext cx="5745377" cy="4351338"/>
          </a:xfr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B2705CE-D832-0970-0C30-9C575BDE14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9" r="12893"/>
          <a:stretch/>
        </p:blipFill>
        <p:spPr>
          <a:xfrm>
            <a:off x="7496985" y="1253331"/>
            <a:ext cx="6288308" cy="4351338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E2BEB237-DADC-088D-8019-6B903C9A5451}"/>
              </a:ext>
            </a:extLst>
          </p:cNvPr>
          <p:cNvSpPr/>
          <p:nvPr/>
        </p:nvSpPr>
        <p:spPr>
          <a:xfrm>
            <a:off x="1161552" y="1777687"/>
            <a:ext cx="401863" cy="308393"/>
          </a:xfrm>
          <a:prstGeom prst="roundRect">
            <a:avLst/>
          </a:prstGeom>
          <a:solidFill>
            <a:srgbClr val="6444B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3051C3-7735-41BA-2F57-92F2D861AE00}"/>
              </a:ext>
            </a:extLst>
          </p:cNvPr>
          <p:cNvSpPr txBox="1"/>
          <p:nvPr/>
        </p:nvSpPr>
        <p:spPr>
          <a:xfrm>
            <a:off x="1557138" y="1731828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  <a:ea typeface="MingLiU-ExtB" panose="02020500000000000000" pitchFamily="18" charset="-120"/>
              </a:rPr>
              <a:t>Subway plan</a:t>
            </a:r>
            <a:endParaRPr lang="en-US" altLang="zh-CN" sz="2000" b="1" i="1" dirty="0">
              <a:latin typeface="Palatino Linotype" panose="02040502050505030304" pitchFamily="18" charset="0"/>
              <a:ea typeface="MingLiU-ExtB" panose="02020500000000000000" pitchFamily="18" charset="-12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520AE0-F1A0-642A-05C6-E182009BFA21}"/>
              </a:ext>
            </a:extLst>
          </p:cNvPr>
          <p:cNvSpPr txBox="1"/>
          <p:nvPr/>
        </p:nvSpPr>
        <p:spPr>
          <a:xfrm>
            <a:off x="1362484" y="5837265"/>
            <a:ext cx="555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a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.</a:t>
            </a:r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North-south suburban subway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306FBF8-BB0C-A107-21C0-C36168067857}"/>
              </a:ext>
            </a:extLst>
          </p:cNvPr>
          <p:cNvSpPr/>
          <p:nvPr/>
        </p:nvSpPr>
        <p:spPr>
          <a:xfrm>
            <a:off x="7724277" y="1777687"/>
            <a:ext cx="401863" cy="308393"/>
          </a:xfrm>
          <a:prstGeom prst="roundRect">
            <a:avLst/>
          </a:prstGeom>
          <a:solidFill>
            <a:srgbClr val="EA631F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C6F6350-2A20-73CB-3B4F-9DA205EBB543}"/>
              </a:ext>
            </a:extLst>
          </p:cNvPr>
          <p:cNvSpPr txBox="1"/>
          <p:nvPr/>
        </p:nvSpPr>
        <p:spPr>
          <a:xfrm>
            <a:off x="8126140" y="1731828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  <a:ea typeface="MingLiU-ExtB" panose="02020500000000000000" pitchFamily="18" charset="-120"/>
              </a:rPr>
              <a:t>Subway plan</a:t>
            </a:r>
            <a:endParaRPr lang="en-US" altLang="zh-CN" sz="2000" b="1" i="1" dirty="0">
              <a:latin typeface="Palatino Linotype" panose="02040502050505030304" pitchFamily="18" charset="0"/>
              <a:ea typeface="MingLiU-ExtB" panose="02020500000000000000" pitchFamily="18" charset="-12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573CFB-F552-8BA5-FD7F-D9A45FAEACA8}"/>
              </a:ext>
            </a:extLst>
          </p:cNvPr>
          <p:cNvSpPr txBox="1"/>
          <p:nvPr/>
        </p:nvSpPr>
        <p:spPr>
          <a:xfrm>
            <a:off x="8663077" y="5837264"/>
            <a:ext cx="555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b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.</a:t>
            </a:r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East-west urban subway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24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4B443C68-227A-82AA-F434-00FE65E521D2}"/>
              </a:ext>
            </a:extLst>
          </p:cNvPr>
          <p:cNvGrpSpPr/>
          <p:nvPr/>
        </p:nvGrpSpPr>
        <p:grpSpPr>
          <a:xfrm>
            <a:off x="-641854" y="537257"/>
            <a:ext cx="14100690" cy="5323982"/>
            <a:chOff x="-641854" y="537257"/>
            <a:chExt cx="14100690" cy="532398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C170F2F-321B-00AB-5855-32F4958D7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97"/>
            <a:stretch/>
          </p:blipFill>
          <p:spPr>
            <a:xfrm>
              <a:off x="2486014" y="1262714"/>
              <a:ext cx="10972822" cy="4046383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6115AA-2C5F-D50E-C41C-D3AC92D874CA}"/>
                </a:ext>
              </a:extLst>
            </p:cNvPr>
            <p:cNvSpPr txBox="1"/>
            <p:nvPr/>
          </p:nvSpPr>
          <p:spPr>
            <a:xfrm>
              <a:off x="-24199" y="5014853"/>
              <a:ext cx="268454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 err="1">
                  <a:latin typeface="Palatino Linotype" panose="02040502050505030304" pitchFamily="18" charset="0"/>
                  <a:ea typeface="Segoe UI Black" panose="020B0A02040204020203" pitchFamily="34" charset="0"/>
                </a:rPr>
                <a:t>a.The</a:t>
              </a:r>
              <a:r>
                <a:rPr lang="en-US" altLang="zh-CN" sz="2400" b="1" i="1" dirty="0">
                  <a:latin typeface="Palatino Linotype" panose="02040502050505030304" pitchFamily="18" charset="0"/>
                  <a:ea typeface="Segoe UI Black" panose="020B0A02040204020203" pitchFamily="34" charset="0"/>
                </a:rPr>
                <a:t> plan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67BF70B-1CE5-82C9-8C33-7402B72E7D77}"/>
                </a:ext>
              </a:extLst>
            </p:cNvPr>
            <p:cNvSpPr txBox="1"/>
            <p:nvPr/>
          </p:nvSpPr>
          <p:spPr>
            <a:xfrm>
              <a:off x="4257675" y="5091798"/>
              <a:ext cx="268454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 err="1">
                  <a:latin typeface="Palatino Linotype" panose="02040502050505030304" pitchFamily="18" charset="0"/>
                  <a:ea typeface="Segoe UI Black" panose="020B0A02040204020203" pitchFamily="34" charset="0"/>
                </a:rPr>
                <a:t>b.Before</a:t>
              </a:r>
              <a:endParaRPr lang="en-US" altLang="zh-CN" sz="2400" b="1" i="1" dirty="0">
                <a:latin typeface="Palatino Linotype" panose="02040502050505030304" pitchFamily="18" charset="0"/>
                <a:ea typeface="Segoe UI Black" panose="020B0A02040204020203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9D125B7-133E-2F4E-F374-3479C4BCF3D8}"/>
                </a:ext>
              </a:extLst>
            </p:cNvPr>
            <p:cNvSpPr txBox="1"/>
            <p:nvPr/>
          </p:nvSpPr>
          <p:spPr>
            <a:xfrm>
              <a:off x="8448675" y="5091798"/>
              <a:ext cx="2684545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 err="1">
                  <a:latin typeface="Palatino Linotype" panose="02040502050505030304" pitchFamily="18" charset="0"/>
                  <a:ea typeface="Segoe UI Black" panose="020B0A02040204020203" pitchFamily="34" charset="0"/>
                </a:rPr>
                <a:t>c.After</a:t>
              </a:r>
              <a:endParaRPr lang="en-US" altLang="zh-CN" sz="2400" b="1" i="1" dirty="0">
                <a:latin typeface="Palatino Linotype" panose="02040502050505030304" pitchFamily="18" charset="0"/>
                <a:ea typeface="Segoe UI Black" panose="020B0A02040204020203" pitchFamily="34" charset="0"/>
              </a:endParaRPr>
            </a:p>
            <a:p>
              <a:pPr algn="ctr"/>
              <a:endParaRPr lang="en-US" altLang="zh-CN" sz="2000" b="1" i="1" dirty="0"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DB4360C-044F-C7BE-A9A8-C2F9DE93E014}"/>
                </a:ext>
              </a:extLst>
            </p:cNvPr>
            <p:cNvSpPr txBox="1"/>
            <p:nvPr/>
          </p:nvSpPr>
          <p:spPr>
            <a:xfrm>
              <a:off x="279929" y="537257"/>
              <a:ext cx="977266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>
                  <a:latin typeface="Palatino Linotype" panose="02040502050505030304" pitchFamily="18" charset="0"/>
                  <a:ea typeface="Segoe UI Black" panose="020B0A02040204020203" pitchFamily="34" charset="0"/>
                </a:rPr>
                <a:t>Comparison before and after the establishment of two subway lines</a:t>
              </a:r>
            </a:p>
          </p:txBody>
        </p: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14F73767-BED1-6D85-4E92-8E2D8736DF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9746" y="2343150"/>
              <a:ext cx="133727" cy="465807"/>
            </a:xfrm>
            <a:prstGeom prst="straightConnector1">
              <a:avLst/>
            </a:prstGeom>
            <a:ln w="76200">
              <a:solidFill>
                <a:schemeClr val="bg1"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E2ABF3E9-0458-C976-9462-77020024FD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48400" y="2808957"/>
              <a:ext cx="9525" cy="476948"/>
            </a:xfrm>
            <a:prstGeom prst="straightConnector1">
              <a:avLst/>
            </a:prstGeom>
            <a:ln w="76200">
              <a:solidFill>
                <a:schemeClr val="bg1"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74FF92A-AF65-5AE2-7FF4-17FCF1FC33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41854" y="1286070"/>
              <a:ext cx="3878540" cy="36046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7838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7F820-C4F8-22C5-68E8-8D549B6A5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40CEC82-942B-9C7B-4BEE-B5A254E8245C}"/>
              </a:ext>
            </a:extLst>
          </p:cNvPr>
          <p:cNvGrpSpPr/>
          <p:nvPr/>
        </p:nvGrpSpPr>
        <p:grpSpPr>
          <a:xfrm>
            <a:off x="1775459" y="1581145"/>
            <a:ext cx="6168397" cy="4389129"/>
            <a:chOff x="1775459" y="1581145"/>
            <a:chExt cx="6168397" cy="438912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C1D59580-C3A8-AB0F-49C7-E4E4E8CF8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73"/>
            <a:stretch/>
          </p:blipFill>
          <p:spPr>
            <a:xfrm>
              <a:off x="2646045" y="1581145"/>
              <a:ext cx="5297811" cy="4389129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EF4F5B7-F6FE-71EA-49B9-673FE2FAD06F}"/>
                </a:ext>
              </a:extLst>
            </p:cNvPr>
            <p:cNvSpPr txBox="1"/>
            <p:nvPr/>
          </p:nvSpPr>
          <p:spPr>
            <a:xfrm>
              <a:off x="1775460" y="2232655"/>
              <a:ext cx="98135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Suburb 1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E3FE44D-7B57-48E1-D56E-90245F5F694C}"/>
                </a:ext>
              </a:extLst>
            </p:cNvPr>
            <p:cNvSpPr txBox="1"/>
            <p:nvPr/>
          </p:nvSpPr>
          <p:spPr>
            <a:xfrm>
              <a:off x="1775459" y="2708905"/>
              <a:ext cx="98135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Suburb 2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DA81346-8133-622A-9436-13759E44F819}"/>
                </a:ext>
              </a:extLst>
            </p:cNvPr>
            <p:cNvSpPr txBox="1"/>
            <p:nvPr/>
          </p:nvSpPr>
          <p:spPr>
            <a:xfrm>
              <a:off x="1775459" y="3185155"/>
              <a:ext cx="98135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Suburb 3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DEA8A98-658F-D8B6-3FB5-92A3D8F0D858}"/>
                </a:ext>
              </a:extLst>
            </p:cNvPr>
            <p:cNvSpPr txBox="1"/>
            <p:nvPr/>
          </p:nvSpPr>
          <p:spPr>
            <a:xfrm>
              <a:off x="1775459" y="3625214"/>
              <a:ext cx="98135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Suburb 4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6DF378-8AE8-3EA0-C9CA-EC13BC3C8BB0}"/>
                </a:ext>
              </a:extLst>
            </p:cNvPr>
            <p:cNvSpPr txBox="1"/>
            <p:nvPr/>
          </p:nvSpPr>
          <p:spPr>
            <a:xfrm>
              <a:off x="1839578" y="4089558"/>
              <a:ext cx="91723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Urban 1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53CA115-AD5F-A4DB-A2F3-EC6338C8A6BB}"/>
                </a:ext>
              </a:extLst>
            </p:cNvPr>
            <p:cNvSpPr txBox="1"/>
            <p:nvPr/>
          </p:nvSpPr>
          <p:spPr>
            <a:xfrm>
              <a:off x="1839578" y="4544856"/>
              <a:ext cx="91723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Urban 2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7B82EE9-2F2C-6851-F376-BD8E7C28FD49}"/>
                </a:ext>
              </a:extLst>
            </p:cNvPr>
            <p:cNvSpPr txBox="1"/>
            <p:nvPr/>
          </p:nvSpPr>
          <p:spPr>
            <a:xfrm>
              <a:off x="1839578" y="5009200"/>
              <a:ext cx="91723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Urban 3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8A63462-67FD-F7D3-3F2F-8783B37AC369}"/>
                </a:ext>
              </a:extLst>
            </p:cNvPr>
            <p:cNvSpPr txBox="1"/>
            <p:nvPr/>
          </p:nvSpPr>
          <p:spPr>
            <a:xfrm>
              <a:off x="7417418" y="5420680"/>
              <a:ext cx="42351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</a:rPr>
                <a:t>Vx</a:t>
              </a:r>
              <a:endParaRPr lang="zh-CN" altLang="en-US" sz="1600" b="1" i="1" dirty="0">
                <a:latin typeface="Palatino Linotype" panose="02040502050505030304" pitchFamily="18" charset="0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D17B775-B660-F2BF-594B-490C2287E855}"/>
                </a:ext>
              </a:extLst>
            </p:cNvPr>
            <p:cNvGrpSpPr/>
            <p:nvPr/>
          </p:nvGrpSpPr>
          <p:grpSpPr>
            <a:xfrm>
              <a:off x="6055527" y="2212311"/>
              <a:ext cx="1216775" cy="717796"/>
              <a:chOff x="9985784" y="1309332"/>
              <a:chExt cx="1526263" cy="920821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725E9BAF-39F8-09FB-D0E4-43CEFFFAE089}"/>
                  </a:ext>
                </a:extLst>
              </p:cNvPr>
              <p:cNvSpPr/>
              <p:nvPr/>
            </p:nvSpPr>
            <p:spPr>
              <a:xfrm>
                <a:off x="9985784" y="1398525"/>
                <a:ext cx="401863" cy="308393"/>
              </a:xfrm>
              <a:prstGeom prst="roundRect">
                <a:avLst/>
              </a:prstGeom>
              <a:solidFill>
                <a:srgbClr val="9FDAF7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FEDC56B0-4222-58A7-993A-63E29F4DF683}"/>
                  </a:ext>
                </a:extLst>
              </p:cNvPr>
              <p:cNvSpPr/>
              <p:nvPr/>
            </p:nvSpPr>
            <p:spPr>
              <a:xfrm>
                <a:off x="9985784" y="1835064"/>
                <a:ext cx="401863" cy="308393"/>
              </a:xfrm>
              <a:prstGeom prst="roundRect">
                <a:avLst/>
              </a:prstGeom>
              <a:solidFill>
                <a:srgbClr val="F9B3AD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FFA853F-15ED-F481-FDF4-B1772E8B5DBD}"/>
                  </a:ext>
                </a:extLst>
              </p:cNvPr>
              <p:cNvSpPr txBox="1"/>
              <p:nvPr/>
            </p:nvSpPr>
            <p:spPr>
              <a:xfrm>
                <a:off x="10387648" y="1309332"/>
                <a:ext cx="1124399" cy="4737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Before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7A53075-781B-9244-CB9D-76D1330F25F4}"/>
                  </a:ext>
                </a:extLst>
              </p:cNvPr>
              <p:cNvSpPr txBox="1"/>
              <p:nvPr/>
            </p:nvSpPr>
            <p:spPr>
              <a:xfrm>
                <a:off x="10499695" y="1756357"/>
                <a:ext cx="891155" cy="473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After</a:t>
                </a: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53D68C3-37E0-D88A-30FC-C9517FF4AAAC}"/>
                </a:ext>
              </a:extLst>
            </p:cNvPr>
            <p:cNvSpPr txBox="1"/>
            <p:nvPr/>
          </p:nvSpPr>
          <p:spPr>
            <a:xfrm>
              <a:off x="4242465" y="2157231"/>
              <a:ext cx="6864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4472C4"/>
                  </a:solidFill>
                  <a:latin typeface="Palatino Linotype" panose="02040502050505030304" pitchFamily="18" charset="0"/>
                  <a:ea typeface="MingLiU-ExtB" panose="02020500000000000000" pitchFamily="18" charset="-120"/>
                </a:rPr>
                <a:t>enhance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523CEFB-C8E9-285D-4D7A-14120FE2EC8E}"/>
                </a:ext>
              </a:extLst>
            </p:cNvPr>
            <p:cNvGrpSpPr/>
            <p:nvPr/>
          </p:nvGrpSpPr>
          <p:grpSpPr>
            <a:xfrm>
              <a:off x="3989697" y="2273929"/>
              <a:ext cx="1135380" cy="340580"/>
              <a:chOff x="3986530" y="2254880"/>
              <a:chExt cx="1135380" cy="340580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AD70BE94-02E3-CA83-E750-27F7DF0D40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4472C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9B4748FB-19B7-82B8-84ED-9E87E858D557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9CBD0A09-9F1F-51CA-5DC9-45365A8073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4472C4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箭头连接符 49">
                  <a:extLst>
                    <a:ext uri="{FF2B5EF4-FFF2-40B4-BE49-F238E27FC236}">
                      <a16:creationId xmlns:a16="http://schemas.microsoft.com/office/drawing/2014/main" id="{A5ECFA50-A1B2-4432-A0C7-28E8DC6E01C0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C6C43A71-F899-21C2-6D74-E7536DC03640}"/>
                </a:ext>
              </a:extLst>
            </p:cNvPr>
            <p:cNvGrpSpPr/>
            <p:nvPr/>
          </p:nvGrpSpPr>
          <p:grpSpPr>
            <a:xfrm>
              <a:off x="4265549" y="2725173"/>
              <a:ext cx="428292" cy="340580"/>
              <a:chOff x="3986530" y="2254880"/>
              <a:chExt cx="1135380" cy="340580"/>
            </a:xfrm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E37BD117-220B-7EA6-E8C5-10252FB6CB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4472C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94235F0E-B96A-DE3C-7203-65E022694B65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EA4B257C-55F5-7B29-2676-96A24F8FD0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4472C4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箭头连接符 71">
                  <a:extLst>
                    <a:ext uri="{FF2B5EF4-FFF2-40B4-BE49-F238E27FC236}">
                      <a16:creationId xmlns:a16="http://schemas.microsoft.com/office/drawing/2014/main" id="{545EDCCB-807C-6E1E-CC70-18C951EDE787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F820E363-1C62-B10C-F17D-F02C21AC863F}"/>
                </a:ext>
              </a:extLst>
            </p:cNvPr>
            <p:cNvGrpSpPr/>
            <p:nvPr/>
          </p:nvGrpSpPr>
          <p:grpSpPr>
            <a:xfrm>
              <a:off x="3695637" y="3182587"/>
              <a:ext cx="838261" cy="340580"/>
              <a:chOff x="3986530" y="2254880"/>
              <a:chExt cx="1135380" cy="340580"/>
            </a:xfrm>
          </p:grpSpPr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3E803A8F-33A0-D87C-6FF7-5F9EF9192B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4472C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02C789CB-EEE4-EEB1-CBAA-9D853EC172A8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793C51E8-C369-4B56-9A4D-0457D07001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4472C4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箭头连接符 76">
                  <a:extLst>
                    <a:ext uri="{FF2B5EF4-FFF2-40B4-BE49-F238E27FC236}">
                      <a16:creationId xmlns:a16="http://schemas.microsoft.com/office/drawing/2014/main" id="{F101039B-8193-34C0-843E-9D0C5DB0C880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5125A15F-96C2-E914-7D29-1A304DCFB94F}"/>
                </a:ext>
              </a:extLst>
            </p:cNvPr>
            <p:cNvGrpSpPr/>
            <p:nvPr/>
          </p:nvGrpSpPr>
          <p:grpSpPr>
            <a:xfrm>
              <a:off x="3259437" y="3634198"/>
              <a:ext cx="2026933" cy="340580"/>
              <a:chOff x="3986530" y="2254880"/>
              <a:chExt cx="1135380" cy="340580"/>
            </a:xfrm>
          </p:grpSpPr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070CB8DC-D9A4-6A6D-B323-6B3B427846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4472C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B1A72962-2453-FB06-5812-0373D2B4FE70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81" name="直接连接符 80">
                  <a:extLst>
                    <a:ext uri="{FF2B5EF4-FFF2-40B4-BE49-F238E27FC236}">
                      <a16:creationId xmlns:a16="http://schemas.microsoft.com/office/drawing/2014/main" id="{9D232BAE-66D6-D95F-D6CD-CC7D7AB139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4472C4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箭头连接符 81">
                  <a:extLst>
                    <a:ext uri="{FF2B5EF4-FFF2-40B4-BE49-F238E27FC236}">
                      <a16:creationId xmlns:a16="http://schemas.microsoft.com/office/drawing/2014/main" id="{B4339BDA-87F0-20CE-59FB-EF7ECAF10CD2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18AC58B7-152C-DACA-9AE8-713864B84863}"/>
                </a:ext>
              </a:extLst>
            </p:cNvPr>
            <p:cNvGrpSpPr/>
            <p:nvPr/>
          </p:nvGrpSpPr>
          <p:grpSpPr>
            <a:xfrm flipH="1">
              <a:off x="4544037" y="4088545"/>
              <a:ext cx="149804" cy="340580"/>
              <a:chOff x="3986530" y="2254880"/>
              <a:chExt cx="1135380" cy="340580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02708747-EA91-0C8B-6A70-14784E52BA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C7454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D8B4E8CA-800C-8ED2-9543-4D436D3EAEBE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82C30461-3250-D9E2-964A-A7482EAC94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C74546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箭头连接符 86">
                  <a:extLst>
                    <a:ext uri="{FF2B5EF4-FFF2-40B4-BE49-F238E27FC236}">
                      <a16:creationId xmlns:a16="http://schemas.microsoft.com/office/drawing/2014/main" id="{440CAC01-74FD-F2B9-7C1A-B547360F21FF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solidFill>
                    <a:srgbClr val="C74546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773E070C-9814-CD0A-E38B-C75E5115B790}"/>
                </a:ext>
              </a:extLst>
            </p:cNvPr>
            <p:cNvGrpSpPr/>
            <p:nvPr/>
          </p:nvGrpSpPr>
          <p:grpSpPr>
            <a:xfrm flipH="1">
              <a:off x="4984047" y="4553702"/>
              <a:ext cx="2145409" cy="340580"/>
              <a:chOff x="3986530" y="2254880"/>
              <a:chExt cx="1135380" cy="340580"/>
            </a:xfrm>
          </p:grpSpPr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8327A091-B6B5-BCBD-772F-BADC780D0F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C7454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373E34BC-6417-8012-345F-02222AD632F5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8600686B-5F36-8D52-15DC-0BB827CD20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C74546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箭头连接符 91">
                  <a:extLst>
                    <a:ext uri="{FF2B5EF4-FFF2-40B4-BE49-F238E27FC236}">
                      <a16:creationId xmlns:a16="http://schemas.microsoft.com/office/drawing/2014/main" id="{33A17CB2-EE71-CAF9-3521-E0FA0A0BFD2E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solidFill>
                    <a:srgbClr val="C74546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68D76EAB-69CE-B8E8-D1DE-DA9F41AEE391}"/>
                </a:ext>
              </a:extLst>
            </p:cNvPr>
            <p:cNvSpPr txBox="1"/>
            <p:nvPr/>
          </p:nvSpPr>
          <p:spPr>
            <a:xfrm>
              <a:off x="5726448" y="4714133"/>
              <a:ext cx="5838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C74546"/>
                  </a:solidFill>
                  <a:latin typeface="Palatino Linotype" panose="02040502050505030304" pitchFamily="18" charset="0"/>
                  <a:ea typeface="MingLiU-ExtB" panose="02020500000000000000" pitchFamily="18" charset="-120"/>
                </a:rPr>
                <a:t>reduce</a:t>
              </a: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7407C039-88A9-C92E-F522-DF239682ADE3}"/>
                </a:ext>
              </a:extLst>
            </p:cNvPr>
            <p:cNvGrpSpPr/>
            <p:nvPr/>
          </p:nvGrpSpPr>
          <p:grpSpPr>
            <a:xfrm flipH="1">
              <a:off x="4417309" y="5006953"/>
              <a:ext cx="1269114" cy="340580"/>
              <a:chOff x="3986530" y="2254880"/>
              <a:chExt cx="1135380" cy="340580"/>
            </a:xfrm>
          </p:grpSpPr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B8F80EB2-FB5B-86D4-A9D6-8921A91939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6530" y="2254880"/>
                <a:ext cx="0" cy="332960"/>
              </a:xfrm>
              <a:prstGeom prst="line">
                <a:avLst/>
              </a:prstGeom>
              <a:ln w="28575">
                <a:solidFill>
                  <a:srgbClr val="C7454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B7204E8C-37F1-62E3-29A6-A796C540956F}"/>
                  </a:ext>
                </a:extLst>
              </p:cNvPr>
              <p:cNvGrpSpPr/>
              <p:nvPr/>
            </p:nvGrpSpPr>
            <p:grpSpPr>
              <a:xfrm>
                <a:off x="4027170" y="2262500"/>
                <a:ext cx="1094740" cy="332960"/>
                <a:chOff x="4027170" y="2262500"/>
                <a:chExt cx="1094740" cy="332960"/>
              </a:xfrm>
            </p:grpSpPr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7D7177FF-FE68-600A-47DD-4CE3474D9E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1910" y="2262500"/>
                  <a:ext cx="0" cy="332960"/>
                </a:xfrm>
                <a:prstGeom prst="line">
                  <a:avLst/>
                </a:prstGeom>
                <a:ln w="28575">
                  <a:solidFill>
                    <a:srgbClr val="C74546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箭头连接符 97">
                  <a:extLst>
                    <a:ext uri="{FF2B5EF4-FFF2-40B4-BE49-F238E27FC236}">
                      <a16:creationId xmlns:a16="http://schemas.microsoft.com/office/drawing/2014/main" id="{217B1028-E8B0-2D56-2FF9-ED8BAD06E840}"/>
                    </a:ext>
                  </a:extLst>
                </p:cNvPr>
                <p:cNvCxnSpPr/>
                <p:nvPr/>
              </p:nvCxnSpPr>
              <p:spPr>
                <a:xfrm>
                  <a:off x="4027170" y="2421360"/>
                  <a:ext cx="1094740" cy="0"/>
                </a:xfrm>
                <a:prstGeom prst="straightConnector1">
                  <a:avLst/>
                </a:prstGeom>
                <a:ln w="28575">
                  <a:solidFill>
                    <a:srgbClr val="C74546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23B072A6-9755-6532-BD4D-607D685BEFAF}"/>
                </a:ext>
              </a:extLst>
            </p:cNvPr>
            <p:cNvSpPr txBox="1"/>
            <p:nvPr/>
          </p:nvSpPr>
          <p:spPr>
            <a:xfrm>
              <a:off x="2848091" y="1653883"/>
              <a:ext cx="4464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The number of bus stops in different areas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1026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09F8B44-08C8-1068-6617-AF2A395808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319" y="603869"/>
            <a:ext cx="7500992" cy="4319619"/>
          </a:xfrm>
        </p:spPr>
      </p:pic>
      <p:cxnSp>
        <p:nvCxnSpPr>
          <p:cNvPr id="40" name="连接符: 肘形 39">
            <a:extLst>
              <a:ext uri="{FF2B5EF4-FFF2-40B4-BE49-F238E27FC236}">
                <a16:creationId xmlns:a16="http://schemas.microsoft.com/office/drawing/2014/main" id="{BB183A05-B22D-2410-AE09-9D20A6076268}"/>
              </a:ext>
            </a:extLst>
          </p:cNvPr>
          <p:cNvCxnSpPr>
            <a:endCxn id="8" idx="6"/>
          </p:cNvCxnSpPr>
          <p:nvPr/>
        </p:nvCxnSpPr>
        <p:spPr>
          <a:xfrm rot="10800000" flipV="1">
            <a:off x="5899150" y="2128218"/>
            <a:ext cx="2559050" cy="1097582"/>
          </a:xfrm>
          <a:prstGeom prst="bentConnector3">
            <a:avLst/>
          </a:prstGeom>
          <a:ln w="7620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7C064E8-F922-C306-6DB3-DA0623D34463}"/>
              </a:ext>
            </a:extLst>
          </p:cNvPr>
          <p:cNvSpPr/>
          <p:nvPr/>
        </p:nvSpPr>
        <p:spPr>
          <a:xfrm>
            <a:off x="2819400" y="603869"/>
            <a:ext cx="4241800" cy="4326588"/>
          </a:xfrm>
          <a:custGeom>
            <a:avLst/>
            <a:gdLst>
              <a:gd name="connsiteX0" fmla="*/ 0 w 4248150"/>
              <a:gd name="connsiteY0" fmla="*/ 0 h 4267200"/>
              <a:gd name="connsiteX1" fmla="*/ 349250 w 4248150"/>
              <a:gd name="connsiteY1" fmla="*/ 330200 h 4267200"/>
              <a:gd name="connsiteX2" fmla="*/ 1257300 w 4248150"/>
              <a:gd name="connsiteY2" fmla="*/ 958850 h 4267200"/>
              <a:gd name="connsiteX3" fmla="*/ 2514600 w 4248150"/>
              <a:gd name="connsiteY3" fmla="*/ 2057400 h 4267200"/>
              <a:gd name="connsiteX4" fmla="*/ 3009900 w 4248150"/>
              <a:gd name="connsiteY4" fmla="*/ 2705100 h 4267200"/>
              <a:gd name="connsiteX5" fmla="*/ 3168650 w 4248150"/>
              <a:gd name="connsiteY5" fmla="*/ 3079750 h 4267200"/>
              <a:gd name="connsiteX6" fmla="*/ 3365500 w 4248150"/>
              <a:gd name="connsiteY6" fmla="*/ 3302000 h 4267200"/>
              <a:gd name="connsiteX7" fmla="*/ 4229100 w 4248150"/>
              <a:gd name="connsiteY7" fmla="*/ 4229100 h 4267200"/>
              <a:gd name="connsiteX8" fmla="*/ 4229100 w 4248150"/>
              <a:gd name="connsiteY8" fmla="*/ 4229100 h 4267200"/>
              <a:gd name="connsiteX9" fmla="*/ 4248150 w 4248150"/>
              <a:gd name="connsiteY9" fmla="*/ 4267200 h 4267200"/>
              <a:gd name="connsiteX10" fmla="*/ 4241800 w 4248150"/>
              <a:gd name="connsiteY10" fmla="*/ 42545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48150" h="4267200">
                <a:moveTo>
                  <a:pt x="0" y="0"/>
                </a:moveTo>
                <a:cubicBezTo>
                  <a:pt x="69850" y="85196"/>
                  <a:pt x="139700" y="170392"/>
                  <a:pt x="349250" y="330200"/>
                </a:cubicBezTo>
                <a:cubicBezTo>
                  <a:pt x="558800" y="490008"/>
                  <a:pt x="896408" y="670983"/>
                  <a:pt x="1257300" y="958850"/>
                </a:cubicBezTo>
                <a:cubicBezTo>
                  <a:pt x="1618192" y="1246717"/>
                  <a:pt x="2222500" y="1766358"/>
                  <a:pt x="2514600" y="2057400"/>
                </a:cubicBezTo>
                <a:cubicBezTo>
                  <a:pt x="2806700" y="2348442"/>
                  <a:pt x="2900892" y="2534708"/>
                  <a:pt x="3009900" y="2705100"/>
                </a:cubicBezTo>
                <a:cubicBezTo>
                  <a:pt x="3118908" y="2875492"/>
                  <a:pt x="3109383" y="2980267"/>
                  <a:pt x="3168650" y="3079750"/>
                </a:cubicBezTo>
                <a:cubicBezTo>
                  <a:pt x="3227917" y="3179233"/>
                  <a:pt x="3365500" y="3302000"/>
                  <a:pt x="3365500" y="3302000"/>
                </a:cubicBezTo>
                <a:cubicBezTo>
                  <a:pt x="3542242" y="3493558"/>
                  <a:pt x="4229100" y="4229100"/>
                  <a:pt x="4229100" y="4229100"/>
                </a:cubicBezTo>
                <a:lnTo>
                  <a:pt x="4229100" y="4229100"/>
                </a:lnTo>
                <a:lnTo>
                  <a:pt x="4248150" y="4267200"/>
                </a:lnTo>
                <a:lnTo>
                  <a:pt x="4241800" y="4254500"/>
                </a:lnTo>
              </a:path>
            </a:pathLst>
          </a:custGeom>
          <a:noFill/>
          <a:ln w="76200">
            <a:solidFill>
              <a:srgbClr val="C9BC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8832F7E-BC4F-B52C-4ECB-CE6ECA862288}"/>
              </a:ext>
            </a:extLst>
          </p:cNvPr>
          <p:cNvSpPr/>
          <p:nvPr/>
        </p:nvSpPr>
        <p:spPr>
          <a:xfrm>
            <a:off x="5607050" y="3079750"/>
            <a:ext cx="292100" cy="292100"/>
          </a:xfrm>
          <a:prstGeom prst="ellipse">
            <a:avLst/>
          </a:prstGeom>
          <a:solidFill>
            <a:srgbClr val="DFD6E5"/>
          </a:solidFill>
          <a:ln w="76200">
            <a:solidFill>
              <a:srgbClr val="AC99D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4730ED6-5231-C49D-2C39-26B2DCF6DAB9}"/>
              </a:ext>
            </a:extLst>
          </p:cNvPr>
          <p:cNvSpPr/>
          <p:nvPr/>
        </p:nvSpPr>
        <p:spPr>
          <a:xfrm>
            <a:off x="7061200" y="3695700"/>
            <a:ext cx="292100" cy="292100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633AD05-C7AC-7F48-4351-1F75B85C7B8A}"/>
              </a:ext>
            </a:extLst>
          </p:cNvPr>
          <p:cNvSpPr txBox="1"/>
          <p:nvPr/>
        </p:nvSpPr>
        <p:spPr>
          <a:xfrm>
            <a:off x="7353300" y="4147867"/>
            <a:ext cx="189667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 Removed bus stop</a:t>
            </a:r>
          </a:p>
          <a:p>
            <a:endParaRPr lang="en-US" altLang="zh-CN" b="1" i="1" dirty="0">
              <a:latin typeface="Palatino Linotype" panose="02040502050505030304" pitchFamily="18" charset="0"/>
              <a:ea typeface="MingLiU-ExtB" panose="02020500000000000000" pitchFamily="18" charset="-120"/>
            </a:endParaRP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55B54408-D9D5-4630-5C3F-877DD3D9F5DD}"/>
              </a:ext>
            </a:extLst>
          </p:cNvPr>
          <p:cNvCxnSpPr/>
          <p:nvPr/>
        </p:nvCxnSpPr>
        <p:spPr>
          <a:xfrm flipH="1" flipV="1">
            <a:off x="7491708" y="3987800"/>
            <a:ext cx="260350" cy="160067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E2029FA-2814-3DFF-F34B-DADA57F0A7C5}"/>
              </a:ext>
            </a:extLst>
          </p:cNvPr>
          <p:cNvGrpSpPr/>
          <p:nvPr/>
        </p:nvGrpSpPr>
        <p:grpSpPr>
          <a:xfrm rot="1497766">
            <a:off x="5954141" y="3362042"/>
            <a:ext cx="1052067" cy="340580"/>
            <a:chOff x="3976997" y="2292979"/>
            <a:chExt cx="1135380" cy="340580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73D41F3-407E-0CF1-17B0-8523450E3D60}"/>
                </a:ext>
              </a:extLst>
            </p:cNvPr>
            <p:cNvCxnSpPr>
              <a:cxnSpLocks/>
            </p:cNvCxnSpPr>
            <p:nvPr/>
          </p:nvCxnSpPr>
          <p:spPr>
            <a:xfrm>
              <a:off x="3976997" y="2292979"/>
              <a:ext cx="0" cy="33296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A761249-2DC5-E1F3-E9AF-E167D13A6FB1}"/>
                </a:ext>
              </a:extLst>
            </p:cNvPr>
            <p:cNvCxnSpPr>
              <a:cxnSpLocks/>
            </p:cNvCxnSpPr>
            <p:nvPr/>
          </p:nvCxnSpPr>
          <p:spPr>
            <a:xfrm>
              <a:off x="5112377" y="2300599"/>
              <a:ext cx="0" cy="33296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>
              <a:extLst>
                <a:ext uri="{FF2B5EF4-FFF2-40B4-BE49-F238E27FC236}">
                  <a16:creationId xmlns:a16="http://schemas.microsoft.com/office/drawing/2014/main" id="{D0F84ED7-6E53-796A-52EA-D03C53FBB15A}"/>
                </a:ext>
              </a:extLst>
            </p:cNvPr>
            <p:cNvCxnSpPr>
              <a:cxnSpLocks/>
            </p:cNvCxnSpPr>
            <p:nvPr/>
          </p:nvCxnSpPr>
          <p:spPr>
            <a:xfrm>
              <a:off x="3976997" y="2459459"/>
              <a:ext cx="1135380" cy="7620"/>
            </a:xfrm>
            <a:prstGeom prst="straightConnector1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A95BD994-629C-A710-45D6-A04DBD9566B2}"/>
              </a:ext>
            </a:extLst>
          </p:cNvPr>
          <p:cNvSpPr txBox="1"/>
          <p:nvPr/>
        </p:nvSpPr>
        <p:spPr>
          <a:xfrm>
            <a:off x="6450648" y="3268306"/>
            <a:ext cx="143981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 dis</a:t>
            </a:r>
            <a:r>
              <a:rPr lang="en-US" altLang="zh-CN" sz="16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(K,O) &lt; </a:t>
            </a:r>
            <a:r>
              <a:rPr lang="el-GR" altLang="zh-CN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λ</a:t>
            </a:r>
            <a:endParaRPr lang="en-US" altLang="zh-CN" b="1" i="1" dirty="0">
              <a:latin typeface="Palatino Linotype" panose="02040502050505030304" pitchFamily="18" charset="0"/>
              <a:ea typeface="MingLiU-ExtB" panose="02020500000000000000" pitchFamily="18" charset="-120"/>
            </a:endParaRPr>
          </a:p>
          <a:p>
            <a:endParaRPr lang="en-US" altLang="zh-CN" b="1" i="1" dirty="0">
              <a:latin typeface="Palatino Linotype" panose="02040502050505030304" pitchFamily="18" charset="0"/>
              <a:ea typeface="MingLiU-ExtB" panose="02020500000000000000" pitchFamily="18" charset="-120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32CF288D-49F7-97AF-6FDE-8E96A04DB415}"/>
              </a:ext>
            </a:extLst>
          </p:cNvPr>
          <p:cNvSpPr/>
          <p:nvPr/>
        </p:nvSpPr>
        <p:spPr>
          <a:xfrm>
            <a:off x="8438925" y="1982168"/>
            <a:ext cx="292100" cy="2921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7094923-7DDF-D8A9-97C1-93F38C8CF674}"/>
              </a:ext>
            </a:extLst>
          </p:cNvPr>
          <p:cNvSpPr txBox="1"/>
          <p:nvPr/>
        </p:nvSpPr>
        <p:spPr>
          <a:xfrm>
            <a:off x="8423719" y="1352597"/>
            <a:ext cx="147668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 New bus stop</a:t>
            </a:r>
          </a:p>
          <a:p>
            <a:endParaRPr lang="en-US" altLang="zh-CN" b="1" i="1" dirty="0">
              <a:latin typeface="Palatino Linotype" panose="02040502050505030304" pitchFamily="18" charset="0"/>
              <a:ea typeface="MingLiU-ExtB" panose="02020500000000000000" pitchFamily="18" charset="-120"/>
            </a:endParaRPr>
          </a:p>
        </p:txBody>
      </p: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C96699A8-308D-434E-1412-8555B539CD4C}"/>
              </a:ext>
            </a:extLst>
          </p:cNvPr>
          <p:cNvCxnSpPr>
            <a:cxnSpLocks/>
          </p:cNvCxnSpPr>
          <p:nvPr/>
        </p:nvCxnSpPr>
        <p:spPr>
          <a:xfrm flipH="1">
            <a:off x="8731025" y="1629681"/>
            <a:ext cx="145825" cy="279002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4AAB51B2-A66C-5949-3FCA-75F8B4673229}"/>
              </a:ext>
            </a:extLst>
          </p:cNvPr>
          <p:cNvSpPr txBox="1"/>
          <p:nvPr/>
        </p:nvSpPr>
        <p:spPr>
          <a:xfrm>
            <a:off x="3904623" y="2813447"/>
            <a:ext cx="163538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Subway station</a:t>
            </a:r>
          </a:p>
          <a:p>
            <a:endParaRPr lang="en-US" altLang="zh-CN" b="1" i="1" dirty="0">
              <a:latin typeface="Palatino Linotype" panose="02040502050505030304" pitchFamily="18" charset="0"/>
              <a:ea typeface="MingLiU-ExtB" panose="02020500000000000000" pitchFamily="18" charset="-120"/>
            </a:endParaRPr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1BEB0350-9881-FCA7-2B78-C143A20B1087}"/>
              </a:ext>
            </a:extLst>
          </p:cNvPr>
          <p:cNvCxnSpPr>
            <a:cxnSpLocks/>
          </p:cNvCxnSpPr>
          <p:nvPr/>
        </p:nvCxnSpPr>
        <p:spPr>
          <a:xfrm>
            <a:off x="5184209" y="3136722"/>
            <a:ext cx="339443" cy="38451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1A0EB44-7AAA-44C6-9AC8-D8B68EF7AEFA}"/>
              </a:ext>
            </a:extLst>
          </p:cNvPr>
          <p:cNvGrpSpPr/>
          <p:nvPr/>
        </p:nvGrpSpPr>
        <p:grpSpPr>
          <a:xfrm>
            <a:off x="8168372" y="646412"/>
            <a:ext cx="1987379" cy="719419"/>
            <a:chOff x="9985784" y="1307250"/>
            <a:chExt cx="2492874" cy="922903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A4EB2DF4-70FE-1A89-D426-4E7D8A7EDE4B}"/>
                </a:ext>
              </a:extLst>
            </p:cNvPr>
            <p:cNvSpPr/>
            <p:nvPr/>
          </p:nvSpPr>
          <p:spPr>
            <a:xfrm>
              <a:off x="9985784" y="1398525"/>
              <a:ext cx="401863" cy="308393"/>
            </a:xfrm>
            <a:prstGeom prst="roundRect">
              <a:avLst/>
            </a:prstGeom>
            <a:solidFill>
              <a:srgbClr val="C9BCE2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15CA9D48-60DB-869A-1520-DC85CEA1C732}"/>
                </a:ext>
              </a:extLst>
            </p:cNvPr>
            <p:cNvSpPr/>
            <p:nvPr/>
          </p:nvSpPr>
          <p:spPr>
            <a:xfrm>
              <a:off x="9985784" y="1835064"/>
              <a:ext cx="401863" cy="308393"/>
            </a:xfrm>
            <a:prstGeom prst="roundRect">
              <a:avLst/>
            </a:prstGeom>
            <a:solidFill>
              <a:srgbClr val="1F4E79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895066B-5788-B6CA-1FF6-038D8AFE6A74}"/>
                </a:ext>
              </a:extLst>
            </p:cNvPr>
            <p:cNvSpPr txBox="1"/>
            <p:nvPr/>
          </p:nvSpPr>
          <p:spPr>
            <a:xfrm>
              <a:off x="10499132" y="1307250"/>
              <a:ext cx="1271185" cy="473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Subway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C853C12-E221-9F33-7C0F-E429106CAB23}"/>
                </a:ext>
              </a:extLst>
            </p:cNvPr>
            <p:cNvSpPr txBox="1"/>
            <p:nvPr/>
          </p:nvSpPr>
          <p:spPr>
            <a:xfrm>
              <a:off x="10499696" y="1756357"/>
              <a:ext cx="1978962" cy="473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New bus way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41AE30E4-DB64-521E-C1C1-B5957B0271B5}"/>
              </a:ext>
            </a:extLst>
          </p:cNvPr>
          <p:cNvSpPr txBox="1"/>
          <p:nvPr/>
        </p:nvSpPr>
        <p:spPr>
          <a:xfrm>
            <a:off x="1593843" y="4943852"/>
            <a:ext cx="97726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>
                <a:latin typeface="Palatino Linotype" panose="02040502050505030304" pitchFamily="18" charset="0"/>
                <a:ea typeface="Segoe UI Black" panose="020B0A02040204020203" pitchFamily="34" charset="0"/>
              </a:rPr>
              <a:t>Bus and subway connection mechanism</a:t>
            </a:r>
          </a:p>
        </p:txBody>
      </p:sp>
    </p:spTree>
    <p:extLst>
      <p:ext uri="{BB962C8B-B14F-4D97-AF65-F5344CB8AC3E}">
        <p14:creationId xmlns:p14="http://schemas.microsoft.com/office/powerpoint/2010/main" val="3982629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D1392F6-055A-0B84-EF38-8F64A0DDDE5E}"/>
              </a:ext>
            </a:extLst>
          </p:cNvPr>
          <p:cNvGrpSpPr/>
          <p:nvPr/>
        </p:nvGrpSpPr>
        <p:grpSpPr>
          <a:xfrm>
            <a:off x="1045029" y="1761356"/>
            <a:ext cx="10330633" cy="3884039"/>
            <a:chOff x="1045029" y="1761356"/>
            <a:chExt cx="10330633" cy="388403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2F5E3AD-F0AC-2146-2AE5-15ADF1D61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63332" y="1761356"/>
              <a:ext cx="5012330" cy="3335288"/>
            </a:xfrm>
            <a:prstGeom prst="rect">
              <a:avLst/>
            </a:prstGeom>
          </p:spPr>
        </p:pic>
        <p:pic>
          <p:nvPicPr>
            <p:cNvPr id="1026" name="Picture 2" descr="Cars travel down U.S. Route 40 in Baltimore, Md., on Wednesday, March 8, 2023.">
              <a:extLst>
                <a:ext uri="{FF2B5EF4-FFF2-40B4-BE49-F238E27FC236}">
                  <a16:creationId xmlns:a16="http://schemas.microsoft.com/office/drawing/2014/main" id="{5D7B2B6E-00C5-A504-CBD1-D2771EA5B1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029" y="1761356"/>
              <a:ext cx="5050971" cy="3335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9E4DF3F-699D-D5E0-9ED5-610640EB0D97}"/>
                </a:ext>
              </a:extLst>
            </p:cNvPr>
            <p:cNvSpPr txBox="1"/>
            <p:nvPr/>
          </p:nvSpPr>
          <p:spPr>
            <a:xfrm>
              <a:off x="1534520" y="5183730"/>
              <a:ext cx="407198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>
                  <a:latin typeface="Palatino Linotype" panose="02040502050505030304" pitchFamily="18" charset="0"/>
                  <a:ea typeface="Segoe UI Black" panose="020B0A02040204020203" pitchFamily="34" charset="0"/>
                </a:rPr>
                <a:t>a. US40 road  issue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0B26CEF-B9AF-C096-C4D0-C8391FE11514}"/>
                </a:ext>
              </a:extLst>
            </p:cNvPr>
            <p:cNvSpPr txBox="1"/>
            <p:nvPr/>
          </p:nvSpPr>
          <p:spPr>
            <a:xfrm>
              <a:off x="6833503" y="5183729"/>
              <a:ext cx="407198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>
                  <a:latin typeface="Palatino Linotype" panose="02040502050505030304" pitchFamily="18" charset="0"/>
                  <a:ea typeface="Segoe UI Black" panose="020B0A02040204020203" pitchFamily="34" charset="0"/>
                </a:rPr>
                <a:t>b. I-83 road issue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90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1AF83F5-8871-6D19-71B2-880BD70ECD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72" y="1070451"/>
            <a:ext cx="4351338" cy="4351338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BCF5F6E-A9DD-D1C2-0097-FC52B78631E4}"/>
              </a:ext>
            </a:extLst>
          </p:cNvPr>
          <p:cNvSpPr/>
          <p:nvPr/>
        </p:nvSpPr>
        <p:spPr>
          <a:xfrm>
            <a:off x="3298371" y="2847704"/>
            <a:ext cx="581297" cy="37229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9D240C0-CC31-BE94-2086-3551FC0AE341}"/>
              </a:ext>
            </a:extLst>
          </p:cNvPr>
          <p:cNvCxnSpPr>
            <a:cxnSpLocks/>
          </p:cNvCxnSpPr>
          <p:nvPr/>
        </p:nvCxnSpPr>
        <p:spPr>
          <a:xfrm flipV="1">
            <a:off x="3298371" y="1368250"/>
            <a:ext cx="1525932" cy="147945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D127BFA-5A43-C12E-B10A-6E62CFF63F99}"/>
              </a:ext>
            </a:extLst>
          </p:cNvPr>
          <p:cNvCxnSpPr>
            <a:cxnSpLocks/>
          </p:cNvCxnSpPr>
          <p:nvPr/>
        </p:nvCxnSpPr>
        <p:spPr>
          <a:xfrm flipV="1">
            <a:off x="3879668" y="2873830"/>
            <a:ext cx="908016" cy="37229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EE835A18-6ADB-62AD-9945-B247CA23A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303" y="1368250"/>
            <a:ext cx="2163591" cy="1413787"/>
          </a:xfrm>
          <a:prstGeom prst="rect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42046A2-34BC-0386-BF69-296AF25E96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0" t="11350" r="15305" b="6270"/>
          <a:stretch/>
        </p:blipFill>
        <p:spPr>
          <a:xfrm>
            <a:off x="7249592" y="992231"/>
            <a:ext cx="4773995" cy="442955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67574658-0AEF-1A02-0EA4-1E8213FFF7EE}"/>
              </a:ext>
            </a:extLst>
          </p:cNvPr>
          <p:cNvSpPr/>
          <p:nvPr/>
        </p:nvSpPr>
        <p:spPr>
          <a:xfrm>
            <a:off x="10073640" y="3207010"/>
            <a:ext cx="581297" cy="372290"/>
          </a:xfrm>
          <a:prstGeom prst="rect">
            <a:avLst/>
          </a:prstGeom>
          <a:noFill/>
          <a:ln w="38100">
            <a:solidFill>
              <a:schemeClr val="bg1"/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9ADBDAF-CB20-F75A-2EFC-A4B37D9C6960}"/>
              </a:ext>
            </a:extLst>
          </p:cNvPr>
          <p:cNvCxnSpPr>
            <a:cxnSpLocks/>
          </p:cNvCxnSpPr>
          <p:nvPr/>
        </p:nvCxnSpPr>
        <p:spPr>
          <a:xfrm flipV="1">
            <a:off x="7168264" y="3207010"/>
            <a:ext cx="2905376" cy="58775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A64EEC5-D7BD-14D9-F3E3-7B22045757BD}"/>
              </a:ext>
            </a:extLst>
          </p:cNvPr>
          <p:cNvCxnSpPr>
            <a:cxnSpLocks/>
          </p:cNvCxnSpPr>
          <p:nvPr/>
        </p:nvCxnSpPr>
        <p:spPr>
          <a:xfrm flipV="1">
            <a:off x="7127600" y="3618919"/>
            <a:ext cx="3503943" cy="169331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id="{E7623CB6-1B50-8816-FD81-27F189D499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248" y="3794760"/>
            <a:ext cx="1542352" cy="1443510"/>
          </a:xfrm>
          <a:prstGeom prst="rect">
            <a:avLst/>
          </a:prstGeom>
          <a:ln w="5715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1DCCD744-4773-EF4B-7D6C-2F8868FF3C9A}"/>
              </a:ext>
            </a:extLst>
          </p:cNvPr>
          <p:cNvSpPr txBox="1"/>
          <p:nvPr/>
        </p:nvSpPr>
        <p:spPr>
          <a:xfrm>
            <a:off x="755071" y="5521151"/>
            <a:ext cx="555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a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.</a:t>
            </a:r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Crime map of Baltimore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5A068E6-A524-4BA5-2F5B-5E96DB4A96E6}"/>
              </a:ext>
            </a:extLst>
          </p:cNvPr>
          <p:cNvSpPr txBox="1"/>
          <p:nvPr/>
        </p:nvSpPr>
        <p:spPr>
          <a:xfrm>
            <a:off x="7661001" y="5547874"/>
            <a:ext cx="3986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b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.</a:t>
            </a:r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Traffic  map of Baltimore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2CAD15B-D347-19E9-C8F1-EEC543CBD42F}"/>
              </a:ext>
            </a:extLst>
          </p:cNvPr>
          <p:cNvSpPr txBox="1"/>
          <p:nvPr/>
        </p:nvSpPr>
        <p:spPr>
          <a:xfrm>
            <a:off x="2654473" y="413519"/>
            <a:ext cx="7979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The relationship between crime rates and traffic flow</a:t>
            </a:r>
            <a:endParaRPr lang="zh-CN" alt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064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4BC43CA-4F49-CBB5-8BC3-58D27E5249DE}"/>
              </a:ext>
            </a:extLst>
          </p:cNvPr>
          <p:cNvGrpSpPr/>
          <p:nvPr/>
        </p:nvGrpSpPr>
        <p:grpSpPr>
          <a:xfrm>
            <a:off x="2657385" y="1160179"/>
            <a:ext cx="8275505" cy="4602207"/>
            <a:chOff x="2657385" y="1160179"/>
            <a:chExt cx="8275505" cy="460220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57DE7CE-1685-10B3-5921-FB5C0722A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70" t="27054" r="24511" b="47612"/>
            <a:stretch/>
          </p:blipFill>
          <p:spPr>
            <a:xfrm>
              <a:off x="2657385" y="1160179"/>
              <a:ext cx="7347856" cy="4080441"/>
            </a:xfrm>
            <a:prstGeom prst="rect">
              <a:avLst/>
            </a:prstGeom>
          </p:spPr>
        </p:pic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73C53759-8635-2089-ED84-C81EA1FB257B}"/>
                </a:ext>
              </a:extLst>
            </p:cNvPr>
            <p:cNvSpPr/>
            <p:nvPr/>
          </p:nvSpPr>
          <p:spPr>
            <a:xfrm>
              <a:off x="4686063" y="2759149"/>
              <a:ext cx="892412" cy="349811"/>
            </a:xfrm>
            <a:prstGeom prst="roundRect">
              <a:avLst/>
            </a:prstGeom>
            <a:solidFill>
              <a:srgbClr val="FFFFFF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AC9127C1-3512-A725-8752-895DEB086CC3}"/>
                </a:ext>
              </a:extLst>
            </p:cNvPr>
            <p:cNvSpPr/>
            <p:nvPr/>
          </p:nvSpPr>
          <p:spPr>
            <a:xfrm>
              <a:off x="5896338" y="1267547"/>
              <a:ext cx="672117" cy="336935"/>
            </a:xfrm>
            <a:prstGeom prst="roundRect">
              <a:avLst/>
            </a:prstGeom>
            <a:solidFill>
              <a:srgbClr val="FFFFFF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E670298B-323F-EA5E-5060-951D6D1E1B87}"/>
                </a:ext>
              </a:extLst>
            </p:cNvPr>
            <p:cNvSpPr/>
            <p:nvPr/>
          </p:nvSpPr>
          <p:spPr>
            <a:xfrm>
              <a:off x="2660049" y="1188166"/>
              <a:ext cx="2149894" cy="789409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EC1B122-D95F-F2C5-ED9D-81D183F8D877}"/>
                </a:ext>
              </a:extLst>
            </p:cNvPr>
            <p:cNvSpPr/>
            <p:nvPr/>
          </p:nvSpPr>
          <p:spPr>
            <a:xfrm>
              <a:off x="5649685" y="2134925"/>
              <a:ext cx="1293223" cy="161411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C7DA765-6F3C-9339-A84C-D73BC17FCBAC}"/>
                </a:ext>
              </a:extLst>
            </p:cNvPr>
            <p:cNvSpPr/>
            <p:nvPr/>
          </p:nvSpPr>
          <p:spPr>
            <a:xfrm>
              <a:off x="4319450" y="3200400"/>
              <a:ext cx="4504510" cy="45720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44172CA-A0AA-E03B-D925-F58C578F13F6}"/>
                </a:ext>
              </a:extLst>
            </p:cNvPr>
            <p:cNvSpPr/>
            <p:nvPr/>
          </p:nvSpPr>
          <p:spPr>
            <a:xfrm rot="21329657">
              <a:off x="4357330" y="2432279"/>
              <a:ext cx="4340066" cy="13420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BF9873C-CE94-60E0-713B-FFBECD6D875B}"/>
                </a:ext>
              </a:extLst>
            </p:cNvPr>
            <p:cNvSpPr/>
            <p:nvPr/>
          </p:nvSpPr>
          <p:spPr>
            <a:xfrm>
              <a:off x="4358764" y="4121247"/>
              <a:ext cx="4575685" cy="16181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id="{AC4A0374-B859-E399-9F35-8AC2F88F9259}"/>
                </a:ext>
              </a:extLst>
            </p:cNvPr>
            <p:cNvCxnSpPr/>
            <p:nvPr/>
          </p:nvCxnSpPr>
          <p:spPr>
            <a:xfrm flipH="1">
              <a:off x="5410200" y="1390650"/>
              <a:ext cx="336550" cy="234950"/>
            </a:xfrm>
            <a:prstGeom prst="straightConnector1">
              <a:avLst/>
            </a:prstGeom>
            <a:ln w="38100">
              <a:solidFill>
                <a:srgbClr val="0D0D0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750CF4D-3243-43A6-DA0E-E7FB60C4ABDF}"/>
                </a:ext>
              </a:extLst>
            </p:cNvPr>
            <p:cNvSpPr txBox="1"/>
            <p:nvPr/>
          </p:nvSpPr>
          <p:spPr>
            <a:xfrm>
              <a:off x="5912032" y="1235959"/>
              <a:ext cx="8699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I-83</a:t>
              </a:r>
              <a:endParaRPr lang="zh-CN" altLang="en-US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3901B3C9-C933-9EC1-85C0-F05BDC359A54}"/>
                </a:ext>
              </a:extLst>
            </p:cNvPr>
            <p:cNvCxnSpPr>
              <a:cxnSpLocks/>
            </p:cNvCxnSpPr>
            <p:nvPr/>
          </p:nvCxnSpPr>
          <p:spPr>
            <a:xfrm>
              <a:off x="4949643" y="3152376"/>
              <a:ext cx="0" cy="275106"/>
            </a:xfrm>
            <a:prstGeom prst="straightConnector1">
              <a:avLst/>
            </a:prstGeom>
            <a:ln w="38100">
              <a:solidFill>
                <a:srgbClr val="0D0D0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E97D5A5-CF8D-9A6B-B10B-137B51ADE0E5}"/>
                </a:ext>
              </a:extLst>
            </p:cNvPr>
            <p:cNvSpPr txBox="1"/>
            <p:nvPr/>
          </p:nvSpPr>
          <p:spPr>
            <a:xfrm>
              <a:off x="4709249" y="2752266"/>
              <a:ext cx="3986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US 40</a:t>
              </a:r>
              <a:endParaRPr lang="zh-CN" altLang="en-US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CDF29B6-573A-D05C-86D6-F6EFAF33DDC1}"/>
                </a:ext>
              </a:extLst>
            </p:cNvPr>
            <p:cNvGrpSpPr/>
            <p:nvPr/>
          </p:nvGrpSpPr>
          <p:grpSpPr>
            <a:xfrm>
              <a:off x="2957090" y="1223972"/>
              <a:ext cx="1752159" cy="717796"/>
              <a:chOff x="9985784" y="1309332"/>
              <a:chExt cx="2176175" cy="920821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1F61FA3E-847C-7F31-CB41-4180D4DA5748}"/>
                  </a:ext>
                </a:extLst>
              </p:cNvPr>
              <p:cNvSpPr/>
              <p:nvPr/>
            </p:nvSpPr>
            <p:spPr>
              <a:xfrm>
                <a:off x="9985784" y="1398525"/>
                <a:ext cx="401863" cy="308393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6BB8BBCE-D4DB-45BE-19E1-67801F161608}"/>
                  </a:ext>
                </a:extLst>
              </p:cNvPr>
              <p:cNvSpPr/>
              <p:nvPr/>
            </p:nvSpPr>
            <p:spPr>
              <a:xfrm>
                <a:off x="9985784" y="1835064"/>
                <a:ext cx="401863" cy="308393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DAB0D76-4AB0-B817-57A1-21D73362A6C6}"/>
                  </a:ext>
                </a:extLst>
              </p:cNvPr>
              <p:cNvSpPr txBox="1"/>
              <p:nvPr/>
            </p:nvSpPr>
            <p:spPr>
              <a:xfrm>
                <a:off x="10387648" y="1309332"/>
                <a:ext cx="1774311" cy="473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 demolition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D0523A9-2DE8-1ACD-5AD9-432755006285}"/>
                  </a:ext>
                </a:extLst>
              </p:cNvPr>
              <p:cNvSpPr txBox="1"/>
              <p:nvPr/>
            </p:nvSpPr>
            <p:spPr>
              <a:xfrm>
                <a:off x="10499695" y="1756357"/>
                <a:ext cx="901209" cy="473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build</a:t>
                </a: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327045-C450-C4DF-ACF1-2E316BA2C3D9}"/>
                </a:ext>
              </a:extLst>
            </p:cNvPr>
            <p:cNvSpPr txBox="1"/>
            <p:nvPr/>
          </p:nvSpPr>
          <p:spPr>
            <a:xfrm>
              <a:off x="2952926" y="5300721"/>
              <a:ext cx="7979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Demolition and Reconstruction Section Plan 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895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12C18F4-7919-1594-CB9B-38403E4D3FEB}"/>
              </a:ext>
            </a:extLst>
          </p:cNvPr>
          <p:cNvGrpSpPr/>
          <p:nvPr/>
        </p:nvGrpSpPr>
        <p:grpSpPr>
          <a:xfrm>
            <a:off x="-809630" y="735511"/>
            <a:ext cx="13304616" cy="4877689"/>
            <a:chOff x="-809630" y="735511"/>
            <a:chExt cx="13304616" cy="487768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93453C8-97E3-3814-53B6-1D0D68A04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4" t="11497" r="16840" b="4669"/>
            <a:stretch/>
          </p:blipFill>
          <p:spPr>
            <a:xfrm>
              <a:off x="-809630" y="1405809"/>
              <a:ext cx="8181975" cy="383294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7F61C1CA-D16F-799A-FE57-258DE966F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66" t="10416" b="5749"/>
            <a:stretch/>
          </p:blipFill>
          <p:spPr>
            <a:xfrm>
              <a:off x="7470596" y="1405809"/>
              <a:ext cx="5024390" cy="3793350"/>
            </a:xfrm>
            <a:prstGeom prst="rect">
              <a:avLst/>
            </a:prstGeom>
          </p:spPr>
        </p:pic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F94C007-59EC-85EA-19F1-16DF910B5603}"/>
                </a:ext>
              </a:extLst>
            </p:cNvPr>
            <p:cNvSpPr/>
            <p:nvPr/>
          </p:nvSpPr>
          <p:spPr>
            <a:xfrm>
              <a:off x="9361714" y="2750457"/>
              <a:ext cx="326572" cy="413657"/>
            </a:xfrm>
            <a:prstGeom prst="roundRect">
              <a:avLst/>
            </a:prstGeom>
            <a:noFill/>
            <a:ln w="28575">
              <a:solidFill>
                <a:srgbClr val="FFFFFF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48AACB8E-14E7-4E4D-B4E2-03F77CD7407B}"/>
                </a:ext>
              </a:extLst>
            </p:cNvPr>
            <p:cNvSpPr/>
            <p:nvPr/>
          </p:nvSpPr>
          <p:spPr>
            <a:xfrm>
              <a:off x="8683162" y="3164114"/>
              <a:ext cx="266705" cy="337826"/>
            </a:xfrm>
            <a:prstGeom prst="roundRect">
              <a:avLst/>
            </a:prstGeom>
            <a:noFill/>
            <a:ln w="28575">
              <a:solidFill>
                <a:srgbClr val="FFFFFF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4269D023-F8C2-CB65-197D-51969627E3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473200" y="2750457"/>
              <a:ext cx="152399" cy="380927"/>
            </a:xfrm>
            <a:prstGeom prst="straightConnector1">
              <a:avLst/>
            </a:prstGeom>
            <a:ln w="38100">
              <a:solidFill>
                <a:schemeClr val="bg1"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9D530A1-69D9-066E-1F5E-112E16A3E58A}"/>
                </a:ext>
              </a:extLst>
            </p:cNvPr>
            <p:cNvSpPr txBox="1"/>
            <p:nvPr/>
          </p:nvSpPr>
          <p:spPr>
            <a:xfrm>
              <a:off x="497874" y="5151535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a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No plan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D5DC22E-2C5B-0942-7939-B806444D8286}"/>
                </a:ext>
              </a:extLst>
            </p:cNvPr>
            <p:cNvSpPr txBox="1"/>
            <p:nvPr/>
          </p:nvSpPr>
          <p:spPr>
            <a:xfrm>
              <a:off x="4531173" y="5130074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b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Metro plan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494A4CE-4F63-AA5F-B0EB-D112874C6990}"/>
                </a:ext>
              </a:extLst>
            </p:cNvPr>
            <p:cNvSpPr txBox="1"/>
            <p:nvPr/>
          </p:nvSpPr>
          <p:spPr>
            <a:xfrm>
              <a:off x="7568006" y="5136605"/>
              <a:ext cx="42405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c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 </a:t>
              </a:r>
              <a:r>
                <a:rPr lang="en-US" altLang="zh-CN" sz="16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Demolition and Reconstruction plan</a:t>
              </a:r>
              <a:endParaRPr lang="zh-CN" altLang="en-US" sz="1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901AC1-8EBC-CBC1-1BCC-E206794D7049}"/>
                </a:ext>
              </a:extLst>
            </p:cNvPr>
            <p:cNvSpPr txBox="1"/>
            <p:nvPr/>
          </p:nvSpPr>
          <p:spPr>
            <a:xfrm>
              <a:off x="2557230" y="735511"/>
              <a:ext cx="7131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The traffic flow diagram for different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032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9DE8FEB-0CB2-9205-10E2-EB31FDD658C3}"/>
              </a:ext>
            </a:extLst>
          </p:cNvPr>
          <p:cNvGrpSpPr/>
          <p:nvPr/>
        </p:nvGrpSpPr>
        <p:grpSpPr>
          <a:xfrm>
            <a:off x="2433497" y="988322"/>
            <a:ext cx="5798009" cy="4512867"/>
            <a:chOff x="2433497" y="988322"/>
            <a:chExt cx="5798009" cy="4512867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ADCE963B-CB21-F236-DEE6-5E9044EA4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3497" y="1112060"/>
              <a:ext cx="5798009" cy="4389129"/>
            </a:xfrm>
            <a:prstGeom prst="rect">
              <a:avLst/>
            </a:prstGeom>
          </p:spPr>
        </p:pic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34D2A2F-EC66-CC5D-56E4-384B8FF957D1}"/>
                </a:ext>
              </a:extLst>
            </p:cNvPr>
            <p:cNvGrpSpPr/>
            <p:nvPr/>
          </p:nvGrpSpPr>
          <p:grpSpPr>
            <a:xfrm>
              <a:off x="3365830" y="1778183"/>
              <a:ext cx="1216775" cy="717796"/>
              <a:chOff x="9985784" y="1309332"/>
              <a:chExt cx="1526263" cy="920821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8F3DDB39-0A53-7FFA-754C-C519B4975A05}"/>
                  </a:ext>
                </a:extLst>
              </p:cNvPr>
              <p:cNvSpPr/>
              <p:nvPr/>
            </p:nvSpPr>
            <p:spPr>
              <a:xfrm>
                <a:off x="9985784" y="1398525"/>
                <a:ext cx="401863" cy="308393"/>
              </a:xfrm>
              <a:prstGeom prst="roundRect">
                <a:avLst/>
              </a:prstGeom>
              <a:solidFill>
                <a:srgbClr val="E1807E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D265D884-C248-6010-46B9-FBBE2B4F448E}"/>
                  </a:ext>
                </a:extLst>
              </p:cNvPr>
              <p:cNvSpPr/>
              <p:nvPr/>
            </p:nvSpPr>
            <p:spPr>
              <a:xfrm>
                <a:off x="9985784" y="1826780"/>
                <a:ext cx="401863" cy="308393"/>
              </a:xfrm>
              <a:prstGeom prst="roundRect">
                <a:avLst/>
              </a:prstGeom>
              <a:solidFill>
                <a:srgbClr val="8FB4DC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E93BCB38-997E-3DEB-5CA9-CE37F855497D}"/>
                  </a:ext>
                </a:extLst>
              </p:cNvPr>
              <p:cNvSpPr txBox="1"/>
              <p:nvPr/>
            </p:nvSpPr>
            <p:spPr>
              <a:xfrm>
                <a:off x="10387648" y="1309332"/>
                <a:ext cx="1124399" cy="4737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 Before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D146AD8E-0E9F-D1DC-FD52-D046D049628C}"/>
                  </a:ext>
                </a:extLst>
              </p:cNvPr>
              <p:cNvSpPr txBox="1"/>
              <p:nvPr/>
            </p:nvSpPr>
            <p:spPr>
              <a:xfrm>
                <a:off x="10499695" y="1756357"/>
                <a:ext cx="891155" cy="473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After</a:t>
                </a: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7677346-6DFB-0ECB-C89A-81F6E65ABD28}"/>
                </a:ext>
              </a:extLst>
            </p:cNvPr>
            <p:cNvSpPr txBox="1"/>
            <p:nvPr/>
          </p:nvSpPr>
          <p:spPr>
            <a:xfrm>
              <a:off x="2627450" y="988322"/>
              <a:ext cx="56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The satisfaction levels among residents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511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24E61D3-99F9-D14E-96ED-1C47E24CF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188" y="392021"/>
            <a:ext cx="6186533" cy="536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081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3261DC2-1785-4ED0-04D7-EED5D657FB7C}"/>
              </a:ext>
            </a:extLst>
          </p:cNvPr>
          <p:cNvGrpSpPr/>
          <p:nvPr/>
        </p:nvGrpSpPr>
        <p:grpSpPr>
          <a:xfrm>
            <a:off x="-590550" y="599034"/>
            <a:ext cx="13377744" cy="9811106"/>
            <a:chOff x="-590550" y="599034"/>
            <a:chExt cx="13377744" cy="9811106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ADABE47E-9043-C57C-F0B2-5B97A0E2F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9" t="11459" r="20834" b="4792"/>
            <a:stretch/>
          </p:blipFill>
          <p:spPr>
            <a:xfrm>
              <a:off x="-590550" y="1223737"/>
              <a:ext cx="4029076" cy="382905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61D582D-C818-3F8B-FE65-96D7B91EB6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2" t="11667" r="20660" b="4584"/>
            <a:stretch/>
          </p:blipFill>
          <p:spPr>
            <a:xfrm>
              <a:off x="3543301" y="1238251"/>
              <a:ext cx="4029076" cy="382905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0029AB97-C1CB-FD84-CFDF-E275048313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4" t="10416" b="5834"/>
            <a:stretch/>
          </p:blipFill>
          <p:spPr>
            <a:xfrm>
              <a:off x="7572377" y="1152526"/>
              <a:ext cx="5105413" cy="3829050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805CF44-24E1-CCAD-724C-C25CE4385623}"/>
                </a:ext>
              </a:extLst>
            </p:cNvPr>
            <p:cNvSpPr txBox="1"/>
            <p:nvPr/>
          </p:nvSpPr>
          <p:spPr>
            <a:xfrm>
              <a:off x="767443" y="5067301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a</a:t>
              </a:r>
              <a:r>
                <a:rPr lang="en-US" altLang="zh-CN"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 </a:t>
              </a:r>
              <a:r>
                <a:rPr lang="en-US" altLang="zh-CN" sz="2400" b="1" i="1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 = 700 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FD41511-E15A-2F5D-23F9-9DBE17F5F635}"/>
                </a:ext>
              </a:extLst>
            </p:cNvPr>
            <p:cNvSpPr txBox="1"/>
            <p:nvPr/>
          </p:nvSpPr>
          <p:spPr>
            <a:xfrm>
              <a:off x="4320267" y="5014020"/>
              <a:ext cx="5551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b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 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 = 7000 (chosen) 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F842766-A097-7CBB-F234-2AE9B706443B}"/>
                </a:ext>
              </a:extLst>
            </p:cNvPr>
            <p:cNvSpPr txBox="1"/>
            <p:nvPr/>
          </p:nvSpPr>
          <p:spPr>
            <a:xfrm>
              <a:off x="8711294" y="4995565"/>
              <a:ext cx="35283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c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. </a:t>
              </a:r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t = 70000 </a:t>
              </a:r>
              <a:endParaRPr lang="zh-CN" alt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F107510-1F25-7264-9D6A-4CA89751865B}"/>
                </a:ext>
              </a:extLst>
            </p:cNvPr>
            <p:cNvSpPr txBox="1"/>
            <p:nvPr/>
          </p:nvSpPr>
          <p:spPr>
            <a:xfrm>
              <a:off x="1832837" y="599034"/>
              <a:ext cx="81112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Sensitivity analysis of random point pair sampling size </a:t>
              </a:r>
              <a:r>
                <a:rPr lang="zh-CN" alt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𝑡</a:t>
              </a:r>
              <a:endParaRPr lang="en-US" altLang="zh-CN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9674B35-F8DD-EAF3-924C-B400F4E11584}"/>
                </a:ext>
              </a:extLst>
            </p:cNvPr>
            <p:cNvGrpSpPr/>
            <p:nvPr/>
          </p:nvGrpSpPr>
          <p:grpSpPr>
            <a:xfrm>
              <a:off x="-450053" y="6146659"/>
              <a:ext cx="13237247" cy="4263481"/>
              <a:chOff x="-864039" y="2134594"/>
              <a:chExt cx="13237247" cy="4263481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4811D41-0E0D-539F-9FDC-4E956CAA4C7C}"/>
                  </a:ext>
                </a:extLst>
              </p:cNvPr>
              <p:cNvSpPr txBox="1"/>
              <p:nvPr/>
            </p:nvSpPr>
            <p:spPr>
              <a:xfrm>
                <a:off x="519416" y="5936410"/>
                <a:ext cx="14763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.</a:t>
                </a:r>
                <a:r>
                  <a:rPr lang="el-GR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γ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= 0.2 </a:t>
                </a:r>
                <a:endParaRPr lang="zh-CN" alt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544DEBF3-EFEB-D219-B725-389F734D1FC0}"/>
                  </a:ext>
                </a:extLst>
              </p:cNvPr>
              <p:cNvSpPr txBox="1"/>
              <p:nvPr/>
            </p:nvSpPr>
            <p:spPr>
              <a:xfrm>
                <a:off x="4220211" y="5936409"/>
                <a:ext cx="26576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b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.</a:t>
                </a:r>
                <a:r>
                  <a:rPr lang="el-GR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 γ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= 0.59 (chosen) </a:t>
                </a:r>
                <a:endParaRPr lang="zh-CN" alt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endParaRPr>
              </a:p>
            </p:txBody>
          </p:sp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7F7487CE-BBC7-5297-D6B5-D8051631EE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58" t="10918" r="-615" b="3984"/>
              <a:stretch/>
            </p:blipFill>
            <p:spPr>
              <a:xfrm>
                <a:off x="7223816" y="2134594"/>
                <a:ext cx="5149392" cy="3890666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0F0E8E56-9E93-8678-1B16-09BCF4C73A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90" t="11197" r="22391" b="5235"/>
              <a:stretch/>
            </p:blipFill>
            <p:spPr>
              <a:xfrm>
                <a:off x="-864039" y="2151589"/>
                <a:ext cx="3912870" cy="3820807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C502DAC0-CA8D-F5FB-5462-907F5EEBB7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32" t="10501" r="18174" b="5928"/>
              <a:stretch/>
            </p:blipFill>
            <p:spPr>
              <a:xfrm>
                <a:off x="3104697" y="2138648"/>
                <a:ext cx="4268108" cy="3820807"/>
              </a:xfrm>
              <a:prstGeom prst="rect">
                <a:avLst/>
              </a:prstGeom>
            </p:spPr>
          </p:pic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71E0983A-66AC-392A-A45B-34ED9E0EAE2E}"/>
                  </a:ext>
                </a:extLst>
              </p:cNvPr>
              <p:cNvSpPr txBox="1"/>
              <p:nvPr/>
            </p:nvSpPr>
            <p:spPr>
              <a:xfrm>
                <a:off x="8614563" y="5889842"/>
                <a:ext cx="26576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c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. </a:t>
                </a:r>
                <a:r>
                  <a:rPr lang="el-GR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γ </a:t>
                </a:r>
                <a:r>
                  <a:rPr lang="en-US" altLang="zh-CN" sz="24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Palatino Linotype" panose="02040502050505030304" pitchFamily="18" charset="0"/>
                  </a:rPr>
                  <a:t>= 0.9 </a:t>
                </a:r>
                <a:endParaRPr lang="zh-CN" alt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6BBE1EF-27D4-CF6C-02DA-1AD8F632D7BD}"/>
                </a:ext>
              </a:extLst>
            </p:cNvPr>
            <p:cNvSpPr txBox="1"/>
            <p:nvPr/>
          </p:nvSpPr>
          <p:spPr>
            <a:xfrm>
              <a:off x="2233885" y="5567598"/>
              <a:ext cx="73091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alatino Linotype" panose="02040502050505030304" pitchFamily="18" charset="0"/>
                </a:rPr>
                <a:t>Sensitivity of congestion index sampling threshold 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8207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" name="连接符: 曲线 245">
            <a:extLst>
              <a:ext uri="{FF2B5EF4-FFF2-40B4-BE49-F238E27FC236}">
                <a16:creationId xmlns:a16="http://schemas.microsoft.com/office/drawing/2014/main" id="{1211843B-2F4C-1B3E-7BA9-362970D39807}"/>
              </a:ext>
            </a:extLst>
          </p:cNvPr>
          <p:cNvCxnSpPr>
            <a:cxnSpLocks/>
            <a:stCxn id="234" idx="0"/>
          </p:cNvCxnSpPr>
          <p:nvPr/>
        </p:nvCxnSpPr>
        <p:spPr>
          <a:xfrm rot="16200000" flipV="1">
            <a:off x="4445442" y="-1114070"/>
            <a:ext cx="877985" cy="7009033"/>
          </a:xfrm>
          <a:prstGeom prst="curvedConnector2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1BE18FBC-8E0C-CFED-ED85-9271F64ABC8D}"/>
              </a:ext>
            </a:extLst>
          </p:cNvPr>
          <p:cNvSpPr/>
          <p:nvPr/>
        </p:nvSpPr>
        <p:spPr>
          <a:xfrm>
            <a:off x="-360997" y="5384452"/>
            <a:ext cx="2561965" cy="63400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5FEA2134-C443-E950-8EE0-AB1AD93CD993}"/>
              </a:ext>
            </a:extLst>
          </p:cNvPr>
          <p:cNvSpPr/>
          <p:nvPr/>
        </p:nvSpPr>
        <p:spPr>
          <a:xfrm>
            <a:off x="-366388" y="6276365"/>
            <a:ext cx="2561965" cy="8166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D6B0313-5532-08C8-8F18-446027680B62}"/>
              </a:ext>
            </a:extLst>
          </p:cNvPr>
          <p:cNvSpPr/>
          <p:nvPr/>
        </p:nvSpPr>
        <p:spPr>
          <a:xfrm>
            <a:off x="-646259" y="-180418"/>
            <a:ext cx="2066925" cy="5565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DA67292-50A9-B64A-692E-EC3F0D32C540}"/>
              </a:ext>
            </a:extLst>
          </p:cNvPr>
          <p:cNvSpPr/>
          <p:nvPr/>
        </p:nvSpPr>
        <p:spPr>
          <a:xfrm>
            <a:off x="5430310" y="5529964"/>
            <a:ext cx="2486023" cy="11158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A35B7F-43A4-1D19-62D1-70C3FAC67C54}"/>
              </a:ext>
            </a:extLst>
          </p:cNvPr>
          <p:cNvSpPr txBox="1"/>
          <p:nvPr/>
        </p:nvSpPr>
        <p:spPr>
          <a:xfrm>
            <a:off x="5613314" y="5793485"/>
            <a:ext cx="2486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The Stakeholder Segmentation Model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926B9A26-4223-6840-4107-5B95388529FB}"/>
              </a:ext>
            </a:extLst>
          </p:cNvPr>
          <p:cNvCxnSpPr>
            <a:cxnSpLocks/>
          </p:cNvCxnSpPr>
          <p:nvPr/>
        </p:nvCxnSpPr>
        <p:spPr>
          <a:xfrm flipH="1">
            <a:off x="4598998" y="6365642"/>
            <a:ext cx="741001" cy="0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82DBFB6-5EF8-97EF-9B3A-FC27C9B44006}"/>
              </a:ext>
            </a:extLst>
          </p:cNvPr>
          <p:cNvSpPr/>
          <p:nvPr/>
        </p:nvSpPr>
        <p:spPr>
          <a:xfrm>
            <a:off x="3217869" y="5532620"/>
            <a:ext cx="1247776" cy="52173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571B0A3-EA31-EBDE-A1C8-44AE91CB04A3}"/>
              </a:ext>
            </a:extLst>
          </p:cNvPr>
          <p:cNvSpPr txBox="1"/>
          <p:nvPr/>
        </p:nvSpPr>
        <p:spPr>
          <a:xfrm>
            <a:off x="3232383" y="5606791"/>
            <a:ext cx="1233262" cy="37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Four Need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FA8D01EF-5EC8-B77F-873D-233682DE39C7}"/>
              </a:ext>
            </a:extLst>
          </p:cNvPr>
          <p:cNvCxnSpPr>
            <a:cxnSpLocks/>
          </p:cNvCxnSpPr>
          <p:nvPr/>
        </p:nvCxnSpPr>
        <p:spPr>
          <a:xfrm flipH="1">
            <a:off x="4598998" y="5805577"/>
            <a:ext cx="697959" cy="0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40516D3-095F-E372-1213-36E2559D5BE5}"/>
              </a:ext>
            </a:extLst>
          </p:cNvPr>
          <p:cNvSpPr/>
          <p:nvPr/>
        </p:nvSpPr>
        <p:spPr>
          <a:xfrm>
            <a:off x="3223035" y="6193024"/>
            <a:ext cx="1247776" cy="52173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CD52D3-8AC1-006B-9FEF-D81EEE9F7DF2}"/>
              </a:ext>
            </a:extLst>
          </p:cNvPr>
          <p:cNvSpPr txBox="1"/>
          <p:nvPr/>
        </p:nvSpPr>
        <p:spPr>
          <a:xfrm>
            <a:off x="3335932" y="6276480"/>
            <a:ext cx="248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K Areas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2943DE6-29E9-8D94-64B4-989C3C65B73B}"/>
              </a:ext>
            </a:extLst>
          </p:cNvPr>
          <p:cNvGrpSpPr/>
          <p:nvPr/>
        </p:nvGrpSpPr>
        <p:grpSpPr>
          <a:xfrm>
            <a:off x="-270590" y="6335689"/>
            <a:ext cx="2476587" cy="727635"/>
            <a:chOff x="6363790" y="3135955"/>
            <a:chExt cx="2802628" cy="82342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01C4928-987C-4917-F561-D161F11BCEDA}"/>
                </a:ext>
              </a:extLst>
            </p:cNvPr>
            <p:cNvSpPr txBox="1"/>
            <p:nvPr/>
          </p:nvSpPr>
          <p:spPr>
            <a:xfrm>
              <a:off x="6733969" y="3541428"/>
              <a:ext cx="1155904" cy="41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Periphery</a:t>
              </a:r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 </a:t>
              </a:r>
              <a:endParaRPr lang="zh-CN" altLang="en-US" sz="2800" b="1" i="1" dirty="0">
                <a:latin typeface="Palatino Linotype" panose="02040502050505030304" pitchFamily="18" charset="0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A5176F32-2CDC-62FB-E622-F9FA1542B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0360" y="3183247"/>
              <a:ext cx="289267" cy="289267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6622770-A789-BDDE-C5C9-D70B03362277}"/>
                </a:ext>
              </a:extLst>
            </p:cNvPr>
            <p:cNvSpPr txBox="1"/>
            <p:nvPr/>
          </p:nvSpPr>
          <p:spPr>
            <a:xfrm>
              <a:off x="6708188" y="3135955"/>
              <a:ext cx="909195" cy="41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Suburb</a:t>
              </a:r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 </a:t>
              </a:r>
              <a:endParaRPr lang="zh-CN" altLang="en-US" sz="2800" b="1" i="1" dirty="0">
                <a:latin typeface="Palatino Linotype" panose="02040502050505030304" pitchFamily="18" charset="0"/>
              </a:endParaRP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61ECAAF1-FB84-B10D-4391-71959E8F7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3790" y="3580611"/>
              <a:ext cx="352135" cy="352135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2EB8770C-E459-7CE4-2B90-E88EE2DAE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1651" y="3180421"/>
              <a:ext cx="308394" cy="308393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564EDF6-1873-258D-F298-A175875D6B7B}"/>
                </a:ext>
              </a:extLst>
            </p:cNvPr>
            <p:cNvSpPr txBox="1"/>
            <p:nvPr/>
          </p:nvSpPr>
          <p:spPr>
            <a:xfrm>
              <a:off x="8166521" y="3213827"/>
              <a:ext cx="999897" cy="348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Resident</a:t>
              </a:r>
              <a:endParaRPr lang="zh-CN" altLang="en-US" sz="1400" b="1" i="1" dirty="0">
                <a:latin typeface="Palatino Linotype" panose="02040502050505030304" pitchFamily="18" charset="0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2D5EF027-6785-0B0D-93FD-EF6A4698C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169" y="3536466"/>
              <a:ext cx="385440" cy="385439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3032151-5A43-1852-8CD8-653AC836B60C}"/>
                </a:ext>
              </a:extLst>
            </p:cNvPr>
            <p:cNvSpPr txBox="1"/>
            <p:nvPr/>
          </p:nvSpPr>
          <p:spPr>
            <a:xfrm>
              <a:off x="8328492" y="3601591"/>
              <a:ext cx="617136" cy="348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Port</a:t>
              </a:r>
              <a:endParaRPr lang="zh-CN" altLang="en-US" sz="1400" b="1" i="1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7CC17A4F-4028-F3A5-EB29-7DA15B82EB8D}"/>
              </a:ext>
            </a:extLst>
          </p:cNvPr>
          <p:cNvGrpSpPr/>
          <p:nvPr/>
        </p:nvGrpSpPr>
        <p:grpSpPr>
          <a:xfrm>
            <a:off x="-265828" y="5380834"/>
            <a:ext cx="2346477" cy="655337"/>
            <a:chOff x="524885" y="3912717"/>
            <a:chExt cx="2346477" cy="65533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8B360E8-6D29-E451-15DC-4E58BEBB3A4D}"/>
                </a:ext>
              </a:extLst>
            </p:cNvPr>
            <p:cNvSpPr txBox="1"/>
            <p:nvPr/>
          </p:nvSpPr>
          <p:spPr>
            <a:xfrm>
              <a:off x="689519" y="3922216"/>
              <a:ext cx="9332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inbound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581F2BF-4742-5301-1E80-1192BAD60F68}"/>
                </a:ext>
              </a:extLst>
            </p:cNvPr>
            <p:cNvSpPr txBox="1"/>
            <p:nvPr/>
          </p:nvSpPr>
          <p:spPr>
            <a:xfrm>
              <a:off x="691013" y="4224650"/>
              <a:ext cx="9156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resident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9BA80CC-8620-253F-555D-FB8A64521887}"/>
                </a:ext>
              </a:extLst>
            </p:cNvPr>
            <p:cNvSpPr txBox="1"/>
            <p:nvPr/>
          </p:nvSpPr>
          <p:spPr>
            <a:xfrm>
              <a:off x="1910843" y="3912717"/>
              <a:ext cx="9605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industry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2C2A800-CAB1-4203-BCD2-C6D500B71F19}"/>
                </a:ext>
              </a:extLst>
            </p:cNvPr>
            <p:cNvSpPr/>
            <p:nvPr/>
          </p:nvSpPr>
          <p:spPr>
            <a:xfrm>
              <a:off x="526723" y="4049653"/>
              <a:ext cx="123940" cy="123940"/>
            </a:xfrm>
            <a:prstGeom prst="ellipse">
              <a:avLst/>
            </a:prstGeom>
            <a:solidFill>
              <a:srgbClr val="81B21F"/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1517D12-3588-1B2E-F7C2-C57E92F226F5}"/>
                </a:ext>
              </a:extLst>
            </p:cNvPr>
            <p:cNvSpPr/>
            <p:nvPr/>
          </p:nvSpPr>
          <p:spPr>
            <a:xfrm>
              <a:off x="524885" y="4342741"/>
              <a:ext cx="123940" cy="123940"/>
            </a:xfrm>
            <a:prstGeom prst="ellipse">
              <a:avLst/>
            </a:prstGeom>
            <a:solidFill>
              <a:srgbClr val="EB7E60"/>
            </a:solidFill>
            <a:ln w="38100">
              <a:solidFill>
                <a:srgbClr val="C745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65486A87-A516-D48B-95EC-5495C5557DA6}"/>
                </a:ext>
              </a:extLst>
            </p:cNvPr>
            <p:cNvSpPr/>
            <p:nvPr/>
          </p:nvSpPr>
          <p:spPr>
            <a:xfrm>
              <a:off x="1747096" y="4021996"/>
              <a:ext cx="132271" cy="13227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33ABC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31B44E0F-BBE9-D60A-3A02-FAEE8F144811}"/>
                </a:ext>
              </a:extLst>
            </p:cNvPr>
            <p:cNvSpPr/>
            <p:nvPr/>
          </p:nvSpPr>
          <p:spPr>
            <a:xfrm>
              <a:off x="1747171" y="4323566"/>
              <a:ext cx="128391" cy="1283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9D77F23-AF90-5CC7-0EBB-EAC7E3152077}"/>
                </a:ext>
              </a:extLst>
            </p:cNvPr>
            <p:cNvSpPr txBox="1"/>
            <p:nvPr/>
          </p:nvSpPr>
          <p:spPr>
            <a:xfrm>
              <a:off x="1960464" y="4229500"/>
              <a:ext cx="6463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pass </a:t>
              </a: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FE49F30A-DBB2-0602-DBE0-B8D82F39B60A}"/>
              </a:ext>
            </a:extLst>
          </p:cNvPr>
          <p:cNvSpPr txBox="1"/>
          <p:nvPr/>
        </p:nvSpPr>
        <p:spPr>
          <a:xfrm>
            <a:off x="-646259" y="-74009"/>
            <a:ext cx="2137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The First Problem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cxnSp>
        <p:nvCxnSpPr>
          <p:cNvPr id="86" name="直接箭头连接符 85">
            <a:extLst>
              <a:ext uri="{FF2B5EF4-FFF2-40B4-BE49-F238E27FC236}">
                <a16:creationId xmlns:a16="http://schemas.microsoft.com/office/drawing/2014/main" id="{3F7CC33C-0A1C-CB90-E650-BE58180AB3EC}"/>
              </a:ext>
            </a:extLst>
          </p:cNvPr>
          <p:cNvCxnSpPr>
            <a:cxnSpLocks/>
          </p:cNvCxnSpPr>
          <p:nvPr/>
        </p:nvCxnSpPr>
        <p:spPr>
          <a:xfrm>
            <a:off x="359710" y="464359"/>
            <a:ext cx="0" cy="595998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3EB0E060-3C38-6112-6967-4BFA9CCE5671}"/>
              </a:ext>
            </a:extLst>
          </p:cNvPr>
          <p:cNvSpPr/>
          <p:nvPr/>
        </p:nvSpPr>
        <p:spPr>
          <a:xfrm>
            <a:off x="-706358" y="1148596"/>
            <a:ext cx="2066923" cy="7719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44F0D662-9F3E-F41C-107C-1AE6D7F3DEDE}"/>
              </a:ext>
            </a:extLst>
          </p:cNvPr>
          <p:cNvSpPr txBox="1"/>
          <p:nvPr/>
        </p:nvSpPr>
        <p:spPr>
          <a:xfrm>
            <a:off x="-646259" y="1186479"/>
            <a:ext cx="2137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Abstract diagram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DF2D609-638B-DF27-0A86-300D0F93961A}"/>
              </a:ext>
            </a:extLst>
          </p:cNvPr>
          <p:cNvSpPr txBox="1"/>
          <p:nvPr/>
        </p:nvSpPr>
        <p:spPr>
          <a:xfrm>
            <a:off x="-265259" y="1501384"/>
            <a:ext cx="2137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G = (N,P)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EDD6CC95-6C46-B085-B7CD-F76381529B01}"/>
              </a:ext>
            </a:extLst>
          </p:cNvPr>
          <p:cNvSpPr/>
          <p:nvPr/>
        </p:nvSpPr>
        <p:spPr>
          <a:xfrm>
            <a:off x="-917742" y="2549488"/>
            <a:ext cx="1072143" cy="5236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08" name="直接箭头连接符 107">
            <a:extLst>
              <a:ext uri="{FF2B5EF4-FFF2-40B4-BE49-F238E27FC236}">
                <a16:creationId xmlns:a16="http://schemas.microsoft.com/office/drawing/2014/main" id="{83639A94-B27E-8981-194F-DD51800FBC96}"/>
              </a:ext>
            </a:extLst>
          </p:cNvPr>
          <p:cNvCxnSpPr>
            <a:cxnSpLocks/>
          </p:cNvCxnSpPr>
          <p:nvPr/>
        </p:nvCxnSpPr>
        <p:spPr>
          <a:xfrm>
            <a:off x="-381670" y="2013581"/>
            <a:ext cx="0" cy="442871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>
            <a:extLst>
              <a:ext uri="{FF2B5EF4-FFF2-40B4-BE49-F238E27FC236}">
                <a16:creationId xmlns:a16="http://schemas.microsoft.com/office/drawing/2014/main" id="{1A3FF3AC-BC5C-11B4-EE26-74F5494AB8BB}"/>
              </a:ext>
            </a:extLst>
          </p:cNvPr>
          <p:cNvSpPr txBox="1"/>
          <p:nvPr/>
        </p:nvSpPr>
        <p:spPr>
          <a:xfrm>
            <a:off x="-946296" y="2549488"/>
            <a:ext cx="1306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>
                <a:latin typeface="Palatino Linotype" panose="02040502050505030304" pitchFamily="18" charset="0"/>
              </a:rPr>
              <a:t>Pedestrian Pathfinding</a:t>
            </a:r>
            <a:endParaRPr lang="zh-CN" altLang="en-US" sz="1400" b="1" i="1" dirty="0">
              <a:latin typeface="Palatino Linotype" panose="02040502050505030304" pitchFamily="18" charset="0"/>
            </a:endParaRPr>
          </a:p>
        </p:txBody>
      </p:sp>
      <p:cxnSp>
        <p:nvCxnSpPr>
          <p:cNvPr id="112" name="直接箭头连接符 111">
            <a:extLst>
              <a:ext uri="{FF2B5EF4-FFF2-40B4-BE49-F238E27FC236}">
                <a16:creationId xmlns:a16="http://schemas.microsoft.com/office/drawing/2014/main" id="{9FEF347E-F060-7D0B-20B0-DF8D1F69ADD8}"/>
              </a:ext>
            </a:extLst>
          </p:cNvPr>
          <p:cNvCxnSpPr>
            <a:cxnSpLocks/>
          </p:cNvCxnSpPr>
          <p:nvPr/>
        </p:nvCxnSpPr>
        <p:spPr>
          <a:xfrm>
            <a:off x="959450" y="2002243"/>
            <a:ext cx="0" cy="442871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1F240B1A-9D0D-AE2E-4A8F-9672311D8900}"/>
              </a:ext>
            </a:extLst>
          </p:cNvPr>
          <p:cNvSpPr/>
          <p:nvPr/>
        </p:nvSpPr>
        <p:spPr>
          <a:xfrm>
            <a:off x="510983" y="2550091"/>
            <a:ext cx="1670935" cy="5236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7CB5C6C-5E44-48A6-95F3-6877AB7CB396}"/>
              </a:ext>
            </a:extLst>
          </p:cNvPr>
          <p:cNvSpPr txBox="1"/>
          <p:nvPr/>
        </p:nvSpPr>
        <p:spPr>
          <a:xfrm>
            <a:off x="570922" y="2567094"/>
            <a:ext cx="1699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>
                <a:latin typeface="Palatino Linotype" panose="02040502050505030304" pitchFamily="18" charset="0"/>
              </a:rPr>
              <a:t>Road Congestion Formula </a:t>
            </a:r>
            <a:endParaRPr lang="zh-CN" altLang="en-US" sz="1400" b="1" i="1" dirty="0">
              <a:latin typeface="Palatino Linotype" panose="02040502050505030304" pitchFamily="18" charset="0"/>
            </a:endParaRPr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E75BD241-C04C-567D-062A-EB29D47C1CF2}"/>
              </a:ext>
            </a:extLst>
          </p:cNvPr>
          <p:cNvSpPr/>
          <p:nvPr/>
        </p:nvSpPr>
        <p:spPr>
          <a:xfrm>
            <a:off x="-984167" y="3795554"/>
            <a:ext cx="1670935" cy="5236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D187FDCF-6AA7-089C-37A0-118519746AF3}"/>
              </a:ext>
            </a:extLst>
          </p:cNvPr>
          <p:cNvSpPr txBox="1"/>
          <p:nvPr/>
        </p:nvSpPr>
        <p:spPr>
          <a:xfrm>
            <a:off x="-947997" y="3792820"/>
            <a:ext cx="1699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>
                <a:latin typeface="Palatino Linotype" panose="02040502050505030304" pitchFamily="18" charset="0"/>
              </a:rPr>
              <a:t>Random Pairwise Sampling Model</a:t>
            </a:r>
            <a:endParaRPr lang="zh-CN" altLang="en-US" sz="1400" b="1" i="1" dirty="0">
              <a:latin typeface="Palatino Linotype" panose="02040502050505030304" pitchFamily="18" charset="0"/>
            </a:endParaRPr>
          </a:p>
        </p:txBody>
      </p:sp>
      <p:cxnSp>
        <p:nvCxnSpPr>
          <p:cNvPr id="119" name="直接箭头连接符 118">
            <a:extLst>
              <a:ext uri="{FF2B5EF4-FFF2-40B4-BE49-F238E27FC236}">
                <a16:creationId xmlns:a16="http://schemas.microsoft.com/office/drawing/2014/main" id="{F9DDF15F-B430-CBB1-A327-8F174176B613}"/>
              </a:ext>
            </a:extLst>
          </p:cNvPr>
          <p:cNvCxnSpPr>
            <a:cxnSpLocks/>
          </p:cNvCxnSpPr>
          <p:nvPr/>
        </p:nvCxnSpPr>
        <p:spPr>
          <a:xfrm>
            <a:off x="1693605" y="3250758"/>
            <a:ext cx="0" cy="442871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: 圆角 120">
            <a:extLst>
              <a:ext uri="{FF2B5EF4-FFF2-40B4-BE49-F238E27FC236}">
                <a16:creationId xmlns:a16="http://schemas.microsoft.com/office/drawing/2014/main" id="{24E2BE59-0C2C-05BC-4ABE-3702B9B0BE4D}"/>
              </a:ext>
            </a:extLst>
          </p:cNvPr>
          <p:cNvSpPr/>
          <p:nvPr/>
        </p:nvSpPr>
        <p:spPr>
          <a:xfrm>
            <a:off x="1036222" y="3755384"/>
            <a:ext cx="2520398" cy="5606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8053D36D-9E64-A4C8-314F-180E23E69BA5}"/>
              </a:ext>
            </a:extLst>
          </p:cNvPr>
          <p:cNvSpPr txBox="1"/>
          <p:nvPr/>
        </p:nvSpPr>
        <p:spPr>
          <a:xfrm>
            <a:off x="1118221" y="3782255"/>
            <a:ext cx="216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>
                <a:latin typeface="Palatino Linotype" panose="02040502050505030304" pitchFamily="18" charset="0"/>
              </a:rPr>
              <a:t>Minimizing Congestion Accumulation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4404653B-96BC-ABF9-A638-F72ABC22B6CE}"/>
              </a:ext>
            </a:extLst>
          </p:cNvPr>
          <p:cNvSpPr txBox="1"/>
          <p:nvPr/>
        </p:nvSpPr>
        <p:spPr>
          <a:xfrm>
            <a:off x="615783" y="3764759"/>
            <a:ext cx="41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+</a:t>
            </a:r>
            <a:endParaRPr lang="zh-CN" altLang="en-US" sz="2800" b="1" i="1" dirty="0">
              <a:latin typeface="ADLaM Display" panose="02010000000000000000" pitchFamily="2" charset="0"/>
              <a:cs typeface="ADLaM Display" panose="02010000000000000000" pitchFamily="2" charset="0"/>
            </a:endParaRPr>
          </a:p>
        </p:txBody>
      </p:sp>
      <p:pic>
        <p:nvPicPr>
          <p:cNvPr id="124" name="图片 123">
            <a:extLst>
              <a:ext uri="{FF2B5EF4-FFF2-40B4-BE49-F238E27FC236}">
                <a16:creationId xmlns:a16="http://schemas.microsoft.com/office/drawing/2014/main" id="{F9896CB8-205A-88E3-2C2A-76D2117471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353" y="3874626"/>
            <a:ext cx="316657" cy="316657"/>
          </a:xfrm>
          <a:prstGeom prst="rect">
            <a:avLst/>
          </a:prstGeom>
        </p:spPr>
      </p:pic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0161571E-530D-E725-A8EA-F908ADE0F519}"/>
              </a:ext>
            </a:extLst>
          </p:cNvPr>
          <p:cNvSpPr/>
          <p:nvPr/>
        </p:nvSpPr>
        <p:spPr>
          <a:xfrm>
            <a:off x="-86929" y="4781136"/>
            <a:ext cx="1857600" cy="3454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F399010F-1D4D-2ECD-C7F6-21C6F0619743}"/>
              </a:ext>
            </a:extLst>
          </p:cNvPr>
          <p:cNvSpPr txBox="1"/>
          <p:nvPr/>
        </p:nvSpPr>
        <p:spPr>
          <a:xfrm>
            <a:off x="-86930" y="4818770"/>
            <a:ext cx="2271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>
                <a:latin typeface="Palatino Linotype" panose="02040502050505030304" pitchFamily="18" charset="0"/>
              </a:rPr>
              <a:t>Min-Max flow model</a:t>
            </a:r>
            <a:endParaRPr lang="zh-CN" altLang="en-US" sz="1400" b="1" i="1" dirty="0">
              <a:latin typeface="Palatino Linotype" panose="02040502050505030304" pitchFamily="18" charset="0"/>
            </a:endParaRPr>
          </a:p>
        </p:txBody>
      </p:sp>
      <p:cxnSp>
        <p:nvCxnSpPr>
          <p:cNvPr id="128" name="直接箭头连接符 127">
            <a:extLst>
              <a:ext uri="{FF2B5EF4-FFF2-40B4-BE49-F238E27FC236}">
                <a16:creationId xmlns:a16="http://schemas.microsoft.com/office/drawing/2014/main" id="{E58F46B8-BA80-29BB-8F88-981FC0A77FF5}"/>
              </a:ext>
            </a:extLst>
          </p:cNvPr>
          <p:cNvCxnSpPr>
            <a:cxnSpLocks/>
          </p:cNvCxnSpPr>
          <p:nvPr/>
        </p:nvCxnSpPr>
        <p:spPr>
          <a:xfrm>
            <a:off x="851776" y="4248529"/>
            <a:ext cx="0" cy="442871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96BA1A48-8FAB-04B9-3010-B9F68D047926}"/>
              </a:ext>
            </a:extLst>
          </p:cNvPr>
          <p:cNvSpPr/>
          <p:nvPr/>
        </p:nvSpPr>
        <p:spPr>
          <a:xfrm>
            <a:off x="2675101" y="4622488"/>
            <a:ext cx="6615970" cy="5606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31" name="直接箭头连接符 130">
            <a:extLst>
              <a:ext uri="{FF2B5EF4-FFF2-40B4-BE49-F238E27FC236}">
                <a16:creationId xmlns:a16="http://schemas.microsoft.com/office/drawing/2014/main" id="{B0A22DDA-3C02-0A97-FE3B-34237352016D}"/>
              </a:ext>
            </a:extLst>
          </p:cNvPr>
          <p:cNvCxnSpPr>
            <a:cxnSpLocks/>
          </p:cNvCxnSpPr>
          <p:nvPr/>
        </p:nvCxnSpPr>
        <p:spPr>
          <a:xfrm>
            <a:off x="1947143" y="4938023"/>
            <a:ext cx="646531" cy="0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文本框 133">
            <a:extLst>
              <a:ext uri="{FF2B5EF4-FFF2-40B4-BE49-F238E27FC236}">
                <a16:creationId xmlns:a16="http://schemas.microsoft.com/office/drawing/2014/main" id="{10DA7891-4B5C-B03B-C3F7-AE2E8F488F39}"/>
              </a:ext>
            </a:extLst>
          </p:cNvPr>
          <p:cNvSpPr txBox="1"/>
          <p:nvPr/>
        </p:nvSpPr>
        <p:spPr>
          <a:xfrm>
            <a:off x="4298209" y="4671983"/>
            <a:ext cx="3969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Palatino Linotype" panose="02040502050505030304" pitchFamily="18" charset="0"/>
              </a:rPr>
              <a:t>Traffic Flow Heatmap</a:t>
            </a:r>
            <a:endParaRPr lang="zh-CN" altLang="en-US" sz="2400" b="1" i="1" dirty="0">
              <a:latin typeface="Palatino Linotype" panose="02040502050505030304" pitchFamily="18" charset="0"/>
            </a:endParaRPr>
          </a:p>
        </p:txBody>
      </p:sp>
      <p:sp>
        <p:nvSpPr>
          <p:cNvPr id="135" name="矩形: 圆角 134">
            <a:extLst>
              <a:ext uri="{FF2B5EF4-FFF2-40B4-BE49-F238E27FC236}">
                <a16:creationId xmlns:a16="http://schemas.microsoft.com/office/drawing/2014/main" id="{042C22B9-5FA8-F6E9-2616-3746D960B457}"/>
              </a:ext>
            </a:extLst>
          </p:cNvPr>
          <p:cNvSpPr/>
          <p:nvPr/>
        </p:nvSpPr>
        <p:spPr>
          <a:xfrm>
            <a:off x="3841758" y="-164946"/>
            <a:ext cx="2254242" cy="5565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76BBD1E9-BA4B-A126-C15F-6311B14B28E0}"/>
              </a:ext>
            </a:extLst>
          </p:cNvPr>
          <p:cNvSpPr txBox="1"/>
          <p:nvPr/>
        </p:nvSpPr>
        <p:spPr>
          <a:xfrm>
            <a:off x="3841757" y="-58537"/>
            <a:ext cx="2653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The Second Problem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cxnSp>
        <p:nvCxnSpPr>
          <p:cNvPr id="137" name="直接箭头连接符 136">
            <a:extLst>
              <a:ext uri="{FF2B5EF4-FFF2-40B4-BE49-F238E27FC236}">
                <a16:creationId xmlns:a16="http://schemas.microsoft.com/office/drawing/2014/main" id="{1344A9E8-4FDE-A4C4-515D-655E35E6D5B0}"/>
              </a:ext>
            </a:extLst>
          </p:cNvPr>
          <p:cNvCxnSpPr>
            <a:cxnSpLocks/>
          </p:cNvCxnSpPr>
          <p:nvPr/>
        </p:nvCxnSpPr>
        <p:spPr>
          <a:xfrm>
            <a:off x="4924530" y="464359"/>
            <a:ext cx="0" cy="595998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文本框 138">
            <a:extLst>
              <a:ext uri="{FF2B5EF4-FFF2-40B4-BE49-F238E27FC236}">
                <a16:creationId xmlns:a16="http://schemas.microsoft.com/office/drawing/2014/main" id="{CBBA8408-6E69-38D7-F3A7-AE53DBC68F2E}"/>
              </a:ext>
            </a:extLst>
          </p:cNvPr>
          <p:cNvSpPr txBox="1"/>
          <p:nvPr/>
        </p:nvSpPr>
        <p:spPr>
          <a:xfrm>
            <a:off x="2447656" y="-92289"/>
            <a:ext cx="2653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Result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C3F6A7C7-5A20-5B84-9BE4-B64690AD7458}"/>
              </a:ext>
            </a:extLst>
          </p:cNvPr>
          <p:cNvGrpSpPr/>
          <p:nvPr/>
        </p:nvGrpSpPr>
        <p:grpSpPr>
          <a:xfrm>
            <a:off x="1844603" y="374321"/>
            <a:ext cx="1444644" cy="1339854"/>
            <a:chOff x="6036210" y="869519"/>
            <a:chExt cx="1444644" cy="1339854"/>
          </a:xfrm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846BB7B2-C751-814D-E351-80FB80ECD080}"/>
                </a:ext>
              </a:extLst>
            </p:cNvPr>
            <p:cNvGrpSpPr/>
            <p:nvPr/>
          </p:nvGrpSpPr>
          <p:grpSpPr>
            <a:xfrm>
              <a:off x="6036210" y="894010"/>
              <a:ext cx="1127210" cy="1252267"/>
              <a:chOff x="522828" y="3922216"/>
              <a:chExt cx="1127210" cy="1252267"/>
            </a:xfrm>
          </p:grpSpPr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id="{75978F8D-6174-B9D8-513A-4B81BC4F4BDC}"/>
                  </a:ext>
                </a:extLst>
              </p:cNvPr>
              <p:cNvSpPr txBox="1"/>
              <p:nvPr/>
            </p:nvSpPr>
            <p:spPr>
              <a:xfrm>
                <a:off x="689519" y="3922216"/>
                <a:ext cx="93326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inbound</a:t>
                </a:r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C41CC57D-9400-6123-1E23-59A747CB6E2F}"/>
                  </a:ext>
                </a:extLst>
              </p:cNvPr>
              <p:cNvSpPr txBox="1"/>
              <p:nvPr/>
            </p:nvSpPr>
            <p:spPr>
              <a:xfrm>
                <a:off x="691013" y="4224650"/>
                <a:ext cx="9156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resident</a:t>
                </a: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D42078DD-D973-59B3-786A-77F8D71D7204}"/>
                  </a:ext>
                </a:extLst>
              </p:cNvPr>
              <p:cNvSpPr txBox="1"/>
              <p:nvPr/>
            </p:nvSpPr>
            <p:spPr>
              <a:xfrm>
                <a:off x="689519" y="4537859"/>
                <a:ext cx="9605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industry</a:t>
                </a: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7E32AA68-B9E3-F845-C416-759789F4D418}"/>
                  </a:ext>
                </a:extLst>
              </p:cNvPr>
              <p:cNvSpPr/>
              <p:nvPr/>
            </p:nvSpPr>
            <p:spPr>
              <a:xfrm>
                <a:off x="526723" y="4049653"/>
                <a:ext cx="123940" cy="123940"/>
              </a:xfrm>
              <a:prstGeom prst="ellipse">
                <a:avLst/>
              </a:prstGeom>
              <a:solidFill>
                <a:srgbClr val="81B21F"/>
              </a:solidFill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DA43F258-A854-B808-7FD8-30A021A04E55}"/>
                  </a:ext>
                </a:extLst>
              </p:cNvPr>
              <p:cNvSpPr/>
              <p:nvPr/>
            </p:nvSpPr>
            <p:spPr>
              <a:xfrm>
                <a:off x="524885" y="4342741"/>
                <a:ext cx="123940" cy="123940"/>
              </a:xfrm>
              <a:prstGeom prst="ellipse">
                <a:avLst/>
              </a:prstGeom>
              <a:solidFill>
                <a:srgbClr val="EB7E60"/>
              </a:solidFill>
              <a:ln w="38100">
                <a:solidFill>
                  <a:srgbClr val="C7454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15959997-C2BD-706B-3400-F0538DC6428C}"/>
                  </a:ext>
                </a:extLst>
              </p:cNvPr>
              <p:cNvSpPr/>
              <p:nvPr/>
            </p:nvSpPr>
            <p:spPr>
              <a:xfrm>
                <a:off x="525772" y="4647138"/>
                <a:ext cx="132271" cy="132271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8100">
                <a:solidFill>
                  <a:srgbClr val="33ABC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E8852F43-B5F7-7338-C259-0197ED478A34}"/>
                  </a:ext>
                </a:extLst>
              </p:cNvPr>
              <p:cNvSpPr/>
              <p:nvPr/>
            </p:nvSpPr>
            <p:spPr>
              <a:xfrm>
                <a:off x="522828" y="4922738"/>
                <a:ext cx="128391" cy="128391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3611C090-1800-679E-5F3C-C64B9E3DD9EC}"/>
                  </a:ext>
                </a:extLst>
              </p:cNvPr>
              <p:cNvSpPr txBox="1"/>
              <p:nvPr/>
            </p:nvSpPr>
            <p:spPr>
              <a:xfrm>
                <a:off x="736121" y="4835929"/>
                <a:ext cx="64633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pass </a:t>
                </a:r>
              </a:p>
            </p:txBody>
          </p:sp>
        </p:grp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C08D1C88-E6DE-7F9B-5D7D-A807320CC003}"/>
                </a:ext>
              </a:extLst>
            </p:cNvPr>
            <p:cNvSpPr txBox="1"/>
            <p:nvPr/>
          </p:nvSpPr>
          <p:spPr>
            <a:xfrm>
              <a:off x="7054028" y="1840041"/>
              <a:ext cx="34140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😒</a:t>
              </a: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4C6EB790-B557-0670-61C8-AA624B055340}"/>
                </a:ext>
              </a:extLst>
            </p:cNvPr>
            <p:cNvSpPr txBox="1"/>
            <p:nvPr/>
          </p:nvSpPr>
          <p:spPr>
            <a:xfrm>
              <a:off x="7047678" y="1178500"/>
              <a:ext cx="4331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😒</a:t>
              </a: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4B8710FC-5BD2-82D3-B8D2-C4A7839541A4}"/>
                </a:ext>
              </a:extLst>
            </p:cNvPr>
            <p:cNvSpPr txBox="1"/>
            <p:nvPr/>
          </p:nvSpPr>
          <p:spPr>
            <a:xfrm>
              <a:off x="7047678" y="869519"/>
              <a:ext cx="4204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😒</a:t>
              </a:r>
            </a:p>
          </p:txBody>
        </p:sp>
      </p:grpSp>
      <p:pic>
        <p:nvPicPr>
          <p:cNvPr id="159" name="图片 158">
            <a:extLst>
              <a:ext uri="{FF2B5EF4-FFF2-40B4-BE49-F238E27FC236}">
                <a16:creationId xmlns:a16="http://schemas.microsoft.com/office/drawing/2014/main" id="{6E340664-F0A6-DA03-1760-F87B21DF3B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370" y="-36335"/>
            <a:ext cx="578359" cy="246203"/>
          </a:xfrm>
          <a:prstGeom prst="rect">
            <a:avLst/>
          </a:prstGeom>
        </p:spPr>
      </p:pic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04C1D3EF-CEF5-99FA-78A8-29C69BA156A9}"/>
              </a:ext>
            </a:extLst>
          </p:cNvPr>
          <p:cNvSpPr/>
          <p:nvPr/>
        </p:nvSpPr>
        <p:spPr>
          <a:xfrm>
            <a:off x="3680744" y="3122619"/>
            <a:ext cx="1182738" cy="7719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A4D380C7-52A9-3A18-3173-77405EB08E1D}"/>
              </a:ext>
            </a:extLst>
          </p:cNvPr>
          <p:cNvSpPr txBox="1"/>
          <p:nvPr/>
        </p:nvSpPr>
        <p:spPr>
          <a:xfrm>
            <a:off x="3730750" y="3189021"/>
            <a:ext cx="1541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Metro Planning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sp>
        <p:nvSpPr>
          <p:cNvPr id="177" name="矩形: 圆角 176">
            <a:extLst>
              <a:ext uri="{FF2B5EF4-FFF2-40B4-BE49-F238E27FC236}">
                <a16:creationId xmlns:a16="http://schemas.microsoft.com/office/drawing/2014/main" id="{B9401F16-B715-0E30-2D34-99FE6D4F7C6F}"/>
              </a:ext>
            </a:extLst>
          </p:cNvPr>
          <p:cNvSpPr/>
          <p:nvPr/>
        </p:nvSpPr>
        <p:spPr>
          <a:xfrm>
            <a:off x="5320352" y="3153898"/>
            <a:ext cx="1476260" cy="7719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FB1954C2-C418-B9A9-6FE7-036FC5B239DA}"/>
              </a:ext>
            </a:extLst>
          </p:cNvPr>
          <p:cNvSpPr txBox="1"/>
          <p:nvPr/>
        </p:nvSpPr>
        <p:spPr>
          <a:xfrm>
            <a:off x="5384299" y="3220300"/>
            <a:ext cx="1692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Bus-Metro Connections</a:t>
            </a:r>
          </a:p>
        </p:txBody>
      </p:sp>
      <p:cxnSp>
        <p:nvCxnSpPr>
          <p:cNvPr id="179" name="直接箭头连接符 178">
            <a:extLst>
              <a:ext uri="{FF2B5EF4-FFF2-40B4-BE49-F238E27FC236}">
                <a16:creationId xmlns:a16="http://schemas.microsoft.com/office/drawing/2014/main" id="{EE78D50E-3AE7-5760-9D9C-DA3C5E34A429}"/>
              </a:ext>
            </a:extLst>
          </p:cNvPr>
          <p:cNvCxnSpPr>
            <a:cxnSpLocks/>
          </p:cNvCxnSpPr>
          <p:nvPr/>
        </p:nvCxnSpPr>
        <p:spPr>
          <a:xfrm>
            <a:off x="4298209" y="2233441"/>
            <a:ext cx="0" cy="595998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矩形: 圆角 182">
            <a:extLst>
              <a:ext uri="{FF2B5EF4-FFF2-40B4-BE49-F238E27FC236}">
                <a16:creationId xmlns:a16="http://schemas.microsoft.com/office/drawing/2014/main" id="{C263D5DF-70D6-404A-49F1-4B280E9887D8}"/>
              </a:ext>
            </a:extLst>
          </p:cNvPr>
          <p:cNvSpPr/>
          <p:nvPr/>
        </p:nvSpPr>
        <p:spPr>
          <a:xfrm>
            <a:off x="3848350" y="1129934"/>
            <a:ext cx="2066923" cy="10185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62EAC16E-EF70-C69C-BA1F-117057B62FA8}"/>
              </a:ext>
            </a:extLst>
          </p:cNvPr>
          <p:cNvSpPr txBox="1"/>
          <p:nvPr/>
        </p:nvSpPr>
        <p:spPr>
          <a:xfrm>
            <a:off x="4298209" y="1292999"/>
            <a:ext cx="1316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I-83 Issue </a:t>
            </a:r>
          </a:p>
          <a:p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1C77693A-5517-63FC-C282-4DECDF2CA1C7}"/>
              </a:ext>
            </a:extLst>
          </p:cNvPr>
          <p:cNvSpPr txBox="1"/>
          <p:nvPr/>
        </p:nvSpPr>
        <p:spPr>
          <a:xfrm>
            <a:off x="3888719" y="1625467"/>
            <a:ext cx="2767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Traffic Plan Issue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cxnSp>
        <p:nvCxnSpPr>
          <p:cNvPr id="187" name="直接箭头连接符 186">
            <a:extLst>
              <a:ext uri="{FF2B5EF4-FFF2-40B4-BE49-F238E27FC236}">
                <a16:creationId xmlns:a16="http://schemas.microsoft.com/office/drawing/2014/main" id="{CEC31FC9-699E-A019-CAA8-3B1CFA48B63C}"/>
              </a:ext>
            </a:extLst>
          </p:cNvPr>
          <p:cNvCxnSpPr>
            <a:cxnSpLocks/>
          </p:cNvCxnSpPr>
          <p:nvPr/>
        </p:nvCxnSpPr>
        <p:spPr>
          <a:xfrm>
            <a:off x="5596027" y="2233441"/>
            <a:ext cx="0" cy="595998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箭头连接符 190">
            <a:extLst>
              <a:ext uri="{FF2B5EF4-FFF2-40B4-BE49-F238E27FC236}">
                <a16:creationId xmlns:a16="http://schemas.microsoft.com/office/drawing/2014/main" id="{F57DFFD0-1F65-CA4D-7602-E72FF0706CEB}"/>
              </a:ext>
            </a:extLst>
          </p:cNvPr>
          <p:cNvCxnSpPr>
            <a:cxnSpLocks/>
          </p:cNvCxnSpPr>
          <p:nvPr/>
        </p:nvCxnSpPr>
        <p:spPr>
          <a:xfrm>
            <a:off x="5080735" y="3874626"/>
            <a:ext cx="0" cy="595338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文本框 192">
            <a:extLst>
              <a:ext uri="{FF2B5EF4-FFF2-40B4-BE49-F238E27FC236}">
                <a16:creationId xmlns:a16="http://schemas.microsoft.com/office/drawing/2014/main" id="{DF6E4A31-5A30-6E03-6D7C-1F4CB8BB34C3}"/>
              </a:ext>
            </a:extLst>
          </p:cNvPr>
          <p:cNvSpPr txBox="1"/>
          <p:nvPr/>
        </p:nvSpPr>
        <p:spPr>
          <a:xfrm>
            <a:off x="4824170" y="3259035"/>
            <a:ext cx="41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+</a:t>
            </a:r>
            <a:endParaRPr lang="zh-CN" altLang="en-US" sz="2800" b="1" i="1" dirty="0">
              <a:latin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222" name="矩形: 圆角 221">
            <a:extLst>
              <a:ext uri="{FF2B5EF4-FFF2-40B4-BE49-F238E27FC236}">
                <a16:creationId xmlns:a16="http://schemas.microsoft.com/office/drawing/2014/main" id="{7CAFFC5F-0E45-2CD7-9134-4FFD3ED7A7C0}"/>
              </a:ext>
            </a:extLst>
          </p:cNvPr>
          <p:cNvSpPr/>
          <p:nvPr/>
        </p:nvSpPr>
        <p:spPr>
          <a:xfrm>
            <a:off x="8644563" y="-183851"/>
            <a:ext cx="2254242" cy="5565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4E6BF011-2D84-891E-96BA-6B5DBD1B763A}"/>
              </a:ext>
            </a:extLst>
          </p:cNvPr>
          <p:cNvSpPr txBox="1"/>
          <p:nvPr/>
        </p:nvSpPr>
        <p:spPr>
          <a:xfrm>
            <a:off x="8644562" y="-77442"/>
            <a:ext cx="2653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The Second Problem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cxnSp>
        <p:nvCxnSpPr>
          <p:cNvPr id="224" name="直接箭头连接符 223">
            <a:extLst>
              <a:ext uri="{FF2B5EF4-FFF2-40B4-BE49-F238E27FC236}">
                <a16:creationId xmlns:a16="http://schemas.microsoft.com/office/drawing/2014/main" id="{C9BCB210-307F-3936-9472-B26DD1D5CC6A}"/>
              </a:ext>
            </a:extLst>
          </p:cNvPr>
          <p:cNvCxnSpPr>
            <a:cxnSpLocks/>
          </p:cNvCxnSpPr>
          <p:nvPr/>
        </p:nvCxnSpPr>
        <p:spPr>
          <a:xfrm>
            <a:off x="9639405" y="437668"/>
            <a:ext cx="0" cy="595998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连接符: 曲线 226">
            <a:extLst>
              <a:ext uri="{FF2B5EF4-FFF2-40B4-BE49-F238E27FC236}">
                <a16:creationId xmlns:a16="http://schemas.microsoft.com/office/drawing/2014/main" id="{E7F06C7A-A582-0B0F-2DC7-AAEA7C51A907}"/>
              </a:ext>
            </a:extLst>
          </p:cNvPr>
          <p:cNvCxnSpPr>
            <a:cxnSpLocks/>
          </p:cNvCxnSpPr>
          <p:nvPr/>
        </p:nvCxnSpPr>
        <p:spPr>
          <a:xfrm rot="10800000">
            <a:off x="1387467" y="1920546"/>
            <a:ext cx="2208618" cy="1551623"/>
          </a:xfrm>
          <a:prstGeom prst="curvedConnector3">
            <a:avLst>
              <a:gd name="adj1" fmla="val 56469"/>
            </a:avLst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6F5B2A39-EE39-18A3-D7D0-F690EAED27B6}"/>
              </a:ext>
            </a:extLst>
          </p:cNvPr>
          <p:cNvSpPr/>
          <p:nvPr/>
        </p:nvSpPr>
        <p:spPr>
          <a:xfrm>
            <a:off x="1598930" y="-314604"/>
            <a:ext cx="1997155" cy="2182661"/>
          </a:xfrm>
          <a:prstGeom prst="roundRect">
            <a:avLst/>
          </a:prstGeom>
          <a:noFill/>
          <a:ln w="38100">
            <a:solidFill>
              <a:srgbClr val="8FB4DC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矩形: 圆角 228">
            <a:extLst>
              <a:ext uri="{FF2B5EF4-FFF2-40B4-BE49-F238E27FC236}">
                <a16:creationId xmlns:a16="http://schemas.microsoft.com/office/drawing/2014/main" id="{1E60E1C2-1835-5E2C-B0F7-7CACA614A49E}"/>
              </a:ext>
            </a:extLst>
          </p:cNvPr>
          <p:cNvSpPr/>
          <p:nvPr/>
        </p:nvSpPr>
        <p:spPr>
          <a:xfrm>
            <a:off x="8668718" y="1129934"/>
            <a:ext cx="2066923" cy="9436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AC7545DC-1389-5CBE-6269-8B6D00B7346C}"/>
              </a:ext>
            </a:extLst>
          </p:cNvPr>
          <p:cNvSpPr txBox="1"/>
          <p:nvPr/>
        </p:nvSpPr>
        <p:spPr>
          <a:xfrm>
            <a:off x="8671546" y="1254577"/>
            <a:ext cx="2767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Crime Safety Issue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754B422F-646C-C2E9-73E8-D8C8F8172514}"/>
              </a:ext>
            </a:extLst>
          </p:cNvPr>
          <p:cNvSpPr txBox="1"/>
          <p:nvPr/>
        </p:nvSpPr>
        <p:spPr>
          <a:xfrm>
            <a:off x="8668718" y="1599136"/>
            <a:ext cx="2767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Traffic Safety Issue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cxnSp>
        <p:nvCxnSpPr>
          <p:cNvPr id="232" name="直接箭头连接符 231">
            <a:extLst>
              <a:ext uri="{FF2B5EF4-FFF2-40B4-BE49-F238E27FC236}">
                <a16:creationId xmlns:a16="http://schemas.microsoft.com/office/drawing/2014/main" id="{14251D9B-E96E-D146-172F-8E88A0B5F596}"/>
              </a:ext>
            </a:extLst>
          </p:cNvPr>
          <p:cNvCxnSpPr>
            <a:cxnSpLocks/>
          </p:cNvCxnSpPr>
          <p:nvPr/>
        </p:nvCxnSpPr>
        <p:spPr>
          <a:xfrm>
            <a:off x="8925030" y="2100360"/>
            <a:ext cx="0" cy="595998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箭头连接符 232">
            <a:extLst>
              <a:ext uri="{FF2B5EF4-FFF2-40B4-BE49-F238E27FC236}">
                <a16:creationId xmlns:a16="http://schemas.microsoft.com/office/drawing/2014/main" id="{1B6EC213-2194-C5CF-5F8D-6621EBADD6AF}"/>
              </a:ext>
            </a:extLst>
          </p:cNvPr>
          <p:cNvCxnSpPr>
            <a:cxnSpLocks/>
          </p:cNvCxnSpPr>
          <p:nvPr/>
        </p:nvCxnSpPr>
        <p:spPr>
          <a:xfrm>
            <a:off x="10363305" y="2100360"/>
            <a:ext cx="0" cy="595998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矩形: 圆角 233">
            <a:extLst>
              <a:ext uri="{FF2B5EF4-FFF2-40B4-BE49-F238E27FC236}">
                <a16:creationId xmlns:a16="http://schemas.microsoft.com/office/drawing/2014/main" id="{8BBCB9DB-7474-8A54-1944-15CB90E4CBFD}"/>
              </a:ext>
            </a:extLst>
          </p:cNvPr>
          <p:cNvSpPr/>
          <p:nvPr/>
        </p:nvSpPr>
        <p:spPr>
          <a:xfrm>
            <a:off x="7138496" y="2829439"/>
            <a:ext cx="2500907" cy="10676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5" name="矩形: 圆角 234">
            <a:extLst>
              <a:ext uri="{FF2B5EF4-FFF2-40B4-BE49-F238E27FC236}">
                <a16:creationId xmlns:a16="http://schemas.microsoft.com/office/drawing/2014/main" id="{A76248AD-EB82-F322-BDF7-D315E5522F38}"/>
              </a:ext>
            </a:extLst>
          </p:cNvPr>
          <p:cNvSpPr/>
          <p:nvPr/>
        </p:nvSpPr>
        <p:spPr>
          <a:xfrm>
            <a:off x="9931417" y="2798970"/>
            <a:ext cx="2500908" cy="10676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9CEDCF49-4FBA-EAD5-49BB-692C34FF0304}"/>
              </a:ext>
            </a:extLst>
          </p:cNvPr>
          <p:cNvSpPr txBox="1"/>
          <p:nvPr/>
        </p:nvSpPr>
        <p:spPr>
          <a:xfrm>
            <a:off x="7219668" y="3072522"/>
            <a:ext cx="2388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Demolition of I-83 and US 40 Highways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4A0A885D-C8C6-03EB-C8CB-8C30E64BB918}"/>
              </a:ext>
            </a:extLst>
          </p:cNvPr>
          <p:cNvSpPr txBox="1"/>
          <p:nvPr/>
        </p:nvSpPr>
        <p:spPr>
          <a:xfrm>
            <a:off x="10162113" y="2905919"/>
            <a:ext cx="2500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</a:rPr>
              <a:t>Constructed Two</a:t>
            </a:r>
          </a:p>
          <a:p>
            <a:r>
              <a:rPr lang="en-US" altLang="zh-CN" b="1" i="1" dirty="0">
                <a:latin typeface="Palatino Linotype" panose="02040502050505030304" pitchFamily="18" charset="0"/>
              </a:rPr>
              <a:t>East-West Arterial Road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76E5D958-4727-D685-6738-F73F81F1C701}"/>
              </a:ext>
            </a:extLst>
          </p:cNvPr>
          <p:cNvSpPr txBox="1"/>
          <p:nvPr/>
        </p:nvSpPr>
        <p:spPr>
          <a:xfrm>
            <a:off x="9535429" y="3163423"/>
            <a:ext cx="41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+</a:t>
            </a:r>
            <a:endParaRPr lang="zh-CN" altLang="en-US" sz="2800" b="1" i="1" dirty="0">
              <a:latin typeface="ADLaM Display" panose="02010000000000000000" pitchFamily="2" charset="0"/>
              <a:cs typeface="ADLaM Display" panose="02010000000000000000" pitchFamily="2" charset="0"/>
            </a:endParaRPr>
          </a:p>
        </p:txBody>
      </p:sp>
      <p:cxnSp>
        <p:nvCxnSpPr>
          <p:cNvPr id="244" name="直接箭头连接符 243">
            <a:extLst>
              <a:ext uri="{FF2B5EF4-FFF2-40B4-BE49-F238E27FC236}">
                <a16:creationId xmlns:a16="http://schemas.microsoft.com/office/drawing/2014/main" id="{D1939C33-87C4-94CF-5041-466A8798B84F}"/>
              </a:ext>
            </a:extLst>
          </p:cNvPr>
          <p:cNvCxnSpPr>
            <a:cxnSpLocks/>
          </p:cNvCxnSpPr>
          <p:nvPr/>
        </p:nvCxnSpPr>
        <p:spPr>
          <a:xfrm flipH="1">
            <a:off x="8981787" y="3864154"/>
            <a:ext cx="803623" cy="677144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8096D2D2-4C2D-EF04-CFD2-8028BC7151F2}"/>
              </a:ext>
            </a:extLst>
          </p:cNvPr>
          <p:cNvGrpSpPr/>
          <p:nvPr/>
        </p:nvGrpSpPr>
        <p:grpSpPr>
          <a:xfrm>
            <a:off x="6292446" y="-286825"/>
            <a:ext cx="1997155" cy="2182661"/>
            <a:chOff x="8042092" y="136817"/>
            <a:chExt cx="1997155" cy="2182661"/>
          </a:xfrm>
        </p:grpSpPr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FBB3814E-33FC-5DE0-001B-9A31C8994BD0}"/>
                </a:ext>
              </a:extLst>
            </p:cNvPr>
            <p:cNvSpPr txBox="1"/>
            <p:nvPr/>
          </p:nvSpPr>
          <p:spPr>
            <a:xfrm>
              <a:off x="8894439" y="354099"/>
              <a:ext cx="879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Result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  <p:grpSp>
          <p:nvGrpSpPr>
            <p:cNvPr id="259" name="组合 258">
              <a:extLst>
                <a:ext uri="{FF2B5EF4-FFF2-40B4-BE49-F238E27FC236}">
                  <a16:creationId xmlns:a16="http://schemas.microsoft.com/office/drawing/2014/main" id="{CB559280-CF76-EB51-072F-6854DA0B0F0A}"/>
                </a:ext>
              </a:extLst>
            </p:cNvPr>
            <p:cNvGrpSpPr/>
            <p:nvPr/>
          </p:nvGrpSpPr>
          <p:grpSpPr>
            <a:xfrm>
              <a:off x="8042092" y="136817"/>
              <a:ext cx="1997155" cy="2182661"/>
              <a:chOff x="8042092" y="136817"/>
              <a:chExt cx="1997155" cy="2182661"/>
            </a:xfrm>
          </p:grpSpPr>
          <p:sp>
            <p:nvSpPr>
              <p:cNvPr id="260" name="矩形: 圆角 259">
                <a:extLst>
                  <a:ext uri="{FF2B5EF4-FFF2-40B4-BE49-F238E27FC236}">
                    <a16:creationId xmlns:a16="http://schemas.microsoft.com/office/drawing/2014/main" id="{869E02CA-F4CD-ECE0-6D66-5201900B74DA}"/>
                  </a:ext>
                </a:extLst>
              </p:cNvPr>
              <p:cNvSpPr/>
              <p:nvPr/>
            </p:nvSpPr>
            <p:spPr>
              <a:xfrm>
                <a:off x="8042092" y="136817"/>
                <a:ext cx="1997155" cy="2182661"/>
              </a:xfrm>
              <a:prstGeom prst="roundRect">
                <a:avLst/>
              </a:prstGeom>
              <a:noFill/>
              <a:ln w="38100">
                <a:solidFill>
                  <a:srgbClr val="8FB4DC"/>
                </a:solidFill>
                <a:prstDash val="dash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1" name="组合 260">
                <a:extLst>
                  <a:ext uri="{FF2B5EF4-FFF2-40B4-BE49-F238E27FC236}">
                    <a16:creationId xmlns:a16="http://schemas.microsoft.com/office/drawing/2014/main" id="{F8652C99-49DF-AE90-FDBE-C1AC74831F9F}"/>
                  </a:ext>
                </a:extLst>
              </p:cNvPr>
              <p:cNvGrpSpPr/>
              <p:nvPr/>
            </p:nvGrpSpPr>
            <p:grpSpPr>
              <a:xfrm>
                <a:off x="8287765" y="850233"/>
                <a:ext cx="1127210" cy="1252267"/>
                <a:chOff x="522828" y="3922216"/>
                <a:chExt cx="1127210" cy="1252267"/>
              </a:xfrm>
            </p:grpSpPr>
            <p:sp>
              <p:nvSpPr>
                <p:cNvPr id="267" name="文本框 266">
                  <a:extLst>
                    <a:ext uri="{FF2B5EF4-FFF2-40B4-BE49-F238E27FC236}">
                      <a16:creationId xmlns:a16="http://schemas.microsoft.com/office/drawing/2014/main" id="{7AE438F3-98FB-64D9-8DE5-10AF73BF8ECF}"/>
                    </a:ext>
                  </a:extLst>
                </p:cNvPr>
                <p:cNvSpPr txBox="1"/>
                <p:nvPr/>
              </p:nvSpPr>
              <p:spPr>
                <a:xfrm>
                  <a:off x="689519" y="3922216"/>
                  <a:ext cx="93326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inbound</a:t>
                  </a:r>
                </a:p>
              </p:txBody>
            </p:sp>
            <p:sp>
              <p:nvSpPr>
                <p:cNvPr id="268" name="文本框 267">
                  <a:extLst>
                    <a:ext uri="{FF2B5EF4-FFF2-40B4-BE49-F238E27FC236}">
                      <a16:creationId xmlns:a16="http://schemas.microsoft.com/office/drawing/2014/main" id="{0D1E1732-A194-F7AE-E61A-A68FFFEDB494}"/>
                    </a:ext>
                  </a:extLst>
                </p:cNvPr>
                <p:cNvSpPr txBox="1"/>
                <p:nvPr/>
              </p:nvSpPr>
              <p:spPr>
                <a:xfrm>
                  <a:off x="691013" y="4224650"/>
                  <a:ext cx="91563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resident</a:t>
                  </a:r>
                </a:p>
              </p:txBody>
            </p:sp>
            <p:sp>
              <p:nvSpPr>
                <p:cNvPr id="269" name="文本框 268">
                  <a:extLst>
                    <a:ext uri="{FF2B5EF4-FFF2-40B4-BE49-F238E27FC236}">
                      <a16:creationId xmlns:a16="http://schemas.microsoft.com/office/drawing/2014/main" id="{D1435CDF-2169-DE0B-A8EC-76FB9F58EFD0}"/>
                    </a:ext>
                  </a:extLst>
                </p:cNvPr>
                <p:cNvSpPr txBox="1"/>
                <p:nvPr/>
              </p:nvSpPr>
              <p:spPr>
                <a:xfrm>
                  <a:off x="689519" y="4537859"/>
                  <a:ext cx="96051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industry</a:t>
                  </a:r>
                </a:p>
              </p:txBody>
            </p:sp>
            <p:sp>
              <p:nvSpPr>
                <p:cNvPr id="270" name="椭圆 269">
                  <a:extLst>
                    <a:ext uri="{FF2B5EF4-FFF2-40B4-BE49-F238E27FC236}">
                      <a16:creationId xmlns:a16="http://schemas.microsoft.com/office/drawing/2014/main" id="{51396079-7E48-D013-D51A-C1DA95BE20E0}"/>
                    </a:ext>
                  </a:extLst>
                </p:cNvPr>
                <p:cNvSpPr/>
                <p:nvPr/>
              </p:nvSpPr>
              <p:spPr>
                <a:xfrm>
                  <a:off x="526723" y="4049653"/>
                  <a:ext cx="123940" cy="123940"/>
                </a:xfrm>
                <a:prstGeom prst="ellipse">
                  <a:avLst/>
                </a:prstGeom>
                <a:solidFill>
                  <a:srgbClr val="81B21F"/>
                </a:solidFill>
                <a:ln w="381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71" name="椭圆 270">
                  <a:extLst>
                    <a:ext uri="{FF2B5EF4-FFF2-40B4-BE49-F238E27FC236}">
                      <a16:creationId xmlns:a16="http://schemas.microsoft.com/office/drawing/2014/main" id="{FAA7B660-FE45-2609-AB2C-83F3FA25E141}"/>
                    </a:ext>
                  </a:extLst>
                </p:cNvPr>
                <p:cNvSpPr/>
                <p:nvPr/>
              </p:nvSpPr>
              <p:spPr>
                <a:xfrm>
                  <a:off x="524885" y="4342741"/>
                  <a:ext cx="123940" cy="123940"/>
                </a:xfrm>
                <a:prstGeom prst="ellipse">
                  <a:avLst/>
                </a:prstGeom>
                <a:solidFill>
                  <a:srgbClr val="EB7E60"/>
                </a:solidFill>
                <a:ln w="38100">
                  <a:solidFill>
                    <a:srgbClr val="C7454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72" name="椭圆 271">
                  <a:extLst>
                    <a:ext uri="{FF2B5EF4-FFF2-40B4-BE49-F238E27FC236}">
                      <a16:creationId xmlns:a16="http://schemas.microsoft.com/office/drawing/2014/main" id="{39DC83A7-6B4E-76D1-9AD5-338DAEF1F078}"/>
                    </a:ext>
                  </a:extLst>
                </p:cNvPr>
                <p:cNvSpPr/>
                <p:nvPr/>
              </p:nvSpPr>
              <p:spPr>
                <a:xfrm>
                  <a:off x="525772" y="4647138"/>
                  <a:ext cx="132271" cy="132271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38100">
                  <a:solidFill>
                    <a:srgbClr val="33ABC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73" name="椭圆 272">
                  <a:extLst>
                    <a:ext uri="{FF2B5EF4-FFF2-40B4-BE49-F238E27FC236}">
                      <a16:creationId xmlns:a16="http://schemas.microsoft.com/office/drawing/2014/main" id="{00D11F34-1AEE-8D31-03EA-C803EAB2353F}"/>
                    </a:ext>
                  </a:extLst>
                </p:cNvPr>
                <p:cNvSpPr/>
                <p:nvPr/>
              </p:nvSpPr>
              <p:spPr>
                <a:xfrm>
                  <a:off x="522828" y="4922738"/>
                  <a:ext cx="128391" cy="128391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74" name="文本框 273">
                  <a:extLst>
                    <a:ext uri="{FF2B5EF4-FFF2-40B4-BE49-F238E27FC236}">
                      <a16:creationId xmlns:a16="http://schemas.microsoft.com/office/drawing/2014/main" id="{D37CA9DE-2B1C-1081-842F-422403E4FF23}"/>
                    </a:ext>
                  </a:extLst>
                </p:cNvPr>
                <p:cNvSpPr txBox="1"/>
                <p:nvPr/>
              </p:nvSpPr>
              <p:spPr>
                <a:xfrm>
                  <a:off x="736121" y="4835929"/>
                  <a:ext cx="64633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pass </a:t>
                  </a:r>
                </a:p>
              </p:txBody>
            </p:sp>
          </p:grpSp>
          <p:pic>
            <p:nvPicPr>
              <p:cNvPr id="262" name="图片 261">
                <a:extLst>
                  <a:ext uri="{FF2B5EF4-FFF2-40B4-BE49-F238E27FC236}">
                    <a16:creationId xmlns:a16="http://schemas.microsoft.com/office/drawing/2014/main" id="{85A8FB60-F4D5-D841-B653-DD1B137C76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1159" y="337222"/>
                <a:ext cx="469118" cy="469118"/>
              </a:xfrm>
              <a:prstGeom prst="rect">
                <a:avLst/>
              </a:prstGeom>
            </p:spPr>
          </p:pic>
          <p:sp>
            <p:nvSpPr>
              <p:cNvPr id="263" name="文本框 262">
                <a:extLst>
                  <a:ext uri="{FF2B5EF4-FFF2-40B4-BE49-F238E27FC236}">
                    <a16:creationId xmlns:a16="http://schemas.microsoft.com/office/drawing/2014/main" id="{A193864F-6DB1-BAF3-498C-37DA4C989494}"/>
                  </a:ext>
                </a:extLst>
              </p:cNvPr>
              <p:cNvSpPr txBox="1"/>
              <p:nvPr/>
            </p:nvSpPr>
            <p:spPr>
              <a:xfrm>
                <a:off x="9350702" y="1163934"/>
                <a:ext cx="62118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🥰</a:t>
                </a:r>
              </a:p>
            </p:txBody>
          </p:sp>
          <p:sp>
            <p:nvSpPr>
              <p:cNvPr id="264" name="文本框 263">
                <a:extLst>
                  <a:ext uri="{FF2B5EF4-FFF2-40B4-BE49-F238E27FC236}">
                    <a16:creationId xmlns:a16="http://schemas.microsoft.com/office/drawing/2014/main" id="{29B8F8F7-EF05-5AAB-FF40-08C32B0E57E5}"/>
                  </a:ext>
                </a:extLst>
              </p:cNvPr>
              <p:cNvSpPr txBox="1"/>
              <p:nvPr/>
            </p:nvSpPr>
            <p:spPr>
              <a:xfrm>
                <a:off x="9339342" y="827250"/>
                <a:ext cx="62118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🥰</a:t>
                </a:r>
              </a:p>
            </p:txBody>
          </p:sp>
          <p:sp>
            <p:nvSpPr>
              <p:cNvPr id="265" name="文本框 264">
                <a:extLst>
                  <a:ext uri="{FF2B5EF4-FFF2-40B4-BE49-F238E27FC236}">
                    <a16:creationId xmlns:a16="http://schemas.microsoft.com/office/drawing/2014/main" id="{6C5473D8-F19F-0D8D-6B21-F80C39675E66}"/>
                  </a:ext>
                </a:extLst>
              </p:cNvPr>
              <p:cNvSpPr txBox="1"/>
              <p:nvPr/>
            </p:nvSpPr>
            <p:spPr>
              <a:xfrm>
                <a:off x="9346618" y="1475921"/>
                <a:ext cx="69262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😊</a:t>
                </a:r>
              </a:p>
            </p:txBody>
          </p:sp>
          <p:sp>
            <p:nvSpPr>
              <p:cNvPr id="266" name="文本框 265">
                <a:extLst>
                  <a:ext uri="{FF2B5EF4-FFF2-40B4-BE49-F238E27FC236}">
                    <a16:creationId xmlns:a16="http://schemas.microsoft.com/office/drawing/2014/main" id="{4BC7724C-6D76-1B38-BC06-B12CE8FF6727}"/>
                  </a:ext>
                </a:extLst>
              </p:cNvPr>
              <p:cNvSpPr txBox="1"/>
              <p:nvPr/>
            </p:nvSpPr>
            <p:spPr>
              <a:xfrm>
                <a:off x="9350702" y="1788848"/>
                <a:ext cx="42317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😊</a:t>
                </a:r>
              </a:p>
            </p:txBody>
          </p:sp>
        </p:grpSp>
      </p:grp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2692BCF4-00C2-BCE2-9B46-9297A0531868}"/>
              </a:ext>
            </a:extLst>
          </p:cNvPr>
          <p:cNvGrpSpPr/>
          <p:nvPr/>
        </p:nvGrpSpPr>
        <p:grpSpPr>
          <a:xfrm>
            <a:off x="11109629" y="-290054"/>
            <a:ext cx="1997155" cy="2182661"/>
            <a:chOff x="12783141" y="252871"/>
            <a:chExt cx="1997155" cy="2182661"/>
          </a:xfrm>
        </p:grpSpPr>
        <p:grpSp>
          <p:nvGrpSpPr>
            <p:cNvPr id="256" name="组合 255">
              <a:extLst>
                <a:ext uri="{FF2B5EF4-FFF2-40B4-BE49-F238E27FC236}">
                  <a16:creationId xmlns:a16="http://schemas.microsoft.com/office/drawing/2014/main" id="{1E19C354-214E-98EE-5B51-A3359F289918}"/>
                </a:ext>
              </a:extLst>
            </p:cNvPr>
            <p:cNvGrpSpPr/>
            <p:nvPr/>
          </p:nvGrpSpPr>
          <p:grpSpPr>
            <a:xfrm>
              <a:off x="12783141" y="252871"/>
              <a:ext cx="1997155" cy="2182661"/>
              <a:chOff x="8042092" y="136817"/>
              <a:chExt cx="1997155" cy="2182661"/>
            </a:xfrm>
          </p:grpSpPr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ECA840DA-F0C7-D840-F748-AE75EE5B643E}"/>
                  </a:ext>
                </a:extLst>
              </p:cNvPr>
              <p:cNvSpPr txBox="1"/>
              <p:nvPr/>
            </p:nvSpPr>
            <p:spPr>
              <a:xfrm>
                <a:off x="8894439" y="354099"/>
                <a:ext cx="8794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i="1" dirty="0">
                    <a:latin typeface="Palatino Linotype" panose="02040502050505030304" pitchFamily="18" charset="0"/>
                  </a:rPr>
                  <a:t>Result</a:t>
                </a:r>
                <a:endParaRPr lang="zh-CN" altLang="en-US" b="1" i="1" dirty="0">
                  <a:latin typeface="Palatino Linotype" panose="02040502050505030304" pitchFamily="18" charset="0"/>
                </a:endParaRPr>
              </a:p>
            </p:txBody>
          </p:sp>
          <p:grpSp>
            <p:nvGrpSpPr>
              <p:cNvPr id="255" name="组合 254">
                <a:extLst>
                  <a:ext uri="{FF2B5EF4-FFF2-40B4-BE49-F238E27FC236}">
                    <a16:creationId xmlns:a16="http://schemas.microsoft.com/office/drawing/2014/main" id="{4B9C4335-7026-B30D-8AD9-C900D818B564}"/>
                  </a:ext>
                </a:extLst>
              </p:cNvPr>
              <p:cNvGrpSpPr/>
              <p:nvPr/>
            </p:nvGrpSpPr>
            <p:grpSpPr>
              <a:xfrm>
                <a:off x="8042092" y="136817"/>
                <a:ext cx="1997155" cy="2182661"/>
                <a:chOff x="8042092" y="136817"/>
                <a:chExt cx="1997155" cy="2182661"/>
              </a:xfrm>
            </p:grpSpPr>
            <p:sp>
              <p:nvSpPr>
                <p:cNvPr id="195" name="矩形: 圆角 194">
                  <a:extLst>
                    <a:ext uri="{FF2B5EF4-FFF2-40B4-BE49-F238E27FC236}">
                      <a16:creationId xmlns:a16="http://schemas.microsoft.com/office/drawing/2014/main" id="{ABF4C5B0-AA91-FDE7-0BD8-A95F3BA4A2C9}"/>
                    </a:ext>
                  </a:extLst>
                </p:cNvPr>
                <p:cNvSpPr/>
                <p:nvPr/>
              </p:nvSpPr>
              <p:spPr>
                <a:xfrm>
                  <a:off x="8042092" y="136817"/>
                  <a:ext cx="1997155" cy="2182661"/>
                </a:xfrm>
                <a:prstGeom prst="roundRect">
                  <a:avLst/>
                </a:prstGeom>
                <a:noFill/>
                <a:ln w="38100">
                  <a:solidFill>
                    <a:srgbClr val="8FB4DC"/>
                  </a:solidFill>
                  <a:prstDash val="dashDot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8" name="组合 197">
                  <a:extLst>
                    <a:ext uri="{FF2B5EF4-FFF2-40B4-BE49-F238E27FC236}">
                      <a16:creationId xmlns:a16="http://schemas.microsoft.com/office/drawing/2014/main" id="{7DB776AF-22A8-F38E-3E6B-F0496A7D087F}"/>
                    </a:ext>
                  </a:extLst>
                </p:cNvPr>
                <p:cNvGrpSpPr/>
                <p:nvPr/>
              </p:nvGrpSpPr>
              <p:grpSpPr>
                <a:xfrm>
                  <a:off x="8287765" y="850233"/>
                  <a:ext cx="1127210" cy="1252267"/>
                  <a:chOff x="522828" y="3922216"/>
                  <a:chExt cx="1127210" cy="1252267"/>
                </a:xfrm>
              </p:grpSpPr>
              <p:sp>
                <p:nvSpPr>
                  <p:cNvPr id="203" name="文本框 202">
                    <a:extLst>
                      <a:ext uri="{FF2B5EF4-FFF2-40B4-BE49-F238E27FC236}">
                        <a16:creationId xmlns:a16="http://schemas.microsoft.com/office/drawing/2014/main" id="{15D482ED-C3E7-AABC-C840-9598FF5AB708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19" y="3922216"/>
                    <a:ext cx="933269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6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inbound</a:t>
                    </a:r>
                  </a:p>
                </p:txBody>
              </p:sp>
              <p:sp>
                <p:nvSpPr>
                  <p:cNvPr id="204" name="文本框 203">
                    <a:extLst>
                      <a:ext uri="{FF2B5EF4-FFF2-40B4-BE49-F238E27FC236}">
                        <a16:creationId xmlns:a16="http://schemas.microsoft.com/office/drawing/2014/main" id="{7A14F7A6-9DEE-F774-8BDE-5E8867358B6B}"/>
                      </a:ext>
                    </a:extLst>
                  </p:cNvPr>
                  <p:cNvSpPr txBox="1"/>
                  <p:nvPr/>
                </p:nvSpPr>
                <p:spPr>
                  <a:xfrm>
                    <a:off x="691013" y="4224650"/>
                    <a:ext cx="915635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6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resident</a:t>
                    </a:r>
                  </a:p>
                </p:txBody>
              </p:sp>
              <p:sp>
                <p:nvSpPr>
                  <p:cNvPr id="205" name="文本框 204">
                    <a:extLst>
                      <a:ext uri="{FF2B5EF4-FFF2-40B4-BE49-F238E27FC236}">
                        <a16:creationId xmlns:a16="http://schemas.microsoft.com/office/drawing/2014/main" id="{819E14BA-9373-7687-26D3-54D1FEDFC06F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19" y="4537859"/>
                    <a:ext cx="960519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6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industry</a:t>
                    </a:r>
                  </a:p>
                </p:txBody>
              </p:sp>
              <p:sp>
                <p:nvSpPr>
                  <p:cNvPr id="206" name="椭圆 205">
                    <a:extLst>
                      <a:ext uri="{FF2B5EF4-FFF2-40B4-BE49-F238E27FC236}">
                        <a16:creationId xmlns:a16="http://schemas.microsoft.com/office/drawing/2014/main" id="{AC041A62-4ADA-817C-12A5-377BF6C8D3C8}"/>
                      </a:ext>
                    </a:extLst>
                  </p:cNvPr>
                  <p:cNvSpPr/>
                  <p:nvPr/>
                </p:nvSpPr>
                <p:spPr>
                  <a:xfrm>
                    <a:off x="526723" y="4049653"/>
                    <a:ext cx="123940" cy="123940"/>
                  </a:xfrm>
                  <a:prstGeom prst="ellipse">
                    <a:avLst/>
                  </a:prstGeom>
                  <a:solidFill>
                    <a:srgbClr val="81B21F"/>
                  </a:solidFill>
                  <a:ln w="38100"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07" name="椭圆 206">
                    <a:extLst>
                      <a:ext uri="{FF2B5EF4-FFF2-40B4-BE49-F238E27FC236}">
                        <a16:creationId xmlns:a16="http://schemas.microsoft.com/office/drawing/2014/main" id="{1815B6C2-2EE4-8FF3-87B9-59194B797C8E}"/>
                      </a:ext>
                    </a:extLst>
                  </p:cNvPr>
                  <p:cNvSpPr/>
                  <p:nvPr/>
                </p:nvSpPr>
                <p:spPr>
                  <a:xfrm>
                    <a:off x="524885" y="4342741"/>
                    <a:ext cx="123940" cy="123940"/>
                  </a:xfrm>
                  <a:prstGeom prst="ellipse">
                    <a:avLst/>
                  </a:prstGeom>
                  <a:solidFill>
                    <a:srgbClr val="EB7E60"/>
                  </a:solidFill>
                  <a:ln w="38100">
                    <a:solidFill>
                      <a:srgbClr val="C74546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08" name="椭圆 207">
                    <a:extLst>
                      <a:ext uri="{FF2B5EF4-FFF2-40B4-BE49-F238E27FC236}">
                        <a16:creationId xmlns:a16="http://schemas.microsoft.com/office/drawing/2014/main" id="{99BA1DA6-2D61-8281-5686-ADB9155C0E7B}"/>
                      </a:ext>
                    </a:extLst>
                  </p:cNvPr>
                  <p:cNvSpPr/>
                  <p:nvPr/>
                </p:nvSpPr>
                <p:spPr>
                  <a:xfrm>
                    <a:off x="525772" y="4647138"/>
                    <a:ext cx="132271" cy="132271"/>
                  </a:xfrm>
                  <a:prstGeom prst="ellips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38100">
                    <a:solidFill>
                      <a:srgbClr val="33ABC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09" name="椭圆 208">
                    <a:extLst>
                      <a:ext uri="{FF2B5EF4-FFF2-40B4-BE49-F238E27FC236}">
                        <a16:creationId xmlns:a16="http://schemas.microsoft.com/office/drawing/2014/main" id="{FB043035-80A7-2D05-0099-0115189BAB22}"/>
                      </a:ext>
                    </a:extLst>
                  </p:cNvPr>
                  <p:cNvSpPr/>
                  <p:nvPr/>
                </p:nvSpPr>
                <p:spPr>
                  <a:xfrm>
                    <a:off x="522828" y="4922738"/>
                    <a:ext cx="128391" cy="128391"/>
                  </a:xfrm>
                  <a:prstGeom prst="ellipse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10" name="文本框 209">
                    <a:extLst>
                      <a:ext uri="{FF2B5EF4-FFF2-40B4-BE49-F238E27FC236}">
                        <a16:creationId xmlns:a16="http://schemas.microsoft.com/office/drawing/2014/main" id="{6A917237-42CA-D0F9-D013-0307034694C6}"/>
                      </a:ext>
                    </a:extLst>
                  </p:cNvPr>
                  <p:cNvSpPr txBox="1"/>
                  <p:nvPr/>
                </p:nvSpPr>
                <p:spPr>
                  <a:xfrm>
                    <a:off x="736121" y="4835929"/>
                    <a:ext cx="646331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600" b="1" i="1" dirty="0">
                        <a:latin typeface="Palatino Linotype" panose="02040502050505030304" pitchFamily="18" charset="0"/>
                        <a:ea typeface="MingLiU-ExtB" panose="02020500000000000000" pitchFamily="18" charset="-120"/>
                      </a:rPr>
                      <a:t>pass </a:t>
                    </a:r>
                  </a:p>
                </p:txBody>
              </p:sp>
            </p:grpSp>
            <p:sp>
              <p:nvSpPr>
                <p:cNvPr id="214" name="文本框 213">
                  <a:extLst>
                    <a:ext uri="{FF2B5EF4-FFF2-40B4-BE49-F238E27FC236}">
                      <a16:creationId xmlns:a16="http://schemas.microsoft.com/office/drawing/2014/main" id="{F5BEDA01-D4BB-1E70-C449-0B01471EC700}"/>
                    </a:ext>
                  </a:extLst>
                </p:cNvPr>
                <p:cNvSpPr txBox="1"/>
                <p:nvPr/>
              </p:nvSpPr>
              <p:spPr>
                <a:xfrm>
                  <a:off x="9350702" y="1163934"/>
                  <a:ext cx="62118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dirty="0"/>
                    <a:t>🥰</a:t>
                  </a:r>
                </a:p>
              </p:txBody>
            </p:sp>
          </p:grpSp>
        </p:grpSp>
        <p:pic>
          <p:nvPicPr>
            <p:cNvPr id="276" name="图片 275">
              <a:extLst>
                <a:ext uri="{FF2B5EF4-FFF2-40B4-BE49-F238E27FC236}">
                  <a16:creationId xmlns:a16="http://schemas.microsoft.com/office/drawing/2014/main" id="{02F8FDDF-886E-7421-5166-A47A5326B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15516" y="399181"/>
              <a:ext cx="479624" cy="479624"/>
            </a:xfrm>
            <a:prstGeom prst="rect">
              <a:avLst/>
            </a:prstGeom>
          </p:spPr>
        </p:pic>
      </p:grpSp>
      <p:sp>
        <p:nvSpPr>
          <p:cNvPr id="283" name="文本框 282">
            <a:extLst>
              <a:ext uri="{FF2B5EF4-FFF2-40B4-BE49-F238E27FC236}">
                <a16:creationId xmlns:a16="http://schemas.microsoft.com/office/drawing/2014/main" id="{20564A03-17F5-0F9D-EBAC-38BE0949F58F}"/>
              </a:ext>
            </a:extLst>
          </p:cNvPr>
          <p:cNvSpPr txBox="1"/>
          <p:nvPr/>
        </p:nvSpPr>
        <p:spPr>
          <a:xfrm>
            <a:off x="2850863" y="1022178"/>
            <a:ext cx="594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😡</a:t>
            </a: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E75EEECB-3441-08E4-AB18-C86CF9691648}"/>
              </a:ext>
            </a:extLst>
          </p:cNvPr>
          <p:cNvSpPr txBox="1"/>
          <p:nvPr/>
        </p:nvSpPr>
        <p:spPr>
          <a:xfrm>
            <a:off x="12423541" y="1040923"/>
            <a:ext cx="6926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😊</a:t>
            </a: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60917711-7297-6E70-A42B-02D642EE8A76}"/>
              </a:ext>
            </a:extLst>
          </p:cNvPr>
          <p:cNvSpPr txBox="1"/>
          <p:nvPr/>
        </p:nvSpPr>
        <p:spPr>
          <a:xfrm>
            <a:off x="12405939" y="407394"/>
            <a:ext cx="359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😡</a:t>
            </a:r>
          </a:p>
        </p:txBody>
      </p:sp>
      <p:sp>
        <p:nvSpPr>
          <p:cNvPr id="287" name="文本框 286">
            <a:extLst>
              <a:ext uri="{FF2B5EF4-FFF2-40B4-BE49-F238E27FC236}">
                <a16:creationId xmlns:a16="http://schemas.microsoft.com/office/drawing/2014/main" id="{DC5EC241-144B-0770-B44D-86155C759851}"/>
              </a:ext>
            </a:extLst>
          </p:cNvPr>
          <p:cNvSpPr txBox="1"/>
          <p:nvPr/>
        </p:nvSpPr>
        <p:spPr>
          <a:xfrm>
            <a:off x="12432325" y="1366205"/>
            <a:ext cx="359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😡</a:t>
            </a:r>
          </a:p>
        </p:txBody>
      </p:sp>
      <p:cxnSp>
        <p:nvCxnSpPr>
          <p:cNvPr id="290" name="直接箭头连接符 289">
            <a:extLst>
              <a:ext uri="{FF2B5EF4-FFF2-40B4-BE49-F238E27FC236}">
                <a16:creationId xmlns:a16="http://schemas.microsoft.com/office/drawing/2014/main" id="{8A06A72A-754D-5915-6B5D-C4FCA905E8C3}"/>
              </a:ext>
            </a:extLst>
          </p:cNvPr>
          <p:cNvCxnSpPr>
            <a:cxnSpLocks/>
          </p:cNvCxnSpPr>
          <p:nvPr/>
        </p:nvCxnSpPr>
        <p:spPr>
          <a:xfrm flipH="1">
            <a:off x="2432196" y="5821833"/>
            <a:ext cx="544523" cy="0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直接箭头连接符 293">
            <a:extLst>
              <a:ext uri="{FF2B5EF4-FFF2-40B4-BE49-F238E27FC236}">
                <a16:creationId xmlns:a16="http://schemas.microsoft.com/office/drawing/2014/main" id="{F9DE3624-E0A6-2E4F-6442-A06C01E4404F}"/>
              </a:ext>
            </a:extLst>
          </p:cNvPr>
          <p:cNvCxnSpPr>
            <a:cxnSpLocks/>
          </p:cNvCxnSpPr>
          <p:nvPr/>
        </p:nvCxnSpPr>
        <p:spPr>
          <a:xfrm flipH="1">
            <a:off x="2508123" y="6545733"/>
            <a:ext cx="544523" cy="0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连接符: 曲线 300">
            <a:extLst>
              <a:ext uri="{FF2B5EF4-FFF2-40B4-BE49-F238E27FC236}">
                <a16:creationId xmlns:a16="http://schemas.microsoft.com/office/drawing/2014/main" id="{78314772-8EF5-7A17-46D8-32BF326BE03B}"/>
              </a:ext>
            </a:extLst>
          </p:cNvPr>
          <p:cNvCxnSpPr/>
          <p:nvPr/>
        </p:nvCxnSpPr>
        <p:spPr>
          <a:xfrm rot="16200000" flipV="1">
            <a:off x="-1169939" y="5004879"/>
            <a:ext cx="1160158" cy="232996"/>
          </a:xfrm>
          <a:prstGeom prst="curvedConnector3">
            <a:avLst>
              <a:gd name="adj1" fmla="val 583"/>
            </a:avLst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连接符: 曲线 302">
            <a:extLst>
              <a:ext uri="{FF2B5EF4-FFF2-40B4-BE49-F238E27FC236}">
                <a16:creationId xmlns:a16="http://schemas.microsoft.com/office/drawing/2014/main" id="{C9E4E4F5-42D9-29DE-115C-07236FDCFBCD}"/>
              </a:ext>
            </a:extLst>
          </p:cNvPr>
          <p:cNvCxnSpPr>
            <a:cxnSpLocks/>
          </p:cNvCxnSpPr>
          <p:nvPr/>
        </p:nvCxnSpPr>
        <p:spPr>
          <a:xfrm rot="16200000" flipV="1">
            <a:off x="-1738712" y="5579135"/>
            <a:ext cx="2290828" cy="239694"/>
          </a:xfrm>
          <a:prstGeom prst="curvedConnector3">
            <a:avLst>
              <a:gd name="adj1" fmla="val -370"/>
            </a:avLst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7" name="矩形: 圆角 456">
            <a:extLst>
              <a:ext uri="{FF2B5EF4-FFF2-40B4-BE49-F238E27FC236}">
                <a16:creationId xmlns:a16="http://schemas.microsoft.com/office/drawing/2014/main" id="{2799BEAC-4A28-05BF-A410-F519C084D98E}"/>
              </a:ext>
            </a:extLst>
          </p:cNvPr>
          <p:cNvSpPr/>
          <p:nvPr/>
        </p:nvSpPr>
        <p:spPr>
          <a:xfrm>
            <a:off x="10719920" y="5620584"/>
            <a:ext cx="509707" cy="509707"/>
          </a:xfrm>
          <a:prstGeom prst="roundRect">
            <a:avLst/>
          </a:prstGeom>
          <a:noFill/>
          <a:ln w="285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8" name="图片 457">
            <a:extLst>
              <a:ext uri="{FF2B5EF4-FFF2-40B4-BE49-F238E27FC236}">
                <a16:creationId xmlns:a16="http://schemas.microsoft.com/office/drawing/2014/main" id="{74152A1A-3BAA-D5CA-8589-FBCA5FCB94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0" t="11350" r="15305" b="6270"/>
          <a:stretch/>
        </p:blipFill>
        <p:spPr>
          <a:xfrm>
            <a:off x="9733997" y="4231084"/>
            <a:ext cx="3058159" cy="2837517"/>
          </a:xfrm>
          <a:prstGeom prst="rect">
            <a:avLst/>
          </a:prstGeom>
        </p:spPr>
      </p:pic>
      <p:sp>
        <p:nvSpPr>
          <p:cNvPr id="459" name="矩形 458">
            <a:extLst>
              <a:ext uri="{FF2B5EF4-FFF2-40B4-BE49-F238E27FC236}">
                <a16:creationId xmlns:a16="http://schemas.microsoft.com/office/drawing/2014/main" id="{156B5A95-73F0-3937-C16D-B310C59756FF}"/>
              </a:ext>
            </a:extLst>
          </p:cNvPr>
          <p:cNvSpPr/>
          <p:nvPr/>
        </p:nvSpPr>
        <p:spPr>
          <a:xfrm>
            <a:off x="11488456" y="5606791"/>
            <a:ext cx="372371" cy="238484"/>
          </a:xfrm>
          <a:prstGeom prst="rect">
            <a:avLst/>
          </a:prstGeom>
          <a:noFill/>
          <a:ln w="38100">
            <a:solidFill>
              <a:schemeClr val="bg1"/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0" name="直接连接符 459">
            <a:extLst>
              <a:ext uri="{FF2B5EF4-FFF2-40B4-BE49-F238E27FC236}">
                <a16:creationId xmlns:a16="http://schemas.microsoft.com/office/drawing/2014/main" id="{40C84F2A-D0EE-181D-B9F5-09D0FD310D61}"/>
              </a:ext>
            </a:extLst>
          </p:cNvPr>
          <p:cNvCxnSpPr>
            <a:cxnSpLocks/>
          </p:cNvCxnSpPr>
          <p:nvPr/>
        </p:nvCxnSpPr>
        <p:spPr>
          <a:xfrm flipV="1">
            <a:off x="9603118" y="5591711"/>
            <a:ext cx="1933780" cy="11712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直接连接符 460">
            <a:extLst>
              <a:ext uri="{FF2B5EF4-FFF2-40B4-BE49-F238E27FC236}">
                <a16:creationId xmlns:a16="http://schemas.microsoft.com/office/drawing/2014/main" id="{13E3ACE3-3523-9EBF-E74B-A2F99E31B1BD}"/>
              </a:ext>
            </a:extLst>
          </p:cNvPr>
          <p:cNvCxnSpPr>
            <a:cxnSpLocks/>
          </p:cNvCxnSpPr>
          <p:nvPr/>
        </p:nvCxnSpPr>
        <p:spPr>
          <a:xfrm flipV="1">
            <a:off x="9607886" y="5874666"/>
            <a:ext cx="2020293" cy="671067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2" name="图片 461">
            <a:extLst>
              <a:ext uri="{FF2B5EF4-FFF2-40B4-BE49-F238E27FC236}">
                <a16:creationId xmlns:a16="http://schemas.microsoft.com/office/drawing/2014/main" id="{92CB8B5B-D738-7EE0-7E76-6E5EE9AA94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299" y="5638368"/>
            <a:ext cx="988011" cy="924694"/>
          </a:xfrm>
          <a:prstGeom prst="rect">
            <a:avLst/>
          </a:prstGeom>
          <a:ln w="5715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470" name="直接箭头连接符 469">
            <a:extLst>
              <a:ext uri="{FF2B5EF4-FFF2-40B4-BE49-F238E27FC236}">
                <a16:creationId xmlns:a16="http://schemas.microsoft.com/office/drawing/2014/main" id="{1C53F815-E62C-9081-8F50-CF4AC6726A15}"/>
              </a:ext>
            </a:extLst>
          </p:cNvPr>
          <p:cNvCxnSpPr>
            <a:cxnSpLocks/>
          </p:cNvCxnSpPr>
          <p:nvPr/>
        </p:nvCxnSpPr>
        <p:spPr>
          <a:xfrm>
            <a:off x="9355023" y="4938023"/>
            <a:ext cx="587656" cy="0"/>
          </a:xfrm>
          <a:prstGeom prst="straightConnector1">
            <a:avLst/>
          </a:prstGeom>
          <a:ln w="76200">
            <a:solidFill>
              <a:srgbClr val="843C0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8782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157F2E3-1F44-6020-E232-096B1EF5BF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4788" t="37827" r="23319" b="23043"/>
          <a:stretch/>
        </p:blipFill>
        <p:spPr>
          <a:xfrm>
            <a:off x="3102429" y="156029"/>
            <a:ext cx="5708468" cy="6088016"/>
          </a:xfrm>
          <a:effectLst>
            <a:glow rad="127000">
              <a:schemeClr val="accent5">
                <a:lumMod val="40000"/>
                <a:lumOff val="60000"/>
              </a:schemeClr>
            </a:glo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574D65F-206B-E661-7D37-16711E44EF46}"/>
              </a:ext>
            </a:extLst>
          </p:cNvPr>
          <p:cNvSpPr/>
          <p:nvPr/>
        </p:nvSpPr>
        <p:spPr>
          <a:xfrm>
            <a:off x="3102429" y="156029"/>
            <a:ext cx="5734594" cy="1291772"/>
          </a:xfrm>
          <a:prstGeom prst="rect">
            <a:avLst/>
          </a:prstGeom>
          <a:solidFill>
            <a:srgbClr val="D9DADA">
              <a:alpha val="71000"/>
            </a:srgb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82A9AD1-215E-71DD-3F75-F9A14536D9E2}"/>
              </a:ext>
            </a:extLst>
          </p:cNvPr>
          <p:cNvSpPr/>
          <p:nvPr/>
        </p:nvSpPr>
        <p:spPr>
          <a:xfrm>
            <a:off x="3102429" y="162560"/>
            <a:ext cx="5734594" cy="6074954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94F804E-0E30-7BEC-9457-D7D115F3A406}"/>
              </a:ext>
            </a:extLst>
          </p:cNvPr>
          <p:cNvSpPr/>
          <p:nvPr/>
        </p:nvSpPr>
        <p:spPr>
          <a:xfrm>
            <a:off x="3345543" y="435429"/>
            <a:ext cx="384628" cy="6966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D37FA3-F3FC-D3BC-25D9-6694701CA6FE}"/>
              </a:ext>
            </a:extLst>
          </p:cNvPr>
          <p:cNvSpPr txBox="1"/>
          <p:nvPr/>
        </p:nvSpPr>
        <p:spPr>
          <a:xfrm>
            <a:off x="3345543" y="43582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N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95A71353-A59D-D959-1DE6-2857ECE2FEAF}"/>
              </a:ext>
            </a:extLst>
          </p:cNvPr>
          <p:cNvCxnSpPr/>
          <p:nvPr/>
        </p:nvCxnSpPr>
        <p:spPr>
          <a:xfrm flipV="1">
            <a:off x="3533883" y="722085"/>
            <a:ext cx="0" cy="3084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44D9EBC-58DC-9157-76C2-05578D12CE50}"/>
              </a:ext>
            </a:extLst>
          </p:cNvPr>
          <p:cNvSpPr txBox="1"/>
          <p:nvPr/>
        </p:nvSpPr>
        <p:spPr>
          <a:xfrm>
            <a:off x="4954015" y="2942066"/>
            <a:ext cx="1802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Baltimore</a:t>
            </a:r>
            <a:endParaRPr lang="zh-CN" altLang="en-US" sz="2800" b="1" i="1" dirty="0">
              <a:latin typeface="Palatino Linotype" panose="0204050205050503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E35CB90-4656-772A-A047-098DBB15CEC1}"/>
              </a:ext>
            </a:extLst>
          </p:cNvPr>
          <p:cNvSpPr/>
          <p:nvPr/>
        </p:nvSpPr>
        <p:spPr>
          <a:xfrm>
            <a:off x="6457559" y="772956"/>
            <a:ext cx="788108" cy="76622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04C310D-2167-17AC-616C-A2E6CDD5AECF}"/>
              </a:ext>
            </a:extLst>
          </p:cNvPr>
          <p:cNvSpPr/>
          <p:nvPr/>
        </p:nvSpPr>
        <p:spPr>
          <a:xfrm>
            <a:off x="7231380" y="772956"/>
            <a:ext cx="788108" cy="7662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rgbClr val="172C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A79D77F-542A-DA81-9B06-BAD3B0D48638}"/>
              </a:ext>
            </a:extLst>
          </p:cNvPr>
          <p:cNvSpPr txBox="1"/>
          <p:nvPr/>
        </p:nvSpPr>
        <p:spPr>
          <a:xfrm>
            <a:off x="7034501" y="849578"/>
            <a:ext cx="10862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4 mi</a:t>
            </a:r>
            <a:endParaRPr lang="zh-CN" altLang="en-US" sz="1100" b="1" i="1" dirty="0">
              <a:latin typeface="Palatino Linotype" panose="0204050205050503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E92C0DC-624D-654A-480E-BDED163296AA}"/>
              </a:ext>
            </a:extLst>
          </p:cNvPr>
          <p:cNvSpPr/>
          <p:nvPr/>
        </p:nvSpPr>
        <p:spPr>
          <a:xfrm>
            <a:off x="6457559" y="613734"/>
            <a:ext cx="384628" cy="76622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D16F2F5-0F54-320E-D4EE-A15A743405C7}"/>
              </a:ext>
            </a:extLst>
          </p:cNvPr>
          <p:cNvSpPr/>
          <p:nvPr/>
        </p:nvSpPr>
        <p:spPr>
          <a:xfrm>
            <a:off x="6842187" y="613734"/>
            <a:ext cx="384628" cy="76622"/>
          </a:xfrm>
          <a:prstGeom prst="rect">
            <a:avLst/>
          </a:prstGeom>
          <a:solidFill>
            <a:srgbClr val="D9DADA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D67D63C-CDEB-5487-8F38-F142F7E49D4F}"/>
              </a:ext>
            </a:extLst>
          </p:cNvPr>
          <p:cNvSpPr/>
          <p:nvPr/>
        </p:nvSpPr>
        <p:spPr>
          <a:xfrm>
            <a:off x="7226815" y="613734"/>
            <a:ext cx="384628" cy="76622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DCDF414-98B1-544D-3E83-FC2EEBD2FABF}"/>
              </a:ext>
            </a:extLst>
          </p:cNvPr>
          <p:cNvSpPr/>
          <p:nvPr/>
        </p:nvSpPr>
        <p:spPr>
          <a:xfrm>
            <a:off x="7611443" y="613734"/>
            <a:ext cx="384628" cy="7662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8B269D4-39C8-5BA3-19F2-CF038D08FF46}"/>
              </a:ext>
            </a:extLst>
          </p:cNvPr>
          <p:cNvSpPr txBox="1"/>
          <p:nvPr/>
        </p:nvSpPr>
        <p:spPr>
          <a:xfrm>
            <a:off x="7034501" y="350199"/>
            <a:ext cx="10862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8km</a:t>
            </a:r>
            <a:endParaRPr lang="zh-CN" altLang="en-US" sz="1100" b="1" i="1" dirty="0">
              <a:latin typeface="Palatino Linotype" panose="02040502050505030304" pitchFamily="18" charset="0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2B0C2AD-21D4-EB56-CFD6-C786DF1E5D10}"/>
              </a:ext>
            </a:extLst>
          </p:cNvPr>
          <p:cNvSpPr/>
          <p:nvPr/>
        </p:nvSpPr>
        <p:spPr>
          <a:xfrm>
            <a:off x="6072186" y="3962399"/>
            <a:ext cx="71439" cy="7143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glow rad="342900">
              <a:schemeClr val="accent4">
                <a:satMod val="175000"/>
                <a:alpha val="7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EAFB37C-9CB3-EF20-F1DA-1B6AD3D3D292}"/>
              </a:ext>
            </a:extLst>
          </p:cNvPr>
          <p:cNvSpPr/>
          <p:nvPr/>
        </p:nvSpPr>
        <p:spPr>
          <a:xfrm>
            <a:off x="6541292" y="4888112"/>
            <a:ext cx="71439" cy="7143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glow rad="342900">
              <a:schemeClr val="accent4">
                <a:satMod val="175000"/>
                <a:alpha val="69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9AD68B2-7819-2848-69B6-E8A016D6C6A1}"/>
              </a:ext>
            </a:extLst>
          </p:cNvPr>
          <p:cNvSpPr/>
          <p:nvPr/>
        </p:nvSpPr>
        <p:spPr>
          <a:xfrm>
            <a:off x="6998781" y="5376269"/>
            <a:ext cx="71439" cy="7143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glow rad="342900">
              <a:schemeClr val="accent4">
                <a:satMod val="175000"/>
                <a:alpha val="7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302D471-BBD7-7F2D-12C7-6DDA1BA7FDC3}"/>
              </a:ext>
            </a:extLst>
          </p:cNvPr>
          <p:cNvSpPr txBox="1"/>
          <p:nvPr/>
        </p:nvSpPr>
        <p:spPr>
          <a:xfrm>
            <a:off x="4459970" y="3558739"/>
            <a:ext cx="18020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altLang="zh-CN" sz="1400" b="0" i="1" dirty="0">
                <a:solidFill>
                  <a:srgbClr val="1F1F1F"/>
                </a:solidFill>
                <a:effectLst/>
                <a:latin typeface="Palatino Linotype" panose="02040502050505030304" pitchFamily="18" charset="0"/>
              </a:rPr>
              <a:t>Port of Baltimore</a:t>
            </a:r>
          </a:p>
          <a:p>
            <a:br>
              <a:rPr lang="en-US" altLang="zh-CN" b="0" i="0" dirty="0">
                <a:solidFill>
                  <a:srgbClr val="5E5E5E"/>
                </a:solidFill>
                <a:effectLst/>
                <a:latin typeface="Roboto" panose="02000000000000000000" pitchFamily="2" charset="0"/>
              </a:rPr>
            </a:br>
            <a:endParaRPr lang="zh-CN" altLang="en-US" dirty="0"/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9FC5D7C4-C100-A083-3F99-879CE2A03E1E}"/>
              </a:ext>
            </a:extLst>
          </p:cNvPr>
          <p:cNvCxnSpPr>
            <a:cxnSpLocks/>
          </p:cNvCxnSpPr>
          <p:nvPr/>
        </p:nvCxnSpPr>
        <p:spPr>
          <a:xfrm>
            <a:off x="5805621" y="3768125"/>
            <a:ext cx="240439" cy="197778"/>
          </a:xfrm>
          <a:prstGeom prst="straightConnector1">
            <a:avLst/>
          </a:prstGeom>
          <a:ln w="28575">
            <a:solidFill>
              <a:srgbClr val="172C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12D209FB-75EB-D57A-86E3-D2F662B02BC8}"/>
              </a:ext>
            </a:extLst>
          </p:cNvPr>
          <p:cNvSpPr txBox="1"/>
          <p:nvPr/>
        </p:nvSpPr>
        <p:spPr>
          <a:xfrm>
            <a:off x="5748825" y="5036626"/>
            <a:ext cx="180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altLang="zh-CN" sz="1400" b="0" i="1" dirty="0">
                <a:solidFill>
                  <a:srgbClr val="1F1F1F"/>
                </a:solidFill>
                <a:effectLst/>
                <a:latin typeface="Palatino Linotype" panose="02040502050505030304" pitchFamily="18" charset="0"/>
              </a:rPr>
              <a:t>Chesapeake Bay</a:t>
            </a:r>
            <a:br>
              <a:rPr lang="en-US" altLang="zh-CN" b="0" i="0" dirty="0">
                <a:solidFill>
                  <a:srgbClr val="5E5E5E"/>
                </a:solidFill>
                <a:effectLst/>
                <a:latin typeface="Roboto" panose="02000000000000000000" pitchFamily="2" charset="0"/>
              </a:rPr>
            </a:br>
            <a:endParaRPr lang="zh-CN" altLang="en-US" dirty="0"/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DC49689E-3ACF-5C11-3B91-687D5BB044F9}"/>
              </a:ext>
            </a:extLst>
          </p:cNvPr>
          <p:cNvCxnSpPr>
            <a:cxnSpLocks/>
          </p:cNvCxnSpPr>
          <p:nvPr/>
        </p:nvCxnSpPr>
        <p:spPr>
          <a:xfrm flipV="1">
            <a:off x="6457559" y="4992631"/>
            <a:ext cx="83733" cy="84194"/>
          </a:xfrm>
          <a:prstGeom prst="straightConnector1">
            <a:avLst/>
          </a:prstGeom>
          <a:ln w="28575">
            <a:solidFill>
              <a:srgbClr val="172C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6AED6FCF-1889-56B8-CF0C-45CFCF69D044}"/>
              </a:ext>
            </a:extLst>
          </p:cNvPr>
          <p:cNvSpPr txBox="1"/>
          <p:nvPr/>
        </p:nvSpPr>
        <p:spPr>
          <a:xfrm>
            <a:off x="7153763" y="5565264"/>
            <a:ext cx="1802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altLang="zh-CN" sz="1400" b="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Palatino Linotype" panose="02040502050505030304" pitchFamily="18" charset="0"/>
              </a:rPr>
              <a:t>Yara Baltimore Terminal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BE3EE08A-A083-25A8-B8C4-9400748EB2E2}"/>
              </a:ext>
            </a:extLst>
          </p:cNvPr>
          <p:cNvCxnSpPr>
            <a:cxnSpLocks/>
          </p:cNvCxnSpPr>
          <p:nvPr/>
        </p:nvCxnSpPr>
        <p:spPr>
          <a:xfrm flipH="1" flipV="1">
            <a:off x="7099921" y="5447708"/>
            <a:ext cx="258142" cy="173693"/>
          </a:xfrm>
          <a:prstGeom prst="straightConnector1">
            <a:avLst/>
          </a:prstGeom>
          <a:ln w="28575">
            <a:solidFill>
              <a:srgbClr val="172C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722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4261642-6188-FA6D-36D3-EC6E0F4456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7131" t="47068" r="33898" b="25676"/>
          <a:stretch/>
        </p:blipFill>
        <p:spPr>
          <a:xfrm>
            <a:off x="1369787" y="72449"/>
            <a:ext cx="8428261" cy="6634844"/>
          </a:xfrm>
        </p:spPr>
      </p:pic>
      <p:sp>
        <p:nvSpPr>
          <p:cNvPr id="295" name="矩形 294">
            <a:extLst>
              <a:ext uri="{FF2B5EF4-FFF2-40B4-BE49-F238E27FC236}">
                <a16:creationId xmlns:a16="http://schemas.microsoft.com/office/drawing/2014/main" id="{A4D71010-E219-D290-54AD-B2E223584FA3}"/>
              </a:ext>
            </a:extLst>
          </p:cNvPr>
          <p:cNvSpPr/>
          <p:nvPr/>
        </p:nvSpPr>
        <p:spPr>
          <a:xfrm>
            <a:off x="1440383" y="142130"/>
            <a:ext cx="2515494" cy="6542242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id="{19AC4F9B-FD78-3463-3571-42247742B41A}"/>
              </a:ext>
            </a:extLst>
          </p:cNvPr>
          <p:cNvSpPr/>
          <p:nvPr/>
        </p:nvSpPr>
        <p:spPr>
          <a:xfrm>
            <a:off x="7694957" y="4407790"/>
            <a:ext cx="2099041" cy="2286000"/>
          </a:xfrm>
          <a:custGeom>
            <a:avLst/>
            <a:gdLst>
              <a:gd name="connsiteX0" fmla="*/ 614362 w 2133600"/>
              <a:gd name="connsiteY0" fmla="*/ 0 h 2286000"/>
              <a:gd name="connsiteX1" fmla="*/ 1328737 w 2133600"/>
              <a:gd name="connsiteY1" fmla="*/ 9525 h 2286000"/>
              <a:gd name="connsiteX2" fmla="*/ 1338262 w 2133600"/>
              <a:gd name="connsiteY2" fmla="*/ 666750 h 2286000"/>
              <a:gd name="connsiteX3" fmla="*/ 2124075 w 2133600"/>
              <a:gd name="connsiteY3" fmla="*/ 676275 h 2286000"/>
              <a:gd name="connsiteX4" fmla="*/ 2133600 w 2133600"/>
              <a:gd name="connsiteY4" fmla="*/ 2276475 h 2286000"/>
              <a:gd name="connsiteX5" fmla="*/ 104775 w 2133600"/>
              <a:gd name="connsiteY5" fmla="*/ 2286000 h 2286000"/>
              <a:gd name="connsiteX6" fmla="*/ 219075 w 2133600"/>
              <a:gd name="connsiteY6" fmla="*/ 2171700 h 2286000"/>
              <a:gd name="connsiteX7" fmla="*/ 0 w 2133600"/>
              <a:gd name="connsiteY7" fmla="*/ 1695450 h 2286000"/>
              <a:gd name="connsiteX8" fmla="*/ 862012 w 2133600"/>
              <a:gd name="connsiteY8" fmla="*/ 1947862 h 2286000"/>
              <a:gd name="connsiteX9" fmla="*/ 1257300 w 2133600"/>
              <a:gd name="connsiteY9" fmla="*/ 1604962 h 2286000"/>
              <a:gd name="connsiteX10" fmla="*/ 1271587 w 2133600"/>
              <a:gd name="connsiteY10" fmla="*/ 1343025 h 2286000"/>
              <a:gd name="connsiteX11" fmla="*/ 628650 w 2133600"/>
              <a:gd name="connsiteY11" fmla="*/ 1319212 h 2286000"/>
              <a:gd name="connsiteX12" fmla="*/ 614362 w 2133600"/>
              <a:gd name="connsiteY12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3600" h="2286000">
                <a:moveTo>
                  <a:pt x="614362" y="0"/>
                </a:moveTo>
                <a:lnTo>
                  <a:pt x="1328737" y="9525"/>
                </a:lnTo>
                <a:lnTo>
                  <a:pt x="1338262" y="666750"/>
                </a:lnTo>
                <a:lnTo>
                  <a:pt x="2124075" y="676275"/>
                </a:lnTo>
                <a:lnTo>
                  <a:pt x="2133600" y="2276475"/>
                </a:lnTo>
                <a:lnTo>
                  <a:pt x="104775" y="2286000"/>
                </a:lnTo>
                <a:lnTo>
                  <a:pt x="219075" y="2171700"/>
                </a:lnTo>
                <a:lnTo>
                  <a:pt x="0" y="1695450"/>
                </a:lnTo>
                <a:lnTo>
                  <a:pt x="862012" y="1947862"/>
                </a:lnTo>
                <a:lnTo>
                  <a:pt x="1257300" y="1604962"/>
                </a:lnTo>
                <a:lnTo>
                  <a:pt x="1271587" y="1343025"/>
                </a:lnTo>
                <a:lnTo>
                  <a:pt x="628650" y="1319212"/>
                </a:lnTo>
                <a:lnTo>
                  <a:pt x="614362" y="0"/>
                </a:lnTo>
                <a:close/>
              </a:path>
            </a:pathLst>
          </a:custGeom>
          <a:solidFill>
            <a:schemeClr val="accent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0381D33F-FEEA-1902-A68D-7B333C821598}"/>
              </a:ext>
            </a:extLst>
          </p:cNvPr>
          <p:cNvSpPr/>
          <p:nvPr/>
        </p:nvSpPr>
        <p:spPr>
          <a:xfrm>
            <a:off x="8290560" y="5745480"/>
            <a:ext cx="678180" cy="643890"/>
          </a:xfrm>
          <a:custGeom>
            <a:avLst/>
            <a:gdLst>
              <a:gd name="connsiteX0" fmla="*/ 0 w 678180"/>
              <a:gd name="connsiteY0" fmla="*/ 15240 h 643890"/>
              <a:gd name="connsiteX1" fmla="*/ 3810 w 678180"/>
              <a:gd name="connsiteY1" fmla="*/ 518160 h 643890"/>
              <a:gd name="connsiteX2" fmla="*/ 262890 w 678180"/>
              <a:gd name="connsiteY2" fmla="*/ 643890 h 643890"/>
              <a:gd name="connsiteX3" fmla="*/ 670560 w 678180"/>
              <a:gd name="connsiteY3" fmla="*/ 262890 h 643890"/>
              <a:gd name="connsiteX4" fmla="*/ 678180 w 678180"/>
              <a:gd name="connsiteY4" fmla="*/ 11430 h 643890"/>
              <a:gd name="connsiteX5" fmla="*/ 41910 w 678180"/>
              <a:gd name="connsiteY5" fmla="*/ 0 h 643890"/>
              <a:gd name="connsiteX6" fmla="*/ 0 w 678180"/>
              <a:gd name="connsiteY6" fmla="*/ 15240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180" h="643890">
                <a:moveTo>
                  <a:pt x="0" y="15240"/>
                </a:moveTo>
                <a:lnTo>
                  <a:pt x="3810" y="518160"/>
                </a:lnTo>
                <a:lnTo>
                  <a:pt x="262890" y="643890"/>
                </a:lnTo>
                <a:lnTo>
                  <a:pt x="670560" y="262890"/>
                </a:lnTo>
                <a:lnTo>
                  <a:pt x="678180" y="11430"/>
                </a:lnTo>
                <a:lnTo>
                  <a:pt x="41910" y="0"/>
                </a:lnTo>
                <a:lnTo>
                  <a:pt x="0" y="15240"/>
                </a:lnTo>
                <a:close/>
              </a:path>
            </a:pathLst>
          </a:custGeom>
          <a:solidFill>
            <a:srgbClr val="C8E5F3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DDF7B65A-AB8C-0E54-AEC8-43A3765BFA80}"/>
              </a:ext>
            </a:extLst>
          </p:cNvPr>
          <p:cNvSpPr/>
          <p:nvPr/>
        </p:nvSpPr>
        <p:spPr>
          <a:xfrm>
            <a:off x="6974337" y="5154512"/>
            <a:ext cx="1328057" cy="1117600"/>
          </a:xfrm>
          <a:custGeom>
            <a:avLst/>
            <a:gdLst>
              <a:gd name="connsiteX0" fmla="*/ 0 w 1328057"/>
              <a:gd name="connsiteY0" fmla="*/ 7257 h 1117600"/>
              <a:gd name="connsiteX1" fmla="*/ 348342 w 1328057"/>
              <a:gd name="connsiteY1" fmla="*/ 428171 h 1117600"/>
              <a:gd name="connsiteX2" fmla="*/ 558800 w 1328057"/>
              <a:gd name="connsiteY2" fmla="*/ 740229 h 1117600"/>
              <a:gd name="connsiteX3" fmla="*/ 682171 w 1328057"/>
              <a:gd name="connsiteY3" fmla="*/ 914400 h 1117600"/>
              <a:gd name="connsiteX4" fmla="*/ 1328057 w 1328057"/>
              <a:gd name="connsiteY4" fmla="*/ 1117600 h 1117600"/>
              <a:gd name="connsiteX5" fmla="*/ 1313542 w 1328057"/>
              <a:gd name="connsiteY5" fmla="*/ 0 h 1117600"/>
              <a:gd name="connsiteX6" fmla="*/ 0 w 1328057"/>
              <a:gd name="connsiteY6" fmla="*/ 7257 h 11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8057" h="1117600">
                <a:moveTo>
                  <a:pt x="0" y="7257"/>
                </a:moveTo>
                <a:lnTo>
                  <a:pt x="348342" y="428171"/>
                </a:lnTo>
                <a:lnTo>
                  <a:pt x="558800" y="740229"/>
                </a:lnTo>
                <a:lnTo>
                  <a:pt x="682171" y="914400"/>
                </a:lnTo>
                <a:lnTo>
                  <a:pt x="1328057" y="1117600"/>
                </a:lnTo>
                <a:lnTo>
                  <a:pt x="1313542" y="0"/>
                </a:lnTo>
                <a:lnTo>
                  <a:pt x="0" y="7257"/>
                </a:lnTo>
                <a:close/>
              </a:path>
            </a:pathLst>
          </a:custGeom>
          <a:solidFill>
            <a:srgbClr val="F59B7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B0118534-0D24-2D7C-760F-83683AE3A95A}"/>
              </a:ext>
            </a:extLst>
          </p:cNvPr>
          <p:cNvSpPr/>
          <p:nvPr/>
        </p:nvSpPr>
        <p:spPr>
          <a:xfrm>
            <a:off x="6993676" y="4443872"/>
            <a:ext cx="1298311" cy="359675"/>
          </a:xfrm>
          <a:prstGeom prst="rect">
            <a:avLst/>
          </a:prstGeom>
          <a:solidFill>
            <a:schemeClr val="accent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0D110F82-5AB9-46ED-75CB-7208240534CC}"/>
              </a:ext>
            </a:extLst>
          </p:cNvPr>
          <p:cNvSpPr/>
          <p:nvPr/>
        </p:nvSpPr>
        <p:spPr>
          <a:xfrm>
            <a:off x="7012770" y="4817404"/>
            <a:ext cx="1255154" cy="330654"/>
          </a:xfrm>
          <a:prstGeom prst="rect">
            <a:avLst/>
          </a:prstGeom>
          <a:solidFill>
            <a:srgbClr val="ABD7E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2B841A96-3965-954C-FF58-73A55FFCCD7A}"/>
              </a:ext>
            </a:extLst>
          </p:cNvPr>
          <p:cNvSpPr/>
          <p:nvPr/>
        </p:nvSpPr>
        <p:spPr>
          <a:xfrm>
            <a:off x="6988688" y="3681813"/>
            <a:ext cx="1298311" cy="747482"/>
          </a:xfrm>
          <a:prstGeom prst="rect">
            <a:avLst/>
          </a:prstGeom>
          <a:solidFill>
            <a:srgbClr val="ABD7E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037C42D0-5459-37F7-D1EE-39745C259395}"/>
              </a:ext>
            </a:extLst>
          </p:cNvPr>
          <p:cNvSpPr/>
          <p:nvPr/>
        </p:nvSpPr>
        <p:spPr>
          <a:xfrm>
            <a:off x="4716953" y="2077840"/>
            <a:ext cx="4286250" cy="3105150"/>
          </a:xfrm>
          <a:custGeom>
            <a:avLst/>
            <a:gdLst>
              <a:gd name="connsiteX0" fmla="*/ 19050 w 4286250"/>
              <a:gd name="connsiteY0" fmla="*/ 45720 h 3105150"/>
              <a:gd name="connsiteX1" fmla="*/ 0 w 4286250"/>
              <a:gd name="connsiteY1" fmla="*/ 1882140 h 3105150"/>
              <a:gd name="connsiteX2" fmla="*/ 2270760 w 4286250"/>
              <a:gd name="connsiteY2" fmla="*/ 3105150 h 3105150"/>
              <a:gd name="connsiteX3" fmla="*/ 2255520 w 4286250"/>
              <a:gd name="connsiteY3" fmla="*/ 1584960 h 3105150"/>
              <a:gd name="connsiteX4" fmla="*/ 3569970 w 4286250"/>
              <a:gd name="connsiteY4" fmla="*/ 1588770 h 3105150"/>
              <a:gd name="connsiteX5" fmla="*/ 3585210 w 4286250"/>
              <a:gd name="connsiteY5" fmla="*/ 2346960 h 3105150"/>
              <a:gd name="connsiteX6" fmla="*/ 4286250 w 4286250"/>
              <a:gd name="connsiteY6" fmla="*/ 2327910 h 3105150"/>
              <a:gd name="connsiteX7" fmla="*/ 4259580 w 4286250"/>
              <a:gd name="connsiteY7" fmla="*/ 0 h 3105150"/>
              <a:gd name="connsiteX8" fmla="*/ 19050 w 4286250"/>
              <a:gd name="connsiteY8" fmla="*/ 45720 h 310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0" h="3105150">
                <a:moveTo>
                  <a:pt x="19050" y="45720"/>
                </a:moveTo>
                <a:lnTo>
                  <a:pt x="0" y="1882140"/>
                </a:lnTo>
                <a:lnTo>
                  <a:pt x="2270760" y="3105150"/>
                </a:lnTo>
                <a:lnTo>
                  <a:pt x="2255520" y="1584960"/>
                </a:lnTo>
                <a:lnTo>
                  <a:pt x="3569970" y="1588770"/>
                </a:lnTo>
                <a:lnTo>
                  <a:pt x="3585210" y="2346960"/>
                </a:lnTo>
                <a:lnTo>
                  <a:pt x="4286250" y="2327910"/>
                </a:lnTo>
                <a:lnTo>
                  <a:pt x="4259580" y="0"/>
                </a:lnTo>
                <a:lnTo>
                  <a:pt x="19050" y="45720"/>
                </a:lnTo>
                <a:close/>
              </a:path>
            </a:pathLst>
          </a:custGeom>
          <a:solidFill>
            <a:srgbClr val="F59B7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128786C3-FEC2-33D3-D64F-C2C3F2E984A7}"/>
              </a:ext>
            </a:extLst>
          </p:cNvPr>
          <p:cNvSpPr/>
          <p:nvPr/>
        </p:nvSpPr>
        <p:spPr>
          <a:xfrm>
            <a:off x="9035367" y="1072240"/>
            <a:ext cx="806677" cy="4005943"/>
          </a:xfrm>
          <a:prstGeom prst="rect">
            <a:avLst/>
          </a:prstGeom>
          <a:solidFill>
            <a:srgbClr val="FFDD8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74C62DE0-91F2-E39E-CE7C-A9D4A8F4764A}"/>
              </a:ext>
            </a:extLst>
          </p:cNvPr>
          <p:cNvSpPr/>
          <p:nvPr/>
        </p:nvSpPr>
        <p:spPr>
          <a:xfrm>
            <a:off x="4017548" y="1063168"/>
            <a:ext cx="696686" cy="5642429"/>
          </a:xfrm>
          <a:prstGeom prst="rect">
            <a:avLst/>
          </a:prstGeom>
          <a:solidFill>
            <a:srgbClr val="FFDD8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42ABEBE-5928-8414-A64C-60FA5168E6E7}"/>
              </a:ext>
            </a:extLst>
          </p:cNvPr>
          <p:cNvSpPr/>
          <p:nvPr/>
        </p:nvSpPr>
        <p:spPr>
          <a:xfrm>
            <a:off x="4020455" y="68940"/>
            <a:ext cx="5806621" cy="994228"/>
          </a:xfrm>
          <a:prstGeom prst="rect">
            <a:avLst/>
          </a:prstGeom>
          <a:solidFill>
            <a:schemeClr val="accent6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A6433D1-8251-E1F8-E9AB-E70AA2356A03}"/>
              </a:ext>
            </a:extLst>
          </p:cNvPr>
          <p:cNvSpPr/>
          <p:nvPr/>
        </p:nvSpPr>
        <p:spPr>
          <a:xfrm>
            <a:off x="4717139" y="1100102"/>
            <a:ext cx="4296228" cy="994228"/>
          </a:xfrm>
          <a:prstGeom prst="rect">
            <a:avLst/>
          </a:prstGeom>
          <a:solidFill>
            <a:schemeClr val="accent6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DE96E48-0EB1-EC2B-E5DE-D30781358070}"/>
              </a:ext>
            </a:extLst>
          </p:cNvPr>
          <p:cNvSpPr/>
          <p:nvPr/>
        </p:nvSpPr>
        <p:spPr>
          <a:xfrm>
            <a:off x="1403523" y="73461"/>
            <a:ext cx="8419190" cy="6634843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232D425-3674-7442-9D19-F3FD5487AE24}"/>
              </a:ext>
            </a:extLst>
          </p:cNvPr>
          <p:cNvCxnSpPr>
            <a:cxnSpLocks/>
          </p:cNvCxnSpPr>
          <p:nvPr/>
        </p:nvCxnSpPr>
        <p:spPr>
          <a:xfrm>
            <a:off x="4013199" y="70756"/>
            <a:ext cx="0" cy="6634844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D303301-F47A-32D2-207F-8C16C7790BED}"/>
              </a:ext>
            </a:extLst>
          </p:cNvPr>
          <p:cNvCxnSpPr>
            <a:cxnSpLocks/>
          </p:cNvCxnSpPr>
          <p:nvPr/>
        </p:nvCxnSpPr>
        <p:spPr>
          <a:xfrm>
            <a:off x="4739139" y="2088242"/>
            <a:ext cx="4274228" cy="0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433896F-ED06-2935-F8C0-CDD95D459D06}"/>
              </a:ext>
            </a:extLst>
          </p:cNvPr>
          <p:cNvCxnSpPr>
            <a:cxnSpLocks/>
          </p:cNvCxnSpPr>
          <p:nvPr/>
        </p:nvCxnSpPr>
        <p:spPr>
          <a:xfrm>
            <a:off x="4013199" y="1064985"/>
            <a:ext cx="5806620" cy="0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34ECB0C-F814-4F5E-7BA1-0066EBA616BF}"/>
              </a:ext>
            </a:extLst>
          </p:cNvPr>
          <p:cNvCxnSpPr>
            <a:cxnSpLocks/>
          </p:cNvCxnSpPr>
          <p:nvPr/>
        </p:nvCxnSpPr>
        <p:spPr>
          <a:xfrm flipH="1">
            <a:off x="4689904" y="1064985"/>
            <a:ext cx="27237" cy="2910111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4A0A113-DD74-8AC5-7D76-9E9E80CD5DE4}"/>
              </a:ext>
            </a:extLst>
          </p:cNvPr>
          <p:cNvCxnSpPr>
            <a:cxnSpLocks/>
          </p:cNvCxnSpPr>
          <p:nvPr/>
        </p:nvCxnSpPr>
        <p:spPr>
          <a:xfrm>
            <a:off x="9013369" y="1064985"/>
            <a:ext cx="0" cy="1023257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>
            <a:extLst>
              <a:ext uri="{FF2B5EF4-FFF2-40B4-BE49-F238E27FC236}">
                <a16:creationId xmlns:a16="http://schemas.microsoft.com/office/drawing/2014/main" id="{2819900D-972C-FD32-3236-84F4E3DBDA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628" y="384874"/>
            <a:ext cx="427668" cy="42766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A7FDA00E-4E96-D827-D617-B5A333263F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176" y="1379102"/>
            <a:ext cx="427668" cy="427668"/>
          </a:xfrm>
          <a:prstGeom prst="rect">
            <a:avLst/>
          </a:prstGeom>
        </p:spPr>
      </p:pic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496594C-F6BA-2AF0-CF8A-0967D2C58A40}"/>
              </a:ext>
            </a:extLst>
          </p:cNvPr>
          <p:cNvCxnSpPr>
            <a:cxnSpLocks/>
          </p:cNvCxnSpPr>
          <p:nvPr/>
        </p:nvCxnSpPr>
        <p:spPr>
          <a:xfrm>
            <a:off x="9013367" y="2088239"/>
            <a:ext cx="0" cy="2999018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58B4B45A-C427-68F2-B9B3-718BA3275EEC}"/>
              </a:ext>
            </a:extLst>
          </p:cNvPr>
          <p:cNvCxnSpPr>
            <a:cxnSpLocks/>
          </p:cNvCxnSpPr>
          <p:nvPr/>
        </p:nvCxnSpPr>
        <p:spPr>
          <a:xfrm flipH="1">
            <a:off x="9028335" y="5078183"/>
            <a:ext cx="813709" cy="0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1D946886-AC21-BBC6-5C2E-F3E8EC0360E1}"/>
              </a:ext>
            </a:extLst>
          </p:cNvPr>
          <p:cNvSpPr txBox="1"/>
          <p:nvPr/>
        </p:nvSpPr>
        <p:spPr>
          <a:xfrm>
            <a:off x="5889174" y="418333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Area A </a:t>
            </a:r>
            <a:endParaRPr lang="zh-CN" altLang="en-US" sz="2800" b="1" i="1" dirty="0">
              <a:latin typeface="Palatino Linotype" panose="02040502050505030304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DC2724D-CE89-A8D8-320C-09493A7AE7A4}"/>
              </a:ext>
            </a:extLst>
          </p:cNvPr>
          <p:cNvSpPr txBox="1"/>
          <p:nvPr/>
        </p:nvSpPr>
        <p:spPr>
          <a:xfrm>
            <a:off x="5933146" y="1412561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Area B </a:t>
            </a:r>
            <a:endParaRPr lang="zh-CN" altLang="en-US" sz="2800" b="1" i="1" dirty="0">
              <a:latin typeface="Palatino Linotype" panose="02040502050505030304" pitchFamily="18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D7ACD3F-0672-AFFE-DC3C-64CE72B89702}"/>
              </a:ext>
            </a:extLst>
          </p:cNvPr>
          <p:cNvSpPr txBox="1"/>
          <p:nvPr/>
        </p:nvSpPr>
        <p:spPr>
          <a:xfrm>
            <a:off x="9083947" y="1481793"/>
            <a:ext cx="767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Area D</a:t>
            </a:r>
            <a:endParaRPr lang="zh-CN" altLang="en-US" sz="2800" b="1" i="1" dirty="0">
              <a:latin typeface="Palatino Linotype" panose="02040502050505030304" pitchFamily="18" charset="0"/>
            </a:endParaRP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1DE0801B-8B8B-1D1C-F847-81D36541D7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384" y="2057396"/>
            <a:ext cx="444828" cy="444828"/>
          </a:xfrm>
          <a:prstGeom prst="rect">
            <a:avLst/>
          </a:prstGeom>
        </p:spPr>
      </p:pic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646997B2-29C9-B24D-851A-31BDF0601E10}"/>
              </a:ext>
            </a:extLst>
          </p:cNvPr>
          <p:cNvCxnSpPr>
            <a:cxnSpLocks/>
          </p:cNvCxnSpPr>
          <p:nvPr/>
        </p:nvCxnSpPr>
        <p:spPr>
          <a:xfrm>
            <a:off x="6979176" y="3681184"/>
            <a:ext cx="0" cy="147138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3C8D753A-4EEC-E152-4FA9-62B9A2A24E70}"/>
              </a:ext>
            </a:extLst>
          </p:cNvPr>
          <p:cNvCxnSpPr>
            <a:cxnSpLocks/>
          </p:cNvCxnSpPr>
          <p:nvPr/>
        </p:nvCxnSpPr>
        <p:spPr>
          <a:xfrm>
            <a:off x="6979176" y="3681184"/>
            <a:ext cx="1185106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FC352DDD-DDA6-95BB-10E8-FA838CD4B359}"/>
              </a:ext>
            </a:extLst>
          </p:cNvPr>
          <p:cNvCxnSpPr>
            <a:cxnSpLocks/>
          </p:cNvCxnSpPr>
          <p:nvPr/>
        </p:nvCxnSpPr>
        <p:spPr>
          <a:xfrm>
            <a:off x="6979176" y="4428671"/>
            <a:ext cx="2026934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8E60EF0F-E7C1-7C13-0C2C-15F4760E9BD0}"/>
              </a:ext>
            </a:extLst>
          </p:cNvPr>
          <p:cNvCxnSpPr>
            <a:cxnSpLocks/>
          </p:cNvCxnSpPr>
          <p:nvPr/>
        </p:nvCxnSpPr>
        <p:spPr>
          <a:xfrm>
            <a:off x="8294910" y="3681184"/>
            <a:ext cx="0" cy="2618016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3C33D472-D2E0-829C-55E8-1A9CCFDE2AE7}"/>
              </a:ext>
            </a:extLst>
          </p:cNvPr>
          <p:cNvCxnSpPr>
            <a:cxnSpLocks/>
          </p:cNvCxnSpPr>
          <p:nvPr/>
        </p:nvCxnSpPr>
        <p:spPr>
          <a:xfrm>
            <a:off x="7039424" y="4798784"/>
            <a:ext cx="1124858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78131D5A-520A-E4E7-B639-21945CD4220D}"/>
              </a:ext>
            </a:extLst>
          </p:cNvPr>
          <p:cNvCxnSpPr>
            <a:cxnSpLocks/>
          </p:cNvCxnSpPr>
          <p:nvPr/>
        </p:nvCxnSpPr>
        <p:spPr>
          <a:xfrm>
            <a:off x="7039424" y="5152571"/>
            <a:ext cx="1124858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CD330221-C8B6-7314-F584-4823987B8924}"/>
              </a:ext>
            </a:extLst>
          </p:cNvPr>
          <p:cNvCxnSpPr>
            <a:cxnSpLocks/>
          </p:cNvCxnSpPr>
          <p:nvPr/>
        </p:nvCxnSpPr>
        <p:spPr>
          <a:xfrm>
            <a:off x="8294910" y="5762171"/>
            <a:ext cx="7112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AE0EAB3F-47EC-3588-5EDC-23C0045F19A6}"/>
              </a:ext>
            </a:extLst>
          </p:cNvPr>
          <p:cNvCxnSpPr>
            <a:cxnSpLocks/>
          </p:cNvCxnSpPr>
          <p:nvPr/>
        </p:nvCxnSpPr>
        <p:spPr>
          <a:xfrm>
            <a:off x="8955309" y="5762172"/>
            <a:ext cx="0" cy="341085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9DB03789-482F-8053-9EB4-B9C0BCC076B4}"/>
              </a:ext>
            </a:extLst>
          </p:cNvPr>
          <p:cNvSpPr/>
          <p:nvPr/>
        </p:nvSpPr>
        <p:spPr>
          <a:xfrm>
            <a:off x="4713332" y="3998685"/>
            <a:ext cx="3207657" cy="2688778"/>
          </a:xfrm>
          <a:custGeom>
            <a:avLst/>
            <a:gdLst>
              <a:gd name="connsiteX0" fmla="*/ 0 w 3207657"/>
              <a:gd name="connsiteY0" fmla="*/ 0 h 2735943"/>
              <a:gd name="connsiteX1" fmla="*/ 863600 w 3207657"/>
              <a:gd name="connsiteY1" fmla="*/ 457200 h 2735943"/>
              <a:gd name="connsiteX2" fmla="*/ 2177143 w 3207657"/>
              <a:gd name="connsiteY2" fmla="*/ 1197429 h 2735943"/>
              <a:gd name="connsiteX3" fmla="*/ 2794000 w 3207657"/>
              <a:gd name="connsiteY3" fmla="*/ 1836057 h 2735943"/>
              <a:gd name="connsiteX4" fmla="*/ 3048000 w 3207657"/>
              <a:gd name="connsiteY4" fmla="*/ 2235200 h 2735943"/>
              <a:gd name="connsiteX5" fmla="*/ 3200400 w 3207657"/>
              <a:gd name="connsiteY5" fmla="*/ 2583543 h 2735943"/>
              <a:gd name="connsiteX6" fmla="*/ 3207657 w 3207657"/>
              <a:gd name="connsiteY6" fmla="*/ 2634343 h 2735943"/>
              <a:gd name="connsiteX7" fmla="*/ 3084286 w 3207657"/>
              <a:gd name="connsiteY7" fmla="*/ 2685143 h 2735943"/>
              <a:gd name="connsiteX8" fmla="*/ 3055257 w 3207657"/>
              <a:gd name="connsiteY8" fmla="*/ 2721429 h 2735943"/>
              <a:gd name="connsiteX9" fmla="*/ 0 w 3207657"/>
              <a:gd name="connsiteY9" fmla="*/ 2735943 h 2735943"/>
              <a:gd name="connsiteX10" fmla="*/ 0 w 3207657"/>
              <a:gd name="connsiteY10" fmla="*/ 0 h 273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07657" h="2735943">
                <a:moveTo>
                  <a:pt x="0" y="0"/>
                </a:moveTo>
                <a:lnTo>
                  <a:pt x="863600" y="457200"/>
                </a:lnTo>
                <a:lnTo>
                  <a:pt x="2177143" y="1197429"/>
                </a:lnTo>
                <a:lnTo>
                  <a:pt x="2794000" y="1836057"/>
                </a:lnTo>
                <a:lnTo>
                  <a:pt x="3048000" y="2235200"/>
                </a:lnTo>
                <a:lnTo>
                  <a:pt x="3200400" y="2583543"/>
                </a:lnTo>
                <a:lnTo>
                  <a:pt x="3207657" y="2634343"/>
                </a:lnTo>
                <a:lnTo>
                  <a:pt x="3084286" y="2685143"/>
                </a:lnTo>
                <a:lnTo>
                  <a:pt x="3055257" y="2721429"/>
                </a:lnTo>
                <a:lnTo>
                  <a:pt x="0" y="2735943"/>
                </a:lnTo>
                <a:lnTo>
                  <a:pt x="0" y="0"/>
                </a:lnTo>
                <a:close/>
              </a:path>
            </a:pathLst>
          </a:custGeom>
          <a:solidFill>
            <a:srgbClr val="FFDD8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BBA3A06A-82C8-7123-B314-0919A68DA68F}"/>
              </a:ext>
            </a:extLst>
          </p:cNvPr>
          <p:cNvCxnSpPr>
            <a:cxnSpLocks/>
          </p:cNvCxnSpPr>
          <p:nvPr/>
        </p:nvCxnSpPr>
        <p:spPr>
          <a:xfrm>
            <a:off x="4707443" y="3976914"/>
            <a:ext cx="2271733" cy="1240972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B3F08E4-C2D4-E113-D9FD-4BCDA5C6687A}"/>
              </a:ext>
            </a:extLst>
          </p:cNvPr>
          <p:cNvCxnSpPr>
            <a:cxnSpLocks/>
            <a:endCxn id="110" idx="3"/>
          </p:cNvCxnSpPr>
          <p:nvPr/>
        </p:nvCxnSpPr>
        <p:spPr>
          <a:xfrm>
            <a:off x="6977482" y="5215251"/>
            <a:ext cx="529850" cy="587839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B4C003DF-2519-5114-C9B1-9EDFC79BDE19}"/>
              </a:ext>
            </a:extLst>
          </p:cNvPr>
          <p:cNvCxnSpPr>
            <a:cxnSpLocks/>
            <a:endCxn id="110" idx="5"/>
          </p:cNvCxnSpPr>
          <p:nvPr/>
        </p:nvCxnSpPr>
        <p:spPr>
          <a:xfrm>
            <a:off x="7577935" y="5936432"/>
            <a:ext cx="335797" cy="601258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5D90EB58-D08D-DF1A-D9CA-DF3E5D9B4928}"/>
              </a:ext>
            </a:extLst>
          </p:cNvPr>
          <p:cNvCxnSpPr>
            <a:cxnSpLocks/>
          </p:cNvCxnSpPr>
          <p:nvPr/>
        </p:nvCxnSpPr>
        <p:spPr>
          <a:xfrm flipH="1">
            <a:off x="7768013" y="6591426"/>
            <a:ext cx="120495" cy="92945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>
            <a:extLst>
              <a:ext uri="{FF2B5EF4-FFF2-40B4-BE49-F238E27FC236}">
                <a16:creationId xmlns:a16="http://schemas.microsoft.com/office/drawing/2014/main" id="{A65C47F6-C045-BF05-F1F9-CC064F5A9D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845" y="5764536"/>
            <a:ext cx="601258" cy="601258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8DBB011D-E2ED-2A39-A9F4-2BFA57FE6637}"/>
              </a:ext>
            </a:extLst>
          </p:cNvPr>
          <p:cNvSpPr txBox="1"/>
          <p:nvPr/>
        </p:nvSpPr>
        <p:spPr>
          <a:xfrm>
            <a:off x="4609167" y="5186591"/>
            <a:ext cx="1278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Area C </a:t>
            </a:r>
            <a:endParaRPr lang="zh-CN" altLang="en-US" sz="2800" b="1" i="1" dirty="0">
              <a:latin typeface="Palatino Linotype" panose="02040502050505030304" pitchFamily="18" charset="0"/>
            </a:endParaRPr>
          </a:p>
        </p:txBody>
      </p:sp>
      <p:pic>
        <p:nvPicPr>
          <p:cNvPr id="139" name="图片 138">
            <a:extLst>
              <a:ext uri="{FF2B5EF4-FFF2-40B4-BE49-F238E27FC236}">
                <a16:creationId xmlns:a16="http://schemas.microsoft.com/office/drawing/2014/main" id="{A55E2C7F-1285-9232-E2EE-CE94C35626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372" y="2549998"/>
            <a:ext cx="714541" cy="714541"/>
          </a:xfrm>
          <a:prstGeom prst="rect">
            <a:avLst/>
          </a:prstGeom>
        </p:spPr>
      </p:pic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8D35BA75-A573-2C5D-DF05-45B404E7A1B8}"/>
              </a:ext>
            </a:extLst>
          </p:cNvPr>
          <p:cNvCxnSpPr>
            <a:cxnSpLocks/>
          </p:cNvCxnSpPr>
          <p:nvPr/>
        </p:nvCxnSpPr>
        <p:spPr>
          <a:xfrm>
            <a:off x="7635372" y="6085130"/>
            <a:ext cx="890183" cy="28893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E43DB47B-C731-73AF-A55A-46AD094F6910}"/>
              </a:ext>
            </a:extLst>
          </p:cNvPr>
          <p:cNvCxnSpPr>
            <a:cxnSpLocks/>
          </p:cNvCxnSpPr>
          <p:nvPr/>
        </p:nvCxnSpPr>
        <p:spPr>
          <a:xfrm flipV="1">
            <a:off x="8553716" y="6080996"/>
            <a:ext cx="341950" cy="30895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48E7002-C3A9-A01B-6F9B-2825295C5AD6}"/>
              </a:ext>
            </a:extLst>
          </p:cNvPr>
          <p:cNvSpPr txBox="1"/>
          <p:nvPr/>
        </p:nvSpPr>
        <p:spPr>
          <a:xfrm>
            <a:off x="5816776" y="2792075"/>
            <a:ext cx="2010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Area E </a:t>
            </a:r>
            <a:endParaRPr lang="zh-CN" altLang="en-US" sz="3600" b="1" i="1" dirty="0">
              <a:latin typeface="Palatino Linotype" panose="02040502050505030304" pitchFamily="18" charset="0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BF168D0D-B067-30CF-485E-560A9CC4B59B}"/>
              </a:ext>
            </a:extLst>
          </p:cNvPr>
          <p:cNvSpPr txBox="1"/>
          <p:nvPr/>
        </p:nvSpPr>
        <p:spPr>
          <a:xfrm>
            <a:off x="7419287" y="3730644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Area F </a:t>
            </a:r>
            <a:endParaRPr lang="zh-CN" altLang="en-US" sz="2800" b="1" i="1" dirty="0">
              <a:latin typeface="Palatino Linotype" panose="02040502050505030304" pitchFamily="18" charset="0"/>
            </a:endParaRPr>
          </a:p>
        </p:txBody>
      </p:sp>
      <p:pic>
        <p:nvPicPr>
          <p:cNvPr id="164" name="图片 163">
            <a:extLst>
              <a:ext uri="{FF2B5EF4-FFF2-40B4-BE49-F238E27FC236}">
                <a16:creationId xmlns:a16="http://schemas.microsoft.com/office/drawing/2014/main" id="{371A62DF-155F-4A2F-2B75-3E2FEB1CFA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332" y="3975040"/>
            <a:ext cx="385440" cy="385440"/>
          </a:xfrm>
          <a:prstGeom prst="rect">
            <a:avLst/>
          </a:prstGeom>
        </p:spPr>
      </p:pic>
      <p:sp>
        <p:nvSpPr>
          <p:cNvPr id="176" name="文本框 175">
            <a:extLst>
              <a:ext uri="{FF2B5EF4-FFF2-40B4-BE49-F238E27FC236}">
                <a16:creationId xmlns:a16="http://schemas.microsoft.com/office/drawing/2014/main" id="{508DFDB7-705F-821A-3A27-651EFB07652B}"/>
              </a:ext>
            </a:extLst>
          </p:cNvPr>
          <p:cNvSpPr txBox="1"/>
          <p:nvPr/>
        </p:nvSpPr>
        <p:spPr>
          <a:xfrm>
            <a:off x="7097236" y="4455891"/>
            <a:ext cx="7489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i="1" dirty="0">
                <a:solidFill>
                  <a:schemeClr val="bg1"/>
                </a:solidFill>
                <a:latin typeface="Palatino Linotype" panose="02040502050505030304" pitchFamily="18" charset="0"/>
                <a:ea typeface="MingLiU-ExtB" panose="02020500000000000000" pitchFamily="18" charset="-120"/>
              </a:rPr>
              <a:t>Area G</a:t>
            </a:r>
            <a:endParaRPr lang="zh-CN" altLang="en-US" sz="1400" b="1" i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ACF7C95A-7F5E-EBA6-F1E4-A1A9EC3D7AA0}"/>
              </a:ext>
            </a:extLst>
          </p:cNvPr>
          <p:cNvSpPr txBox="1"/>
          <p:nvPr/>
        </p:nvSpPr>
        <p:spPr>
          <a:xfrm>
            <a:off x="7263205" y="4831035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Area H </a:t>
            </a:r>
            <a:endParaRPr lang="zh-CN" altLang="en-US" sz="1400" b="1" i="1" dirty="0">
              <a:latin typeface="Palatino Linotype" panose="02040502050505030304" pitchFamily="18" charset="0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DA29F561-7C18-BC48-9004-B666E33F6B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986" y="4859973"/>
            <a:ext cx="256717" cy="256717"/>
          </a:xfrm>
          <a:prstGeom prst="rect">
            <a:avLst/>
          </a:prstGeom>
        </p:spPr>
      </p:pic>
      <p:sp>
        <p:nvSpPr>
          <p:cNvPr id="180" name="文本框 179">
            <a:extLst>
              <a:ext uri="{FF2B5EF4-FFF2-40B4-BE49-F238E27FC236}">
                <a16:creationId xmlns:a16="http://schemas.microsoft.com/office/drawing/2014/main" id="{1DEAE4D2-AFC2-BAFE-E04E-C385BF18ACC6}"/>
              </a:ext>
            </a:extLst>
          </p:cNvPr>
          <p:cNvSpPr txBox="1"/>
          <p:nvPr/>
        </p:nvSpPr>
        <p:spPr>
          <a:xfrm>
            <a:off x="6713126" y="5223269"/>
            <a:ext cx="2010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Area I </a:t>
            </a:r>
            <a:endParaRPr lang="zh-CN" altLang="en-US" b="1" i="1" dirty="0">
              <a:latin typeface="Palatino Linotype" panose="02040502050505030304" pitchFamily="18" charset="0"/>
            </a:endParaRPr>
          </a:p>
        </p:txBody>
      </p:sp>
      <p:pic>
        <p:nvPicPr>
          <p:cNvPr id="181" name="图片 180">
            <a:extLst>
              <a:ext uri="{FF2B5EF4-FFF2-40B4-BE49-F238E27FC236}">
                <a16:creationId xmlns:a16="http://schemas.microsoft.com/office/drawing/2014/main" id="{81E6A7E1-DB6F-97BE-25B7-104E37AB82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519" y="5646821"/>
            <a:ext cx="369332" cy="369332"/>
          </a:xfrm>
          <a:prstGeom prst="rect">
            <a:avLst/>
          </a:prstGeom>
        </p:spPr>
      </p:pic>
      <p:sp>
        <p:nvSpPr>
          <p:cNvPr id="184" name="文本框 183">
            <a:extLst>
              <a:ext uri="{FF2B5EF4-FFF2-40B4-BE49-F238E27FC236}">
                <a16:creationId xmlns:a16="http://schemas.microsoft.com/office/drawing/2014/main" id="{032FA005-0212-B9F9-0E49-C67B32D9D65B}"/>
              </a:ext>
            </a:extLst>
          </p:cNvPr>
          <p:cNvSpPr txBox="1"/>
          <p:nvPr/>
        </p:nvSpPr>
        <p:spPr>
          <a:xfrm>
            <a:off x="8297757" y="5753593"/>
            <a:ext cx="657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i="1" dirty="0">
                <a:latin typeface="Palatino Linotype" panose="02040502050505030304" pitchFamily="18" charset="0"/>
                <a:ea typeface="MingLiU-ExtB" panose="02020500000000000000" pitchFamily="18" charset="-120"/>
              </a:rPr>
              <a:t>Area K</a:t>
            </a:r>
            <a:endParaRPr lang="zh-CN" altLang="en-US" sz="1200" b="1" i="1" dirty="0">
              <a:latin typeface="Palatino Linotype" panose="02040502050505030304" pitchFamily="18" charset="0"/>
            </a:endParaRPr>
          </a:p>
        </p:txBody>
      </p:sp>
      <p:pic>
        <p:nvPicPr>
          <p:cNvPr id="186" name="图片 185">
            <a:extLst>
              <a:ext uri="{FF2B5EF4-FFF2-40B4-BE49-F238E27FC236}">
                <a16:creationId xmlns:a16="http://schemas.microsoft.com/office/drawing/2014/main" id="{323EC45A-CE9C-6B4E-EAFA-BE0F814BB7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545" y="5981479"/>
            <a:ext cx="256717" cy="256717"/>
          </a:xfrm>
          <a:prstGeom prst="rect">
            <a:avLst/>
          </a:prstGeom>
        </p:spPr>
      </p:pic>
      <p:pic>
        <p:nvPicPr>
          <p:cNvPr id="188" name="图片 187">
            <a:extLst>
              <a:ext uri="{FF2B5EF4-FFF2-40B4-BE49-F238E27FC236}">
                <a16:creationId xmlns:a16="http://schemas.microsoft.com/office/drawing/2014/main" id="{15E199B8-5437-BF87-E962-A596EC0EE7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892" y="4503639"/>
            <a:ext cx="216630" cy="216630"/>
          </a:xfrm>
          <a:prstGeom prst="rect">
            <a:avLst/>
          </a:prstGeom>
          <a:solidFill>
            <a:schemeClr val="bg1"/>
          </a:solidFill>
          <a:effectLst>
            <a:glow>
              <a:schemeClr val="bg1"/>
            </a:glow>
          </a:effectLst>
        </p:spPr>
      </p:pic>
      <p:sp>
        <p:nvSpPr>
          <p:cNvPr id="194" name="文本框 193">
            <a:extLst>
              <a:ext uri="{FF2B5EF4-FFF2-40B4-BE49-F238E27FC236}">
                <a16:creationId xmlns:a16="http://schemas.microsoft.com/office/drawing/2014/main" id="{248A77BD-8F78-69E0-38B6-33B3A2A9D671}"/>
              </a:ext>
            </a:extLst>
          </p:cNvPr>
          <p:cNvSpPr txBox="1"/>
          <p:nvPr/>
        </p:nvSpPr>
        <p:spPr>
          <a:xfrm>
            <a:off x="8658380" y="5223269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 dirty="0">
                <a:solidFill>
                  <a:schemeClr val="bg1"/>
                </a:solidFill>
                <a:latin typeface="Palatino Linotype" panose="02040502050505030304" pitchFamily="18" charset="0"/>
                <a:ea typeface="MingLiU-ExtB" panose="02020500000000000000" pitchFamily="18" charset="-120"/>
              </a:rPr>
              <a:t>Area G</a:t>
            </a:r>
            <a:endParaRPr lang="zh-CN" altLang="en-US" sz="2000" b="1" i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95" name="图片 194">
            <a:extLst>
              <a:ext uri="{FF2B5EF4-FFF2-40B4-BE49-F238E27FC236}">
                <a16:creationId xmlns:a16="http://schemas.microsoft.com/office/drawing/2014/main" id="{F1B1215B-F716-4E52-3D40-A3FF06EF1B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041" y="5677605"/>
            <a:ext cx="510217" cy="510217"/>
          </a:xfrm>
          <a:prstGeom prst="rect">
            <a:avLst/>
          </a:prstGeom>
          <a:solidFill>
            <a:schemeClr val="bg1"/>
          </a:solidFill>
          <a:effectLst>
            <a:glow>
              <a:schemeClr val="bg1"/>
            </a:glow>
          </a:effectLst>
        </p:spPr>
      </p:pic>
      <p:sp>
        <p:nvSpPr>
          <p:cNvPr id="201" name="椭圆 200">
            <a:extLst>
              <a:ext uri="{FF2B5EF4-FFF2-40B4-BE49-F238E27FC236}">
                <a16:creationId xmlns:a16="http://schemas.microsoft.com/office/drawing/2014/main" id="{8B1E036B-4B7F-8C81-17C6-F3EE2BA5C96C}"/>
              </a:ext>
            </a:extLst>
          </p:cNvPr>
          <p:cNvSpPr/>
          <p:nvPr/>
        </p:nvSpPr>
        <p:spPr>
          <a:xfrm>
            <a:off x="8376562" y="581863"/>
            <a:ext cx="123940" cy="123940"/>
          </a:xfrm>
          <a:prstGeom prst="ellipse">
            <a:avLst/>
          </a:prstGeom>
          <a:solidFill>
            <a:srgbClr val="81B21F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椭圆 203">
            <a:extLst>
              <a:ext uri="{FF2B5EF4-FFF2-40B4-BE49-F238E27FC236}">
                <a16:creationId xmlns:a16="http://schemas.microsoft.com/office/drawing/2014/main" id="{28724F69-20E0-82EF-74C7-C5FC96487D5A}"/>
              </a:ext>
            </a:extLst>
          </p:cNvPr>
          <p:cNvSpPr/>
          <p:nvPr/>
        </p:nvSpPr>
        <p:spPr>
          <a:xfrm>
            <a:off x="5222448" y="1532202"/>
            <a:ext cx="123940" cy="123940"/>
          </a:xfrm>
          <a:prstGeom prst="ellipse">
            <a:avLst/>
          </a:prstGeom>
          <a:solidFill>
            <a:srgbClr val="81B21F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5" name="椭圆 204">
            <a:extLst>
              <a:ext uri="{FF2B5EF4-FFF2-40B4-BE49-F238E27FC236}">
                <a16:creationId xmlns:a16="http://schemas.microsoft.com/office/drawing/2014/main" id="{D8CEB080-CBAB-E094-0F2C-A6BD47945113}"/>
              </a:ext>
            </a:extLst>
          </p:cNvPr>
          <p:cNvSpPr/>
          <p:nvPr/>
        </p:nvSpPr>
        <p:spPr>
          <a:xfrm>
            <a:off x="6852726" y="2563179"/>
            <a:ext cx="123940" cy="123940"/>
          </a:xfrm>
          <a:prstGeom prst="ellipse">
            <a:avLst/>
          </a:prstGeom>
          <a:solidFill>
            <a:srgbClr val="81B21F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07" name="直接箭头连接符 206">
            <a:extLst>
              <a:ext uri="{FF2B5EF4-FFF2-40B4-BE49-F238E27FC236}">
                <a16:creationId xmlns:a16="http://schemas.microsoft.com/office/drawing/2014/main" id="{4A8DCA64-510D-F80B-384B-24621D893A4E}"/>
              </a:ext>
            </a:extLst>
          </p:cNvPr>
          <p:cNvCxnSpPr>
            <a:cxnSpLocks/>
          </p:cNvCxnSpPr>
          <p:nvPr/>
        </p:nvCxnSpPr>
        <p:spPr>
          <a:xfrm>
            <a:off x="5413561" y="1679355"/>
            <a:ext cx="1364878" cy="854888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箭头连接符 207">
            <a:extLst>
              <a:ext uri="{FF2B5EF4-FFF2-40B4-BE49-F238E27FC236}">
                <a16:creationId xmlns:a16="http://schemas.microsoft.com/office/drawing/2014/main" id="{98105A8C-4F30-0B6E-FAEF-75C2DAAE3CF4}"/>
              </a:ext>
            </a:extLst>
          </p:cNvPr>
          <p:cNvCxnSpPr>
            <a:cxnSpLocks/>
          </p:cNvCxnSpPr>
          <p:nvPr/>
        </p:nvCxnSpPr>
        <p:spPr>
          <a:xfrm flipH="1">
            <a:off x="7039424" y="792891"/>
            <a:ext cx="1345073" cy="1756034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椭圆 210">
            <a:extLst>
              <a:ext uri="{FF2B5EF4-FFF2-40B4-BE49-F238E27FC236}">
                <a16:creationId xmlns:a16="http://schemas.microsoft.com/office/drawing/2014/main" id="{845E60DE-1654-5FDC-70C3-F6053101C2C5}"/>
              </a:ext>
            </a:extLst>
          </p:cNvPr>
          <p:cNvSpPr/>
          <p:nvPr/>
        </p:nvSpPr>
        <p:spPr>
          <a:xfrm>
            <a:off x="4978126" y="2386001"/>
            <a:ext cx="123940" cy="123940"/>
          </a:xfrm>
          <a:prstGeom prst="ellipse">
            <a:avLst/>
          </a:prstGeom>
          <a:solidFill>
            <a:srgbClr val="EB7E60"/>
          </a:solidFill>
          <a:ln w="38100">
            <a:solidFill>
              <a:srgbClr val="C745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2" name="椭圆 211">
            <a:extLst>
              <a:ext uri="{FF2B5EF4-FFF2-40B4-BE49-F238E27FC236}">
                <a16:creationId xmlns:a16="http://schemas.microsoft.com/office/drawing/2014/main" id="{BB9A5A04-1D6D-9E7F-6294-590535776025}"/>
              </a:ext>
            </a:extLst>
          </p:cNvPr>
          <p:cNvSpPr/>
          <p:nvPr/>
        </p:nvSpPr>
        <p:spPr>
          <a:xfrm>
            <a:off x="5843309" y="3173980"/>
            <a:ext cx="123940" cy="123940"/>
          </a:xfrm>
          <a:prstGeom prst="ellipse">
            <a:avLst/>
          </a:prstGeom>
          <a:solidFill>
            <a:srgbClr val="EB7E60"/>
          </a:solidFill>
          <a:ln w="38100">
            <a:solidFill>
              <a:srgbClr val="C745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14" name="直接箭头连接符 213">
            <a:extLst>
              <a:ext uri="{FF2B5EF4-FFF2-40B4-BE49-F238E27FC236}">
                <a16:creationId xmlns:a16="http://schemas.microsoft.com/office/drawing/2014/main" id="{6EF43BF3-7B3A-D957-0959-46085D883DE4}"/>
              </a:ext>
            </a:extLst>
          </p:cNvPr>
          <p:cNvCxnSpPr>
            <a:cxnSpLocks/>
          </p:cNvCxnSpPr>
          <p:nvPr/>
        </p:nvCxnSpPr>
        <p:spPr>
          <a:xfrm>
            <a:off x="5168906" y="2594351"/>
            <a:ext cx="675379" cy="553229"/>
          </a:xfrm>
          <a:prstGeom prst="straightConnector1">
            <a:avLst/>
          </a:prstGeom>
          <a:ln w="28575">
            <a:solidFill>
              <a:srgbClr val="C74546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椭圆 215">
            <a:extLst>
              <a:ext uri="{FF2B5EF4-FFF2-40B4-BE49-F238E27FC236}">
                <a16:creationId xmlns:a16="http://schemas.microsoft.com/office/drawing/2014/main" id="{AFA96B4F-ABF8-EE60-DFB3-A6BB03DE4CA6}"/>
              </a:ext>
            </a:extLst>
          </p:cNvPr>
          <p:cNvSpPr/>
          <p:nvPr/>
        </p:nvSpPr>
        <p:spPr>
          <a:xfrm>
            <a:off x="5260266" y="3243855"/>
            <a:ext cx="123940" cy="123940"/>
          </a:xfrm>
          <a:prstGeom prst="ellipse">
            <a:avLst/>
          </a:prstGeom>
          <a:solidFill>
            <a:srgbClr val="EB7E60"/>
          </a:solidFill>
          <a:ln w="38100">
            <a:solidFill>
              <a:srgbClr val="C745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17" name="直接箭头连接符 216">
            <a:extLst>
              <a:ext uri="{FF2B5EF4-FFF2-40B4-BE49-F238E27FC236}">
                <a16:creationId xmlns:a16="http://schemas.microsoft.com/office/drawing/2014/main" id="{77CD8FD5-09A3-D081-0A2F-7A969588E88F}"/>
              </a:ext>
            </a:extLst>
          </p:cNvPr>
          <p:cNvCxnSpPr>
            <a:cxnSpLocks/>
          </p:cNvCxnSpPr>
          <p:nvPr/>
        </p:nvCxnSpPr>
        <p:spPr>
          <a:xfrm flipH="1">
            <a:off x="5449220" y="3264539"/>
            <a:ext cx="256840" cy="61983"/>
          </a:xfrm>
          <a:prstGeom prst="straightConnector1">
            <a:avLst/>
          </a:prstGeom>
          <a:ln w="28575">
            <a:solidFill>
              <a:srgbClr val="C74546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箭头连接符 220">
            <a:extLst>
              <a:ext uri="{FF2B5EF4-FFF2-40B4-BE49-F238E27FC236}">
                <a16:creationId xmlns:a16="http://schemas.microsoft.com/office/drawing/2014/main" id="{11C864DA-6B1F-E04B-3B8B-D62BCCFCA633}"/>
              </a:ext>
            </a:extLst>
          </p:cNvPr>
          <p:cNvCxnSpPr>
            <a:cxnSpLocks/>
          </p:cNvCxnSpPr>
          <p:nvPr/>
        </p:nvCxnSpPr>
        <p:spPr>
          <a:xfrm>
            <a:off x="4981080" y="2637413"/>
            <a:ext cx="188597" cy="568415"/>
          </a:xfrm>
          <a:prstGeom prst="straightConnector1">
            <a:avLst/>
          </a:prstGeom>
          <a:ln w="28575">
            <a:solidFill>
              <a:srgbClr val="C74546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椭圆 227">
            <a:extLst>
              <a:ext uri="{FF2B5EF4-FFF2-40B4-BE49-F238E27FC236}">
                <a16:creationId xmlns:a16="http://schemas.microsoft.com/office/drawing/2014/main" id="{FE1E32B7-60D0-70D1-C258-C04C6F1F2316}"/>
              </a:ext>
            </a:extLst>
          </p:cNvPr>
          <p:cNvSpPr/>
          <p:nvPr/>
        </p:nvSpPr>
        <p:spPr>
          <a:xfrm>
            <a:off x="9269384" y="3439242"/>
            <a:ext cx="172425" cy="17242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29" name="直接箭头连接符 228">
            <a:extLst>
              <a:ext uri="{FF2B5EF4-FFF2-40B4-BE49-F238E27FC236}">
                <a16:creationId xmlns:a16="http://schemas.microsoft.com/office/drawing/2014/main" id="{87ACB556-B989-C574-546B-02736EAF3FE9}"/>
              </a:ext>
            </a:extLst>
          </p:cNvPr>
          <p:cNvCxnSpPr>
            <a:cxnSpLocks/>
          </p:cNvCxnSpPr>
          <p:nvPr/>
        </p:nvCxnSpPr>
        <p:spPr>
          <a:xfrm flipV="1">
            <a:off x="4372551" y="3526971"/>
            <a:ext cx="4807490" cy="66491"/>
          </a:xfrm>
          <a:prstGeom prst="straightConnector1">
            <a:avLst/>
          </a:prstGeom>
          <a:ln w="38100">
            <a:solidFill>
              <a:srgbClr val="ED8828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椭圆 233">
            <a:extLst>
              <a:ext uri="{FF2B5EF4-FFF2-40B4-BE49-F238E27FC236}">
                <a16:creationId xmlns:a16="http://schemas.microsoft.com/office/drawing/2014/main" id="{4F3061DC-2D17-BA3E-0253-BD3A5839884F}"/>
              </a:ext>
            </a:extLst>
          </p:cNvPr>
          <p:cNvSpPr/>
          <p:nvPr/>
        </p:nvSpPr>
        <p:spPr>
          <a:xfrm>
            <a:off x="7210095" y="4043155"/>
            <a:ext cx="149489" cy="14948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33A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36" name="直接箭头连接符 235">
            <a:extLst>
              <a:ext uri="{FF2B5EF4-FFF2-40B4-BE49-F238E27FC236}">
                <a16:creationId xmlns:a16="http://schemas.microsoft.com/office/drawing/2014/main" id="{FC5B8DC8-756A-6A6A-A934-B89A746C4773}"/>
              </a:ext>
            </a:extLst>
          </p:cNvPr>
          <p:cNvCxnSpPr>
            <a:cxnSpLocks/>
          </p:cNvCxnSpPr>
          <p:nvPr/>
        </p:nvCxnSpPr>
        <p:spPr>
          <a:xfrm flipV="1">
            <a:off x="6318341" y="4136151"/>
            <a:ext cx="791463" cy="164072"/>
          </a:xfrm>
          <a:prstGeom prst="straightConnector1">
            <a:avLst/>
          </a:prstGeom>
          <a:ln w="28575">
            <a:solidFill>
              <a:srgbClr val="33ABC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箭头连接符 238">
            <a:extLst>
              <a:ext uri="{FF2B5EF4-FFF2-40B4-BE49-F238E27FC236}">
                <a16:creationId xmlns:a16="http://schemas.microsoft.com/office/drawing/2014/main" id="{8FF561D1-CC28-1212-B91A-3472CC5B32D8}"/>
              </a:ext>
            </a:extLst>
          </p:cNvPr>
          <p:cNvCxnSpPr>
            <a:cxnSpLocks/>
          </p:cNvCxnSpPr>
          <p:nvPr/>
        </p:nvCxnSpPr>
        <p:spPr>
          <a:xfrm>
            <a:off x="6292391" y="4443872"/>
            <a:ext cx="652814" cy="538859"/>
          </a:xfrm>
          <a:prstGeom prst="straightConnector1">
            <a:avLst/>
          </a:prstGeom>
          <a:ln w="28575">
            <a:solidFill>
              <a:srgbClr val="33ABC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椭圆 244">
            <a:extLst>
              <a:ext uri="{FF2B5EF4-FFF2-40B4-BE49-F238E27FC236}">
                <a16:creationId xmlns:a16="http://schemas.microsoft.com/office/drawing/2014/main" id="{3DFB019E-204C-FD4A-CA38-555BC312D1A4}"/>
              </a:ext>
            </a:extLst>
          </p:cNvPr>
          <p:cNvSpPr/>
          <p:nvPr/>
        </p:nvSpPr>
        <p:spPr>
          <a:xfrm>
            <a:off x="4140803" y="3501535"/>
            <a:ext cx="172425" cy="17242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1" name="椭圆 250">
            <a:extLst>
              <a:ext uri="{FF2B5EF4-FFF2-40B4-BE49-F238E27FC236}">
                <a16:creationId xmlns:a16="http://schemas.microsoft.com/office/drawing/2014/main" id="{1BF1DDBE-BD58-7689-6CA4-6BE0D6BF4D52}"/>
              </a:ext>
            </a:extLst>
          </p:cNvPr>
          <p:cNvSpPr/>
          <p:nvPr/>
        </p:nvSpPr>
        <p:spPr>
          <a:xfrm>
            <a:off x="6070811" y="4285735"/>
            <a:ext cx="149489" cy="14948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33A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2" name="椭圆 251">
            <a:extLst>
              <a:ext uri="{FF2B5EF4-FFF2-40B4-BE49-F238E27FC236}">
                <a16:creationId xmlns:a16="http://schemas.microsoft.com/office/drawing/2014/main" id="{7B4740E1-5973-622D-589C-7B38A0FF9A7F}"/>
              </a:ext>
            </a:extLst>
          </p:cNvPr>
          <p:cNvSpPr/>
          <p:nvPr/>
        </p:nvSpPr>
        <p:spPr>
          <a:xfrm>
            <a:off x="7065425" y="4913586"/>
            <a:ext cx="149489" cy="14948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33A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BD18440E-8E5D-1B38-F4BD-A246491A832D}"/>
              </a:ext>
            </a:extLst>
          </p:cNvPr>
          <p:cNvGrpSpPr/>
          <p:nvPr/>
        </p:nvGrpSpPr>
        <p:grpSpPr>
          <a:xfrm>
            <a:off x="1586693" y="1100102"/>
            <a:ext cx="2322864" cy="4778459"/>
            <a:chOff x="1676327" y="111087"/>
            <a:chExt cx="2322864" cy="4778459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4ADD92FB-751D-AF08-45BF-CF5EE7132CFC}"/>
                </a:ext>
              </a:extLst>
            </p:cNvPr>
            <p:cNvSpPr txBox="1"/>
            <p:nvPr/>
          </p:nvSpPr>
          <p:spPr>
            <a:xfrm>
              <a:off x="2686817" y="1153990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Periphery </a:t>
              </a:r>
              <a:endParaRPr lang="zh-CN" altLang="en-US" sz="2800" b="1" i="1" dirty="0">
                <a:latin typeface="Palatino Linotype" panose="02040502050505030304" pitchFamily="18" charset="0"/>
              </a:endParaRPr>
            </a:p>
          </p:txBody>
        </p:sp>
        <p:grpSp>
          <p:nvGrpSpPr>
            <p:cNvPr id="293" name="组合 292">
              <a:extLst>
                <a:ext uri="{FF2B5EF4-FFF2-40B4-BE49-F238E27FC236}">
                  <a16:creationId xmlns:a16="http://schemas.microsoft.com/office/drawing/2014/main" id="{A7725E5B-CEF1-2235-1F5B-42C917208B0A}"/>
                </a:ext>
              </a:extLst>
            </p:cNvPr>
            <p:cNvGrpSpPr/>
            <p:nvPr/>
          </p:nvGrpSpPr>
          <p:grpSpPr>
            <a:xfrm>
              <a:off x="1676327" y="111087"/>
              <a:ext cx="2322864" cy="4778459"/>
              <a:chOff x="1676327" y="111087"/>
              <a:chExt cx="2322864" cy="4778459"/>
            </a:xfrm>
          </p:grpSpPr>
          <p:sp>
            <p:nvSpPr>
              <p:cNvPr id="276" name="文本框 275">
                <a:extLst>
                  <a:ext uri="{FF2B5EF4-FFF2-40B4-BE49-F238E27FC236}">
                    <a16:creationId xmlns:a16="http://schemas.microsoft.com/office/drawing/2014/main" id="{6CA31350-D243-5526-605C-71B740DBACDA}"/>
                  </a:ext>
                </a:extLst>
              </p:cNvPr>
              <p:cNvSpPr txBox="1"/>
              <p:nvPr/>
            </p:nvSpPr>
            <p:spPr>
              <a:xfrm>
                <a:off x="2568044" y="3630415"/>
                <a:ext cx="13949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inbound need</a:t>
                </a:r>
              </a:p>
            </p:txBody>
          </p:sp>
          <p:sp>
            <p:nvSpPr>
              <p:cNvPr id="282" name="文本框 281">
                <a:extLst>
                  <a:ext uri="{FF2B5EF4-FFF2-40B4-BE49-F238E27FC236}">
                    <a16:creationId xmlns:a16="http://schemas.microsoft.com/office/drawing/2014/main" id="{D2703019-55C7-353B-E07F-EC5862EFF815}"/>
                  </a:ext>
                </a:extLst>
              </p:cNvPr>
              <p:cNvSpPr txBox="1"/>
              <p:nvPr/>
            </p:nvSpPr>
            <p:spPr>
              <a:xfrm>
                <a:off x="2577007" y="3924914"/>
                <a:ext cx="137730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resident need</a:t>
                </a:r>
              </a:p>
            </p:txBody>
          </p:sp>
          <p:sp>
            <p:nvSpPr>
              <p:cNvPr id="287" name="文本框 286">
                <a:extLst>
                  <a:ext uri="{FF2B5EF4-FFF2-40B4-BE49-F238E27FC236}">
                    <a16:creationId xmlns:a16="http://schemas.microsoft.com/office/drawing/2014/main" id="{0B058DF1-66BB-942C-BBEE-6ACA93EBEF94}"/>
                  </a:ext>
                </a:extLst>
              </p:cNvPr>
              <p:cNvSpPr txBox="1"/>
              <p:nvPr/>
            </p:nvSpPr>
            <p:spPr>
              <a:xfrm>
                <a:off x="2577007" y="4244100"/>
                <a:ext cx="142218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industry need</a:t>
                </a:r>
              </a:p>
            </p:txBody>
          </p:sp>
          <p:grpSp>
            <p:nvGrpSpPr>
              <p:cNvPr id="292" name="组合 291">
                <a:extLst>
                  <a:ext uri="{FF2B5EF4-FFF2-40B4-BE49-F238E27FC236}">
                    <a16:creationId xmlns:a16="http://schemas.microsoft.com/office/drawing/2014/main" id="{AC88213B-73C7-E140-2BFB-15D856BAB013}"/>
                  </a:ext>
                </a:extLst>
              </p:cNvPr>
              <p:cNvGrpSpPr/>
              <p:nvPr/>
            </p:nvGrpSpPr>
            <p:grpSpPr>
              <a:xfrm>
                <a:off x="1676327" y="111087"/>
                <a:ext cx="2140411" cy="4778459"/>
                <a:chOff x="1676327" y="111087"/>
                <a:chExt cx="2140411" cy="4778459"/>
              </a:xfrm>
            </p:grpSpPr>
            <p:sp>
              <p:nvSpPr>
                <p:cNvPr id="33" name="矩形: 圆角 32">
                  <a:extLst>
                    <a:ext uri="{FF2B5EF4-FFF2-40B4-BE49-F238E27FC236}">
                      <a16:creationId xmlns:a16="http://schemas.microsoft.com/office/drawing/2014/main" id="{48D173B4-9AF0-CB1C-9EA7-067DDEDB42A2}"/>
                    </a:ext>
                  </a:extLst>
                </p:cNvPr>
                <p:cNvSpPr/>
                <p:nvPr/>
              </p:nvSpPr>
              <p:spPr>
                <a:xfrm>
                  <a:off x="1682350" y="705802"/>
                  <a:ext cx="401863" cy="308393"/>
                </a:xfrm>
                <a:prstGeom prst="roundRect">
                  <a:avLst/>
                </a:prstGeom>
                <a:solidFill>
                  <a:srgbClr val="CBE3BB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id="{F2043C63-08BC-8651-72EB-50EEF19100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4972" y="705802"/>
                  <a:ext cx="289267" cy="289267"/>
                </a:xfrm>
                <a:prstGeom prst="rect">
                  <a:avLst/>
                </a:prstGeom>
              </p:spPr>
            </p:pic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6D306B78-7D19-42CA-F533-B6ED1AA5D423}"/>
                    </a:ext>
                  </a:extLst>
                </p:cNvPr>
                <p:cNvSpPr txBox="1"/>
                <p:nvPr/>
              </p:nvSpPr>
              <p:spPr>
                <a:xfrm>
                  <a:off x="1676327" y="111087"/>
                  <a:ext cx="8867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color</a:t>
                  </a:r>
                  <a:endParaRPr lang="zh-CN" altLang="en-US" sz="2400" b="1" i="1" dirty="0">
                    <a:latin typeface="Palatino Linotype" panose="02040502050505030304" pitchFamily="18" charset="0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72A13297-1B09-9C43-532A-8797361C22AA}"/>
                    </a:ext>
                  </a:extLst>
                </p:cNvPr>
                <p:cNvSpPr txBox="1"/>
                <p:nvPr/>
              </p:nvSpPr>
              <p:spPr>
                <a:xfrm>
                  <a:off x="2826313" y="129156"/>
                  <a:ext cx="86754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class</a:t>
                  </a:r>
                  <a:endParaRPr lang="zh-CN" altLang="en-US" sz="2400" b="1" i="1" dirty="0">
                    <a:latin typeface="Palatino Linotype" panose="02040502050505030304" pitchFamily="18" charset="0"/>
                  </a:endParaRP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31D64A29-17CA-94CF-004B-1BEF4404D15D}"/>
                    </a:ext>
                  </a:extLst>
                </p:cNvPr>
                <p:cNvSpPr txBox="1"/>
                <p:nvPr/>
              </p:nvSpPr>
              <p:spPr>
                <a:xfrm>
                  <a:off x="2787749" y="693836"/>
                  <a:ext cx="96372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Suburb </a:t>
                  </a:r>
                  <a:endParaRPr lang="zh-CN" altLang="en-US" sz="2800" b="1" i="1" dirty="0">
                    <a:latin typeface="Palatino Linotype" panose="02040502050505030304" pitchFamily="18" charset="0"/>
                  </a:endParaRPr>
                </a:p>
              </p:txBody>
            </p:sp>
            <p:sp>
              <p:nvSpPr>
                <p:cNvPr id="122" name="矩形: 圆角 121">
                  <a:extLst>
                    <a:ext uri="{FF2B5EF4-FFF2-40B4-BE49-F238E27FC236}">
                      <a16:creationId xmlns:a16="http://schemas.microsoft.com/office/drawing/2014/main" id="{7503E568-4EB4-4E0A-2BF4-A8237D182AC9}"/>
                    </a:ext>
                  </a:extLst>
                </p:cNvPr>
                <p:cNvSpPr/>
                <p:nvPr/>
              </p:nvSpPr>
              <p:spPr>
                <a:xfrm>
                  <a:off x="1682350" y="1173400"/>
                  <a:ext cx="401863" cy="308393"/>
                </a:xfrm>
                <a:prstGeom prst="roundRect">
                  <a:avLst/>
                </a:prstGeom>
                <a:solidFill>
                  <a:srgbClr val="FFE4A5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23" name="图片 122">
                  <a:extLst>
                    <a:ext uri="{FF2B5EF4-FFF2-40B4-BE49-F238E27FC236}">
                      <a16:creationId xmlns:a16="http://schemas.microsoft.com/office/drawing/2014/main" id="{6799020F-0C8B-8E61-8017-5FC4B0F3D1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88402" y="1160652"/>
                  <a:ext cx="352135" cy="352135"/>
                </a:xfrm>
                <a:prstGeom prst="rect">
                  <a:avLst/>
                </a:prstGeom>
              </p:spPr>
            </p:pic>
            <p:sp>
              <p:nvSpPr>
                <p:cNvPr id="132" name="矩形: 圆角 131">
                  <a:extLst>
                    <a:ext uri="{FF2B5EF4-FFF2-40B4-BE49-F238E27FC236}">
                      <a16:creationId xmlns:a16="http://schemas.microsoft.com/office/drawing/2014/main" id="{A0DB54C3-AB73-6755-C938-8896BE06ADE9}"/>
                    </a:ext>
                  </a:extLst>
                </p:cNvPr>
                <p:cNvSpPr/>
                <p:nvPr/>
              </p:nvSpPr>
              <p:spPr>
                <a:xfrm>
                  <a:off x="1682350" y="1650761"/>
                  <a:ext cx="401863" cy="308393"/>
                </a:xfrm>
                <a:prstGeom prst="roundRect">
                  <a:avLst/>
                </a:prstGeom>
                <a:solidFill>
                  <a:srgbClr val="F7AF95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134" name="图片 133">
                  <a:extLst>
                    <a:ext uri="{FF2B5EF4-FFF2-40B4-BE49-F238E27FC236}">
                      <a16:creationId xmlns:a16="http://schemas.microsoft.com/office/drawing/2014/main" id="{4C602972-30AC-1FC6-C16C-B2975385EF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5138" y="1645837"/>
                  <a:ext cx="308393" cy="308393"/>
                </a:xfrm>
                <a:prstGeom prst="rect">
                  <a:avLst/>
                </a:prstGeom>
              </p:spPr>
            </p:pic>
            <p:sp>
              <p:nvSpPr>
                <p:cNvPr id="136" name="矩形 135">
                  <a:extLst>
                    <a:ext uri="{FF2B5EF4-FFF2-40B4-BE49-F238E27FC236}">
                      <a16:creationId xmlns:a16="http://schemas.microsoft.com/office/drawing/2014/main" id="{7BA88AC7-A580-1C19-4A5A-E6212161B5A1}"/>
                    </a:ext>
                  </a:extLst>
                </p:cNvPr>
                <p:cNvSpPr/>
                <p:nvPr/>
              </p:nvSpPr>
              <p:spPr>
                <a:xfrm>
                  <a:off x="3098282" y="1665152"/>
                  <a:ext cx="306417" cy="4074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文本框 136">
                  <a:extLst>
                    <a:ext uri="{FF2B5EF4-FFF2-40B4-BE49-F238E27FC236}">
                      <a16:creationId xmlns:a16="http://schemas.microsoft.com/office/drawing/2014/main" id="{F57FF32A-0093-0EDC-D6FE-C70A1A52F794}"/>
                    </a:ext>
                  </a:extLst>
                </p:cNvPr>
                <p:cNvSpPr txBox="1"/>
                <p:nvPr/>
              </p:nvSpPr>
              <p:spPr>
                <a:xfrm>
                  <a:off x="2734390" y="1645837"/>
                  <a:ext cx="108234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Resident</a:t>
                  </a:r>
                  <a:endParaRPr lang="zh-CN" altLang="en-US" sz="2800" b="1" i="1" dirty="0">
                    <a:latin typeface="Palatino Linotype" panose="02040502050505030304" pitchFamily="18" charset="0"/>
                  </a:endParaRPr>
                </a:p>
              </p:txBody>
            </p:sp>
            <p:sp>
              <p:nvSpPr>
                <p:cNvPr id="167" name="矩形: 圆角 166">
                  <a:extLst>
                    <a:ext uri="{FF2B5EF4-FFF2-40B4-BE49-F238E27FC236}">
                      <a16:creationId xmlns:a16="http://schemas.microsoft.com/office/drawing/2014/main" id="{EB3CE5A7-3F99-B7C2-2DC8-6839A6A2F05A}"/>
                    </a:ext>
                  </a:extLst>
                </p:cNvPr>
                <p:cNvSpPr/>
                <p:nvPr/>
              </p:nvSpPr>
              <p:spPr>
                <a:xfrm>
                  <a:off x="1682350" y="2128122"/>
                  <a:ext cx="401863" cy="308393"/>
                </a:xfrm>
                <a:prstGeom prst="roundRect">
                  <a:avLst/>
                </a:prstGeom>
                <a:solidFill>
                  <a:srgbClr val="C8E5F3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169" name="图片 168">
                  <a:extLst>
                    <a:ext uri="{FF2B5EF4-FFF2-40B4-BE49-F238E27FC236}">
                      <a16:creationId xmlns:a16="http://schemas.microsoft.com/office/drawing/2014/main" id="{42D2DF77-6148-CAE2-70E5-8D30FD9565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93233" y="2092356"/>
                  <a:ext cx="385440" cy="385440"/>
                </a:xfrm>
                <a:prstGeom prst="rect">
                  <a:avLst/>
                </a:prstGeom>
              </p:spPr>
            </p:pic>
            <p:sp>
              <p:nvSpPr>
                <p:cNvPr id="170" name="文本框 169">
                  <a:extLst>
                    <a:ext uri="{FF2B5EF4-FFF2-40B4-BE49-F238E27FC236}">
                      <a16:creationId xmlns:a16="http://schemas.microsoft.com/office/drawing/2014/main" id="{04538657-AEE2-9033-D575-7E5D5CB48547}"/>
                    </a:ext>
                  </a:extLst>
                </p:cNvPr>
                <p:cNvSpPr txBox="1"/>
                <p:nvPr/>
              </p:nvSpPr>
              <p:spPr>
                <a:xfrm>
                  <a:off x="2931580" y="2108464"/>
                  <a:ext cx="6463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Port</a:t>
                  </a:r>
                  <a:endParaRPr lang="zh-CN" altLang="en-US" sz="2800" b="1" i="1" dirty="0">
                    <a:latin typeface="Palatino Linotype" panose="02040502050505030304" pitchFamily="18" charset="0"/>
                  </a:endParaRPr>
                </a:p>
              </p:txBody>
            </p:sp>
            <p:sp>
              <p:nvSpPr>
                <p:cNvPr id="196" name="矩形: 圆角 195">
                  <a:extLst>
                    <a:ext uri="{FF2B5EF4-FFF2-40B4-BE49-F238E27FC236}">
                      <a16:creationId xmlns:a16="http://schemas.microsoft.com/office/drawing/2014/main" id="{D3A7C14D-55CA-F91F-C7CB-0AE3750C8A88}"/>
                    </a:ext>
                  </a:extLst>
                </p:cNvPr>
                <p:cNvSpPr/>
                <p:nvPr/>
              </p:nvSpPr>
              <p:spPr>
                <a:xfrm>
                  <a:off x="1682349" y="2598875"/>
                  <a:ext cx="401863" cy="308393"/>
                </a:xfrm>
                <a:prstGeom prst="roundRect">
                  <a:avLst/>
                </a:prstGeom>
                <a:solidFill>
                  <a:srgbClr val="7890BB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197" name="图片 196">
                  <a:extLst>
                    <a:ext uri="{FF2B5EF4-FFF2-40B4-BE49-F238E27FC236}">
                      <a16:creationId xmlns:a16="http://schemas.microsoft.com/office/drawing/2014/main" id="{8849A6EF-B116-32AF-1695-F20C8CADA6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4972" y="2594351"/>
                  <a:ext cx="352136" cy="352136"/>
                </a:xfrm>
                <a:prstGeom prst="rect">
                  <a:avLst/>
                </a:prstGeom>
                <a:solidFill>
                  <a:schemeClr val="bg1"/>
                </a:solidFill>
                <a:effectLst>
                  <a:glow>
                    <a:schemeClr val="bg1"/>
                  </a:glow>
                </a:effectLst>
              </p:spPr>
            </p:pic>
            <p:sp>
              <p:nvSpPr>
                <p:cNvPr id="199" name="文本框 198">
                  <a:extLst>
                    <a:ext uri="{FF2B5EF4-FFF2-40B4-BE49-F238E27FC236}">
                      <a16:creationId xmlns:a16="http://schemas.microsoft.com/office/drawing/2014/main" id="{28D5DCAB-F4C4-8E1C-142E-1D2DD9D1DAD1}"/>
                    </a:ext>
                  </a:extLst>
                </p:cNvPr>
                <p:cNvSpPr txBox="1"/>
                <p:nvPr/>
              </p:nvSpPr>
              <p:spPr>
                <a:xfrm>
                  <a:off x="2972323" y="2623071"/>
                  <a:ext cx="54373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Sea</a:t>
                  </a:r>
                  <a:endParaRPr lang="zh-CN" altLang="en-US" sz="2800" b="1" i="1" dirty="0">
                    <a:latin typeface="Palatino Linotype" panose="02040502050505030304" pitchFamily="18" charset="0"/>
                  </a:endParaRPr>
                </a:p>
              </p:txBody>
            </p:sp>
            <p:sp>
              <p:nvSpPr>
                <p:cNvPr id="261" name="文本框 260">
                  <a:extLst>
                    <a:ext uri="{FF2B5EF4-FFF2-40B4-BE49-F238E27FC236}">
                      <a16:creationId xmlns:a16="http://schemas.microsoft.com/office/drawing/2014/main" id="{77D2339A-B0A5-49A2-5F7A-DCE20E12DB51}"/>
                    </a:ext>
                  </a:extLst>
                </p:cNvPr>
                <p:cNvSpPr txBox="1"/>
                <p:nvPr/>
              </p:nvSpPr>
              <p:spPr>
                <a:xfrm>
                  <a:off x="1721082" y="3172770"/>
                  <a:ext cx="81945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path</a:t>
                  </a:r>
                  <a:endParaRPr lang="zh-CN" altLang="en-US" sz="2400" b="1" i="1" dirty="0">
                    <a:latin typeface="Palatino Linotype" panose="02040502050505030304" pitchFamily="18" charset="0"/>
                  </a:endParaRPr>
                </a:p>
              </p:txBody>
            </p:sp>
            <p:sp>
              <p:nvSpPr>
                <p:cNvPr id="264" name="文本框 263">
                  <a:extLst>
                    <a:ext uri="{FF2B5EF4-FFF2-40B4-BE49-F238E27FC236}">
                      <a16:creationId xmlns:a16="http://schemas.microsoft.com/office/drawing/2014/main" id="{F784CD05-17DA-F679-6A23-64A25495CD02}"/>
                    </a:ext>
                  </a:extLst>
                </p:cNvPr>
                <p:cNvSpPr txBox="1"/>
                <p:nvPr/>
              </p:nvSpPr>
              <p:spPr>
                <a:xfrm>
                  <a:off x="2785818" y="3175558"/>
                  <a:ext cx="93647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needs</a:t>
                  </a:r>
                  <a:endParaRPr lang="zh-CN" altLang="en-US" sz="2400" b="1" i="1" dirty="0">
                    <a:latin typeface="Palatino Linotype" panose="02040502050505030304" pitchFamily="18" charset="0"/>
                  </a:endParaRPr>
                </a:p>
              </p:txBody>
            </p:sp>
            <p:sp>
              <p:nvSpPr>
                <p:cNvPr id="265" name="椭圆 264">
                  <a:extLst>
                    <a:ext uri="{FF2B5EF4-FFF2-40B4-BE49-F238E27FC236}">
                      <a16:creationId xmlns:a16="http://schemas.microsoft.com/office/drawing/2014/main" id="{9AD84106-AA7D-FFDD-05ED-785C57DF5C15}"/>
                    </a:ext>
                  </a:extLst>
                </p:cNvPr>
                <p:cNvSpPr/>
                <p:nvPr/>
              </p:nvSpPr>
              <p:spPr>
                <a:xfrm>
                  <a:off x="1714750" y="3762192"/>
                  <a:ext cx="123940" cy="123940"/>
                </a:xfrm>
                <a:prstGeom prst="ellipse">
                  <a:avLst/>
                </a:prstGeom>
                <a:solidFill>
                  <a:srgbClr val="81B21F"/>
                </a:solidFill>
                <a:ln w="381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66" name="直接箭头连接符 265">
                  <a:extLst>
                    <a:ext uri="{FF2B5EF4-FFF2-40B4-BE49-F238E27FC236}">
                      <a16:creationId xmlns:a16="http://schemas.microsoft.com/office/drawing/2014/main" id="{49FAEEEC-B96E-F81A-3E1B-2B51452196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0097" y="3824181"/>
                  <a:ext cx="305122" cy="0"/>
                </a:xfrm>
                <a:prstGeom prst="straightConnector1">
                  <a:avLst/>
                </a:prstGeom>
                <a:ln w="28575">
                  <a:solidFill>
                    <a:schemeClr val="accent6">
                      <a:lumMod val="50000"/>
                    </a:schemeClr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9" name="椭圆 268">
                  <a:extLst>
                    <a:ext uri="{FF2B5EF4-FFF2-40B4-BE49-F238E27FC236}">
                      <a16:creationId xmlns:a16="http://schemas.microsoft.com/office/drawing/2014/main" id="{EB5B1D37-5255-2C56-8700-3C188681F047}"/>
                    </a:ext>
                  </a:extLst>
                </p:cNvPr>
                <p:cNvSpPr/>
                <p:nvPr/>
              </p:nvSpPr>
              <p:spPr>
                <a:xfrm>
                  <a:off x="2344181" y="3760442"/>
                  <a:ext cx="123940" cy="123940"/>
                </a:xfrm>
                <a:prstGeom prst="ellipse">
                  <a:avLst/>
                </a:prstGeom>
                <a:solidFill>
                  <a:srgbClr val="81B21F"/>
                </a:solidFill>
                <a:ln w="381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77" name="椭圆 276">
                  <a:extLst>
                    <a:ext uri="{FF2B5EF4-FFF2-40B4-BE49-F238E27FC236}">
                      <a16:creationId xmlns:a16="http://schemas.microsoft.com/office/drawing/2014/main" id="{A3F6ACFD-2F8B-19EC-9C65-8A7D275493DF}"/>
                    </a:ext>
                  </a:extLst>
                </p:cNvPr>
                <p:cNvSpPr/>
                <p:nvPr/>
              </p:nvSpPr>
              <p:spPr>
                <a:xfrm>
                  <a:off x="1717901" y="4055554"/>
                  <a:ext cx="123940" cy="123940"/>
                </a:xfrm>
                <a:prstGeom prst="ellipse">
                  <a:avLst/>
                </a:prstGeom>
                <a:solidFill>
                  <a:srgbClr val="EB7E60"/>
                </a:solidFill>
                <a:ln w="38100">
                  <a:solidFill>
                    <a:srgbClr val="C7454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80" name="直接箭头连接符 279">
                  <a:extLst>
                    <a:ext uri="{FF2B5EF4-FFF2-40B4-BE49-F238E27FC236}">
                      <a16:creationId xmlns:a16="http://schemas.microsoft.com/office/drawing/2014/main" id="{CD90D99F-70FF-416E-7455-E635A5ECEA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1651" y="4129017"/>
                  <a:ext cx="305122" cy="0"/>
                </a:xfrm>
                <a:prstGeom prst="straightConnector1">
                  <a:avLst/>
                </a:prstGeom>
                <a:ln w="28575">
                  <a:solidFill>
                    <a:srgbClr val="C74546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1" name="椭圆 280">
                  <a:extLst>
                    <a:ext uri="{FF2B5EF4-FFF2-40B4-BE49-F238E27FC236}">
                      <a16:creationId xmlns:a16="http://schemas.microsoft.com/office/drawing/2014/main" id="{6E42CCF6-4EFD-460B-515B-F7EB837CDE89}"/>
                    </a:ext>
                  </a:extLst>
                </p:cNvPr>
                <p:cNvSpPr/>
                <p:nvPr/>
              </p:nvSpPr>
              <p:spPr>
                <a:xfrm>
                  <a:off x="2344181" y="4047223"/>
                  <a:ext cx="123940" cy="123940"/>
                </a:xfrm>
                <a:prstGeom prst="ellipse">
                  <a:avLst/>
                </a:prstGeom>
                <a:solidFill>
                  <a:srgbClr val="EB7E60"/>
                </a:solidFill>
                <a:ln w="38100">
                  <a:solidFill>
                    <a:srgbClr val="C7454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83" name="椭圆 282">
                  <a:extLst>
                    <a:ext uri="{FF2B5EF4-FFF2-40B4-BE49-F238E27FC236}">
                      <a16:creationId xmlns:a16="http://schemas.microsoft.com/office/drawing/2014/main" id="{54991121-6A2E-2752-BFA5-D11F1CA9C35A}"/>
                    </a:ext>
                  </a:extLst>
                </p:cNvPr>
                <p:cNvSpPr/>
                <p:nvPr/>
              </p:nvSpPr>
              <p:spPr>
                <a:xfrm>
                  <a:off x="1713799" y="4359677"/>
                  <a:ext cx="132271" cy="132271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38100">
                  <a:solidFill>
                    <a:srgbClr val="33ABC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84" name="直接箭头连接符 283">
                  <a:extLst>
                    <a:ext uri="{FF2B5EF4-FFF2-40B4-BE49-F238E27FC236}">
                      <a16:creationId xmlns:a16="http://schemas.microsoft.com/office/drawing/2014/main" id="{17FD523B-C649-0441-7753-84333A5ADD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1651" y="4438125"/>
                  <a:ext cx="305122" cy="0"/>
                </a:xfrm>
                <a:prstGeom prst="straightConnector1">
                  <a:avLst/>
                </a:prstGeom>
                <a:ln w="28575">
                  <a:solidFill>
                    <a:srgbClr val="33ABC1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5" name="椭圆 284">
                  <a:extLst>
                    <a:ext uri="{FF2B5EF4-FFF2-40B4-BE49-F238E27FC236}">
                      <a16:creationId xmlns:a16="http://schemas.microsoft.com/office/drawing/2014/main" id="{DD2824DF-B4FD-E196-60D9-A37723407F3C}"/>
                    </a:ext>
                  </a:extLst>
                </p:cNvPr>
                <p:cNvSpPr/>
                <p:nvPr/>
              </p:nvSpPr>
              <p:spPr>
                <a:xfrm>
                  <a:off x="2349956" y="4362535"/>
                  <a:ext cx="132271" cy="132271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38100">
                  <a:solidFill>
                    <a:srgbClr val="33ABC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88" name="椭圆 287">
                  <a:extLst>
                    <a:ext uri="{FF2B5EF4-FFF2-40B4-BE49-F238E27FC236}">
                      <a16:creationId xmlns:a16="http://schemas.microsoft.com/office/drawing/2014/main" id="{8052CB3D-1675-D47A-FC90-88BFFFFA8566}"/>
                    </a:ext>
                  </a:extLst>
                </p:cNvPr>
                <p:cNvSpPr/>
                <p:nvPr/>
              </p:nvSpPr>
              <p:spPr>
                <a:xfrm>
                  <a:off x="1710855" y="4635277"/>
                  <a:ext cx="128391" cy="128391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89" name="直接箭头连接符 288">
                  <a:extLst>
                    <a:ext uri="{FF2B5EF4-FFF2-40B4-BE49-F238E27FC236}">
                      <a16:creationId xmlns:a16="http://schemas.microsoft.com/office/drawing/2014/main" id="{A915E43F-6FD5-9897-D39A-E5C3495B91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1651" y="4713394"/>
                  <a:ext cx="305122" cy="0"/>
                </a:xfrm>
                <a:prstGeom prst="straightConnector1">
                  <a:avLst/>
                </a:prstGeom>
                <a:ln w="28575">
                  <a:solidFill>
                    <a:srgbClr val="C55A11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0" name="椭圆 289">
                  <a:extLst>
                    <a:ext uri="{FF2B5EF4-FFF2-40B4-BE49-F238E27FC236}">
                      <a16:creationId xmlns:a16="http://schemas.microsoft.com/office/drawing/2014/main" id="{6BF1DCC5-3BAF-D797-1274-7F59780E5162}"/>
                    </a:ext>
                  </a:extLst>
                </p:cNvPr>
                <p:cNvSpPr/>
                <p:nvPr/>
              </p:nvSpPr>
              <p:spPr>
                <a:xfrm>
                  <a:off x="2349605" y="4656073"/>
                  <a:ext cx="128391" cy="128391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91" name="文本框 290">
                  <a:extLst>
                    <a:ext uri="{FF2B5EF4-FFF2-40B4-BE49-F238E27FC236}">
                      <a16:creationId xmlns:a16="http://schemas.microsoft.com/office/drawing/2014/main" id="{E5E4B075-7FF3-FB33-9333-8BE0582DFB2E}"/>
                    </a:ext>
                  </a:extLst>
                </p:cNvPr>
                <p:cNvSpPr txBox="1"/>
                <p:nvPr/>
              </p:nvSpPr>
              <p:spPr>
                <a:xfrm>
                  <a:off x="2713555" y="4550992"/>
                  <a:ext cx="10567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b="1" i="1" dirty="0">
                      <a:latin typeface="Palatino Linotype" panose="02040502050505030304" pitchFamily="18" charset="0"/>
                      <a:ea typeface="MingLiU-ExtB" panose="02020500000000000000" pitchFamily="18" charset="-120"/>
                    </a:rPr>
                    <a:t>pass need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4366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E6843C72-93DF-B3ED-912B-24457E769939}"/>
              </a:ext>
            </a:extLst>
          </p:cNvPr>
          <p:cNvSpPr txBox="1"/>
          <p:nvPr/>
        </p:nvSpPr>
        <p:spPr>
          <a:xfrm>
            <a:off x="-2116523" y="-263156"/>
            <a:ext cx="718683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Segoe UI Black" panose="020B0A02040204020203" pitchFamily="34" charset="0"/>
              </a:rPr>
              <a:t>Pipline</a:t>
            </a:r>
            <a:r>
              <a:rPr lang="en-US" altLang="zh-CN" sz="3200" dirty="0">
                <a:latin typeface="Segoe UI Black" panose="020B0A02040204020203" pitchFamily="34" charset="0"/>
              </a:rPr>
              <a:t> : </a:t>
            </a:r>
          </a:p>
          <a:p>
            <a:r>
              <a:rPr lang="en-US" altLang="zh-CN" sz="3200" i="1" dirty="0">
                <a:latin typeface="Segoe UI Black" panose="020B0A02040204020203" pitchFamily="34" charset="0"/>
              </a:rPr>
              <a:t>	Everyone has his roads</a:t>
            </a:r>
            <a:endParaRPr lang="zh-CN" altLang="en-US" sz="3200" i="1" dirty="0">
              <a:latin typeface="Segoe UI Black" panose="020B0A02040204020203" pitchFamily="34" charset="0"/>
            </a:endParaRPr>
          </a:p>
        </p:txBody>
      </p:sp>
      <p:grpSp>
        <p:nvGrpSpPr>
          <p:cNvPr id="285" name="组合 284">
            <a:extLst>
              <a:ext uri="{FF2B5EF4-FFF2-40B4-BE49-F238E27FC236}">
                <a16:creationId xmlns:a16="http://schemas.microsoft.com/office/drawing/2014/main" id="{F8852D28-5FEB-3378-2157-2BE62A108630}"/>
              </a:ext>
            </a:extLst>
          </p:cNvPr>
          <p:cNvGrpSpPr/>
          <p:nvPr/>
        </p:nvGrpSpPr>
        <p:grpSpPr>
          <a:xfrm>
            <a:off x="-2143077" y="1015902"/>
            <a:ext cx="6555374" cy="6144692"/>
            <a:chOff x="-1359449" y="819543"/>
            <a:chExt cx="6555374" cy="614469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627FBA81-E8F3-D4E6-0FCB-F1427EEC3BA2}"/>
                </a:ext>
              </a:extLst>
            </p:cNvPr>
            <p:cNvSpPr/>
            <p:nvPr/>
          </p:nvSpPr>
          <p:spPr>
            <a:xfrm>
              <a:off x="-1359449" y="819543"/>
              <a:ext cx="6338722" cy="5218913"/>
            </a:xfrm>
            <a:prstGeom prst="roundRect">
              <a:avLst/>
            </a:prstGeom>
            <a:solidFill>
              <a:srgbClr val="BFD9E5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2AB9A5E5-C7FD-00C0-FF52-68460C8AC6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1462" y="1591239"/>
              <a:ext cx="1804031" cy="1151325"/>
            </a:xfrm>
            <a:prstGeom prst="rect">
              <a:avLst/>
            </a:prstGeom>
            <a:ln w="2857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63627263-87EA-8010-3990-9ED35710D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60319" y="1501851"/>
              <a:ext cx="1804031" cy="1151325"/>
            </a:xfrm>
            <a:prstGeom prst="rect">
              <a:avLst/>
            </a:prstGeom>
            <a:ln w="2857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267BFDC-28AF-F8B5-B6D9-5094A0B819F4}"/>
                </a:ext>
              </a:extLst>
            </p:cNvPr>
            <p:cNvSpPr txBox="1"/>
            <p:nvPr/>
          </p:nvSpPr>
          <p:spPr>
            <a:xfrm>
              <a:off x="-640491" y="2831952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The ground truth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23" name="箭头: 右 22">
              <a:extLst>
                <a:ext uri="{FF2B5EF4-FFF2-40B4-BE49-F238E27FC236}">
                  <a16:creationId xmlns:a16="http://schemas.microsoft.com/office/drawing/2014/main" id="{D11B858B-50D7-6B7C-68F8-89BA52168581}"/>
                </a:ext>
              </a:extLst>
            </p:cNvPr>
            <p:cNvSpPr/>
            <p:nvPr/>
          </p:nvSpPr>
          <p:spPr>
            <a:xfrm rot="5400000">
              <a:off x="57812" y="3304031"/>
              <a:ext cx="305039" cy="151094"/>
            </a:xfrm>
            <a:prstGeom prst="rightArrow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33EFF80E-F11B-6729-9BB6-916381CEA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58822" y="1403455"/>
              <a:ext cx="1804031" cy="1151325"/>
            </a:xfrm>
            <a:prstGeom prst="rect">
              <a:avLst/>
            </a:prstGeom>
            <a:ln w="2857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95037BB3-B11E-F058-E479-9FA693B09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3" r="22964"/>
            <a:stretch/>
          </p:blipFill>
          <p:spPr>
            <a:xfrm>
              <a:off x="-735950" y="3619427"/>
              <a:ext cx="1862453" cy="1919398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803EF2D-096C-A679-BB99-CEABB26298CD}"/>
                </a:ext>
              </a:extLst>
            </p:cNvPr>
            <p:cNvSpPr txBox="1"/>
            <p:nvPr/>
          </p:nvSpPr>
          <p:spPr>
            <a:xfrm>
              <a:off x="-640491" y="5577163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The collected data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07B9F77F-728E-554D-F4C2-2BA59BAE5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822" y="3410068"/>
              <a:ext cx="1383516" cy="1391825"/>
            </a:xfrm>
            <a:prstGeom prst="ellipse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F6A6E038-270A-0421-B5EA-D6262A3BAA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398927" y="3469571"/>
              <a:ext cx="1025723" cy="404468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4843179B-5BAE-F921-EF91-9508F0D98472}"/>
                </a:ext>
              </a:extLst>
            </p:cNvPr>
            <p:cNvCxnSpPr>
              <a:cxnSpLocks/>
            </p:cNvCxnSpPr>
            <p:nvPr/>
          </p:nvCxnSpPr>
          <p:spPr>
            <a:xfrm>
              <a:off x="-435549" y="3965208"/>
              <a:ext cx="970668" cy="731079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B3FB2819-B659-1E19-2C0B-A03E82BCAF15}"/>
                </a:ext>
              </a:extLst>
            </p:cNvPr>
            <p:cNvCxnSpPr>
              <a:cxnSpLocks/>
            </p:cNvCxnSpPr>
            <p:nvPr/>
          </p:nvCxnSpPr>
          <p:spPr>
            <a:xfrm>
              <a:off x="701996" y="3818431"/>
              <a:ext cx="8332" cy="17841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7120202E-9D36-57DC-FD80-CAF414234F93}"/>
                </a:ext>
              </a:extLst>
            </p:cNvPr>
            <p:cNvSpPr/>
            <p:nvPr/>
          </p:nvSpPr>
          <p:spPr>
            <a:xfrm>
              <a:off x="657649" y="3758349"/>
              <a:ext cx="88695" cy="88695"/>
            </a:xfrm>
            <a:prstGeom prst="ellipse">
              <a:avLst/>
            </a:prstGeom>
            <a:solidFill>
              <a:srgbClr val="F8BEA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A222A967-17B0-F231-1FFA-B6F5364AAEFD}"/>
                </a:ext>
              </a:extLst>
            </p:cNvPr>
            <p:cNvCxnSpPr>
              <a:cxnSpLocks/>
              <a:endCxn id="108" idx="4"/>
            </p:cNvCxnSpPr>
            <p:nvPr/>
          </p:nvCxnSpPr>
          <p:spPr>
            <a:xfrm flipH="1">
              <a:off x="671144" y="3988956"/>
              <a:ext cx="41765" cy="272717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BE5DF756-1840-110C-5A80-E24AA80B5DB8}"/>
                </a:ext>
              </a:extLst>
            </p:cNvPr>
            <p:cNvSpPr/>
            <p:nvPr/>
          </p:nvSpPr>
          <p:spPr>
            <a:xfrm>
              <a:off x="626796" y="4172978"/>
              <a:ext cx="88695" cy="88695"/>
            </a:xfrm>
            <a:prstGeom prst="ellipse">
              <a:avLst/>
            </a:prstGeom>
            <a:solidFill>
              <a:srgbClr val="F8BEA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8EDEE372-FAD9-CF5C-72BC-768F2A14F974}"/>
                </a:ext>
              </a:extLst>
            </p:cNvPr>
            <p:cNvSpPr txBox="1"/>
            <p:nvPr/>
          </p:nvSpPr>
          <p:spPr>
            <a:xfrm>
              <a:off x="712909" y="3619428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u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0D041AAE-FCFD-B59B-0976-6C291B70469B}"/>
                </a:ext>
              </a:extLst>
            </p:cNvPr>
            <p:cNvSpPr txBox="1"/>
            <p:nvPr/>
          </p:nvSpPr>
          <p:spPr>
            <a:xfrm>
              <a:off x="671143" y="4066695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v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114" name="箭头: 右 113">
              <a:extLst>
                <a:ext uri="{FF2B5EF4-FFF2-40B4-BE49-F238E27FC236}">
                  <a16:creationId xmlns:a16="http://schemas.microsoft.com/office/drawing/2014/main" id="{FA00AB2E-0EF0-C999-A71C-DB8BDB229772}"/>
                </a:ext>
              </a:extLst>
            </p:cNvPr>
            <p:cNvSpPr/>
            <p:nvPr/>
          </p:nvSpPr>
          <p:spPr>
            <a:xfrm rot="18728641">
              <a:off x="1287924" y="3195855"/>
              <a:ext cx="422533" cy="209292"/>
            </a:xfrm>
            <a:prstGeom prst="rightArrow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1CB616E3-FA0F-A69E-0514-1BCEFA19769E}"/>
                </a:ext>
              </a:extLst>
            </p:cNvPr>
            <p:cNvSpPr txBox="1"/>
            <p:nvPr/>
          </p:nvSpPr>
          <p:spPr>
            <a:xfrm>
              <a:off x="1874875" y="3526620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point abstraction process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grpSp>
          <p:nvGrpSpPr>
            <p:cNvPr id="333" name="组合 332">
              <a:extLst>
                <a:ext uri="{FF2B5EF4-FFF2-40B4-BE49-F238E27FC236}">
                  <a16:creationId xmlns:a16="http://schemas.microsoft.com/office/drawing/2014/main" id="{28F7374E-8B36-3970-4BEC-7452F4289704}"/>
                </a:ext>
              </a:extLst>
            </p:cNvPr>
            <p:cNvGrpSpPr/>
            <p:nvPr/>
          </p:nvGrpSpPr>
          <p:grpSpPr>
            <a:xfrm>
              <a:off x="1775318" y="1314595"/>
              <a:ext cx="2397554" cy="2095473"/>
              <a:chOff x="3007939" y="1168843"/>
              <a:chExt cx="2397554" cy="2095473"/>
            </a:xfrm>
          </p:grpSpPr>
          <p:sp>
            <p:nvSpPr>
              <p:cNvPr id="276" name="双括号 275">
                <a:extLst>
                  <a:ext uri="{FF2B5EF4-FFF2-40B4-BE49-F238E27FC236}">
                    <a16:creationId xmlns:a16="http://schemas.microsoft.com/office/drawing/2014/main" id="{AECDF08A-36BF-506B-ABE7-F72F66F5A4EE}"/>
                  </a:ext>
                </a:extLst>
              </p:cNvPr>
              <p:cNvSpPr/>
              <p:nvPr/>
            </p:nvSpPr>
            <p:spPr>
              <a:xfrm>
                <a:off x="3007939" y="1172571"/>
                <a:ext cx="2397554" cy="2091745"/>
              </a:xfrm>
              <a:prstGeom prst="bracketPair">
                <a:avLst/>
              </a:prstGeom>
              <a:solidFill>
                <a:schemeClr val="bg1"/>
              </a:solidFill>
              <a:ln w="57150">
                <a:solidFill>
                  <a:srgbClr val="F8B07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32" name="直接连接符 331">
                <a:extLst>
                  <a:ext uri="{FF2B5EF4-FFF2-40B4-BE49-F238E27FC236}">
                    <a16:creationId xmlns:a16="http://schemas.microsoft.com/office/drawing/2014/main" id="{81BC07D0-091A-3727-2C25-2EABAEC5BF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6418" y="1172571"/>
                <a:ext cx="0" cy="2091744"/>
              </a:xfrm>
              <a:prstGeom prst="line">
                <a:avLst/>
              </a:prstGeom>
              <a:ln w="28575">
                <a:solidFill>
                  <a:srgbClr val="0020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id="{7222DEC0-2C23-0698-FF91-72F3AC5BDF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38666" y="1168843"/>
                <a:ext cx="0" cy="2091744"/>
              </a:xfrm>
              <a:prstGeom prst="line">
                <a:avLst/>
              </a:prstGeom>
              <a:ln w="28575">
                <a:solidFill>
                  <a:srgbClr val="0020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8" name="组合 317">
                <a:extLst>
                  <a:ext uri="{FF2B5EF4-FFF2-40B4-BE49-F238E27FC236}">
                    <a16:creationId xmlns:a16="http://schemas.microsoft.com/office/drawing/2014/main" id="{BD596215-5790-A86E-3C21-2894B09EE113}"/>
                  </a:ext>
                </a:extLst>
              </p:cNvPr>
              <p:cNvGrpSpPr/>
              <p:nvPr/>
            </p:nvGrpSpPr>
            <p:grpSpPr>
              <a:xfrm>
                <a:off x="3213146" y="1346136"/>
                <a:ext cx="1972727" cy="472809"/>
                <a:chOff x="6337836" y="989136"/>
                <a:chExt cx="1972727" cy="472809"/>
              </a:xfrm>
            </p:grpSpPr>
            <p:sp>
              <p:nvSpPr>
                <p:cNvPr id="269" name="矩形: 圆角 268">
                  <a:extLst>
                    <a:ext uri="{FF2B5EF4-FFF2-40B4-BE49-F238E27FC236}">
                      <a16:creationId xmlns:a16="http://schemas.microsoft.com/office/drawing/2014/main" id="{4E9E807E-A033-F53A-70FA-44104B261161}"/>
                    </a:ext>
                  </a:extLst>
                </p:cNvPr>
                <p:cNvSpPr/>
                <p:nvPr/>
              </p:nvSpPr>
              <p:spPr>
                <a:xfrm>
                  <a:off x="6502179" y="1079897"/>
                  <a:ext cx="785359" cy="301959"/>
                </a:xfrm>
                <a:prstGeom prst="roundRect">
                  <a:avLst/>
                </a:prstGeom>
                <a:solidFill>
                  <a:srgbClr val="DAE3F3"/>
                </a:solidFill>
                <a:ln w="1905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71" name="双括号 270">
                  <a:extLst>
                    <a:ext uri="{FF2B5EF4-FFF2-40B4-BE49-F238E27FC236}">
                      <a16:creationId xmlns:a16="http://schemas.microsoft.com/office/drawing/2014/main" id="{3436E6AB-39D5-7394-D5E0-E097761B5C11}"/>
                    </a:ext>
                  </a:extLst>
                </p:cNvPr>
                <p:cNvSpPr/>
                <p:nvPr/>
              </p:nvSpPr>
              <p:spPr>
                <a:xfrm>
                  <a:off x="6337836" y="999807"/>
                  <a:ext cx="1972727" cy="462138"/>
                </a:xfrm>
                <a:prstGeom prst="bracketPair">
                  <a:avLst/>
                </a:prstGeom>
                <a:ln w="28575">
                  <a:solidFill>
                    <a:srgbClr val="8498A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2" name="文本框 271">
                  <a:extLst>
                    <a:ext uri="{FF2B5EF4-FFF2-40B4-BE49-F238E27FC236}">
                      <a16:creationId xmlns:a16="http://schemas.microsoft.com/office/drawing/2014/main" id="{9C58017A-AC5E-CF76-55C7-AA82C66855FA}"/>
                    </a:ext>
                  </a:extLst>
                </p:cNvPr>
                <p:cNvSpPr txBox="1"/>
                <p:nvPr/>
              </p:nvSpPr>
              <p:spPr>
                <a:xfrm>
                  <a:off x="6460632" y="1098186"/>
                  <a:ext cx="887113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37020533</a:t>
                  </a:r>
                </a:p>
              </p:txBody>
            </p:sp>
            <p:sp>
              <p:nvSpPr>
                <p:cNvPr id="274" name="矩形: 圆角 273">
                  <a:extLst>
                    <a:ext uri="{FF2B5EF4-FFF2-40B4-BE49-F238E27FC236}">
                      <a16:creationId xmlns:a16="http://schemas.microsoft.com/office/drawing/2014/main" id="{A63B3786-9B82-8F4D-8B99-30F69EA0FE00}"/>
                    </a:ext>
                  </a:extLst>
                </p:cNvPr>
                <p:cNvSpPr/>
                <p:nvPr/>
              </p:nvSpPr>
              <p:spPr>
                <a:xfrm>
                  <a:off x="7466920" y="989136"/>
                  <a:ext cx="648380" cy="471864"/>
                </a:xfrm>
                <a:prstGeom prst="roundRect">
                  <a:avLst/>
                </a:prstGeom>
                <a:solidFill>
                  <a:srgbClr val="A9E1D8"/>
                </a:solidFill>
                <a:ln w="38100">
                  <a:solidFill>
                    <a:srgbClr val="70CDBE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7" name="文本框 316">
                  <a:extLst>
                    <a:ext uri="{FF2B5EF4-FFF2-40B4-BE49-F238E27FC236}">
                      <a16:creationId xmlns:a16="http://schemas.microsoft.com/office/drawing/2014/main" id="{15E35714-D50F-55EE-E06F-E2F912525728}"/>
                    </a:ext>
                  </a:extLst>
                </p:cNvPr>
                <p:cNvSpPr txBox="1"/>
                <p:nvPr/>
              </p:nvSpPr>
              <p:spPr>
                <a:xfrm>
                  <a:off x="7451881" y="1009624"/>
                  <a:ext cx="658395" cy="4308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39.36</a:t>
                  </a:r>
                </a:p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-76.46</a:t>
                  </a:r>
                </a:p>
              </p:txBody>
            </p:sp>
          </p:grpSp>
          <p:grpSp>
            <p:nvGrpSpPr>
              <p:cNvPr id="319" name="组合 318">
                <a:extLst>
                  <a:ext uri="{FF2B5EF4-FFF2-40B4-BE49-F238E27FC236}">
                    <a16:creationId xmlns:a16="http://schemas.microsoft.com/office/drawing/2014/main" id="{944BF699-7987-355D-A01E-A8B045E3C865}"/>
                  </a:ext>
                </a:extLst>
              </p:cNvPr>
              <p:cNvGrpSpPr/>
              <p:nvPr/>
            </p:nvGrpSpPr>
            <p:grpSpPr>
              <a:xfrm>
                <a:off x="3213145" y="1982512"/>
                <a:ext cx="1972727" cy="472809"/>
                <a:chOff x="6337836" y="989136"/>
                <a:chExt cx="1972727" cy="472809"/>
              </a:xfrm>
            </p:grpSpPr>
            <p:sp>
              <p:nvSpPr>
                <p:cNvPr id="320" name="矩形: 圆角 319">
                  <a:extLst>
                    <a:ext uri="{FF2B5EF4-FFF2-40B4-BE49-F238E27FC236}">
                      <a16:creationId xmlns:a16="http://schemas.microsoft.com/office/drawing/2014/main" id="{6A396DB1-EDDB-12DA-C79D-7FEE89F7FBEE}"/>
                    </a:ext>
                  </a:extLst>
                </p:cNvPr>
                <p:cNvSpPr/>
                <p:nvPr/>
              </p:nvSpPr>
              <p:spPr>
                <a:xfrm>
                  <a:off x="6502179" y="1079897"/>
                  <a:ext cx="785359" cy="301959"/>
                </a:xfrm>
                <a:prstGeom prst="roundRect">
                  <a:avLst/>
                </a:prstGeom>
                <a:solidFill>
                  <a:srgbClr val="DAE3F3"/>
                </a:solidFill>
                <a:ln w="1905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1" name="双括号 320">
                  <a:extLst>
                    <a:ext uri="{FF2B5EF4-FFF2-40B4-BE49-F238E27FC236}">
                      <a16:creationId xmlns:a16="http://schemas.microsoft.com/office/drawing/2014/main" id="{55A339BF-7A93-C40F-ADF2-8A214A149AE5}"/>
                    </a:ext>
                  </a:extLst>
                </p:cNvPr>
                <p:cNvSpPr/>
                <p:nvPr/>
              </p:nvSpPr>
              <p:spPr>
                <a:xfrm>
                  <a:off x="6337836" y="999807"/>
                  <a:ext cx="1972727" cy="462138"/>
                </a:xfrm>
                <a:prstGeom prst="bracketPair">
                  <a:avLst/>
                </a:prstGeom>
                <a:ln w="28575">
                  <a:solidFill>
                    <a:srgbClr val="8498A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" name="文本框 321">
                  <a:extLst>
                    <a:ext uri="{FF2B5EF4-FFF2-40B4-BE49-F238E27FC236}">
                      <a16:creationId xmlns:a16="http://schemas.microsoft.com/office/drawing/2014/main" id="{61637D18-2C09-F081-B1B2-623D74BCEE31}"/>
                    </a:ext>
                  </a:extLst>
                </p:cNvPr>
                <p:cNvSpPr txBox="1"/>
                <p:nvPr/>
              </p:nvSpPr>
              <p:spPr>
                <a:xfrm>
                  <a:off x="6460632" y="1098186"/>
                  <a:ext cx="887113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37020533</a:t>
                  </a:r>
                </a:p>
              </p:txBody>
            </p:sp>
            <p:sp>
              <p:nvSpPr>
                <p:cNvPr id="323" name="矩形: 圆角 322">
                  <a:extLst>
                    <a:ext uri="{FF2B5EF4-FFF2-40B4-BE49-F238E27FC236}">
                      <a16:creationId xmlns:a16="http://schemas.microsoft.com/office/drawing/2014/main" id="{F591CE32-8516-5DEB-8D51-6CB28CCDD4E8}"/>
                    </a:ext>
                  </a:extLst>
                </p:cNvPr>
                <p:cNvSpPr/>
                <p:nvPr/>
              </p:nvSpPr>
              <p:spPr>
                <a:xfrm>
                  <a:off x="7466920" y="989136"/>
                  <a:ext cx="648380" cy="471864"/>
                </a:xfrm>
                <a:prstGeom prst="roundRect">
                  <a:avLst/>
                </a:prstGeom>
                <a:solidFill>
                  <a:srgbClr val="A9E1D8"/>
                </a:solidFill>
                <a:ln w="38100">
                  <a:solidFill>
                    <a:srgbClr val="70CDBE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4" name="文本框 323">
                  <a:extLst>
                    <a:ext uri="{FF2B5EF4-FFF2-40B4-BE49-F238E27FC236}">
                      <a16:creationId xmlns:a16="http://schemas.microsoft.com/office/drawing/2014/main" id="{2065A19F-50B1-8B9C-650B-CCB2625C3EC0}"/>
                    </a:ext>
                  </a:extLst>
                </p:cNvPr>
                <p:cNvSpPr txBox="1"/>
                <p:nvPr/>
              </p:nvSpPr>
              <p:spPr>
                <a:xfrm>
                  <a:off x="7451881" y="1009624"/>
                  <a:ext cx="658395" cy="4308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39.36</a:t>
                  </a:r>
                </a:p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-76.46</a:t>
                  </a:r>
                </a:p>
              </p:txBody>
            </p:sp>
          </p:grpSp>
          <p:grpSp>
            <p:nvGrpSpPr>
              <p:cNvPr id="325" name="组合 324">
                <a:extLst>
                  <a:ext uri="{FF2B5EF4-FFF2-40B4-BE49-F238E27FC236}">
                    <a16:creationId xmlns:a16="http://schemas.microsoft.com/office/drawing/2014/main" id="{668E0BFD-4315-622B-E631-E91ADBB927AD}"/>
                  </a:ext>
                </a:extLst>
              </p:cNvPr>
              <p:cNvGrpSpPr/>
              <p:nvPr/>
            </p:nvGrpSpPr>
            <p:grpSpPr>
              <a:xfrm>
                <a:off x="3213144" y="2624534"/>
                <a:ext cx="1972727" cy="472809"/>
                <a:chOff x="6337836" y="989136"/>
                <a:chExt cx="1972727" cy="472809"/>
              </a:xfrm>
            </p:grpSpPr>
            <p:sp>
              <p:nvSpPr>
                <p:cNvPr id="326" name="矩形: 圆角 325">
                  <a:extLst>
                    <a:ext uri="{FF2B5EF4-FFF2-40B4-BE49-F238E27FC236}">
                      <a16:creationId xmlns:a16="http://schemas.microsoft.com/office/drawing/2014/main" id="{48A1E629-39A7-0A12-68D0-103B203A4C6B}"/>
                    </a:ext>
                  </a:extLst>
                </p:cNvPr>
                <p:cNvSpPr/>
                <p:nvPr/>
              </p:nvSpPr>
              <p:spPr>
                <a:xfrm>
                  <a:off x="6502179" y="1079897"/>
                  <a:ext cx="785359" cy="301959"/>
                </a:xfrm>
                <a:prstGeom prst="roundRect">
                  <a:avLst/>
                </a:prstGeom>
                <a:solidFill>
                  <a:srgbClr val="DAE3F3"/>
                </a:solidFill>
                <a:ln w="1905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7" name="双括号 326">
                  <a:extLst>
                    <a:ext uri="{FF2B5EF4-FFF2-40B4-BE49-F238E27FC236}">
                      <a16:creationId xmlns:a16="http://schemas.microsoft.com/office/drawing/2014/main" id="{1F0840FE-D47F-DCAA-7BA7-1146E5C260F1}"/>
                    </a:ext>
                  </a:extLst>
                </p:cNvPr>
                <p:cNvSpPr/>
                <p:nvPr/>
              </p:nvSpPr>
              <p:spPr>
                <a:xfrm>
                  <a:off x="6337836" y="999807"/>
                  <a:ext cx="1972727" cy="462138"/>
                </a:xfrm>
                <a:prstGeom prst="bracketPair">
                  <a:avLst/>
                </a:prstGeom>
                <a:ln w="28575">
                  <a:solidFill>
                    <a:srgbClr val="8498A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8" name="文本框 327">
                  <a:extLst>
                    <a:ext uri="{FF2B5EF4-FFF2-40B4-BE49-F238E27FC236}">
                      <a16:creationId xmlns:a16="http://schemas.microsoft.com/office/drawing/2014/main" id="{02AE66B6-2DC0-428F-FD02-5542217ACD8B}"/>
                    </a:ext>
                  </a:extLst>
                </p:cNvPr>
                <p:cNvSpPr txBox="1"/>
                <p:nvPr/>
              </p:nvSpPr>
              <p:spPr>
                <a:xfrm>
                  <a:off x="6460632" y="1098186"/>
                  <a:ext cx="887113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…..</a:t>
                  </a:r>
                </a:p>
              </p:txBody>
            </p:sp>
            <p:sp>
              <p:nvSpPr>
                <p:cNvPr id="329" name="矩形: 圆角 328">
                  <a:extLst>
                    <a:ext uri="{FF2B5EF4-FFF2-40B4-BE49-F238E27FC236}">
                      <a16:creationId xmlns:a16="http://schemas.microsoft.com/office/drawing/2014/main" id="{B989B6BC-DFDD-A365-D8E0-2B86F932DA5A}"/>
                    </a:ext>
                  </a:extLst>
                </p:cNvPr>
                <p:cNvSpPr/>
                <p:nvPr/>
              </p:nvSpPr>
              <p:spPr>
                <a:xfrm>
                  <a:off x="7466920" y="989136"/>
                  <a:ext cx="648380" cy="471864"/>
                </a:xfrm>
                <a:prstGeom prst="roundRect">
                  <a:avLst/>
                </a:prstGeom>
                <a:solidFill>
                  <a:srgbClr val="A9E1D8"/>
                </a:solidFill>
                <a:ln w="38100">
                  <a:solidFill>
                    <a:srgbClr val="70CDBE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0" name="文本框 329">
                  <a:extLst>
                    <a:ext uri="{FF2B5EF4-FFF2-40B4-BE49-F238E27FC236}">
                      <a16:creationId xmlns:a16="http://schemas.microsoft.com/office/drawing/2014/main" id="{6A277D61-DC38-2B24-1EA6-9BEE1C9DC3E6}"/>
                    </a:ext>
                  </a:extLst>
                </p:cNvPr>
                <p:cNvSpPr txBox="1"/>
                <p:nvPr/>
              </p:nvSpPr>
              <p:spPr>
                <a:xfrm>
                  <a:off x="7451881" y="1009624"/>
                  <a:ext cx="658395" cy="4308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…</a:t>
                  </a:r>
                </a:p>
                <a:p>
                  <a:pPr algn="ctr"/>
                  <a:r>
                    <a:rPr lang="en-US" altLang="zh-CN" sz="1100" i="1" dirty="0">
                      <a:latin typeface="Segoe UI Black" panose="020B0A02040204020203" pitchFamily="34" charset="0"/>
                    </a:rPr>
                    <a:t>…</a:t>
                  </a:r>
                </a:p>
              </p:txBody>
            </p:sp>
          </p:grpSp>
        </p:grpSp>
        <p:sp>
          <p:nvSpPr>
            <p:cNvPr id="334" name="文本框 333">
              <a:extLst>
                <a:ext uri="{FF2B5EF4-FFF2-40B4-BE49-F238E27FC236}">
                  <a16:creationId xmlns:a16="http://schemas.microsoft.com/office/drawing/2014/main" id="{899601A6-4503-9E39-1CC5-DE3B92DDC24F}"/>
                </a:ext>
              </a:extLst>
            </p:cNvPr>
            <p:cNvSpPr txBox="1"/>
            <p:nvPr/>
          </p:nvSpPr>
          <p:spPr>
            <a:xfrm>
              <a:off x="3278433" y="852996"/>
              <a:ext cx="11464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Xi</a:t>
              </a:r>
            </a:p>
            <a:p>
              <a:r>
                <a:rPr lang="en-US" altLang="zh-CN" sz="1400" i="1" dirty="0">
                  <a:latin typeface="Segoe UI Black" panose="020B0A02040204020203" pitchFamily="34" charset="0"/>
                </a:rPr>
                <a:t>Yi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BB9DA81C-FBBE-F29C-A9B5-7A32CA577EC7}"/>
                </a:ext>
              </a:extLst>
            </p:cNvPr>
            <p:cNvSpPr txBox="1"/>
            <p:nvPr/>
          </p:nvSpPr>
          <p:spPr>
            <a:xfrm>
              <a:off x="2357014" y="952779"/>
              <a:ext cx="1146421" cy="3161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id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336" name="箭头: 右 335">
              <a:extLst>
                <a:ext uri="{FF2B5EF4-FFF2-40B4-BE49-F238E27FC236}">
                  <a16:creationId xmlns:a16="http://schemas.microsoft.com/office/drawing/2014/main" id="{86FCC360-9F99-C8DA-CFB1-64DF627542A8}"/>
                </a:ext>
              </a:extLst>
            </p:cNvPr>
            <p:cNvSpPr/>
            <p:nvPr/>
          </p:nvSpPr>
          <p:spPr>
            <a:xfrm rot="2811822">
              <a:off x="1396208" y="4799216"/>
              <a:ext cx="428577" cy="212286"/>
            </a:xfrm>
            <a:prstGeom prst="rightArrow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id="{A862B472-362E-22FB-46D5-268E0D595D1B}"/>
                </a:ext>
              </a:extLst>
            </p:cNvPr>
            <p:cNvSpPr txBox="1"/>
            <p:nvPr/>
          </p:nvSpPr>
          <p:spPr>
            <a:xfrm>
              <a:off x="4277008" y="2129956"/>
              <a:ext cx="55925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i="1" dirty="0">
                  <a:latin typeface="Segoe UI Black" panose="020B0A02040204020203" pitchFamily="34" charset="0"/>
                </a:rPr>
                <a:t>N</a:t>
              </a:r>
              <a:endParaRPr lang="zh-CN" altLang="en-US" sz="2800" i="1" dirty="0">
                <a:latin typeface="Segoe UI Black" panose="020B0A02040204020203" pitchFamily="34" charset="0"/>
              </a:endParaRPr>
            </a:p>
          </p:txBody>
        </p:sp>
        <p:grpSp>
          <p:nvGrpSpPr>
            <p:cNvPr id="377" name="组合 376">
              <a:extLst>
                <a:ext uri="{FF2B5EF4-FFF2-40B4-BE49-F238E27FC236}">
                  <a16:creationId xmlns:a16="http://schemas.microsoft.com/office/drawing/2014/main" id="{3B6FE39F-FAF1-38D2-CBAA-A9F060AA3B7E}"/>
                </a:ext>
              </a:extLst>
            </p:cNvPr>
            <p:cNvGrpSpPr/>
            <p:nvPr/>
          </p:nvGrpSpPr>
          <p:grpSpPr>
            <a:xfrm>
              <a:off x="2151620" y="4034968"/>
              <a:ext cx="829682" cy="1611694"/>
              <a:chOff x="7590047" y="3767784"/>
              <a:chExt cx="829682" cy="1611694"/>
            </a:xfrm>
          </p:grpSpPr>
          <p:sp>
            <p:nvSpPr>
              <p:cNvPr id="362" name="文本框 361">
                <a:extLst>
                  <a:ext uri="{FF2B5EF4-FFF2-40B4-BE49-F238E27FC236}">
                    <a16:creationId xmlns:a16="http://schemas.microsoft.com/office/drawing/2014/main" id="{0ABF9712-B276-12E6-A881-41456A76C82C}"/>
                  </a:ext>
                </a:extLst>
              </p:cNvPr>
              <p:cNvSpPr txBox="1"/>
              <p:nvPr/>
            </p:nvSpPr>
            <p:spPr>
              <a:xfrm>
                <a:off x="7600274" y="3767784"/>
                <a:ext cx="8194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path</a:t>
                </a:r>
                <a:endParaRPr lang="zh-CN" altLang="en-US" sz="2400" b="1" i="1" dirty="0">
                  <a:latin typeface="Palatino Linotype" panose="02040502050505030304" pitchFamily="18" charset="0"/>
                </a:endParaRPr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416568E2-C36F-6196-CC5E-D8A2D95B2554}"/>
                  </a:ext>
                </a:extLst>
              </p:cNvPr>
              <p:cNvSpPr/>
              <p:nvPr/>
            </p:nvSpPr>
            <p:spPr>
              <a:xfrm>
                <a:off x="7593942" y="4357206"/>
                <a:ext cx="123940" cy="123940"/>
              </a:xfrm>
              <a:prstGeom prst="ellipse">
                <a:avLst/>
              </a:prstGeom>
              <a:solidFill>
                <a:srgbClr val="81B21F"/>
              </a:solidFill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65" name="直接箭头连接符 364">
                <a:extLst>
                  <a:ext uri="{FF2B5EF4-FFF2-40B4-BE49-F238E27FC236}">
                    <a16:creationId xmlns:a16="http://schemas.microsoft.com/office/drawing/2014/main" id="{700DF8AC-CBCB-DD21-3026-977F651B74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09289" y="4419195"/>
                <a:ext cx="305122" cy="0"/>
              </a:xfrm>
              <a:prstGeom prst="straightConnector1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6" name="椭圆 365">
                <a:extLst>
                  <a:ext uri="{FF2B5EF4-FFF2-40B4-BE49-F238E27FC236}">
                    <a16:creationId xmlns:a16="http://schemas.microsoft.com/office/drawing/2014/main" id="{48CE33F5-5A49-795F-57EC-D76F30B920F7}"/>
                  </a:ext>
                </a:extLst>
              </p:cNvPr>
              <p:cNvSpPr/>
              <p:nvPr/>
            </p:nvSpPr>
            <p:spPr>
              <a:xfrm>
                <a:off x="8223373" y="4355456"/>
                <a:ext cx="123940" cy="123940"/>
              </a:xfrm>
              <a:prstGeom prst="ellipse">
                <a:avLst/>
              </a:prstGeom>
              <a:solidFill>
                <a:srgbClr val="81B21F"/>
              </a:solidFill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7" name="椭圆 366">
                <a:extLst>
                  <a:ext uri="{FF2B5EF4-FFF2-40B4-BE49-F238E27FC236}">
                    <a16:creationId xmlns:a16="http://schemas.microsoft.com/office/drawing/2014/main" id="{DD85C5F5-4974-DC15-C142-D1AAF7FB5A37}"/>
                  </a:ext>
                </a:extLst>
              </p:cNvPr>
              <p:cNvSpPr/>
              <p:nvPr/>
            </p:nvSpPr>
            <p:spPr>
              <a:xfrm>
                <a:off x="7597093" y="4650568"/>
                <a:ext cx="123940" cy="123940"/>
              </a:xfrm>
              <a:prstGeom prst="ellipse">
                <a:avLst/>
              </a:prstGeom>
              <a:solidFill>
                <a:srgbClr val="EB7E60"/>
              </a:solidFill>
              <a:ln w="38100">
                <a:solidFill>
                  <a:srgbClr val="C7454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68" name="直接箭头连接符 367">
                <a:extLst>
                  <a:ext uri="{FF2B5EF4-FFF2-40B4-BE49-F238E27FC236}">
                    <a16:creationId xmlns:a16="http://schemas.microsoft.com/office/drawing/2014/main" id="{F2AD5AF0-A5F8-A13B-7ABB-19F640816F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843" y="4724031"/>
                <a:ext cx="305122" cy="0"/>
              </a:xfrm>
              <a:prstGeom prst="straightConnector1">
                <a:avLst/>
              </a:prstGeom>
              <a:ln w="28575">
                <a:solidFill>
                  <a:srgbClr val="C74546"/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9" name="椭圆 368">
                <a:extLst>
                  <a:ext uri="{FF2B5EF4-FFF2-40B4-BE49-F238E27FC236}">
                    <a16:creationId xmlns:a16="http://schemas.microsoft.com/office/drawing/2014/main" id="{5D8B7F52-163C-750F-C96E-44DAAF8031E6}"/>
                  </a:ext>
                </a:extLst>
              </p:cNvPr>
              <p:cNvSpPr/>
              <p:nvPr/>
            </p:nvSpPr>
            <p:spPr>
              <a:xfrm>
                <a:off x="8223373" y="4642237"/>
                <a:ext cx="123940" cy="123940"/>
              </a:xfrm>
              <a:prstGeom prst="ellipse">
                <a:avLst/>
              </a:prstGeom>
              <a:solidFill>
                <a:srgbClr val="EB7E60"/>
              </a:solidFill>
              <a:ln w="38100">
                <a:solidFill>
                  <a:srgbClr val="C7454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0" name="椭圆 369">
                <a:extLst>
                  <a:ext uri="{FF2B5EF4-FFF2-40B4-BE49-F238E27FC236}">
                    <a16:creationId xmlns:a16="http://schemas.microsoft.com/office/drawing/2014/main" id="{5A5D9FEC-33DD-3089-CBFD-0B0C006D3FF9}"/>
                  </a:ext>
                </a:extLst>
              </p:cNvPr>
              <p:cNvSpPr/>
              <p:nvPr/>
            </p:nvSpPr>
            <p:spPr>
              <a:xfrm>
                <a:off x="7592991" y="4954691"/>
                <a:ext cx="132271" cy="132271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8100">
                <a:solidFill>
                  <a:srgbClr val="33ABC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1" name="直接箭头连接符 370">
                <a:extLst>
                  <a:ext uri="{FF2B5EF4-FFF2-40B4-BE49-F238E27FC236}">
                    <a16:creationId xmlns:a16="http://schemas.microsoft.com/office/drawing/2014/main" id="{846081F8-49BD-5033-4DE1-D5CB5AFE91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843" y="5033139"/>
                <a:ext cx="305122" cy="0"/>
              </a:xfrm>
              <a:prstGeom prst="straightConnector1">
                <a:avLst/>
              </a:prstGeom>
              <a:ln w="28575">
                <a:solidFill>
                  <a:srgbClr val="33ABC1"/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2" name="椭圆 371">
                <a:extLst>
                  <a:ext uri="{FF2B5EF4-FFF2-40B4-BE49-F238E27FC236}">
                    <a16:creationId xmlns:a16="http://schemas.microsoft.com/office/drawing/2014/main" id="{A51653F6-CF68-F695-73AD-4E2CB4428D98}"/>
                  </a:ext>
                </a:extLst>
              </p:cNvPr>
              <p:cNvSpPr/>
              <p:nvPr/>
            </p:nvSpPr>
            <p:spPr>
              <a:xfrm>
                <a:off x="8229148" y="4957549"/>
                <a:ext cx="132271" cy="132271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8100">
                <a:solidFill>
                  <a:srgbClr val="33ABC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3" name="椭圆 372">
                <a:extLst>
                  <a:ext uri="{FF2B5EF4-FFF2-40B4-BE49-F238E27FC236}">
                    <a16:creationId xmlns:a16="http://schemas.microsoft.com/office/drawing/2014/main" id="{26197ACD-78BA-0047-8263-D5DE321422AA}"/>
                  </a:ext>
                </a:extLst>
              </p:cNvPr>
              <p:cNvSpPr/>
              <p:nvPr/>
            </p:nvSpPr>
            <p:spPr>
              <a:xfrm>
                <a:off x="7590047" y="5230291"/>
                <a:ext cx="128391" cy="128391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4" name="直接箭头连接符 373">
                <a:extLst>
                  <a:ext uri="{FF2B5EF4-FFF2-40B4-BE49-F238E27FC236}">
                    <a16:creationId xmlns:a16="http://schemas.microsoft.com/office/drawing/2014/main" id="{99FE1D2D-BD72-21D9-11AB-88128B6577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843" y="5308408"/>
                <a:ext cx="305122" cy="0"/>
              </a:xfrm>
              <a:prstGeom prst="straightConnector1">
                <a:avLst/>
              </a:prstGeom>
              <a:ln w="28575">
                <a:solidFill>
                  <a:srgbClr val="C55A11"/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5" name="椭圆 374">
                <a:extLst>
                  <a:ext uri="{FF2B5EF4-FFF2-40B4-BE49-F238E27FC236}">
                    <a16:creationId xmlns:a16="http://schemas.microsoft.com/office/drawing/2014/main" id="{61C09E80-A9A0-A706-B73B-D6EECF881EAA}"/>
                  </a:ext>
                </a:extLst>
              </p:cNvPr>
              <p:cNvSpPr/>
              <p:nvPr/>
            </p:nvSpPr>
            <p:spPr>
              <a:xfrm>
                <a:off x="8228797" y="5251087"/>
                <a:ext cx="128391" cy="128391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78" name="文本框 377">
              <a:extLst>
                <a:ext uri="{FF2B5EF4-FFF2-40B4-BE49-F238E27FC236}">
                  <a16:creationId xmlns:a16="http://schemas.microsoft.com/office/drawing/2014/main" id="{FE7FCF9D-999A-5C58-B3CC-C6AC491CDB67}"/>
                </a:ext>
              </a:extLst>
            </p:cNvPr>
            <p:cNvSpPr txBox="1"/>
            <p:nvPr/>
          </p:nvSpPr>
          <p:spPr>
            <a:xfrm>
              <a:off x="1753768" y="5663073"/>
              <a:ext cx="33210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edge abstraction process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380" name="箭头: 右 379">
              <a:extLst>
                <a:ext uri="{FF2B5EF4-FFF2-40B4-BE49-F238E27FC236}">
                  <a16:creationId xmlns:a16="http://schemas.microsoft.com/office/drawing/2014/main" id="{08444CD4-C84E-2990-44B3-C746E4F1BDE5}"/>
                </a:ext>
              </a:extLst>
            </p:cNvPr>
            <p:cNvSpPr/>
            <p:nvPr/>
          </p:nvSpPr>
          <p:spPr>
            <a:xfrm>
              <a:off x="3176202" y="4903898"/>
              <a:ext cx="428577" cy="212286"/>
            </a:xfrm>
            <a:prstGeom prst="rightArrow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文本框 380">
              <a:extLst>
                <a:ext uri="{FF2B5EF4-FFF2-40B4-BE49-F238E27FC236}">
                  <a16:creationId xmlns:a16="http://schemas.microsoft.com/office/drawing/2014/main" id="{C59F6944-FA7D-8B8F-CD47-8186EFA18D11}"/>
                </a:ext>
              </a:extLst>
            </p:cNvPr>
            <p:cNvSpPr txBox="1"/>
            <p:nvPr/>
          </p:nvSpPr>
          <p:spPr>
            <a:xfrm>
              <a:off x="3667129" y="4746580"/>
              <a:ext cx="132937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i="1" dirty="0">
                  <a:latin typeface="Segoe UI Black" panose="020B0A02040204020203" pitchFamily="34" charset="0"/>
                </a:rPr>
                <a:t>Road Congestion</a:t>
              </a:r>
              <a:endParaRPr lang="zh-CN" altLang="en-US" sz="1400" i="1" dirty="0">
                <a:latin typeface="Segoe UI Black" panose="020B0A02040204020203" pitchFamily="34" charset="0"/>
              </a:endParaRPr>
            </a:p>
          </p:txBody>
        </p: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E7EA3786-C590-E677-3233-439765C15AA7}"/>
                </a:ext>
              </a:extLst>
            </p:cNvPr>
            <p:cNvSpPr txBox="1"/>
            <p:nvPr/>
          </p:nvSpPr>
          <p:spPr>
            <a:xfrm>
              <a:off x="146631" y="6441015"/>
              <a:ext cx="422778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dirty="0" err="1">
                  <a:latin typeface="Segoe UI Black" panose="020B0A02040204020203" pitchFamily="34" charset="0"/>
                </a:rPr>
                <a:t>a.Data</a:t>
              </a:r>
              <a:r>
                <a:rPr lang="en-US" altLang="zh-CN" sz="2800" dirty="0">
                  <a:latin typeface="Segoe UI Black" panose="020B0A02040204020203" pitchFamily="34" charset="0"/>
                </a:rPr>
                <a:t> processing</a:t>
              </a: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472A3F0B-E1D2-11C3-42C9-77C13971B9AB}"/>
                </a:ext>
              </a:extLst>
            </p:cNvPr>
            <p:cNvSpPr/>
            <p:nvPr/>
          </p:nvSpPr>
          <p:spPr>
            <a:xfrm>
              <a:off x="-465448" y="3876166"/>
              <a:ext cx="88695" cy="88695"/>
            </a:xfrm>
            <a:prstGeom prst="ellipse">
              <a:avLst/>
            </a:prstGeom>
            <a:no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9B50F46-0BE8-9327-265E-7C1765B730A8}"/>
                </a:ext>
              </a:extLst>
            </p:cNvPr>
            <p:cNvSpPr txBox="1"/>
            <p:nvPr/>
          </p:nvSpPr>
          <p:spPr>
            <a:xfrm>
              <a:off x="4296560" y="4405988"/>
              <a:ext cx="55925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i="1" dirty="0">
                  <a:latin typeface="Segoe UI Black" panose="020B0A02040204020203" pitchFamily="34" charset="0"/>
                </a:rPr>
                <a:t>P</a:t>
              </a:r>
              <a:endParaRPr lang="zh-CN" altLang="en-US" sz="2800" i="1" dirty="0">
                <a:latin typeface="Segoe UI Black" panose="020B0A02040204020203" pitchFamily="34" charset="0"/>
              </a:endParaRPr>
            </a:p>
          </p:txBody>
        </p:sp>
      </p:grpSp>
      <p:sp>
        <p:nvSpPr>
          <p:cNvPr id="436" name="箭头: 左 435">
            <a:extLst>
              <a:ext uri="{FF2B5EF4-FFF2-40B4-BE49-F238E27FC236}">
                <a16:creationId xmlns:a16="http://schemas.microsoft.com/office/drawing/2014/main" id="{E3EC98FA-0490-FF33-4623-42CF4DDA0626}"/>
              </a:ext>
            </a:extLst>
          </p:cNvPr>
          <p:cNvSpPr/>
          <p:nvPr/>
        </p:nvSpPr>
        <p:spPr>
          <a:xfrm rot="16200000">
            <a:off x="8069944" y="5378036"/>
            <a:ext cx="830996" cy="593813"/>
          </a:xfrm>
          <a:prstGeom prst="leftArrow">
            <a:avLst/>
          </a:prstGeom>
          <a:solidFill>
            <a:srgbClr val="41B9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7" name="文本框 436">
            <a:extLst>
              <a:ext uri="{FF2B5EF4-FFF2-40B4-BE49-F238E27FC236}">
                <a16:creationId xmlns:a16="http://schemas.microsoft.com/office/drawing/2014/main" id="{F661EA10-C2AF-4F13-F1F2-534F97E108EC}"/>
              </a:ext>
            </a:extLst>
          </p:cNvPr>
          <p:cNvSpPr txBox="1"/>
          <p:nvPr/>
        </p:nvSpPr>
        <p:spPr>
          <a:xfrm>
            <a:off x="8778956" y="5246083"/>
            <a:ext cx="34408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i="1" dirty="0">
                <a:latin typeface="Segoe UI Black" panose="020B0A02040204020203" pitchFamily="34" charset="0"/>
              </a:rPr>
              <a:t>Min-max flow model </a:t>
            </a:r>
          </a:p>
        </p:txBody>
      </p:sp>
      <p:sp>
        <p:nvSpPr>
          <p:cNvPr id="438" name="箭头: 下 437">
            <a:extLst>
              <a:ext uri="{FF2B5EF4-FFF2-40B4-BE49-F238E27FC236}">
                <a16:creationId xmlns:a16="http://schemas.microsoft.com/office/drawing/2014/main" id="{C1BF21CC-1101-CFFE-3CEC-38CE797B853C}"/>
              </a:ext>
            </a:extLst>
          </p:cNvPr>
          <p:cNvSpPr/>
          <p:nvPr/>
        </p:nvSpPr>
        <p:spPr>
          <a:xfrm rot="16200000">
            <a:off x="4659356" y="2055318"/>
            <a:ext cx="617532" cy="1246715"/>
          </a:xfrm>
          <a:prstGeom prst="downArrow">
            <a:avLst/>
          </a:prstGeom>
          <a:solidFill>
            <a:srgbClr val="C8E5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文本框 441">
            <a:extLst>
              <a:ext uri="{FF2B5EF4-FFF2-40B4-BE49-F238E27FC236}">
                <a16:creationId xmlns:a16="http://schemas.microsoft.com/office/drawing/2014/main" id="{CAF85C51-81B3-97FC-4BA0-693C7A42ACA7}"/>
              </a:ext>
            </a:extLst>
          </p:cNvPr>
          <p:cNvSpPr txBox="1"/>
          <p:nvPr/>
        </p:nvSpPr>
        <p:spPr>
          <a:xfrm>
            <a:off x="4476011" y="6084482"/>
            <a:ext cx="42277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Segoe UI Black" panose="020B0A02040204020203" pitchFamily="34" charset="0"/>
              </a:rPr>
              <a:t>b. Graph Theory Problems Solving</a:t>
            </a:r>
          </a:p>
        </p:txBody>
      </p:sp>
      <p:sp>
        <p:nvSpPr>
          <p:cNvPr id="487" name="文本框 486">
            <a:extLst>
              <a:ext uri="{FF2B5EF4-FFF2-40B4-BE49-F238E27FC236}">
                <a16:creationId xmlns:a16="http://schemas.microsoft.com/office/drawing/2014/main" id="{5B098AD2-ECE8-61B9-DC67-5308E7A2F072}"/>
              </a:ext>
            </a:extLst>
          </p:cNvPr>
          <p:cNvSpPr txBox="1"/>
          <p:nvPr/>
        </p:nvSpPr>
        <p:spPr>
          <a:xfrm>
            <a:off x="4195645" y="1904540"/>
            <a:ext cx="79008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i="1" dirty="0">
                <a:latin typeface="Segoe UI Black" panose="020B0A02040204020203" pitchFamily="34" charset="0"/>
                <a:ea typeface="Segoe UI Black" panose="020B0A02040204020203" pitchFamily="34" charset="0"/>
              </a:rPr>
              <a:t>Graph G = (N,P)</a:t>
            </a:r>
            <a:endParaRPr lang="zh-CN" altLang="en-US" sz="1800" i="1" dirty="0">
              <a:latin typeface="Segoe UI Black" panose="020B0A02040204020203" pitchFamily="34" charset="0"/>
            </a:endParaRPr>
          </a:p>
        </p:txBody>
      </p:sp>
      <p:pic>
        <p:nvPicPr>
          <p:cNvPr id="489" name="图片 488">
            <a:extLst>
              <a:ext uri="{FF2B5EF4-FFF2-40B4-BE49-F238E27FC236}">
                <a16:creationId xmlns:a16="http://schemas.microsoft.com/office/drawing/2014/main" id="{6AF1F6F5-AB33-0852-72D2-5E5426E0EC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386" y="362766"/>
            <a:ext cx="7341698" cy="5331068"/>
          </a:xfrm>
          <a:prstGeom prst="rect">
            <a:avLst/>
          </a:prstGeom>
        </p:spPr>
      </p:pic>
      <p:sp>
        <p:nvSpPr>
          <p:cNvPr id="490" name="矩形: 圆角 489">
            <a:extLst>
              <a:ext uri="{FF2B5EF4-FFF2-40B4-BE49-F238E27FC236}">
                <a16:creationId xmlns:a16="http://schemas.microsoft.com/office/drawing/2014/main" id="{E5ED3FBC-DB5A-925D-A6FA-F8C1C5DE3044}"/>
              </a:ext>
            </a:extLst>
          </p:cNvPr>
          <p:cNvSpPr/>
          <p:nvPr/>
        </p:nvSpPr>
        <p:spPr>
          <a:xfrm>
            <a:off x="7743416" y="6199467"/>
            <a:ext cx="2873143" cy="830997"/>
          </a:xfrm>
          <a:prstGeom prst="roundRect">
            <a:avLst/>
          </a:prstGeom>
          <a:solidFill>
            <a:srgbClr val="F8BEA9"/>
          </a:solidFill>
          <a:ln w="38100"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1" name="文本框 440">
            <a:extLst>
              <a:ext uri="{FF2B5EF4-FFF2-40B4-BE49-F238E27FC236}">
                <a16:creationId xmlns:a16="http://schemas.microsoft.com/office/drawing/2014/main" id="{50E733B3-D32E-F6C5-6058-9E284591B1EA}"/>
              </a:ext>
            </a:extLst>
          </p:cNvPr>
          <p:cNvSpPr txBox="1"/>
          <p:nvPr/>
        </p:nvSpPr>
        <p:spPr>
          <a:xfrm>
            <a:off x="7802775" y="6306183"/>
            <a:ext cx="38125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i="1" dirty="0">
                <a:latin typeface="Segoe UI Black" panose="020B0A02040204020203" pitchFamily="34" charset="0"/>
              </a:rPr>
              <a:t>Minimizing Congestion Accumulation</a:t>
            </a:r>
          </a:p>
        </p:txBody>
      </p:sp>
      <p:pic>
        <p:nvPicPr>
          <p:cNvPr id="495" name="图片 494">
            <a:extLst>
              <a:ext uri="{FF2B5EF4-FFF2-40B4-BE49-F238E27FC236}">
                <a16:creationId xmlns:a16="http://schemas.microsoft.com/office/drawing/2014/main" id="{08C52D22-BA06-66D6-5DB1-3F48E48AA2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1955" y="6308636"/>
            <a:ext cx="539307" cy="539307"/>
          </a:xfrm>
          <a:prstGeom prst="rect">
            <a:avLst/>
          </a:prstGeom>
        </p:spPr>
      </p:pic>
      <p:pic>
        <p:nvPicPr>
          <p:cNvPr id="833" name="图片 832">
            <a:extLst>
              <a:ext uri="{FF2B5EF4-FFF2-40B4-BE49-F238E27FC236}">
                <a16:creationId xmlns:a16="http://schemas.microsoft.com/office/drawing/2014/main" id="{70562139-EEE9-D182-5673-51A7EBACF3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0"/>
          <a:stretch/>
        </p:blipFill>
        <p:spPr>
          <a:xfrm>
            <a:off x="13970072" y="706540"/>
            <a:ext cx="4986923" cy="5621135"/>
          </a:xfrm>
          <a:prstGeom prst="rect">
            <a:avLst/>
          </a:prstGeom>
        </p:spPr>
      </p:pic>
      <p:sp>
        <p:nvSpPr>
          <p:cNvPr id="950" name="箭头: 下 949">
            <a:extLst>
              <a:ext uri="{FF2B5EF4-FFF2-40B4-BE49-F238E27FC236}">
                <a16:creationId xmlns:a16="http://schemas.microsoft.com/office/drawing/2014/main" id="{24A4B3BC-979A-B754-5446-055AB719A17D}"/>
              </a:ext>
            </a:extLst>
          </p:cNvPr>
          <p:cNvSpPr/>
          <p:nvPr/>
        </p:nvSpPr>
        <p:spPr>
          <a:xfrm rot="5400000">
            <a:off x="12299100" y="3555886"/>
            <a:ext cx="617532" cy="1771645"/>
          </a:xfrm>
          <a:prstGeom prst="downArrow">
            <a:avLst/>
          </a:prstGeom>
          <a:solidFill>
            <a:srgbClr val="F8BE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1" name="文本框 950">
            <a:extLst>
              <a:ext uri="{FF2B5EF4-FFF2-40B4-BE49-F238E27FC236}">
                <a16:creationId xmlns:a16="http://schemas.microsoft.com/office/drawing/2014/main" id="{9F1D5FDF-605C-C0F6-4903-55080B44A883}"/>
              </a:ext>
            </a:extLst>
          </p:cNvPr>
          <p:cNvSpPr txBox="1"/>
          <p:nvPr/>
        </p:nvSpPr>
        <p:spPr>
          <a:xfrm>
            <a:off x="12192000" y="6478283"/>
            <a:ext cx="71868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Segoe UI Black" panose="020B0A02040204020203" pitchFamily="34" charset="0"/>
              </a:rPr>
              <a:t>c. Random Pairwise Sampling Model</a:t>
            </a:r>
          </a:p>
        </p:txBody>
      </p:sp>
      <p:grpSp>
        <p:nvGrpSpPr>
          <p:cNvPr id="952" name="组合 951">
            <a:extLst>
              <a:ext uri="{FF2B5EF4-FFF2-40B4-BE49-F238E27FC236}">
                <a16:creationId xmlns:a16="http://schemas.microsoft.com/office/drawing/2014/main" id="{2FAFB801-DC2D-FFDD-15DD-4A6B5657B836}"/>
              </a:ext>
            </a:extLst>
          </p:cNvPr>
          <p:cNvGrpSpPr/>
          <p:nvPr/>
        </p:nvGrpSpPr>
        <p:grpSpPr>
          <a:xfrm>
            <a:off x="11695788" y="1889449"/>
            <a:ext cx="1888856" cy="1926337"/>
            <a:chOff x="6035885" y="1132821"/>
            <a:chExt cx="1334790" cy="1361276"/>
          </a:xfrm>
        </p:grpSpPr>
        <p:sp>
          <p:nvSpPr>
            <p:cNvPr id="953" name="双括号 952">
              <a:extLst>
                <a:ext uri="{FF2B5EF4-FFF2-40B4-BE49-F238E27FC236}">
                  <a16:creationId xmlns:a16="http://schemas.microsoft.com/office/drawing/2014/main" id="{B92B36AD-5CC3-3404-E113-5B2B78F8671E}"/>
                </a:ext>
              </a:extLst>
            </p:cNvPr>
            <p:cNvSpPr/>
            <p:nvPr/>
          </p:nvSpPr>
          <p:spPr>
            <a:xfrm>
              <a:off x="6035885" y="1132821"/>
              <a:ext cx="1334790" cy="1361276"/>
            </a:xfrm>
            <a:prstGeom prst="bracketPair">
              <a:avLst/>
            </a:prstGeom>
            <a:ln w="57150">
              <a:solidFill>
                <a:srgbClr val="222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4" name="矩形: 圆角 953">
              <a:extLst>
                <a:ext uri="{FF2B5EF4-FFF2-40B4-BE49-F238E27FC236}">
                  <a16:creationId xmlns:a16="http://schemas.microsoft.com/office/drawing/2014/main" id="{66691CF8-8036-0226-78FF-067C82E9C602}"/>
                </a:ext>
              </a:extLst>
            </p:cNvPr>
            <p:cNvSpPr/>
            <p:nvPr/>
          </p:nvSpPr>
          <p:spPr>
            <a:xfrm>
              <a:off x="6234829" y="1320025"/>
              <a:ext cx="955040" cy="24003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5" name="椭圆 954">
              <a:extLst>
                <a:ext uri="{FF2B5EF4-FFF2-40B4-BE49-F238E27FC236}">
                  <a16:creationId xmlns:a16="http://schemas.microsoft.com/office/drawing/2014/main" id="{3CA10B3C-3BAA-021F-54E4-508678E8BCA1}"/>
                </a:ext>
              </a:extLst>
            </p:cNvPr>
            <p:cNvSpPr/>
            <p:nvPr/>
          </p:nvSpPr>
          <p:spPr>
            <a:xfrm>
              <a:off x="6288794" y="1383196"/>
              <a:ext cx="127000" cy="127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6" name="椭圆 955">
              <a:extLst>
                <a:ext uri="{FF2B5EF4-FFF2-40B4-BE49-F238E27FC236}">
                  <a16:creationId xmlns:a16="http://schemas.microsoft.com/office/drawing/2014/main" id="{59D98731-468D-1BD0-45B2-0F2AB2543784}"/>
                </a:ext>
              </a:extLst>
            </p:cNvPr>
            <p:cNvSpPr/>
            <p:nvPr/>
          </p:nvSpPr>
          <p:spPr>
            <a:xfrm>
              <a:off x="6456434" y="1383196"/>
              <a:ext cx="127000" cy="127000"/>
            </a:xfrm>
            <a:prstGeom prst="ellipse">
              <a:avLst/>
            </a:prstGeom>
            <a:solidFill>
              <a:srgbClr val="C5E0B4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7" name="椭圆 956">
              <a:extLst>
                <a:ext uri="{FF2B5EF4-FFF2-40B4-BE49-F238E27FC236}">
                  <a16:creationId xmlns:a16="http://schemas.microsoft.com/office/drawing/2014/main" id="{AD3169D6-5C08-A5A8-E4B6-D871B93EAE6B}"/>
                </a:ext>
              </a:extLst>
            </p:cNvPr>
            <p:cNvSpPr/>
            <p:nvPr/>
          </p:nvSpPr>
          <p:spPr>
            <a:xfrm>
              <a:off x="6989834" y="1383196"/>
              <a:ext cx="127000" cy="127000"/>
            </a:xfrm>
            <a:prstGeom prst="ellipse">
              <a:avLst/>
            </a:prstGeom>
            <a:solidFill>
              <a:srgbClr val="F4B18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8" name="椭圆 957">
              <a:extLst>
                <a:ext uri="{FF2B5EF4-FFF2-40B4-BE49-F238E27FC236}">
                  <a16:creationId xmlns:a16="http://schemas.microsoft.com/office/drawing/2014/main" id="{C4AAB550-A930-40E1-6B17-65BCF817D3FC}"/>
                </a:ext>
              </a:extLst>
            </p:cNvPr>
            <p:cNvSpPr/>
            <p:nvPr/>
          </p:nvSpPr>
          <p:spPr>
            <a:xfrm>
              <a:off x="6646310" y="1423836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9" name="椭圆 958">
              <a:extLst>
                <a:ext uri="{FF2B5EF4-FFF2-40B4-BE49-F238E27FC236}">
                  <a16:creationId xmlns:a16="http://schemas.microsoft.com/office/drawing/2014/main" id="{94538A8A-A488-8F13-F08A-1588A83F7AA3}"/>
                </a:ext>
              </a:extLst>
            </p:cNvPr>
            <p:cNvSpPr/>
            <p:nvPr/>
          </p:nvSpPr>
          <p:spPr>
            <a:xfrm>
              <a:off x="6754905" y="1423835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0" name="椭圆 959">
              <a:extLst>
                <a:ext uri="{FF2B5EF4-FFF2-40B4-BE49-F238E27FC236}">
                  <a16:creationId xmlns:a16="http://schemas.microsoft.com/office/drawing/2014/main" id="{105CF546-1F3C-6ADD-4D41-B16933B1151E}"/>
                </a:ext>
              </a:extLst>
            </p:cNvPr>
            <p:cNvSpPr/>
            <p:nvPr/>
          </p:nvSpPr>
          <p:spPr>
            <a:xfrm>
              <a:off x="6858379" y="1423835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1" name="矩形: 圆角 960">
              <a:extLst>
                <a:ext uri="{FF2B5EF4-FFF2-40B4-BE49-F238E27FC236}">
                  <a16:creationId xmlns:a16="http://schemas.microsoft.com/office/drawing/2014/main" id="{E3562B74-5A42-9A22-41C3-F68CA94F5D5F}"/>
                </a:ext>
              </a:extLst>
            </p:cNvPr>
            <p:cNvSpPr/>
            <p:nvPr/>
          </p:nvSpPr>
          <p:spPr>
            <a:xfrm>
              <a:off x="6246080" y="2092861"/>
              <a:ext cx="955040" cy="24003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2" name="椭圆 961">
              <a:extLst>
                <a:ext uri="{FF2B5EF4-FFF2-40B4-BE49-F238E27FC236}">
                  <a16:creationId xmlns:a16="http://schemas.microsoft.com/office/drawing/2014/main" id="{6C1E1998-8B3D-6A48-B907-413B42C0E0AB}"/>
                </a:ext>
              </a:extLst>
            </p:cNvPr>
            <p:cNvSpPr/>
            <p:nvPr/>
          </p:nvSpPr>
          <p:spPr>
            <a:xfrm>
              <a:off x="6292425" y="2156032"/>
              <a:ext cx="127000" cy="127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3" name="椭圆 962">
              <a:extLst>
                <a:ext uri="{FF2B5EF4-FFF2-40B4-BE49-F238E27FC236}">
                  <a16:creationId xmlns:a16="http://schemas.microsoft.com/office/drawing/2014/main" id="{E5AA9477-B21B-E722-D225-8A906F597BE7}"/>
                </a:ext>
              </a:extLst>
            </p:cNvPr>
            <p:cNvSpPr/>
            <p:nvPr/>
          </p:nvSpPr>
          <p:spPr>
            <a:xfrm>
              <a:off x="6467685" y="2156032"/>
              <a:ext cx="127000" cy="127000"/>
            </a:xfrm>
            <a:prstGeom prst="ellipse">
              <a:avLst/>
            </a:prstGeom>
            <a:solidFill>
              <a:srgbClr val="8D73B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4" name="椭圆 963">
              <a:extLst>
                <a:ext uri="{FF2B5EF4-FFF2-40B4-BE49-F238E27FC236}">
                  <a16:creationId xmlns:a16="http://schemas.microsoft.com/office/drawing/2014/main" id="{C87D9811-C0EC-ABB5-63DE-F1733D4178BC}"/>
                </a:ext>
              </a:extLst>
            </p:cNvPr>
            <p:cNvSpPr/>
            <p:nvPr/>
          </p:nvSpPr>
          <p:spPr>
            <a:xfrm>
              <a:off x="7001085" y="2156032"/>
              <a:ext cx="127000" cy="127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5" name="椭圆 964">
              <a:extLst>
                <a:ext uri="{FF2B5EF4-FFF2-40B4-BE49-F238E27FC236}">
                  <a16:creationId xmlns:a16="http://schemas.microsoft.com/office/drawing/2014/main" id="{5D0D161B-BF29-DA8E-3373-26992F0E6572}"/>
                </a:ext>
              </a:extLst>
            </p:cNvPr>
            <p:cNvSpPr/>
            <p:nvPr/>
          </p:nvSpPr>
          <p:spPr>
            <a:xfrm>
              <a:off x="6657561" y="2196672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6" name="椭圆 965">
              <a:extLst>
                <a:ext uri="{FF2B5EF4-FFF2-40B4-BE49-F238E27FC236}">
                  <a16:creationId xmlns:a16="http://schemas.microsoft.com/office/drawing/2014/main" id="{08518D96-7CF8-2A2F-2772-96AB8374DA5C}"/>
                </a:ext>
              </a:extLst>
            </p:cNvPr>
            <p:cNvSpPr/>
            <p:nvPr/>
          </p:nvSpPr>
          <p:spPr>
            <a:xfrm>
              <a:off x="6766156" y="2196671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7" name="椭圆 966">
              <a:extLst>
                <a:ext uri="{FF2B5EF4-FFF2-40B4-BE49-F238E27FC236}">
                  <a16:creationId xmlns:a16="http://schemas.microsoft.com/office/drawing/2014/main" id="{B37BF5ED-F3FC-F796-9ECA-11532AC3DEC1}"/>
                </a:ext>
              </a:extLst>
            </p:cNvPr>
            <p:cNvSpPr/>
            <p:nvPr/>
          </p:nvSpPr>
          <p:spPr>
            <a:xfrm>
              <a:off x="6869630" y="2196671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8" name="矩形: 圆角 967">
              <a:extLst>
                <a:ext uri="{FF2B5EF4-FFF2-40B4-BE49-F238E27FC236}">
                  <a16:creationId xmlns:a16="http://schemas.microsoft.com/office/drawing/2014/main" id="{9B12FA36-B0CD-4EC6-DC89-164D0C484C81}"/>
                </a:ext>
              </a:extLst>
            </p:cNvPr>
            <p:cNvSpPr/>
            <p:nvPr/>
          </p:nvSpPr>
          <p:spPr>
            <a:xfrm>
              <a:off x="6234829" y="1709649"/>
              <a:ext cx="955040" cy="24003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9" name="椭圆 968">
              <a:extLst>
                <a:ext uri="{FF2B5EF4-FFF2-40B4-BE49-F238E27FC236}">
                  <a16:creationId xmlns:a16="http://schemas.microsoft.com/office/drawing/2014/main" id="{270011D9-D1DF-ECB7-1315-F5BBA1A7C7F8}"/>
                </a:ext>
              </a:extLst>
            </p:cNvPr>
            <p:cNvSpPr/>
            <p:nvPr/>
          </p:nvSpPr>
          <p:spPr>
            <a:xfrm>
              <a:off x="6281174" y="1772820"/>
              <a:ext cx="127000" cy="127000"/>
            </a:xfrm>
            <a:prstGeom prst="ellipse">
              <a:avLst/>
            </a:prstGeom>
            <a:solidFill>
              <a:srgbClr val="F4B18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0" name="椭圆 969">
              <a:extLst>
                <a:ext uri="{FF2B5EF4-FFF2-40B4-BE49-F238E27FC236}">
                  <a16:creationId xmlns:a16="http://schemas.microsoft.com/office/drawing/2014/main" id="{564B5780-BF1F-DA79-A5FA-35B987D5B957}"/>
                </a:ext>
              </a:extLst>
            </p:cNvPr>
            <p:cNvSpPr/>
            <p:nvPr/>
          </p:nvSpPr>
          <p:spPr>
            <a:xfrm>
              <a:off x="6456434" y="1772820"/>
              <a:ext cx="127000" cy="127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1" name="椭圆 970">
              <a:extLst>
                <a:ext uri="{FF2B5EF4-FFF2-40B4-BE49-F238E27FC236}">
                  <a16:creationId xmlns:a16="http://schemas.microsoft.com/office/drawing/2014/main" id="{64BE1F4B-7E7A-426A-4043-1B00D746124A}"/>
                </a:ext>
              </a:extLst>
            </p:cNvPr>
            <p:cNvSpPr/>
            <p:nvPr/>
          </p:nvSpPr>
          <p:spPr>
            <a:xfrm>
              <a:off x="6989834" y="1772820"/>
              <a:ext cx="127000" cy="127000"/>
            </a:xfrm>
            <a:prstGeom prst="ellipse">
              <a:avLst/>
            </a:prstGeom>
            <a:solidFill>
              <a:srgbClr val="DAE3F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2" name="椭圆 971">
              <a:extLst>
                <a:ext uri="{FF2B5EF4-FFF2-40B4-BE49-F238E27FC236}">
                  <a16:creationId xmlns:a16="http://schemas.microsoft.com/office/drawing/2014/main" id="{75E22512-835F-34A6-74D7-7CA5F91EFAE9}"/>
                </a:ext>
              </a:extLst>
            </p:cNvPr>
            <p:cNvSpPr/>
            <p:nvPr/>
          </p:nvSpPr>
          <p:spPr>
            <a:xfrm>
              <a:off x="6646310" y="1813460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3" name="椭圆 972">
              <a:extLst>
                <a:ext uri="{FF2B5EF4-FFF2-40B4-BE49-F238E27FC236}">
                  <a16:creationId xmlns:a16="http://schemas.microsoft.com/office/drawing/2014/main" id="{48F98865-C46C-2AC0-13F8-3840A75D4AF8}"/>
                </a:ext>
              </a:extLst>
            </p:cNvPr>
            <p:cNvSpPr/>
            <p:nvPr/>
          </p:nvSpPr>
          <p:spPr>
            <a:xfrm>
              <a:off x="6754905" y="1813459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4" name="椭圆 973">
              <a:extLst>
                <a:ext uri="{FF2B5EF4-FFF2-40B4-BE49-F238E27FC236}">
                  <a16:creationId xmlns:a16="http://schemas.microsoft.com/office/drawing/2014/main" id="{3D49B0DE-0D30-8B76-79AA-19619DC07374}"/>
                </a:ext>
              </a:extLst>
            </p:cNvPr>
            <p:cNvSpPr/>
            <p:nvPr/>
          </p:nvSpPr>
          <p:spPr>
            <a:xfrm>
              <a:off x="6858379" y="1813459"/>
              <a:ext cx="45719" cy="45719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5" name="文本框 974">
            <a:extLst>
              <a:ext uri="{FF2B5EF4-FFF2-40B4-BE49-F238E27FC236}">
                <a16:creationId xmlns:a16="http://schemas.microsoft.com/office/drawing/2014/main" id="{3687337A-7FB2-53F9-3D14-DD3ECEA59386}"/>
              </a:ext>
            </a:extLst>
          </p:cNvPr>
          <p:cNvSpPr txBox="1"/>
          <p:nvPr/>
        </p:nvSpPr>
        <p:spPr>
          <a:xfrm>
            <a:off x="11615297" y="3809189"/>
            <a:ext cx="79008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i="1" dirty="0">
                <a:latin typeface="Segoe UI Black" panose="020B0A02040204020203" pitchFamily="34" charset="0"/>
              </a:rPr>
              <a:t>Random </a:t>
            </a:r>
            <a:r>
              <a:rPr lang="en-US" altLang="zh-CN" sz="1800" i="1" dirty="0" err="1">
                <a:latin typeface="Segoe UI Black" panose="020B0A02040204020203" pitchFamily="34" charset="0"/>
              </a:rPr>
              <a:t>rs</a:t>
            </a:r>
            <a:r>
              <a:rPr lang="en-US" altLang="zh-CN" sz="1800" i="1" dirty="0">
                <a:latin typeface="Segoe UI Black" panose="020B0A02040204020203" pitchFamily="34" charset="0"/>
              </a:rPr>
              <a:t> and rt</a:t>
            </a:r>
            <a:endParaRPr lang="zh-CN" altLang="en-US" sz="1800" i="1" dirty="0">
              <a:latin typeface="Segoe UI Black" panose="020B0A02040204020203" pitchFamily="34" charset="0"/>
            </a:endParaRPr>
          </a:p>
        </p:txBody>
      </p:sp>
      <p:sp>
        <p:nvSpPr>
          <p:cNvPr id="993" name="矩形: 圆角 992">
            <a:extLst>
              <a:ext uri="{FF2B5EF4-FFF2-40B4-BE49-F238E27FC236}">
                <a16:creationId xmlns:a16="http://schemas.microsoft.com/office/drawing/2014/main" id="{18B81594-EE85-0F05-C5A6-3733A1CD8D36}"/>
              </a:ext>
            </a:extLst>
          </p:cNvPr>
          <p:cNvSpPr/>
          <p:nvPr/>
        </p:nvSpPr>
        <p:spPr>
          <a:xfrm rot="1321682">
            <a:off x="8033685" y="379822"/>
            <a:ext cx="884332" cy="3114553"/>
          </a:xfrm>
          <a:prstGeom prst="roundRect">
            <a:avLst/>
          </a:prstGeom>
          <a:noFill/>
          <a:ln w="57150">
            <a:solidFill>
              <a:srgbClr val="FF0000">
                <a:alpha val="47000"/>
              </a:srgb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4" name="文本框 993">
            <a:extLst>
              <a:ext uri="{FF2B5EF4-FFF2-40B4-BE49-F238E27FC236}">
                <a16:creationId xmlns:a16="http://schemas.microsoft.com/office/drawing/2014/main" id="{D1708419-F8C7-0078-D838-01863050BF3B}"/>
              </a:ext>
            </a:extLst>
          </p:cNvPr>
          <p:cNvSpPr txBox="1"/>
          <p:nvPr/>
        </p:nvSpPr>
        <p:spPr>
          <a:xfrm>
            <a:off x="4660884" y="290842"/>
            <a:ext cx="38125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i="1" dirty="0">
                <a:latin typeface="Segoe UI Black" panose="020B0A02040204020203" pitchFamily="34" charset="0"/>
              </a:rPr>
              <a:t>Pathfinding Patterns for Pedestrian Flow Based on Optimal Experience</a:t>
            </a:r>
          </a:p>
        </p:txBody>
      </p:sp>
      <p:cxnSp>
        <p:nvCxnSpPr>
          <p:cNvPr id="996" name="直接箭头连接符 995">
            <a:extLst>
              <a:ext uri="{FF2B5EF4-FFF2-40B4-BE49-F238E27FC236}">
                <a16:creationId xmlns:a16="http://schemas.microsoft.com/office/drawing/2014/main" id="{47C75D70-72B3-70BD-6F80-85539EB1D88E}"/>
              </a:ext>
            </a:extLst>
          </p:cNvPr>
          <p:cNvCxnSpPr>
            <a:cxnSpLocks/>
          </p:cNvCxnSpPr>
          <p:nvPr/>
        </p:nvCxnSpPr>
        <p:spPr>
          <a:xfrm>
            <a:off x="7867199" y="589586"/>
            <a:ext cx="411909" cy="224476"/>
          </a:xfrm>
          <a:prstGeom prst="straightConnector1">
            <a:avLst/>
          </a:prstGeom>
          <a:ln w="28575">
            <a:solidFill>
              <a:srgbClr val="FF87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19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55A43937-8A2E-3BEB-0D31-8B8FB4EB8DEB}"/>
              </a:ext>
            </a:extLst>
          </p:cNvPr>
          <p:cNvGrpSpPr/>
          <p:nvPr/>
        </p:nvGrpSpPr>
        <p:grpSpPr>
          <a:xfrm>
            <a:off x="5027800" y="198146"/>
            <a:ext cx="7646301" cy="6210181"/>
            <a:chOff x="3261236" y="-1232440"/>
            <a:chExt cx="7646301" cy="6210181"/>
          </a:xfrm>
        </p:grpSpPr>
        <p:grpSp>
          <p:nvGrpSpPr>
            <p:cNvPr id="395" name="组合 394">
              <a:extLst>
                <a:ext uri="{FF2B5EF4-FFF2-40B4-BE49-F238E27FC236}">
                  <a16:creationId xmlns:a16="http://schemas.microsoft.com/office/drawing/2014/main" id="{FE75FFAB-0F7B-1CA8-150F-74634D5EC4E6}"/>
                </a:ext>
              </a:extLst>
            </p:cNvPr>
            <p:cNvGrpSpPr/>
            <p:nvPr/>
          </p:nvGrpSpPr>
          <p:grpSpPr>
            <a:xfrm>
              <a:off x="3261236" y="-1232440"/>
              <a:ext cx="6650490" cy="6210181"/>
              <a:chOff x="3162913" y="-439573"/>
              <a:chExt cx="6650490" cy="6210181"/>
            </a:xfrm>
          </p:grpSpPr>
          <p:sp>
            <p:nvSpPr>
              <p:cNvPr id="401" name="椭圆 400">
                <a:extLst>
                  <a:ext uri="{FF2B5EF4-FFF2-40B4-BE49-F238E27FC236}">
                    <a16:creationId xmlns:a16="http://schemas.microsoft.com/office/drawing/2014/main" id="{EF839869-1F36-3A33-6B66-08E2AE92E1B6}"/>
                  </a:ext>
                </a:extLst>
              </p:cNvPr>
              <p:cNvSpPr/>
              <p:nvPr/>
            </p:nvSpPr>
            <p:spPr>
              <a:xfrm>
                <a:off x="4762130" y="843694"/>
                <a:ext cx="3910056" cy="3910056"/>
              </a:xfrm>
              <a:prstGeom prst="ellipse">
                <a:avLst/>
              </a:prstGeom>
              <a:noFill/>
              <a:ln w="38100">
                <a:solidFill>
                  <a:srgbClr val="C5E0B4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2" name="直接箭头连接符 401">
                <a:extLst>
                  <a:ext uri="{FF2B5EF4-FFF2-40B4-BE49-F238E27FC236}">
                    <a16:creationId xmlns:a16="http://schemas.microsoft.com/office/drawing/2014/main" id="{F7508C19-41E8-4061-DB33-1BC3FA879A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9342" y="4420227"/>
                <a:ext cx="753179" cy="421807"/>
              </a:xfrm>
              <a:prstGeom prst="straightConnector1">
                <a:avLst/>
              </a:prstGeom>
              <a:ln w="76200">
                <a:solidFill>
                  <a:srgbClr val="C5E0B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直接箭头连接符 402">
                <a:extLst>
                  <a:ext uri="{FF2B5EF4-FFF2-40B4-BE49-F238E27FC236}">
                    <a16:creationId xmlns:a16="http://schemas.microsoft.com/office/drawing/2014/main" id="{AAAC8CFF-82D4-C2DC-D4D1-54C76D7232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38376" y="4038863"/>
                <a:ext cx="75215" cy="594026"/>
              </a:xfrm>
              <a:prstGeom prst="straightConnector1">
                <a:avLst/>
              </a:prstGeom>
              <a:ln w="76200">
                <a:solidFill>
                  <a:srgbClr val="C5E0B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箭头连接符 403">
                <a:extLst>
                  <a:ext uri="{FF2B5EF4-FFF2-40B4-BE49-F238E27FC236}">
                    <a16:creationId xmlns:a16="http://schemas.microsoft.com/office/drawing/2014/main" id="{20097FC7-8DA3-63BB-C256-75EAFFDAA4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51593" y="4071399"/>
                <a:ext cx="420233" cy="978420"/>
              </a:xfrm>
              <a:prstGeom prst="straightConnector1">
                <a:avLst/>
              </a:prstGeom>
              <a:ln w="76200">
                <a:solidFill>
                  <a:srgbClr val="C5E0B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直接箭头连接符 404">
                <a:extLst>
                  <a:ext uri="{FF2B5EF4-FFF2-40B4-BE49-F238E27FC236}">
                    <a16:creationId xmlns:a16="http://schemas.microsoft.com/office/drawing/2014/main" id="{4B198C61-4BA5-284D-1B8E-FF8614D73B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32623" y="2664682"/>
                <a:ext cx="691732" cy="135735"/>
              </a:xfrm>
              <a:prstGeom prst="straightConnector1">
                <a:avLst/>
              </a:prstGeom>
              <a:ln w="76200">
                <a:solidFill>
                  <a:srgbClr val="C5E0B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6" name="椭圆 405">
                <a:extLst>
                  <a:ext uri="{FF2B5EF4-FFF2-40B4-BE49-F238E27FC236}">
                    <a16:creationId xmlns:a16="http://schemas.microsoft.com/office/drawing/2014/main" id="{2B6855DA-C087-BA88-B9FD-FB08B171A1EA}"/>
                  </a:ext>
                </a:extLst>
              </p:cNvPr>
              <p:cNvSpPr/>
              <p:nvPr/>
            </p:nvSpPr>
            <p:spPr>
              <a:xfrm>
                <a:off x="3906597" y="-439573"/>
                <a:ext cx="5906806" cy="5906806"/>
              </a:xfrm>
              <a:prstGeom prst="ellipse">
                <a:avLst/>
              </a:prstGeom>
              <a:noFill/>
              <a:ln w="38100">
                <a:solidFill>
                  <a:srgbClr val="F4B183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7" name="直接箭头连接符 406">
                <a:extLst>
                  <a:ext uri="{FF2B5EF4-FFF2-40B4-BE49-F238E27FC236}">
                    <a16:creationId xmlns:a16="http://schemas.microsoft.com/office/drawing/2014/main" id="{7FF6FC0F-0A0F-F99F-65C5-A4CE051366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66882" y="2854148"/>
                <a:ext cx="495248" cy="586070"/>
              </a:xfrm>
              <a:prstGeom prst="straightConnector1">
                <a:avLst/>
              </a:prstGeom>
              <a:ln w="76200">
                <a:solidFill>
                  <a:srgbClr val="C5E0B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8" name="箭头: 左 407">
                <a:extLst>
                  <a:ext uri="{FF2B5EF4-FFF2-40B4-BE49-F238E27FC236}">
                    <a16:creationId xmlns:a16="http://schemas.microsoft.com/office/drawing/2014/main" id="{47DF081F-5C50-DD86-F545-01EB5FD6D72F}"/>
                  </a:ext>
                </a:extLst>
              </p:cNvPr>
              <p:cNvSpPr/>
              <p:nvPr/>
            </p:nvSpPr>
            <p:spPr>
              <a:xfrm rot="13473217">
                <a:off x="5912748" y="3437411"/>
                <a:ext cx="1885508" cy="330864"/>
              </a:xfrm>
              <a:prstGeom prst="leftArrow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9" name="箭头: 左 408">
                <a:extLst>
                  <a:ext uri="{FF2B5EF4-FFF2-40B4-BE49-F238E27FC236}">
                    <a16:creationId xmlns:a16="http://schemas.microsoft.com/office/drawing/2014/main" id="{E25488FF-922E-5339-BCAF-D5F325D991C0}"/>
                  </a:ext>
                </a:extLst>
              </p:cNvPr>
              <p:cNvSpPr/>
              <p:nvPr/>
            </p:nvSpPr>
            <p:spPr>
              <a:xfrm rot="618419">
                <a:off x="5116024" y="2679494"/>
                <a:ext cx="953891" cy="292305"/>
              </a:xfrm>
              <a:prstGeom prst="leftArrow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箭头: 左 409">
                <a:extLst>
                  <a:ext uri="{FF2B5EF4-FFF2-40B4-BE49-F238E27FC236}">
                    <a16:creationId xmlns:a16="http://schemas.microsoft.com/office/drawing/2014/main" id="{B0D6D3B3-3DD4-8086-9A8A-A8F138888386}"/>
                  </a:ext>
                </a:extLst>
              </p:cNvPr>
              <p:cNvSpPr/>
              <p:nvPr/>
            </p:nvSpPr>
            <p:spPr>
              <a:xfrm rot="18869462">
                <a:off x="5354436" y="3276863"/>
                <a:ext cx="830793" cy="335482"/>
              </a:xfrm>
              <a:prstGeom prst="leftArrow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1" name="椭圆 410">
                <a:extLst>
                  <a:ext uri="{FF2B5EF4-FFF2-40B4-BE49-F238E27FC236}">
                    <a16:creationId xmlns:a16="http://schemas.microsoft.com/office/drawing/2014/main" id="{695C384A-A938-5CAA-88F7-62666DBAF5CF}"/>
                  </a:ext>
                </a:extLst>
              </p:cNvPr>
              <p:cNvSpPr/>
              <p:nvPr/>
            </p:nvSpPr>
            <p:spPr>
              <a:xfrm>
                <a:off x="5895261" y="2625544"/>
                <a:ext cx="642700" cy="6427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762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rgbClr val="002060"/>
                  </a:solidFill>
                  <a:latin typeface="Segoe UI Black" panose="020B0A02040204020203" pitchFamily="34" charset="0"/>
                </a:endParaRPr>
              </a:p>
            </p:txBody>
          </p:sp>
          <p:sp>
            <p:nvSpPr>
              <p:cNvPr id="412" name="文本框 411">
                <a:extLst>
                  <a:ext uri="{FF2B5EF4-FFF2-40B4-BE49-F238E27FC236}">
                    <a16:creationId xmlns:a16="http://schemas.microsoft.com/office/drawing/2014/main" id="{CF7A3715-9E98-36D6-3964-51D9456DB83C}"/>
                  </a:ext>
                </a:extLst>
              </p:cNvPr>
              <p:cNvSpPr txBox="1"/>
              <p:nvPr/>
            </p:nvSpPr>
            <p:spPr>
              <a:xfrm>
                <a:off x="6537961" y="2239370"/>
                <a:ext cx="1346358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i="1" dirty="0">
                    <a:solidFill>
                      <a:srgbClr val="002060"/>
                    </a:solidFill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Inner Harbor</a:t>
                </a:r>
              </a:p>
            </p:txBody>
          </p:sp>
          <p:sp>
            <p:nvSpPr>
              <p:cNvPr id="413" name="椭圆 412">
                <a:extLst>
                  <a:ext uri="{FF2B5EF4-FFF2-40B4-BE49-F238E27FC236}">
                    <a16:creationId xmlns:a16="http://schemas.microsoft.com/office/drawing/2014/main" id="{BD20A9C3-0DFC-ED90-BAB6-F694F38FB203}"/>
                  </a:ext>
                </a:extLst>
              </p:cNvPr>
              <p:cNvSpPr/>
              <p:nvPr/>
            </p:nvSpPr>
            <p:spPr>
              <a:xfrm>
                <a:off x="4542707" y="2513830"/>
                <a:ext cx="498555" cy="498555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571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4" name="文本框 413">
                <a:extLst>
                  <a:ext uri="{FF2B5EF4-FFF2-40B4-BE49-F238E27FC236}">
                    <a16:creationId xmlns:a16="http://schemas.microsoft.com/office/drawing/2014/main" id="{EED5E39A-825D-F75F-D947-477F4604C047}"/>
                  </a:ext>
                </a:extLst>
              </p:cNvPr>
              <p:cNvSpPr txBox="1"/>
              <p:nvPr/>
            </p:nvSpPr>
            <p:spPr>
              <a:xfrm>
                <a:off x="4328385" y="1499498"/>
                <a:ext cx="1615263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i="1" dirty="0">
                    <a:solidFill>
                      <a:srgbClr val="78B751"/>
                    </a:solidFill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Maryland</a:t>
                </a:r>
              </a:p>
              <a:p>
                <a:pPr algn="ctr"/>
                <a:r>
                  <a:rPr lang="en-US" altLang="zh-CN" sz="2000" i="1" dirty="0">
                    <a:solidFill>
                      <a:srgbClr val="78B751"/>
                    </a:solidFill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University</a:t>
                </a:r>
                <a:endParaRPr lang="zh-CN" altLang="en-US" sz="2000" i="1" dirty="0">
                  <a:solidFill>
                    <a:srgbClr val="78B751"/>
                  </a:solidFill>
                  <a:latin typeface="Segoe UI Black" panose="020B0A02040204020203" pitchFamily="34" charset="0"/>
                </a:endParaRPr>
              </a:p>
            </p:txBody>
          </p:sp>
          <p:sp>
            <p:nvSpPr>
              <p:cNvPr id="415" name="椭圆 414">
                <a:extLst>
                  <a:ext uri="{FF2B5EF4-FFF2-40B4-BE49-F238E27FC236}">
                    <a16:creationId xmlns:a16="http://schemas.microsoft.com/office/drawing/2014/main" id="{66E2FDCD-546D-6364-88E2-2DC97AED809E}"/>
                  </a:ext>
                </a:extLst>
              </p:cNvPr>
              <p:cNvSpPr/>
              <p:nvPr/>
            </p:nvSpPr>
            <p:spPr>
              <a:xfrm>
                <a:off x="5019234" y="3806860"/>
                <a:ext cx="498555" cy="498555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571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7" name="椭圆 416">
                <a:extLst>
                  <a:ext uri="{FF2B5EF4-FFF2-40B4-BE49-F238E27FC236}">
                    <a16:creationId xmlns:a16="http://schemas.microsoft.com/office/drawing/2014/main" id="{8A90AD69-DED6-2A08-3F27-C3B2824B6057}"/>
                  </a:ext>
                </a:extLst>
              </p:cNvPr>
              <p:cNvSpPr/>
              <p:nvPr/>
            </p:nvSpPr>
            <p:spPr>
              <a:xfrm>
                <a:off x="7470866" y="4220278"/>
                <a:ext cx="498555" cy="498555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571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8" name="文本框 417">
                <a:extLst>
                  <a:ext uri="{FF2B5EF4-FFF2-40B4-BE49-F238E27FC236}">
                    <a16:creationId xmlns:a16="http://schemas.microsoft.com/office/drawing/2014/main" id="{70877605-0E24-D487-2899-BE249F8CB800}"/>
                  </a:ext>
                </a:extLst>
              </p:cNvPr>
              <p:cNvSpPr txBox="1"/>
              <p:nvPr/>
            </p:nvSpPr>
            <p:spPr>
              <a:xfrm>
                <a:off x="7550376" y="3209496"/>
                <a:ext cx="1615263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i="1" dirty="0">
                    <a:solidFill>
                      <a:srgbClr val="78B751"/>
                    </a:solidFill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Baltimore Penn Station</a:t>
                </a:r>
                <a:endParaRPr lang="zh-CN" altLang="en-US" i="1" dirty="0">
                  <a:solidFill>
                    <a:srgbClr val="78B751"/>
                  </a:solidFill>
                  <a:latin typeface="Segoe UI Black" panose="020B0A02040204020203" pitchFamily="34" charset="0"/>
                </a:endParaRPr>
              </a:p>
            </p:txBody>
          </p:sp>
          <p:sp>
            <p:nvSpPr>
              <p:cNvPr id="419" name="文本框 418">
                <a:extLst>
                  <a:ext uri="{FF2B5EF4-FFF2-40B4-BE49-F238E27FC236}">
                    <a16:creationId xmlns:a16="http://schemas.microsoft.com/office/drawing/2014/main" id="{13F3BAB5-D182-792B-875F-DF5620889268}"/>
                  </a:ext>
                </a:extLst>
              </p:cNvPr>
              <p:cNvSpPr txBox="1"/>
              <p:nvPr/>
            </p:nvSpPr>
            <p:spPr>
              <a:xfrm rot="3878086">
                <a:off x="7151893" y="1818187"/>
                <a:ext cx="1615263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78B751"/>
                    </a:solidFill>
                    <a:latin typeface="HP Simplified Hans" panose="020B0500000000000000" pitchFamily="34" charset="-122"/>
                    <a:ea typeface="HP Simplified Hans" panose="020B0500000000000000" pitchFamily="34" charset="-122"/>
                  </a:rPr>
                  <a:t>…</a:t>
                </a:r>
                <a:endParaRPr lang="zh-CN" altLang="en-US" sz="5400" dirty="0">
                  <a:solidFill>
                    <a:srgbClr val="78B751"/>
                  </a:solidFill>
                  <a:latin typeface="HP Simplified Hans" panose="020B0500000000000000" pitchFamily="34" charset="-122"/>
                  <a:ea typeface="HP Simplified Hans" panose="020B0500000000000000" pitchFamily="34" charset="-122"/>
                </a:endParaRPr>
              </a:p>
            </p:txBody>
          </p:sp>
          <p:sp>
            <p:nvSpPr>
              <p:cNvPr id="421" name="椭圆 420">
                <a:extLst>
                  <a:ext uri="{FF2B5EF4-FFF2-40B4-BE49-F238E27FC236}">
                    <a16:creationId xmlns:a16="http://schemas.microsoft.com/office/drawing/2014/main" id="{208F47BF-F49D-44AD-FD52-9E123AD6B538}"/>
                  </a:ext>
                </a:extLst>
              </p:cNvPr>
              <p:cNvSpPr/>
              <p:nvPr/>
            </p:nvSpPr>
            <p:spPr>
              <a:xfrm>
                <a:off x="3955806" y="3493949"/>
                <a:ext cx="312911" cy="312911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3" name="椭圆 422">
                <a:extLst>
                  <a:ext uri="{FF2B5EF4-FFF2-40B4-BE49-F238E27FC236}">
                    <a16:creationId xmlns:a16="http://schemas.microsoft.com/office/drawing/2014/main" id="{DDD201EB-8A01-7528-ACA8-0AD23B979C5C}"/>
                  </a:ext>
                </a:extLst>
              </p:cNvPr>
              <p:cNvSpPr/>
              <p:nvPr/>
            </p:nvSpPr>
            <p:spPr>
              <a:xfrm>
                <a:off x="3771353" y="2684234"/>
                <a:ext cx="312911" cy="312911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5" name="椭圆 424">
                <a:extLst>
                  <a:ext uri="{FF2B5EF4-FFF2-40B4-BE49-F238E27FC236}">
                    <a16:creationId xmlns:a16="http://schemas.microsoft.com/office/drawing/2014/main" id="{3B5B7C1A-211B-C302-47FB-BAB632751F4D}"/>
                  </a:ext>
                </a:extLst>
              </p:cNvPr>
              <p:cNvSpPr/>
              <p:nvPr/>
            </p:nvSpPr>
            <p:spPr>
              <a:xfrm>
                <a:off x="5670909" y="5128339"/>
                <a:ext cx="312911" cy="312911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6" name="椭圆 425">
                <a:extLst>
                  <a:ext uri="{FF2B5EF4-FFF2-40B4-BE49-F238E27FC236}">
                    <a16:creationId xmlns:a16="http://schemas.microsoft.com/office/drawing/2014/main" id="{E5D4082D-16C0-3670-F06E-122E08E4DC07}"/>
                  </a:ext>
                </a:extLst>
              </p:cNvPr>
              <p:cNvSpPr/>
              <p:nvPr/>
            </p:nvSpPr>
            <p:spPr>
              <a:xfrm>
                <a:off x="4906344" y="4718833"/>
                <a:ext cx="312911" cy="312911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7" name="文本框 426">
                <a:extLst>
                  <a:ext uri="{FF2B5EF4-FFF2-40B4-BE49-F238E27FC236}">
                    <a16:creationId xmlns:a16="http://schemas.microsoft.com/office/drawing/2014/main" id="{707EE169-84B1-CE63-2CF8-53D6DFF283DC}"/>
                  </a:ext>
                </a:extLst>
              </p:cNvPr>
              <p:cNvSpPr txBox="1"/>
              <p:nvPr/>
            </p:nvSpPr>
            <p:spPr>
              <a:xfrm rot="3878086">
                <a:off x="2870116" y="2962373"/>
                <a:ext cx="1615263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E56915"/>
                    </a:solidFill>
                    <a:latin typeface="HP Simplified Hans" panose="020B0500000000000000" pitchFamily="34" charset="-122"/>
                    <a:ea typeface="HP Simplified Hans" panose="020B0500000000000000" pitchFamily="34" charset="-122"/>
                  </a:rPr>
                  <a:t>…</a:t>
                </a:r>
                <a:endParaRPr lang="zh-CN" altLang="en-US" sz="4800" dirty="0">
                  <a:solidFill>
                    <a:srgbClr val="E56915"/>
                  </a:solidFill>
                  <a:latin typeface="HP Simplified Hans" panose="020B0500000000000000" pitchFamily="34" charset="-122"/>
                  <a:ea typeface="HP Simplified Hans" panose="020B0500000000000000" pitchFamily="34" charset="-122"/>
                </a:endParaRPr>
              </a:p>
            </p:txBody>
          </p:sp>
          <p:sp>
            <p:nvSpPr>
              <p:cNvPr id="428" name="文本框 427">
                <a:extLst>
                  <a:ext uri="{FF2B5EF4-FFF2-40B4-BE49-F238E27FC236}">
                    <a16:creationId xmlns:a16="http://schemas.microsoft.com/office/drawing/2014/main" id="{BDADC9E9-5100-80DF-0907-F8DBB2460951}"/>
                  </a:ext>
                </a:extLst>
              </p:cNvPr>
              <p:cNvSpPr txBox="1"/>
              <p:nvPr/>
            </p:nvSpPr>
            <p:spPr>
              <a:xfrm>
                <a:off x="5939380" y="4929782"/>
                <a:ext cx="161526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i="1" dirty="0">
                    <a:solidFill>
                      <a:srgbClr val="E56915"/>
                    </a:solidFill>
                    <a:latin typeface="Segoe UI Black" panose="020B0A02040204020203" pitchFamily="34" charset="0"/>
                  </a:rPr>
                  <a:t>Fells Point</a:t>
                </a:r>
                <a:endParaRPr lang="zh-CN" altLang="en-US" i="1" dirty="0">
                  <a:solidFill>
                    <a:srgbClr val="E56915"/>
                  </a:solidFill>
                  <a:latin typeface="Segoe UI Black" panose="020B0A02040204020203" pitchFamily="34" charset="0"/>
                </a:endParaRPr>
              </a:p>
            </p:txBody>
          </p:sp>
          <p:sp>
            <p:nvSpPr>
              <p:cNvPr id="430" name="文本框 429">
                <a:extLst>
                  <a:ext uri="{FF2B5EF4-FFF2-40B4-BE49-F238E27FC236}">
                    <a16:creationId xmlns:a16="http://schemas.microsoft.com/office/drawing/2014/main" id="{A621B2DC-7E1B-8D0A-A93F-6A87B98A3E85}"/>
                  </a:ext>
                </a:extLst>
              </p:cNvPr>
              <p:cNvSpPr txBox="1"/>
              <p:nvPr/>
            </p:nvSpPr>
            <p:spPr>
              <a:xfrm rot="1413868">
                <a:off x="4862579" y="4939611"/>
                <a:ext cx="688887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E56915"/>
                    </a:solidFill>
                    <a:latin typeface="HP Simplified Hans" panose="020B0500000000000000" pitchFamily="34" charset="-122"/>
                    <a:ea typeface="HP Simplified Hans" panose="020B0500000000000000" pitchFamily="34" charset="-122"/>
                  </a:rPr>
                  <a:t>…</a:t>
                </a:r>
                <a:endParaRPr lang="zh-CN" altLang="en-US" sz="4800" dirty="0">
                  <a:solidFill>
                    <a:srgbClr val="E56915"/>
                  </a:solidFill>
                  <a:latin typeface="HP Simplified Hans" panose="020B0500000000000000" pitchFamily="34" charset="-122"/>
                  <a:ea typeface="HP Simplified Hans" panose="020B0500000000000000" pitchFamily="34" charset="-122"/>
                </a:endParaRPr>
              </a:p>
            </p:txBody>
          </p:sp>
          <p:sp>
            <p:nvSpPr>
              <p:cNvPr id="431" name="文本框 430">
                <a:extLst>
                  <a:ext uri="{FF2B5EF4-FFF2-40B4-BE49-F238E27FC236}">
                    <a16:creationId xmlns:a16="http://schemas.microsoft.com/office/drawing/2014/main" id="{48E3DADD-F45A-AEBD-20AF-AA44354FB44C}"/>
                  </a:ext>
                </a:extLst>
              </p:cNvPr>
              <p:cNvSpPr txBox="1"/>
              <p:nvPr/>
            </p:nvSpPr>
            <p:spPr>
              <a:xfrm rot="2389542">
                <a:off x="3162913" y="4080418"/>
                <a:ext cx="1615263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8D73BA"/>
                    </a:solidFill>
                    <a:latin typeface="HP Simplified Hans" panose="020B0500000000000000" pitchFamily="34" charset="-122"/>
                    <a:ea typeface="HP Simplified Hans" panose="020B0500000000000000" pitchFamily="34" charset="-122"/>
                  </a:rPr>
                  <a:t>…</a:t>
                </a:r>
                <a:endParaRPr lang="zh-CN" altLang="en-US" sz="4800" dirty="0">
                  <a:solidFill>
                    <a:srgbClr val="8D73BA"/>
                  </a:solidFill>
                  <a:latin typeface="HP Simplified Hans" panose="020B0500000000000000" pitchFamily="34" charset="-122"/>
                  <a:ea typeface="HP Simplified Hans" panose="020B0500000000000000" pitchFamily="34" charset="-122"/>
                </a:endParaRPr>
              </a:p>
            </p:txBody>
          </p:sp>
          <p:sp>
            <p:nvSpPr>
              <p:cNvPr id="433" name="椭圆 432">
                <a:extLst>
                  <a:ext uri="{FF2B5EF4-FFF2-40B4-BE49-F238E27FC236}">
                    <a16:creationId xmlns:a16="http://schemas.microsoft.com/office/drawing/2014/main" id="{0EC199A8-DD0A-4331-8069-A96AED87B165}"/>
                  </a:ext>
                </a:extLst>
              </p:cNvPr>
              <p:cNvSpPr/>
              <p:nvPr/>
            </p:nvSpPr>
            <p:spPr>
              <a:xfrm>
                <a:off x="8416276" y="4768663"/>
                <a:ext cx="312911" cy="312911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5" name="文本框 434">
                <a:extLst>
                  <a:ext uri="{FF2B5EF4-FFF2-40B4-BE49-F238E27FC236}">
                    <a16:creationId xmlns:a16="http://schemas.microsoft.com/office/drawing/2014/main" id="{D3C6C9EE-32B8-3BBA-A058-49E653F872E5}"/>
                  </a:ext>
                </a:extLst>
              </p:cNvPr>
              <p:cNvSpPr txBox="1"/>
              <p:nvPr/>
            </p:nvSpPr>
            <p:spPr>
              <a:xfrm rot="5706755">
                <a:off x="8491431" y="2672667"/>
                <a:ext cx="1615263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E56915"/>
                    </a:solidFill>
                    <a:latin typeface="HP Simplified Hans" panose="020B0500000000000000" pitchFamily="34" charset="-122"/>
                    <a:ea typeface="HP Simplified Hans" panose="020B0500000000000000" pitchFamily="34" charset="-122"/>
                  </a:rPr>
                  <a:t>…</a:t>
                </a:r>
                <a:endParaRPr lang="zh-CN" altLang="en-US" sz="4800" dirty="0">
                  <a:solidFill>
                    <a:srgbClr val="E56915"/>
                  </a:solidFill>
                  <a:latin typeface="HP Simplified Hans" panose="020B0500000000000000" pitchFamily="34" charset="-122"/>
                  <a:ea typeface="HP Simplified Hans" panose="020B0500000000000000" pitchFamily="34" charset="-122"/>
                </a:endParaRPr>
              </a:p>
            </p:txBody>
          </p:sp>
        </p:grpSp>
        <p:sp>
          <p:nvSpPr>
            <p:cNvPr id="396" name="箭头: 左 395">
              <a:extLst>
                <a:ext uri="{FF2B5EF4-FFF2-40B4-BE49-F238E27FC236}">
                  <a16:creationId xmlns:a16="http://schemas.microsoft.com/office/drawing/2014/main" id="{2155230B-F31F-6120-8AC5-A467A831CBFA}"/>
                </a:ext>
              </a:extLst>
            </p:cNvPr>
            <p:cNvSpPr/>
            <p:nvPr/>
          </p:nvSpPr>
          <p:spPr>
            <a:xfrm rot="17477223">
              <a:off x="5721928" y="332436"/>
              <a:ext cx="2233345" cy="748391"/>
            </a:xfrm>
            <a:prstGeom prst="leftArrow">
              <a:avLst/>
            </a:prstGeom>
            <a:solidFill>
              <a:srgbClr val="41B9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7" name="文本框 396">
              <a:extLst>
                <a:ext uri="{FF2B5EF4-FFF2-40B4-BE49-F238E27FC236}">
                  <a16:creationId xmlns:a16="http://schemas.microsoft.com/office/drawing/2014/main" id="{3CD65211-01D9-137E-DE3F-4ED5F8AB65E2}"/>
                </a:ext>
              </a:extLst>
            </p:cNvPr>
            <p:cNvSpPr txBox="1"/>
            <p:nvPr/>
          </p:nvSpPr>
          <p:spPr>
            <a:xfrm>
              <a:off x="8225392" y="-644232"/>
              <a:ext cx="26821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28747A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Baltimore</a:t>
              </a:r>
              <a:endParaRPr lang="zh-CN" altLang="en-US" sz="4000" dirty="0">
                <a:solidFill>
                  <a:srgbClr val="28747A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398" name="箭头: 左 397">
              <a:extLst>
                <a:ext uri="{FF2B5EF4-FFF2-40B4-BE49-F238E27FC236}">
                  <a16:creationId xmlns:a16="http://schemas.microsoft.com/office/drawing/2014/main" id="{2B73AD45-68CD-EA53-95F5-0957EEB5C4A7}"/>
                </a:ext>
              </a:extLst>
            </p:cNvPr>
            <p:cNvSpPr/>
            <p:nvPr/>
          </p:nvSpPr>
          <p:spPr>
            <a:xfrm rot="13250098">
              <a:off x="6947659" y="-296054"/>
              <a:ext cx="1613381" cy="748391"/>
            </a:xfrm>
            <a:prstGeom prst="leftArrow">
              <a:avLst/>
            </a:prstGeom>
            <a:solidFill>
              <a:srgbClr val="41B9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CB03524F-9450-4255-FC50-E0329E6B53A5}"/>
                </a:ext>
              </a:extLst>
            </p:cNvPr>
            <p:cNvSpPr/>
            <p:nvPr/>
          </p:nvSpPr>
          <p:spPr>
            <a:xfrm>
              <a:off x="6899330" y="-974420"/>
              <a:ext cx="922079" cy="922081"/>
            </a:xfrm>
            <a:prstGeom prst="ellipse">
              <a:avLst/>
            </a:prstGeom>
            <a:solidFill>
              <a:srgbClr val="41B9C1"/>
            </a:solidFill>
            <a:ln w="1270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002060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400" name="文本框 399">
              <a:extLst>
                <a:ext uri="{FF2B5EF4-FFF2-40B4-BE49-F238E27FC236}">
                  <a16:creationId xmlns:a16="http://schemas.microsoft.com/office/drawing/2014/main" id="{E8FCA644-D995-CB79-6996-6D3EB7BEA2AA}"/>
                </a:ext>
              </a:extLst>
            </p:cNvPr>
            <p:cNvSpPr txBox="1"/>
            <p:nvPr/>
          </p:nvSpPr>
          <p:spPr>
            <a:xfrm>
              <a:off x="8225392" y="172337"/>
              <a:ext cx="1130582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41B9C1"/>
                  </a:solidFill>
                  <a:latin typeface="HP Simplified Hans" panose="020B0500000000000000" pitchFamily="34" charset="-122"/>
                  <a:ea typeface="HP Simplified Hans" panose="020B0500000000000000" pitchFamily="34" charset="-122"/>
                </a:rPr>
                <a:t>…</a:t>
              </a:r>
              <a:endParaRPr lang="zh-CN" altLang="en-US" sz="6000" dirty="0">
                <a:solidFill>
                  <a:srgbClr val="41B9C1"/>
                </a:solidFill>
                <a:latin typeface="HP Simplified Hans" panose="020B0500000000000000" pitchFamily="34" charset="-122"/>
                <a:ea typeface="HP Simplified Hans" panose="020B0500000000000000" pitchFamily="34" charset="-122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497EA7AA-496F-FF75-D628-095BCD16D145}"/>
              </a:ext>
            </a:extLst>
          </p:cNvPr>
          <p:cNvSpPr/>
          <p:nvPr/>
        </p:nvSpPr>
        <p:spPr>
          <a:xfrm>
            <a:off x="3635816" y="4840890"/>
            <a:ext cx="244028" cy="244029"/>
          </a:xfrm>
          <a:prstGeom prst="ellipse">
            <a:avLst/>
          </a:prstGeom>
          <a:solidFill>
            <a:srgbClr val="41B9C1"/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002060"/>
              </a:solidFill>
              <a:latin typeface="Segoe UI Black" panose="020B0A02040204020203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7C20E84-D434-B2F5-CEE6-E530100F060C}"/>
              </a:ext>
            </a:extLst>
          </p:cNvPr>
          <p:cNvSpPr/>
          <p:nvPr/>
        </p:nvSpPr>
        <p:spPr>
          <a:xfrm>
            <a:off x="4038606" y="4837269"/>
            <a:ext cx="244029" cy="24402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002060"/>
              </a:solidFill>
              <a:latin typeface="Segoe UI Black" panose="020B0A02040204020203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55D7887-3DF1-092D-3755-0EA072D0D361}"/>
              </a:ext>
            </a:extLst>
          </p:cNvPr>
          <p:cNvSpPr/>
          <p:nvPr/>
        </p:nvSpPr>
        <p:spPr>
          <a:xfrm>
            <a:off x="4450608" y="4837269"/>
            <a:ext cx="244029" cy="24402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1BB986C-5B26-8EEC-EAE8-7B48BAA3DE53}"/>
              </a:ext>
            </a:extLst>
          </p:cNvPr>
          <p:cNvSpPr/>
          <p:nvPr/>
        </p:nvSpPr>
        <p:spPr>
          <a:xfrm>
            <a:off x="4862610" y="4837269"/>
            <a:ext cx="244028" cy="24402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743F23D-3B6A-53CA-B56C-BE9D8FF9F5D2}"/>
              </a:ext>
            </a:extLst>
          </p:cNvPr>
          <p:cNvSpPr txBox="1"/>
          <p:nvPr/>
        </p:nvSpPr>
        <p:spPr>
          <a:xfrm>
            <a:off x="3600141" y="5142703"/>
            <a:ext cx="161526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i="1" dirty="0">
                <a:latin typeface="Segoe UI Black" panose="020B0A02040204020203" pitchFamily="34" charset="0"/>
                <a:ea typeface="Segoe UI Black" panose="020B0A02040204020203" pitchFamily="34" charset="0"/>
              </a:rPr>
              <a:t>The nodes</a:t>
            </a:r>
          </a:p>
          <a:p>
            <a:pPr algn="ctr"/>
            <a:r>
              <a:rPr lang="en-US" altLang="zh-CN" sz="2000" i="1" dirty="0">
                <a:latin typeface="Segoe UI Black" panose="020B0A02040204020203" pitchFamily="34" charset="0"/>
                <a:ea typeface="Segoe UI Black" panose="020B0A02040204020203" pitchFamily="34" charset="0"/>
              </a:rPr>
              <a:t>landmark building</a:t>
            </a:r>
          </a:p>
        </p:txBody>
      </p:sp>
    </p:spTree>
    <p:extLst>
      <p:ext uri="{BB962C8B-B14F-4D97-AF65-F5344CB8AC3E}">
        <p14:creationId xmlns:p14="http://schemas.microsoft.com/office/powerpoint/2010/main" val="2242202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4662FFB-CA57-2CD3-DFB9-13104708E871}"/>
              </a:ext>
            </a:extLst>
          </p:cNvPr>
          <p:cNvGrpSpPr/>
          <p:nvPr/>
        </p:nvGrpSpPr>
        <p:grpSpPr>
          <a:xfrm>
            <a:off x="-1866957" y="1390899"/>
            <a:ext cx="13225702" cy="4666403"/>
            <a:chOff x="-1866957" y="1390899"/>
            <a:chExt cx="13225702" cy="466640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AC09306-435A-3764-4F37-498A6D614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66957" y="1481540"/>
              <a:ext cx="3860739" cy="356545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BB3FBE5-7D31-D8EE-30B4-07AEFECFFBF5}"/>
                </a:ext>
              </a:extLst>
            </p:cNvPr>
            <p:cNvSpPr txBox="1"/>
            <p:nvPr/>
          </p:nvSpPr>
          <p:spPr>
            <a:xfrm>
              <a:off x="-1182317" y="5176405"/>
              <a:ext cx="26845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>
                  <a:latin typeface="Segoe UI Black" panose="020B0A02040204020203" pitchFamily="34" charset="0"/>
                  <a:ea typeface="Segoe UI Black" panose="020B0A02040204020203" pitchFamily="34" charset="0"/>
                </a:rPr>
                <a:t>The Ground Truth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2ACD4D-CD8B-B3C1-BF50-7479A4168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24" t="11350" r="6416" b="6270"/>
            <a:stretch/>
          </p:blipFill>
          <p:spPr>
            <a:xfrm>
              <a:off x="2134917" y="1390899"/>
              <a:ext cx="9223828" cy="3766456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00F2243-C330-8CE9-7E00-C72861D089FB}"/>
                </a:ext>
              </a:extLst>
            </p:cNvPr>
            <p:cNvSpPr txBox="1"/>
            <p:nvPr/>
          </p:nvSpPr>
          <p:spPr>
            <a:xfrm>
              <a:off x="2910711" y="5127667"/>
              <a:ext cx="26845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 err="1">
                  <a:latin typeface="Segoe UI Black" panose="020B0A02040204020203" pitchFamily="34" charset="0"/>
                  <a:ea typeface="Segoe UI Black" panose="020B0A02040204020203" pitchFamily="34" charset="0"/>
                </a:rPr>
                <a:t>a.Before</a:t>
              </a:r>
              <a:endParaRPr lang="en-US" altLang="zh-CN" sz="2000" i="1" dirty="0"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A0BA8E7-BA81-D607-2A07-0EF6E10D2F1C}"/>
                </a:ext>
              </a:extLst>
            </p:cNvPr>
            <p:cNvSpPr txBox="1"/>
            <p:nvPr/>
          </p:nvSpPr>
          <p:spPr>
            <a:xfrm>
              <a:off x="7167274" y="5057027"/>
              <a:ext cx="268454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 err="1">
                  <a:latin typeface="Segoe UI Black" panose="020B0A02040204020203" pitchFamily="34" charset="0"/>
                  <a:ea typeface="Segoe UI Black" panose="020B0A02040204020203" pitchFamily="34" charset="0"/>
                </a:rPr>
                <a:t>b.After</a:t>
              </a:r>
              <a:endParaRPr lang="en-US" altLang="zh-CN" sz="2000" i="1" dirty="0"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BEAC234-5733-F3A0-2044-4EF451B54D6C}"/>
                </a:ext>
              </a:extLst>
            </p:cNvPr>
            <p:cNvSpPr/>
            <p:nvPr/>
          </p:nvSpPr>
          <p:spPr>
            <a:xfrm>
              <a:off x="9216571" y="4513818"/>
              <a:ext cx="284123" cy="28412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FFFFFF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7C82178-A1B0-F8B3-D1DE-CF9DFAB70EFF}"/>
                </a:ext>
              </a:extLst>
            </p:cNvPr>
            <p:cNvSpPr/>
            <p:nvPr/>
          </p:nvSpPr>
          <p:spPr>
            <a:xfrm>
              <a:off x="8501741" y="3264265"/>
              <a:ext cx="932545" cy="40011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4A2F57B8-7A6A-371F-A3CF-67CFC687DF19}"/>
                </a:ext>
              </a:extLst>
            </p:cNvPr>
            <p:cNvSpPr/>
            <p:nvPr/>
          </p:nvSpPr>
          <p:spPr>
            <a:xfrm>
              <a:off x="8509547" y="3239896"/>
              <a:ext cx="849085" cy="400110"/>
            </a:xfrm>
            <a:prstGeom prst="roundRect">
              <a:avLst/>
            </a:prstGeom>
            <a:noFill/>
            <a:ln w="19050">
              <a:solidFill>
                <a:srgbClr val="FFFFFF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4D49F84-6F47-B71D-F2C4-CCDEEEC75123}"/>
                </a:ext>
              </a:extLst>
            </p:cNvPr>
            <p:cNvSpPr/>
            <p:nvPr/>
          </p:nvSpPr>
          <p:spPr>
            <a:xfrm>
              <a:off x="8315774" y="3789863"/>
              <a:ext cx="295372" cy="400110"/>
            </a:xfrm>
            <a:prstGeom prst="roundRect">
              <a:avLst/>
            </a:prstGeom>
            <a:noFill/>
            <a:ln w="19050">
              <a:solidFill>
                <a:srgbClr val="FFFFFF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992D8FE-4603-0175-EFF7-E065D4E75672}"/>
                </a:ext>
              </a:extLst>
            </p:cNvPr>
            <p:cNvSpPr txBox="1"/>
            <p:nvPr/>
          </p:nvSpPr>
          <p:spPr>
            <a:xfrm>
              <a:off x="991195" y="5657192"/>
              <a:ext cx="65235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>
                  <a:latin typeface="Segoe UI Black" panose="020B0A02040204020203" pitchFamily="34" charset="0"/>
                  <a:ea typeface="Segoe UI Black" panose="020B0A02040204020203" pitchFamily="34" charset="0"/>
                </a:rPr>
                <a:t>Traffic Congestion Statistics by Grid Division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2868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6E37E29-1FA1-D889-B52D-D37B0EDB0797}"/>
              </a:ext>
            </a:extLst>
          </p:cNvPr>
          <p:cNvGrpSpPr/>
          <p:nvPr/>
        </p:nvGrpSpPr>
        <p:grpSpPr>
          <a:xfrm>
            <a:off x="1884310" y="612814"/>
            <a:ext cx="8377291" cy="5200155"/>
            <a:chOff x="1884310" y="612814"/>
            <a:chExt cx="8377291" cy="5200155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9C2B4904-897C-1ACF-8766-295820343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80" t="11178" r="8125" b="6812"/>
            <a:stretch/>
          </p:blipFill>
          <p:spPr>
            <a:xfrm>
              <a:off x="2569029" y="1313541"/>
              <a:ext cx="7692572" cy="4499428"/>
            </a:xfrm>
            <a:prstGeom prst="rect">
              <a:avLst/>
            </a:prstGeom>
          </p:spPr>
        </p:pic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CD057694-1688-5D58-013A-E01B7BFC1033}"/>
                </a:ext>
              </a:extLst>
            </p:cNvPr>
            <p:cNvGrpSpPr/>
            <p:nvPr/>
          </p:nvGrpSpPr>
          <p:grpSpPr>
            <a:xfrm>
              <a:off x="3476127" y="4103332"/>
              <a:ext cx="2102969" cy="1343026"/>
              <a:chOff x="9985784" y="1309332"/>
              <a:chExt cx="2102969" cy="1343026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39ACA94A-C69C-7335-C1C2-7C9EB0A4CE61}"/>
                  </a:ext>
                </a:extLst>
              </p:cNvPr>
              <p:cNvSpPr/>
              <p:nvPr/>
            </p:nvSpPr>
            <p:spPr>
              <a:xfrm>
                <a:off x="9985784" y="1398525"/>
                <a:ext cx="401863" cy="308393"/>
              </a:xfrm>
              <a:prstGeom prst="roundRect">
                <a:avLst/>
              </a:prstGeom>
              <a:solidFill>
                <a:srgbClr val="B7E5DE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78F94B15-53FB-AA35-F403-CD1BB8014DE5}"/>
                  </a:ext>
                </a:extLst>
              </p:cNvPr>
              <p:cNvSpPr/>
              <p:nvPr/>
            </p:nvSpPr>
            <p:spPr>
              <a:xfrm>
                <a:off x="9985784" y="1835064"/>
                <a:ext cx="401863" cy="308393"/>
              </a:xfrm>
              <a:prstGeom prst="roundRect">
                <a:avLst/>
              </a:prstGeom>
              <a:solidFill>
                <a:srgbClr val="D5CBE8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267314E5-F62A-7654-FFB7-F9E28B1C87F2}"/>
                  </a:ext>
                </a:extLst>
              </p:cNvPr>
              <p:cNvSpPr/>
              <p:nvPr/>
            </p:nvSpPr>
            <p:spPr>
              <a:xfrm>
                <a:off x="9985784" y="2298107"/>
                <a:ext cx="401863" cy="308393"/>
              </a:xfrm>
              <a:prstGeom prst="roundRect">
                <a:avLst/>
              </a:prstGeom>
              <a:solidFill>
                <a:srgbClr val="A6AAC3"/>
              </a:solidFill>
              <a:ln w="285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8E0984A7-550C-8531-93C5-82AFA9DD8C9C}"/>
                  </a:ext>
                </a:extLst>
              </p:cNvPr>
              <p:cNvSpPr txBox="1"/>
              <p:nvPr/>
            </p:nvSpPr>
            <p:spPr>
              <a:xfrm>
                <a:off x="10387647" y="1309332"/>
                <a:ext cx="167225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resident need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006EA6EC-7C33-F845-ADB6-5F9D7608C388}"/>
                  </a:ext>
                </a:extLst>
              </p:cNvPr>
              <p:cNvSpPr txBox="1"/>
              <p:nvPr/>
            </p:nvSpPr>
            <p:spPr>
              <a:xfrm>
                <a:off x="10358792" y="2252248"/>
                <a:ext cx="172996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industry need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D6FC2631-6156-5C49-3D56-4023E0811E1A}"/>
                  </a:ext>
                </a:extLst>
              </p:cNvPr>
              <p:cNvSpPr txBox="1"/>
              <p:nvPr/>
            </p:nvSpPr>
            <p:spPr>
              <a:xfrm>
                <a:off x="10499694" y="1756356"/>
                <a:ext cx="12747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>
                    <a:latin typeface="Palatino Linotype" panose="02040502050505030304" pitchFamily="18" charset="0"/>
                    <a:ea typeface="MingLiU-ExtB" panose="02020500000000000000" pitchFamily="18" charset="-120"/>
                  </a:rPr>
                  <a:t>pass need</a:t>
                </a: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04873FC-25E8-C335-709F-BDDDB14283D0}"/>
                </a:ext>
              </a:extLst>
            </p:cNvPr>
            <p:cNvSpPr txBox="1"/>
            <p:nvPr/>
          </p:nvSpPr>
          <p:spPr>
            <a:xfrm>
              <a:off x="1884310" y="1092766"/>
              <a:ext cx="707886" cy="472020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The Overall Pedestrian Flow Demand Satisfaction</a:t>
              </a:r>
            </a:p>
            <a:p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9163BAF-21B6-3100-6545-B945D27A3C54}"/>
                </a:ext>
              </a:extLst>
            </p:cNvPr>
            <p:cNvSpPr txBox="1"/>
            <p:nvPr/>
          </p:nvSpPr>
          <p:spPr>
            <a:xfrm>
              <a:off x="4097973" y="612814"/>
              <a:ext cx="52904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Trend Chart of Overall Type Demand Satisfaction and Bridge Connectivity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897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D995725-2F81-2F91-3BBD-88CBA0F4E736}"/>
              </a:ext>
            </a:extLst>
          </p:cNvPr>
          <p:cNvGrpSpPr/>
          <p:nvPr/>
        </p:nvGrpSpPr>
        <p:grpSpPr>
          <a:xfrm>
            <a:off x="1854404" y="980106"/>
            <a:ext cx="6193768" cy="3549076"/>
            <a:chOff x="1854404" y="980106"/>
            <a:chExt cx="6193768" cy="354907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810B1A3-DDAC-EE33-B3C2-C0E8DD8E757C}"/>
                </a:ext>
              </a:extLst>
            </p:cNvPr>
            <p:cNvSpPr txBox="1"/>
            <p:nvPr/>
          </p:nvSpPr>
          <p:spPr>
            <a:xfrm>
              <a:off x="1854404" y="1749483"/>
              <a:ext cx="954107" cy="21330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b="1" i="1" dirty="0">
                  <a:latin typeface="Palatino Linotype" panose="02040502050505030304" pitchFamily="18" charset="0"/>
                  <a:ea typeface="MingLiU-ExtB" panose="02020500000000000000" pitchFamily="18" charset="-120"/>
                </a:rPr>
                <a:t>The Pair  Flow Demand Satisfaction</a:t>
              </a:r>
            </a:p>
            <a:p>
              <a:endParaRPr lang="zh-CN" altLang="en-US" dirty="0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D592928-0124-D888-B10B-54376EAAC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1" t="7776" r="7220"/>
            <a:stretch/>
          </p:blipFill>
          <p:spPr>
            <a:xfrm>
              <a:off x="2706915" y="1553540"/>
              <a:ext cx="4760685" cy="2975642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24A4FDE-332C-99D5-579F-C59CB521F469}"/>
                </a:ext>
              </a:extLst>
            </p:cNvPr>
            <p:cNvSpPr txBox="1"/>
            <p:nvPr/>
          </p:nvSpPr>
          <p:spPr>
            <a:xfrm>
              <a:off x="3127829" y="980106"/>
              <a:ext cx="492034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Palatino Linotype" panose="02040502050505030304" pitchFamily="18" charset="0"/>
                </a:rPr>
                <a:t>Industrial Demand Pairing Sampling and Regression Results</a:t>
              </a:r>
              <a:endParaRPr lang="zh-CN" altLang="en-US" b="1" i="1" dirty="0">
                <a:latin typeface="Palatino Linotype" panose="0204050205050503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880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</TotalTime>
  <Words>1124</Words>
  <Application>Microsoft Office PowerPoint</Application>
  <PresentationFormat>宽屏</PresentationFormat>
  <Paragraphs>416</Paragraphs>
  <Slides>21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HP Simplified Hans</vt:lpstr>
      <vt:lpstr>等线</vt:lpstr>
      <vt:lpstr>等线 Light</vt:lpstr>
      <vt:lpstr>ADLaM Display</vt:lpstr>
      <vt:lpstr>Arial</vt:lpstr>
      <vt:lpstr>Palatino Linotype</vt:lpstr>
      <vt:lpstr>Roboto</vt:lpstr>
      <vt:lpstr>Segoe UI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新祥 尹</dc:creator>
  <cp:lastModifiedBy>新祥 尹</cp:lastModifiedBy>
  <cp:revision>188</cp:revision>
  <dcterms:created xsi:type="dcterms:W3CDTF">2025-01-25T08:33:59Z</dcterms:created>
  <dcterms:modified xsi:type="dcterms:W3CDTF">2025-05-29T15:50:58Z</dcterms:modified>
</cp:coreProperties>
</file>