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57" r:id="rId4"/>
    <p:sldId id="264" r:id="rId5"/>
    <p:sldId id="263" r:id="rId6"/>
    <p:sldId id="265" r:id="rId7"/>
    <p:sldId id="272" r:id="rId8"/>
    <p:sldId id="271" r:id="rId9"/>
    <p:sldId id="266" r:id="rId10"/>
    <p:sldId id="267" r:id="rId11"/>
    <p:sldId id="268" r:id="rId12"/>
    <p:sldId id="269" r:id="rId13"/>
    <p:sldId id="273" r:id="rId14"/>
    <p:sldId id="274" r:id="rId15"/>
    <p:sldId id="259" r:id="rId16"/>
    <p:sldId id="275" r:id="rId17"/>
    <p:sldId id="276" r:id="rId18"/>
    <p:sldId id="277" r:id="rId19"/>
    <p:sldId id="278" r:id="rId20"/>
    <p:sldId id="279" r:id="rId21"/>
    <p:sldId id="280" r:id="rId22"/>
    <p:sldId id="282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12" autoAdjust="0"/>
    <p:restoredTop sz="94660"/>
  </p:normalViewPr>
  <p:slideViewPr>
    <p:cSldViewPr snapToGrid="0">
      <p:cViewPr>
        <p:scale>
          <a:sx n="100" d="100"/>
          <a:sy n="100" d="100"/>
        </p:scale>
        <p:origin x="151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DCFE-D1AE-48D3-804A-3BD6B86CD6AD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3691-420F-46EE-8B07-2F656B927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DCFE-D1AE-48D3-804A-3BD6B86CD6AD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3691-420F-46EE-8B07-2F656B927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35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DCFE-D1AE-48D3-804A-3BD6B86CD6AD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3691-420F-46EE-8B07-2F656B927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49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DCFE-D1AE-48D3-804A-3BD6B86CD6AD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3691-420F-46EE-8B07-2F656B927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975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DCFE-D1AE-48D3-804A-3BD6B86CD6AD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3691-420F-46EE-8B07-2F656B927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9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DCFE-D1AE-48D3-804A-3BD6B86CD6AD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3691-420F-46EE-8B07-2F656B927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639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DCFE-D1AE-48D3-804A-3BD6B86CD6AD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3691-420F-46EE-8B07-2F656B927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910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DCFE-D1AE-48D3-804A-3BD6B86CD6AD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3691-420F-46EE-8B07-2F656B927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24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DCFE-D1AE-48D3-804A-3BD6B86CD6AD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3691-420F-46EE-8B07-2F656B927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877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DCFE-D1AE-48D3-804A-3BD6B86CD6AD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3691-420F-46EE-8B07-2F656B927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64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DCFE-D1AE-48D3-804A-3BD6B86CD6AD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53691-420F-46EE-8B07-2F656B927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6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DDCFE-D1AE-48D3-804A-3BD6B86CD6AD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53691-420F-46EE-8B07-2F656B927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1883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aubiomech/ExoCode/tree/nano_teensy_board/Documentation" TargetMode="External"/><Relationship Id="rId2" Type="http://schemas.openxmlformats.org/officeDocument/2006/relationships/hyperlink" Target="https://github.com/naubiomech/ExoCode/tree/nano_teensy_boar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EC3D3-D0F9-E04C-EDF5-D6727990F3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Code Base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1470A1-707D-9261-4359-4678383165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Paul </a:t>
            </a:r>
            <a:r>
              <a:rPr lang="en-US" dirty="0" err="1"/>
              <a:t>Pridham</a:t>
            </a:r>
            <a:endParaRPr lang="en-US" dirty="0"/>
          </a:p>
          <a:p>
            <a:r>
              <a:rPr lang="en-US" dirty="0"/>
              <a:t>9/14/2022</a:t>
            </a:r>
          </a:p>
        </p:txBody>
      </p:sp>
    </p:spTree>
    <p:extLst>
      <p:ext uri="{BB962C8B-B14F-4D97-AF65-F5344CB8AC3E}">
        <p14:creationId xmlns:p14="http://schemas.microsoft.com/office/powerpoint/2010/main" val="3124306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8A99775-F0C0-F5B3-B074-55C425CE36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3A68D-4487-866D-593F-7056B71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Motors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B742F3F-CE10-6F56-F636-AD263691DD94}"/>
              </a:ext>
            </a:extLst>
          </p:cNvPr>
          <p:cNvSpPr/>
          <p:nvPr/>
        </p:nvSpPr>
        <p:spPr>
          <a:xfrm>
            <a:off x="146050" y="3926840"/>
            <a:ext cx="1384300" cy="825500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7C482-B665-EB4C-415B-CF4459EB7181}"/>
              </a:ext>
            </a:extLst>
          </p:cNvPr>
          <p:cNvSpPr txBox="1"/>
          <p:nvPr/>
        </p:nvSpPr>
        <p:spPr>
          <a:xfrm>
            <a:off x="7353299" y="1236213"/>
            <a:ext cx="4851299" cy="569386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Currently CAN motors but other types can be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Takes in torque commands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03531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BE0CC05-036E-1E82-A5EA-EBA6BF055B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3A68D-4487-866D-593F-7056B71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Torque Sensors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7C482-B665-EB4C-415B-CF4459EB7181}"/>
              </a:ext>
            </a:extLst>
          </p:cNvPr>
          <p:cNvSpPr txBox="1"/>
          <p:nvPr/>
        </p:nvSpPr>
        <p:spPr>
          <a:xfrm>
            <a:off x="7353299" y="1236213"/>
            <a:ext cx="4851299" cy="569386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Measures torques at the joint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Controllers have flag to use PID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Select if torque sensor present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Don’t use if there is no torque sensor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939906D-CF64-B129-852D-D37F1B891416}"/>
              </a:ext>
            </a:extLst>
          </p:cNvPr>
          <p:cNvSpPr/>
          <p:nvPr/>
        </p:nvSpPr>
        <p:spPr>
          <a:xfrm>
            <a:off x="85090" y="4422648"/>
            <a:ext cx="1384300" cy="1028700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489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172F3DC-E576-4955-67FD-BE2B9772A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3A68D-4487-866D-593F-7056B71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7C482-B665-EB4C-415B-CF4459EB7181}"/>
              </a:ext>
            </a:extLst>
          </p:cNvPr>
          <p:cNvSpPr txBox="1"/>
          <p:nvPr/>
        </p:nvSpPr>
        <p:spPr>
          <a:xfrm>
            <a:off x="7353299" y="1236213"/>
            <a:ext cx="4851299" cy="569386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Used to determine pressure at the heel and toe.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Used to determine foot strike and percent gait based on that.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Some controllers use one or both of these sensors.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FA0431A-07FF-8D61-1B68-EB06F705343F}"/>
              </a:ext>
            </a:extLst>
          </p:cNvPr>
          <p:cNvSpPr/>
          <p:nvPr/>
        </p:nvSpPr>
        <p:spPr>
          <a:xfrm>
            <a:off x="532673" y="2928198"/>
            <a:ext cx="929641" cy="636174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50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AA12D5C-191B-18D3-4397-2F38FE92D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3A68D-4487-866D-593F-7056B71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LED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7C482-B665-EB4C-415B-CF4459EB7181}"/>
              </a:ext>
            </a:extLst>
          </p:cNvPr>
          <p:cNvSpPr txBox="1"/>
          <p:nvPr/>
        </p:nvSpPr>
        <p:spPr>
          <a:xfrm>
            <a:off x="7353299" y="1236213"/>
            <a:ext cx="4851299" cy="569386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Displays messages based on exoskeleton status.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Colors (RGB)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Patterns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/>
              <a:t>Solid (Color)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/>
              <a:t>Blink (Color, Freq)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/>
              <a:t>Pulse (Color, Freq)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/>
              <a:t>Rainbow (Freq)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9E5F634-8E82-9A64-89AE-8DD931163E50}"/>
              </a:ext>
            </a:extLst>
          </p:cNvPr>
          <p:cNvSpPr/>
          <p:nvPr/>
        </p:nvSpPr>
        <p:spPr>
          <a:xfrm>
            <a:off x="2490108" y="5375808"/>
            <a:ext cx="1605641" cy="769257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90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62680D6-6903-993E-9477-C038EC97E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3A68D-4487-866D-593F-7056B71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 LED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B742F3F-CE10-6F56-F636-AD263691DD94}"/>
              </a:ext>
            </a:extLst>
          </p:cNvPr>
          <p:cNvSpPr/>
          <p:nvPr/>
        </p:nvSpPr>
        <p:spPr>
          <a:xfrm>
            <a:off x="4838702" y="5326743"/>
            <a:ext cx="1605641" cy="769257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7C482-B665-EB4C-415B-CF4459EB7181}"/>
              </a:ext>
            </a:extLst>
          </p:cNvPr>
          <p:cNvSpPr txBox="1"/>
          <p:nvPr/>
        </p:nvSpPr>
        <p:spPr>
          <a:xfrm>
            <a:off x="7353299" y="1236213"/>
            <a:ext cx="4851299" cy="569386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Used to synchronize the exoskeleton with infrared(IR) motion capture through an IR 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Pulse Pattern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Long pulse at start and end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Small pulses in middle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7B3990-91D5-04BE-ED21-C9B376D69C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96" y="5397500"/>
            <a:ext cx="4612104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098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BDA2E0F-8133-7666-6C43-C3E3AFBDCB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529" y="1718773"/>
            <a:ext cx="6226423" cy="28071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46C46A-62B7-4C4D-9A7A-E48A212B8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0" i="0" dirty="0">
                <a:effectLst/>
                <a:latin typeface="Public Sans"/>
              </a:rPr>
              <a:t>Concept of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72306-C27B-44EE-8D1F-F4D5D240E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343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Check/update configuration on the SD Card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Turn 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reads config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Sends info to Nano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Both boards create </a:t>
            </a:r>
            <a:r>
              <a:rPr lang="en-US" dirty="0" err="1"/>
              <a:t>ExoData</a:t>
            </a:r>
            <a:r>
              <a:rPr lang="en-US" dirty="0"/>
              <a:t>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creates Exo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Calibrates sensors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Select controllers to use for the joints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Start trial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End trial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24F4A0-E430-C932-FC6B-CCB35FCD3699}"/>
              </a:ext>
            </a:extLst>
          </p:cNvPr>
          <p:cNvSpPr txBox="1"/>
          <p:nvPr/>
        </p:nvSpPr>
        <p:spPr>
          <a:xfrm>
            <a:off x="4686300" y="6398976"/>
            <a:ext cx="442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* These loops happen regardless of trial state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B94182-10FC-1BDA-5FAD-5821B2D086E3}"/>
              </a:ext>
            </a:extLst>
          </p:cNvPr>
          <p:cNvSpPr txBox="1"/>
          <p:nvPr/>
        </p:nvSpPr>
        <p:spPr>
          <a:xfrm>
            <a:off x="5930333" y="4698432"/>
            <a:ext cx="50137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1"/>
                </a:solidFill>
              </a:rPr>
              <a:t>100 Hz</a:t>
            </a:r>
            <a:r>
              <a:rPr lang="en-US" dirty="0">
                <a:solidFill>
                  <a:schemeClr val="accent2"/>
                </a:solidFill>
              </a:rPr>
              <a:t>*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pulls updated app info from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pushes data to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Nano updates app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64CD18-8812-CED1-FD0D-6C971D334500}"/>
              </a:ext>
            </a:extLst>
          </p:cNvPr>
          <p:cNvSpPr txBox="1"/>
          <p:nvPr/>
        </p:nvSpPr>
        <p:spPr>
          <a:xfrm>
            <a:off x="1050665" y="4704202"/>
            <a:ext cx="5229893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6"/>
                </a:solidFill>
              </a:rPr>
              <a:t>500+ Hz</a:t>
            </a:r>
            <a:r>
              <a:rPr lang="en-US" dirty="0">
                <a:solidFill>
                  <a:schemeClr val="accent2"/>
                </a:solidFill>
              </a:rPr>
              <a:t>*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reads data from sensors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updates motor commands/Sync Led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3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1A31ADA7-7B0B-45DB-349D-EAF85AEAA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529" y="1718773"/>
            <a:ext cx="6226423" cy="28071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46C46A-62B7-4C4D-9A7A-E48A212B8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0" i="0" dirty="0">
                <a:effectLst/>
                <a:latin typeface="Public Sans"/>
              </a:rPr>
              <a:t>Concept of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72306-C27B-44EE-8D1F-F4D5D240E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343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Check/update configuration on the SD Card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Turn 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reads config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Sends info to Nano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Both boards create </a:t>
            </a:r>
            <a:r>
              <a:rPr lang="en-US" dirty="0" err="1"/>
              <a:t>ExoData</a:t>
            </a:r>
            <a:r>
              <a:rPr lang="en-US" dirty="0"/>
              <a:t>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creates Exo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Calibrates sensors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Select controllers to use for the joints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Start trial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End trial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24F4A0-E430-C932-FC6B-CCB35FCD3699}"/>
              </a:ext>
            </a:extLst>
          </p:cNvPr>
          <p:cNvSpPr txBox="1"/>
          <p:nvPr/>
        </p:nvSpPr>
        <p:spPr>
          <a:xfrm>
            <a:off x="4686300" y="6398976"/>
            <a:ext cx="442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* These loops happen regardless of trial state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5090617-4BDE-EFD2-E837-9A59AF769D82}"/>
              </a:ext>
            </a:extLst>
          </p:cNvPr>
          <p:cNvCxnSpPr>
            <a:cxnSpLocks/>
          </p:cNvCxnSpPr>
          <p:nvPr/>
        </p:nvCxnSpPr>
        <p:spPr>
          <a:xfrm>
            <a:off x="6705600" y="1971675"/>
            <a:ext cx="590550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8CEC05C-EC63-2BAA-9FB4-50FFC467C36C}"/>
              </a:ext>
            </a:extLst>
          </p:cNvPr>
          <p:cNvCxnSpPr>
            <a:cxnSpLocks/>
          </p:cNvCxnSpPr>
          <p:nvPr/>
        </p:nvCxnSpPr>
        <p:spPr>
          <a:xfrm>
            <a:off x="9258300" y="2000250"/>
            <a:ext cx="590550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2E2740-5B0B-D72D-0111-9565DE204BF9}"/>
              </a:ext>
            </a:extLst>
          </p:cNvPr>
          <p:cNvSpPr txBox="1"/>
          <p:nvPr/>
        </p:nvSpPr>
        <p:spPr>
          <a:xfrm>
            <a:off x="5930333" y="4698432"/>
            <a:ext cx="50137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1"/>
                </a:solidFill>
              </a:rPr>
              <a:t>100 Hz</a:t>
            </a:r>
            <a:r>
              <a:rPr lang="en-US" dirty="0">
                <a:solidFill>
                  <a:schemeClr val="accent2"/>
                </a:solidFill>
              </a:rPr>
              <a:t>*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pulls updated app info from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pushes data to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Nano updates app</a:t>
            </a:r>
          </a:p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98AFC5-6243-6BEC-D461-8D0C72EC347A}"/>
              </a:ext>
            </a:extLst>
          </p:cNvPr>
          <p:cNvSpPr txBox="1"/>
          <p:nvPr/>
        </p:nvSpPr>
        <p:spPr>
          <a:xfrm>
            <a:off x="1050665" y="4704202"/>
            <a:ext cx="5229893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6"/>
                </a:solidFill>
              </a:rPr>
              <a:t>500+ Hz</a:t>
            </a:r>
            <a:r>
              <a:rPr lang="en-US" dirty="0">
                <a:solidFill>
                  <a:schemeClr val="accent2"/>
                </a:solidFill>
              </a:rPr>
              <a:t>*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reads data from sensors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updates motor commands/Sync Led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4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4389C5E-DDF6-0900-030F-F369A8459D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529" y="1718773"/>
            <a:ext cx="6226423" cy="28071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46C46A-62B7-4C4D-9A7A-E48A212B8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0" i="0" dirty="0">
                <a:effectLst/>
                <a:latin typeface="Public Sans"/>
              </a:rPr>
              <a:t>Concept of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72306-C27B-44EE-8D1F-F4D5D240E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343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Check/update configuration on the SD Card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Turn 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reads config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Sends info to Nano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Both boards create </a:t>
            </a:r>
            <a:r>
              <a:rPr lang="en-US" dirty="0" err="1"/>
              <a:t>ExoData</a:t>
            </a:r>
            <a:r>
              <a:rPr lang="en-US" dirty="0"/>
              <a:t>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creates Exo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Calibrates sensors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Select controllers to use for the joints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Start trial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End trial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24F4A0-E430-C932-FC6B-CCB35FCD3699}"/>
              </a:ext>
            </a:extLst>
          </p:cNvPr>
          <p:cNvSpPr txBox="1"/>
          <p:nvPr/>
        </p:nvSpPr>
        <p:spPr>
          <a:xfrm>
            <a:off x="4686300" y="6398976"/>
            <a:ext cx="442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* These loops happen regardless of trial state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890AAB-A190-0907-EBE7-66BDE9644D63}"/>
              </a:ext>
            </a:extLst>
          </p:cNvPr>
          <p:cNvSpPr/>
          <p:nvPr/>
        </p:nvSpPr>
        <p:spPr>
          <a:xfrm>
            <a:off x="8258175" y="2047875"/>
            <a:ext cx="962025" cy="1515827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857A0E-9383-6F87-3C98-24BE3ECBE0D8}"/>
              </a:ext>
            </a:extLst>
          </p:cNvPr>
          <p:cNvSpPr/>
          <p:nvPr/>
        </p:nvSpPr>
        <p:spPr>
          <a:xfrm>
            <a:off x="9805987" y="2047874"/>
            <a:ext cx="962025" cy="1515827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437D03-0A52-2F3C-68A0-D7EB35CF377E}"/>
              </a:ext>
            </a:extLst>
          </p:cNvPr>
          <p:cNvSpPr txBox="1"/>
          <p:nvPr/>
        </p:nvSpPr>
        <p:spPr>
          <a:xfrm>
            <a:off x="5930333" y="4698432"/>
            <a:ext cx="50137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1"/>
                </a:solidFill>
              </a:rPr>
              <a:t>100 Hz</a:t>
            </a:r>
            <a:r>
              <a:rPr lang="en-US" dirty="0">
                <a:solidFill>
                  <a:schemeClr val="accent2"/>
                </a:solidFill>
              </a:rPr>
              <a:t>*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pulls updated app info from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pushes data to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Nano updates app</a:t>
            </a: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1DC391-BE7B-E7E8-ED3C-07F4D4562DCB}"/>
              </a:ext>
            </a:extLst>
          </p:cNvPr>
          <p:cNvSpPr txBox="1"/>
          <p:nvPr/>
        </p:nvSpPr>
        <p:spPr>
          <a:xfrm>
            <a:off x="1050665" y="4704202"/>
            <a:ext cx="5229893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6"/>
                </a:solidFill>
              </a:rPr>
              <a:t>500+ Hz</a:t>
            </a:r>
            <a:r>
              <a:rPr lang="en-US" dirty="0">
                <a:solidFill>
                  <a:schemeClr val="accent2"/>
                </a:solidFill>
              </a:rPr>
              <a:t>*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reads data from sensors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updates motor commands/Sync Led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5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009F4EF-BE6C-0BDE-2ACD-8FCB3E1E91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529" y="1718773"/>
            <a:ext cx="6226423" cy="28071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46C46A-62B7-4C4D-9A7A-E48A212B8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0" i="0" dirty="0">
                <a:effectLst/>
                <a:latin typeface="Public Sans"/>
              </a:rPr>
              <a:t>Concept of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72306-C27B-44EE-8D1F-F4D5D240E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343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Check/update configuration on the SD Card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Turn 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reads config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Sends info to Nano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Both boards create </a:t>
            </a:r>
            <a:r>
              <a:rPr lang="en-US" dirty="0" err="1"/>
              <a:t>ExoData</a:t>
            </a:r>
            <a:r>
              <a:rPr lang="en-US" dirty="0"/>
              <a:t>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creates Exo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Calibrates sensors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Select controllers to use for the joints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Start trial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End trial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24F4A0-E430-C932-FC6B-CCB35FCD3699}"/>
              </a:ext>
            </a:extLst>
          </p:cNvPr>
          <p:cNvSpPr txBox="1"/>
          <p:nvPr/>
        </p:nvSpPr>
        <p:spPr>
          <a:xfrm>
            <a:off x="4686300" y="6398976"/>
            <a:ext cx="442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* These loops happen regardless of trial state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88B2D9-120D-01B3-0393-2E92FEA2C746}"/>
              </a:ext>
            </a:extLst>
          </p:cNvPr>
          <p:cNvSpPr/>
          <p:nvPr/>
        </p:nvSpPr>
        <p:spPr>
          <a:xfrm>
            <a:off x="7277100" y="2047875"/>
            <a:ext cx="962025" cy="177165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0316C9-3F8C-2D5D-EB5B-0819C413E511}"/>
              </a:ext>
            </a:extLst>
          </p:cNvPr>
          <p:cNvSpPr txBox="1"/>
          <p:nvPr/>
        </p:nvSpPr>
        <p:spPr>
          <a:xfrm>
            <a:off x="5930333" y="4698432"/>
            <a:ext cx="50137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1"/>
                </a:solidFill>
              </a:rPr>
              <a:t>100 Hz</a:t>
            </a:r>
            <a:r>
              <a:rPr lang="en-US" dirty="0">
                <a:solidFill>
                  <a:schemeClr val="accent2"/>
                </a:solidFill>
              </a:rPr>
              <a:t>*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pulls updated app info from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pushes data to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Nano updates app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30783D-0C2C-4F09-6845-1AF6A9B82634}"/>
              </a:ext>
            </a:extLst>
          </p:cNvPr>
          <p:cNvSpPr txBox="1"/>
          <p:nvPr/>
        </p:nvSpPr>
        <p:spPr>
          <a:xfrm>
            <a:off x="1050665" y="4704202"/>
            <a:ext cx="5229893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6"/>
                </a:solidFill>
              </a:rPr>
              <a:t>500+ Hz</a:t>
            </a:r>
            <a:r>
              <a:rPr lang="en-US" dirty="0">
                <a:solidFill>
                  <a:schemeClr val="accent2"/>
                </a:solidFill>
              </a:rPr>
              <a:t>*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reads data from sensors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updates motor commands/Sync Led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EBAAEB6-A3FB-5A21-D5D9-B2758F4C8E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529" y="1718773"/>
            <a:ext cx="6226423" cy="28071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46C46A-62B7-4C4D-9A7A-E48A212B8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0" i="0" dirty="0">
                <a:effectLst/>
                <a:latin typeface="Public Sans"/>
              </a:rPr>
              <a:t>Concept of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72306-C27B-44EE-8D1F-F4D5D240E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343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Check/update configuration on the SD Card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Turn 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reads config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Sends info to Nano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Both boards create </a:t>
            </a:r>
            <a:r>
              <a:rPr lang="en-US" dirty="0" err="1"/>
              <a:t>ExoData</a:t>
            </a:r>
            <a:r>
              <a:rPr lang="en-US" dirty="0"/>
              <a:t>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creates Exo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Calibrates sensors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Select controllers to use for the joints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Start trial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End trial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24F4A0-E430-C932-FC6B-CCB35FCD3699}"/>
              </a:ext>
            </a:extLst>
          </p:cNvPr>
          <p:cNvSpPr txBox="1"/>
          <p:nvPr/>
        </p:nvSpPr>
        <p:spPr>
          <a:xfrm>
            <a:off x="4686300" y="6398976"/>
            <a:ext cx="442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* These loops happen regardless of trial state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3615B4-D87D-A52D-6E43-2F882D9B5F53}"/>
              </a:ext>
            </a:extLst>
          </p:cNvPr>
          <p:cNvSpPr/>
          <p:nvPr/>
        </p:nvSpPr>
        <p:spPr>
          <a:xfrm>
            <a:off x="7329488" y="2593181"/>
            <a:ext cx="417512" cy="207169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7CA5A7-D94F-3483-9454-746EFEA2AA31}"/>
              </a:ext>
            </a:extLst>
          </p:cNvPr>
          <p:cNvSpPr/>
          <p:nvPr/>
        </p:nvSpPr>
        <p:spPr>
          <a:xfrm>
            <a:off x="7381876" y="3362325"/>
            <a:ext cx="623887" cy="371475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FE9B9B7-DBDA-BAD9-5F76-61850848D78F}"/>
              </a:ext>
            </a:extLst>
          </p:cNvPr>
          <p:cNvCxnSpPr>
            <a:cxnSpLocks/>
          </p:cNvCxnSpPr>
          <p:nvPr/>
        </p:nvCxnSpPr>
        <p:spPr>
          <a:xfrm flipH="1">
            <a:off x="11068050" y="2009775"/>
            <a:ext cx="553118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8DADA4C-AED4-A090-C2CB-1CD50DD4BC5F}"/>
              </a:ext>
            </a:extLst>
          </p:cNvPr>
          <p:cNvCxnSpPr>
            <a:cxnSpLocks/>
          </p:cNvCxnSpPr>
          <p:nvPr/>
        </p:nvCxnSpPr>
        <p:spPr>
          <a:xfrm flipH="1">
            <a:off x="9201150" y="2162175"/>
            <a:ext cx="629318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3AB1AD8-595A-FE93-E8BE-55E83E3CC479}"/>
              </a:ext>
            </a:extLst>
          </p:cNvPr>
          <p:cNvSpPr txBox="1"/>
          <p:nvPr/>
        </p:nvSpPr>
        <p:spPr>
          <a:xfrm>
            <a:off x="5930333" y="4698432"/>
            <a:ext cx="50137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1"/>
                </a:solidFill>
              </a:rPr>
              <a:t>100 Hz</a:t>
            </a:r>
            <a:r>
              <a:rPr lang="en-US" dirty="0">
                <a:solidFill>
                  <a:schemeClr val="accent2"/>
                </a:solidFill>
              </a:rPr>
              <a:t>*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pulls updated app info from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pushes data to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Nano updates app</a:t>
            </a:r>
          </a:p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666081-D1A2-FBB4-BE50-F18AE11F9270}"/>
              </a:ext>
            </a:extLst>
          </p:cNvPr>
          <p:cNvSpPr txBox="1"/>
          <p:nvPr/>
        </p:nvSpPr>
        <p:spPr>
          <a:xfrm>
            <a:off x="1050665" y="4704202"/>
            <a:ext cx="5229893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6"/>
                </a:solidFill>
              </a:rPr>
              <a:t>500+ Hz</a:t>
            </a:r>
            <a:r>
              <a:rPr lang="en-US" dirty="0">
                <a:solidFill>
                  <a:schemeClr val="accent2"/>
                </a:solidFill>
              </a:rPr>
              <a:t>*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reads data from sensors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updates motor commands/Sync Led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00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  <p:bldP spid="9" grpId="0" animBg="1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AED2A-8B25-C075-ED6A-4A1A54416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New Code?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A569B-E17C-04E7-527B-A264B6339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2572"/>
            <a:ext cx="10515600" cy="534378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Nano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Pro: has built in Bluetooth </a:t>
            </a:r>
          </a:p>
          <a:p>
            <a:pPr lvl="1"/>
            <a:r>
              <a:rPr lang="en-US" dirty="0"/>
              <a:t>Con: Slow clock</a:t>
            </a:r>
          </a:p>
          <a:p>
            <a:pPr lvl="1"/>
            <a:r>
              <a:rPr lang="en-US" dirty="0"/>
              <a:t>Con: Noisy ADC</a:t>
            </a:r>
          </a:p>
          <a:p>
            <a:r>
              <a:rPr lang="en-US" dirty="0">
                <a:solidFill>
                  <a:schemeClr val="accent6"/>
                </a:solidFill>
              </a:rPr>
              <a:t>Teensy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Pro: Fast Clock</a:t>
            </a:r>
          </a:p>
          <a:p>
            <a:pPr lvl="1"/>
            <a:r>
              <a:rPr lang="en-US" dirty="0"/>
              <a:t>Pro: Good ADC</a:t>
            </a:r>
          </a:p>
          <a:p>
            <a:pPr lvl="1"/>
            <a:r>
              <a:rPr lang="en-US" dirty="0"/>
              <a:t>Con: Needs external Bluetooth that can cause controls to hang while message is being sent </a:t>
            </a:r>
          </a:p>
          <a:p>
            <a:pPr lvl="1"/>
            <a:endParaRPr lang="en-US" dirty="0"/>
          </a:p>
          <a:p>
            <a:r>
              <a:rPr lang="en-US" dirty="0"/>
              <a:t>Each controllers’ cons are not an issue with the other so by having the </a:t>
            </a:r>
            <a:r>
              <a:rPr lang="en-US" dirty="0">
                <a:solidFill>
                  <a:schemeClr val="accent6"/>
                </a:solidFill>
              </a:rPr>
              <a:t>Teensy</a:t>
            </a:r>
            <a:r>
              <a:rPr lang="en-US" dirty="0"/>
              <a:t> offload Bluetooth communication to the </a:t>
            </a:r>
            <a:r>
              <a:rPr lang="en-US" dirty="0">
                <a:solidFill>
                  <a:schemeClr val="accent1"/>
                </a:solidFill>
              </a:rPr>
              <a:t>Nano</a:t>
            </a:r>
            <a:r>
              <a:rPr lang="en-US" dirty="0"/>
              <a:t> we should end up with an overall faster system</a:t>
            </a:r>
          </a:p>
          <a:p>
            <a:r>
              <a:rPr lang="en-US" dirty="0"/>
              <a:t>Expected possible control loop speed is ~600µs for 4 motors using 2 CAN busses and custom libraries. </a:t>
            </a:r>
          </a:p>
        </p:txBody>
      </p:sp>
    </p:spTree>
    <p:extLst>
      <p:ext uri="{BB962C8B-B14F-4D97-AF65-F5344CB8AC3E}">
        <p14:creationId xmlns:p14="http://schemas.microsoft.com/office/powerpoint/2010/main" val="598650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80AC6D79-3D8C-0EBE-30C1-1B8FACB573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529" y="1718773"/>
            <a:ext cx="6226423" cy="28071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46C46A-62B7-4C4D-9A7A-E48A212B8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0" i="0" dirty="0">
                <a:effectLst/>
                <a:latin typeface="Public Sans"/>
              </a:rPr>
              <a:t>Concept of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72306-C27B-44EE-8D1F-F4D5D240E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343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Check/update configuration on the SD Card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Turn 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reads config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Sends info to Nano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Both boards create </a:t>
            </a:r>
            <a:r>
              <a:rPr lang="en-US" dirty="0" err="1"/>
              <a:t>ExoData</a:t>
            </a:r>
            <a:r>
              <a:rPr lang="en-US" dirty="0"/>
              <a:t>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creates Exo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Calibrates sensors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Select controllers to use for the joints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Start trial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End trial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24F4A0-E430-C932-FC6B-CCB35FCD3699}"/>
              </a:ext>
            </a:extLst>
          </p:cNvPr>
          <p:cNvSpPr txBox="1"/>
          <p:nvPr/>
        </p:nvSpPr>
        <p:spPr>
          <a:xfrm>
            <a:off x="4686300" y="6398976"/>
            <a:ext cx="442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* These loops happen regardless of trial state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C9235DB-0C61-E115-6F65-D4A0904AE7B3}"/>
              </a:ext>
            </a:extLst>
          </p:cNvPr>
          <p:cNvCxnSpPr>
            <a:cxnSpLocks/>
          </p:cNvCxnSpPr>
          <p:nvPr/>
        </p:nvCxnSpPr>
        <p:spPr>
          <a:xfrm flipH="1">
            <a:off x="11068050" y="2009775"/>
            <a:ext cx="553118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328E90-90CF-2943-5AB8-6330AF894F93}"/>
              </a:ext>
            </a:extLst>
          </p:cNvPr>
          <p:cNvCxnSpPr>
            <a:cxnSpLocks/>
          </p:cNvCxnSpPr>
          <p:nvPr/>
        </p:nvCxnSpPr>
        <p:spPr>
          <a:xfrm flipH="1">
            <a:off x="9201150" y="2162175"/>
            <a:ext cx="629318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8DF7312-95E7-F5FD-DEF8-C99BD0C1163C}"/>
              </a:ext>
            </a:extLst>
          </p:cNvPr>
          <p:cNvSpPr txBox="1"/>
          <p:nvPr/>
        </p:nvSpPr>
        <p:spPr>
          <a:xfrm>
            <a:off x="5930333" y="4698432"/>
            <a:ext cx="50137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1"/>
                </a:solidFill>
              </a:rPr>
              <a:t>100 Hz</a:t>
            </a:r>
            <a:r>
              <a:rPr lang="en-US" dirty="0">
                <a:solidFill>
                  <a:schemeClr val="accent2"/>
                </a:solidFill>
              </a:rPr>
              <a:t>*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pulls updated app info from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pushes data to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Nano updates app</a:t>
            </a: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103AF1-D190-B194-4A3C-7327C8C82DE3}"/>
              </a:ext>
            </a:extLst>
          </p:cNvPr>
          <p:cNvSpPr txBox="1"/>
          <p:nvPr/>
        </p:nvSpPr>
        <p:spPr>
          <a:xfrm>
            <a:off x="1050665" y="4704202"/>
            <a:ext cx="5229893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6"/>
                </a:solidFill>
              </a:rPr>
              <a:t>500+ Hz</a:t>
            </a:r>
            <a:r>
              <a:rPr lang="en-US" dirty="0">
                <a:solidFill>
                  <a:schemeClr val="accent2"/>
                </a:solidFill>
              </a:rPr>
              <a:t>*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reads data from sensors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updates motor commands/Sync Led</a:t>
            </a:r>
          </a:p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47759E-7B6C-390C-222C-AD2C7A6AE812}"/>
              </a:ext>
            </a:extLst>
          </p:cNvPr>
          <p:cNvSpPr/>
          <p:nvPr/>
        </p:nvSpPr>
        <p:spPr>
          <a:xfrm>
            <a:off x="8369723" y="2702719"/>
            <a:ext cx="771896" cy="22622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02FE62-2014-BB6A-2854-014801E3C5DB}"/>
              </a:ext>
            </a:extLst>
          </p:cNvPr>
          <p:cNvSpPr/>
          <p:nvPr/>
        </p:nvSpPr>
        <p:spPr>
          <a:xfrm>
            <a:off x="7379494" y="2952750"/>
            <a:ext cx="781050" cy="221456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4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 animBg="1"/>
      <p:bldP spid="14" grpId="1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083C51E-9FC2-0B98-87DE-DDA441C638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529" y="1718773"/>
            <a:ext cx="6226423" cy="28071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46C46A-62B7-4C4D-9A7A-E48A212B8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0" i="0" dirty="0">
                <a:effectLst/>
                <a:latin typeface="Public Sans"/>
              </a:rPr>
              <a:t>Concept of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72306-C27B-44EE-8D1F-F4D5D240E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343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Check/update configuration on the SD Card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Turn 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reads config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Sends info to Nano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Both boards create </a:t>
            </a:r>
            <a:r>
              <a:rPr lang="en-US" dirty="0" err="1"/>
              <a:t>ExoData</a:t>
            </a:r>
            <a:r>
              <a:rPr lang="en-US" dirty="0"/>
              <a:t>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creates Exo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Calibrates sensors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Select controllers to use for the joints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Start trial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End trial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4AF95B-62A1-3F7B-25B3-FE5604322468}"/>
              </a:ext>
            </a:extLst>
          </p:cNvPr>
          <p:cNvSpPr txBox="1"/>
          <p:nvPr/>
        </p:nvSpPr>
        <p:spPr>
          <a:xfrm>
            <a:off x="5930333" y="4698432"/>
            <a:ext cx="53454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1"/>
                </a:solidFill>
              </a:rPr>
              <a:t>100 Hz</a:t>
            </a:r>
            <a:r>
              <a:rPr lang="en-US" dirty="0">
                <a:solidFill>
                  <a:schemeClr val="accent2"/>
                </a:solidFill>
              </a:rPr>
              <a:t>*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Nano pushes updated app info to the Teensy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Nano pulls new sensor data from the Teensy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Nano updates app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0BD476-9EDD-486B-4CE1-27D97DB5047B}"/>
              </a:ext>
            </a:extLst>
          </p:cNvPr>
          <p:cNvSpPr txBox="1"/>
          <p:nvPr/>
        </p:nvSpPr>
        <p:spPr>
          <a:xfrm>
            <a:off x="1050665" y="4704202"/>
            <a:ext cx="5229893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lvl="1"/>
            <a:r>
              <a:rPr lang="en-US" dirty="0">
                <a:solidFill>
                  <a:schemeClr val="accent6"/>
                </a:solidFill>
              </a:rPr>
              <a:t>500+ Hz</a:t>
            </a:r>
            <a:r>
              <a:rPr lang="en-US" dirty="0">
                <a:solidFill>
                  <a:schemeClr val="accent2"/>
                </a:solidFill>
              </a:rPr>
              <a:t>*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reads data from sensors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updates motor commands/Sync Led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24F4A0-E430-C932-FC6B-CCB35FCD3699}"/>
              </a:ext>
            </a:extLst>
          </p:cNvPr>
          <p:cNvSpPr txBox="1"/>
          <p:nvPr/>
        </p:nvSpPr>
        <p:spPr>
          <a:xfrm>
            <a:off x="4686300" y="6398976"/>
            <a:ext cx="442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* These loops happen regardless of trial state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01F2AF-1BC8-BD2F-1D79-E5D19FF6770C}"/>
              </a:ext>
            </a:extLst>
          </p:cNvPr>
          <p:cNvSpPr/>
          <p:nvPr/>
        </p:nvSpPr>
        <p:spPr>
          <a:xfrm>
            <a:off x="7290033" y="1904302"/>
            <a:ext cx="1925230" cy="2139192"/>
          </a:xfrm>
          <a:prstGeom prst="rect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1BFCCD-2C24-3081-F64C-AAE5D7FA712E}"/>
              </a:ext>
            </a:extLst>
          </p:cNvPr>
          <p:cNvSpPr/>
          <p:nvPr/>
        </p:nvSpPr>
        <p:spPr>
          <a:xfrm>
            <a:off x="9798049" y="1904302"/>
            <a:ext cx="1283807" cy="2139192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00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8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 animBg="1"/>
      <p:bldP spid="9" grpId="0" animBg="1"/>
      <p:bldP spid="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56AE7-2CAB-AFA9-F3B4-83B7D4B54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8840"/>
            <a:ext cx="10515600" cy="5598123"/>
          </a:xfrm>
        </p:spPr>
        <p:txBody>
          <a:bodyPr/>
          <a:lstStyle/>
          <a:p>
            <a:r>
              <a:rPr lang="en-US" sz="4400" dirty="0"/>
              <a:t>Code Location</a:t>
            </a:r>
            <a:endParaRPr lang="en-US" sz="4400" dirty="0">
              <a:hlinkClick r:id="rId2"/>
            </a:endParaRPr>
          </a:p>
          <a:p>
            <a:pPr lvl="1"/>
            <a:r>
              <a:rPr lang="en-US" sz="3200" dirty="0">
                <a:hlinkClick r:id="rId2"/>
              </a:rPr>
              <a:t>https://github.com/naubiomech/ExoCode/tree/nano_teensy_board</a:t>
            </a:r>
            <a:endParaRPr lang="en-US" sz="3200" dirty="0"/>
          </a:p>
          <a:p>
            <a:pPr lvl="1"/>
            <a:endParaRPr lang="en-US" dirty="0"/>
          </a:p>
          <a:p>
            <a:r>
              <a:rPr lang="en-US" sz="4400" dirty="0"/>
              <a:t>User Guide </a:t>
            </a:r>
          </a:p>
          <a:p>
            <a:pPr lvl="1"/>
            <a:r>
              <a:rPr lang="en-US" sz="3200" dirty="0">
                <a:hlinkClick r:id="rId3"/>
              </a:rPr>
              <a:t>https://github.com/naubiomech/ExoCode/tree/nano_teensy_board/Documentation</a:t>
            </a:r>
            <a:endParaRPr lang="en-US" sz="32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362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A5CD53C-E060-10FB-7C87-93A249A14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3A68D-4487-866D-593F-7056B71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81703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F51FAB4-626E-70CF-222F-5EAA799FDF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3A68D-4487-866D-593F-7056B71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UI Host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B742F3F-CE10-6F56-F636-AD263691DD94}"/>
              </a:ext>
            </a:extLst>
          </p:cNvPr>
          <p:cNvSpPr/>
          <p:nvPr/>
        </p:nvSpPr>
        <p:spPr>
          <a:xfrm>
            <a:off x="10871200" y="1195405"/>
            <a:ext cx="1333399" cy="1201046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7C482-B665-EB4C-415B-CF4459EB7181}"/>
              </a:ext>
            </a:extLst>
          </p:cNvPr>
          <p:cNvSpPr txBox="1"/>
          <p:nvPr/>
        </p:nvSpPr>
        <p:spPr>
          <a:xfrm>
            <a:off x="-1" y="1250302"/>
            <a:ext cx="6667501" cy="569386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Interface the user touches, app on phone or tablet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Packages and sends individual Bluetooth messages.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40081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2B34AE18-4E62-CEE2-686E-7B063D588B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3A68D-4487-866D-593F-7056B71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Nano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B742F3F-CE10-6F56-F636-AD263691DD94}"/>
              </a:ext>
            </a:extLst>
          </p:cNvPr>
          <p:cNvSpPr/>
          <p:nvPr/>
        </p:nvSpPr>
        <p:spPr>
          <a:xfrm>
            <a:off x="6946433" y="1342035"/>
            <a:ext cx="3632083" cy="4942651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7C482-B665-EB4C-415B-CF4459EB7181}"/>
              </a:ext>
            </a:extLst>
          </p:cNvPr>
          <p:cNvSpPr txBox="1"/>
          <p:nvPr/>
        </p:nvSpPr>
        <p:spPr>
          <a:xfrm>
            <a:off x="-1" y="1250302"/>
            <a:ext cx="6667501" cy="5724644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Handles Bluetooth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Mirrors </a:t>
            </a:r>
            <a:r>
              <a:rPr lang="en-US" sz="2800" dirty="0" err="1"/>
              <a:t>ExoData</a:t>
            </a:r>
            <a:r>
              <a:rPr lang="en-US" sz="2800" dirty="0"/>
              <a:t> stored on the Teensy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Handles low frequency sensor reading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253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5C30921-F3D2-9998-69F5-D253E96F66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3A68D-4487-866D-593F-7056B71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Teensy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B742F3F-CE10-6F56-F636-AD263691DD94}"/>
              </a:ext>
            </a:extLst>
          </p:cNvPr>
          <p:cNvSpPr/>
          <p:nvPr/>
        </p:nvSpPr>
        <p:spPr>
          <a:xfrm>
            <a:off x="1504950" y="1027905"/>
            <a:ext cx="5772150" cy="5611019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7C482-B665-EB4C-415B-CF4459EB7181}"/>
              </a:ext>
            </a:extLst>
          </p:cNvPr>
          <p:cNvSpPr txBox="1"/>
          <p:nvPr/>
        </p:nvSpPr>
        <p:spPr>
          <a:xfrm>
            <a:off x="7353299" y="1236213"/>
            <a:ext cx="4851299" cy="569386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Handles most of the computation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Configures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Does primary sensor readings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FSR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Torque 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Does primary output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Motors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Sync 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Status LED</a:t>
            </a:r>
          </a:p>
        </p:txBody>
      </p:sp>
    </p:spTree>
    <p:extLst>
      <p:ext uri="{BB962C8B-B14F-4D97-AF65-F5344CB8AC3E}">
        <p14:creationId xmlns:p14="http://schemas.microsoft.com/office/powerpoint/2010/main" val="1662590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0DC16D3-0E35-BD06-B172-9168C157E9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3A68D-4487-866D-593F-7056B71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ExoData</a:t>
            </a:r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B742F3F-CE10-6F56-F636-AD263691DD94}"/>
              </a:ext>
            </a:extLst>
          </p:cNvPr>
          <p:cNvSpPr/>
          <p:nvPr/>
        </p:nvSpPr>
        <p:spPr>
          <a:xfrm>
            <a:off x="4238171" y="1690688"/>
            <a:ext cx="2264330" cy="3577998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7C482-B665-EB4C-415B-CF4459EB7181}"/>
              </a:ext>
            </a:extLst>
          </p:cNvPr>
          <p:cNvSpPr txBox="1"/>
          <p:nvPr/>
        </p:nvSpPr>
        <p:spPr>
          <a:xfrm>
            <a:off x="7353299" y="1236213"/>
            <a:ext cx="4851299" cy="569386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Stores the data and parameters used to control the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Mirrors setup of Exo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05985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BFC3917-3CDC-F54D-17DD-873B20E60F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3A68D-4487-866D-593F-7056B71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Exo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B742F3F-CE10-6F56-F636-AD263691DD94}"/>
              </a:ext>
            </a:extLst>
          </p:cNvPr>
          <p:cNvSpPr/>
          <p:nvPr/>
        </p:nvSpPr>
        <p:spPr>
          <a:xfrm>
            <a:off x="2264229" y="2002971"/>
            <a:ext cx="2322285" cy="3657600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7C482-B665-EB4C-415B-CF4459EB7181}"/>
              </a:ext>
            </a:extLst>
          </p:cNvPr>
          <p:cNvSpPr txBox="1"/>
          <p:nvPr/>
        </p:nvSpPr>
        <p:spPr>
          <a:xfrm>
            <a:off x="7353299" y="1236213"/>
            <a:ext cx="4851299" cy="569386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Handles the computation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Reads sensors and puts data in </a:t>
            </a:r>
            <a:r>
              <a:rPr lang="en-US" sz="2800" dirty="0" err="1"/>
              <a:t>ExoData</a:t>
            </a:r>
            <a:r>
              <a:rPr lang="en-US" sz="2800" dirty="0"/>
              <a:t> instance.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FSR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Torque 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Calculates output commands and sends to components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Motors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Sync 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Status LED</a:t>
            </a:r>
          </a:p>
        </p:txBody>
      </p:sp>
    </p:spTree>
    <p:extLst>
      <p:ext uri="{BB962C8B-B14F-4D97-AF65-F5344CB8AC3E}">
        <p14:creationId xmlns:p14="http://schemas.microsoft.com/office/powerpoint/2010/main" val="2810090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2D32E31-77F5-8554-AA59-059826FA9F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3A68D-4487-866D-593F-7056B71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 Card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B742F3F-CE10-6F56-F636-AD263691DD94}"/>
              </a:ext>
            </a:extLst>
          </p:cNvPr>
          <p:cNvSpPr/>
          <p:nvPr/>
        </p:nvSpPr>
        <p:spPr>
          <a:xfrm>
            <a:off x="0" y="1355542"/>
            <a:ext cx="1435100" cy="930458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A7C482-B665-EB4C-415B-CF4459EB7181}"/>
              </a:ext>
            </a:extLst>
          </p:cNvPr>
          <p:cNvSpPr txBox="1"/>
          <p:nvPr/>
        </p:nvSpPr>
        <p:spPr>
          <a:xfrm>
            <a:off x="7353299" y="1236213"/>
            <a:ext cx="4851299" cy="569386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Stores system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Till app fully set up: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Contains parameter sets for different controllers.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90059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7406</TotalTime>
  <Words>990</Words>
  <Application>Microsoft Office PowerPoint</Application>
  <PresentationFormat>Widescreen</PresentationFormat>
  <Paragraphs>309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Public Sans</vt:lpstr>
      <vt:lpstr>Office Theme</vt:lpstr>
      <vt:lpstr>New Code Base</vt:lpstr>
      <vt:lpstr>Why New Code?</vt:lpstr>
      <vt:lpstr>Overview</vt:lpstr>
      <vt:lpstr>UI Host</vt:lpstr>
      <vt:lpstr>Nano</vt:lpstr>
      <vt:lpstr>Teensy</vt:lpstr>
      <vt:lpstr>ExoData</vt:lpstr>
      <vt:lpstr>Exo</vt:lpstr>
      <vt:lpstr>SD Card</vt:lpstr>
      <vt:lpstr>Motors</vt:lpstr>
      <vt:lpstr>Torque Sensors</vt:lpstr>
      <vt:lpstr>FSR</vt:lpstr>
      <vt:lpstr>Status LED</vt:lpstr>
      <vt:lpstr>Sync LED</vt:lpstr>
      <vt:lpstr>Concept of Operations</vt:lpstr>
      <vt:lpstr>Concept of Operations</vt:lpstr>
      <vt:lpstr>Concept of Operations</vt:lpstr>
      <vt:lpstr>Concept of Operations</vt:lpstr>
      <vt:lpstr>Concept of Operations</vt:lpstr>
      <vt:lpstr>Concept of Operations</vt:lpstr>
      <vt:lpstr>Concept of Operations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Code Base</dc:title>
  <dc:creator>Paul R Stegall</dc:creator>
  <cp:lastModifiedBy>Paul R Stegall</cp:lastModifiedBy>
  <cp:revision>18</cp:revision>
  <dcterms:created xsi:type="dcterms:W3CDTF">2022-09-07T20:00:39Z</dcterms:created>
  <dcterms:modified xsi:type="dcterms:W3CDTF">2022-09-15T22:35:13Z</dcterms:modified>
</cp:coreProperties>
</file>