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8288000" cy="10287000"/>
  <p:notesSz cx="6858000" cy="9144000"/>
  <p:embeddedFontLst>
    <p:embeddedFont>
      <p:font typeface="思源黑体-粗体" panose="02010600030101010101" charset="-122"/>
      <p:regular r:id="rId14"/>
    </p:embeddedFont>
    <p:embeddedFont>
      <p:font typeface="思源黑体-粗体 Bold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Helveticish" panose="02010600030101010101" charset="0"/>
      <p:regular r:id="rId20"/>
    </p:embeddedFont>
    <p:embeddedFont>
      <p:font typeface="Helveticish Bold" panose="02010600030101010101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3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20419" r="11372"/>
          <a:stretch>
            <a:fillRect/>
          </a:stretch>
        </p:blipFill>
        <p:spPr>
          <a:xfrm>
            <a:off x="6777748" y="-182762"/>
            <a:ext cx="11510252" cy="1065252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05052" y="2279162"/>
            <a:ext cx="12312487" cy="5728677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26980" r="3464"/>
          <a:stretch>
            <a:fillRect/>
          </a:stretch>
        </p:blipFill>
        <p:spPr>
          <a:xfrm>
            <a:off x="11273106" y="2279162"/>
            <a:ext cx="5986194" cy="572867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32953" b="40245"/>
          <a:stretch>
            <a:fillRect/>
          </a:stretch>
        </p:blipFill>
        <p:spPr>
          <a:xfrm>
            <a:off x="13182600" y="391921"/>
            <a:ext cx="4495800" cy="155930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8694420"/>
            <a:ext cx="5597507" cy="411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499"/>
              </a:lnSpc>
              <a:spcBef>
                <a:spcPct val="0"/>
              </a:spcBef>
            </a:pPr>
            <a:r>
              <a:rPr lang="en-US" sz="2499" spc="104">
                <a:solidFill>
                  <a:srgbClr val="000000"/>
                </a:solidFill>
                <a:ea typeface="思源黑体-粗体"/>
              </a:rPr>
              <a:t>汇报人：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3124200"/>
            <a:ext cx="10244406" cy="391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600"/>
              </a:lnSpc>
            </a:pPr>
            <a:r>
              <a:rPr lang="en-US" sz="12000">
                <a:solidFill>
                  <a:srgbClr val="FFFFFF"/>
                </a:solidFill>
                <a:ea typeface="思源黑体-粗体 Bold"/>
              </a:rPr>
              <a:t>复旦大学</a:t>
            </a:r>
          </a:p>
          <a:p>
            <a:pPr>
              <a:lnSpc>
                <a:spcPts val="15600"/>
              </a:lnSpc>
            </a:pPr>
            <a:r>
              <a:rPr lang="en-US" sz="12000">
                <a:solidFill>
                  <a:srgbClr val="FFFFFF"/>
                </a:solidFill>
                <a:latin typeface="思源黑体-粗体 Bold"/>
              </a:rPr>
              <a:t>PPT模板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00253" y="-191340"/>
            <a:ext cx="18688505" cy="5245610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34000"/>
          </a:blip>
          <a:srcRect t="16240" r="63530" b="13954"/>
          <a:stretch>
            <a:fillRect/>
          </a:stretch>
        </p:blipFill>
        <p:spPr>
          <a:xfrm>
            <a:off x="-1708318" y="-813576"/>
            <a:ext cx="7052140" cy="649008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812640" y="1019175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>
                <a:solidFill>
                  <a:srgbClr val="FFFFFF"/>
                </a:solidFill>
                <a:ea typeface="思源黑体-粗体 Bold"/>
              </a:rPr>
              <a:t>标题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7299960"/>
            <a:ext cx="4481107" cy="1958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903447" y="7299960"/>
            <a:ext cx="4481107" cy="1958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778193" y="7299960"/>
            <a:ext cx="4481107" cy="1958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94685" y="6529938"/>
            <a:ext cx="4149137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069431" y="6529938"/>
            <a:ext cx="4149137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944178" y="6529938"/>
            <a:ext cx="4149137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rcRect t="10614" b="58685"/>
          <a:stretch>
            <a:fillRect/>
          </a:stretch>
        </p:blipFill>
        <p:spPr>
          <a:xfrm>
            <a:off x="12357550" y="3381264"/>
            <a:ext cx="5930450" cy="272257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rcRect t="722" b="30414"/>
          <a:stretch>
            <a:fillRect/>
          </a:stretch>
        </p:blipFill>
        <p:spPr>
          <a:xfrm>
            <a:off x="6178775" y="3381264"/>
            <a:ext cx="5930450" cy="2722578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5"/>
          <a:srcRect t="27013" b="27013"/>
          <a:stretch>
            <a:fillRect/>
          </a:stretch>
        </p:blipFill>
        <p:spPr>
          <a:xfrm>
            <a:off x="0" y="3381264"/>
            <a:ext cx="5930450" cy="272257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t="8384" r="41610" b="5217"/>
          <a:stretch>
            <a:fillRect/>
          </a:stretch>
        </p:blipFill>
        <p:spPr>
          <a:xfrm>
            <a:off x="7274566" y="0"/>
            <a:ext cx="11013434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-133350"/>
            <a:ext cx="7274566" cy="10553700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9999"/>
          </a:blip>
          <a:srcRect/>
          <a:stretch>
            <a:fillRect/>
          </a:stretch>
        </p:blipFill>
        <p:spPr>
          <a:xfrm>
            <a:off x="0" y="-133350"/>
            <a:ext cx="7274566" cy="1091185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83651" y="4451350"/>
            <a:ext cx="5107264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>
                <a:solidFill>
                  <a:srgbClr val="FFFFFF"/>
                </a:solidFill>
                <a:ea typeface="思源黑体-粗体 Bold"/>
              </a:rPr>
              <a:t>标题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621822" y="1770147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621822" y="4782703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621822" y="7795260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621822" y="1028700"/>
            <a:ext cx="4318739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21822" y="4041257"/>
            <a:ext cx="4318739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621822" y="7053813"/>
            <a:ext cx="4001667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alphaModFix amt="34000"/>
          </a:blip>
          <a:srcRect l="1083" r="1083" b="7257"/>
          <a:stretch>
            <a:fillRect/>
          </a:stretch>
        </p:blipFill>
        <p:spPr>
          <a:xfrm>
            <a:off x="410308" y="8951982"/>
            <a:ext cx="2427587" cy="110647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50000"/>
          </a:blip>
          <a:srcRect l="20419" r="11372"/>
          <a:stretch>
            <a:fillRect/>
          </a:stretch>
        </p:blipFill>
        <p:spPr>
          <a:xfrm>
            <a:off x="6777748" y="-182762"/>
            <a:ext cx="11510252" cy="10652524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05052" y="2279162"/>
            <a:ext cx="12312487" cy="5728677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15168" r="15168"/>
          <a:stretch>
            <a:fillRect/>
          </a:stretch>
        </p:blipFill>
        <p:spPr>
          <a:xfrm>
            <a:off x="11273106" y="2279162"/>
            <a:ext cx="5986194" cy="572867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28700" y="3765873"/>
            <a:ext cx="6948246" cy="1828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400"/>
              </a:lnSpc>
            </a:pPr>
            <a:r>
              <a:rPr lang="en-US" sz="12000">
                <a:solidFill>
                  <a:srgbClr val="FFFFFF"/>
                </a:solidFill>
                <a:ea typeface="思源黑体-粗体 Bold"/>
              </a:rPr>
              <a:t>谢谢观看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5882952"/>
            <a:ext cx="6800657" cy="638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  <a:spcBef>
                <a:spcPct val="0"/>
              </a:spcBef>
            </a:pPr>
            <a:r>
              <a:rPr lang="en-US" sz="4200">
                <a:solidFill>
                  <a:srgbClr val="FFFFFF"/>
                </a:solidFill>
                <a:latin typeface="思源黑体-粗体 Bold"/>
              </a:rPr>
              <a:t>THANKS FOR WATCHING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t="32953" b="40245"/>
          <a:stretch>
            <a:fillRect/>
          </a:stretch>
        </p:blipFill>
        <p:spPr>
          <a:xfrm>
            <a:off x="13182600" y="391921"/>
            <a:ext cx="4495800" cy="15593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25143"/>
            <a:ext cx="16230600" cy="10312143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alphaModFix amt="34000"/>
          </a:blip>
          <a:srcRect t="16240" r="70245" b="13954"/>
          <a:stretch>
            <a:fillRect/>
          </a:stretch>
        </p:blipFill>
        <p:spPr>
          <a:xfrm>
            <a:off x="10959932" y="-1434507"/>
            <a:ext cx="6299368" cy="7105734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1706445" y="3758147"/>
            <a:ext cx="14875110" cy="5500153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5" name="Group 5"/>
          <p:cNvGrpSpPr/>
          <p:nvPr/>
        </p:nvGrpSpPr>
        <p:grpSpPr>
          <a:xfrm rot="5400000">
            <a:off x="3559785" y="5123766"/>
            <a:ext cx="1045553" cy="239650"/>
            <a:chOff x="0" y="0"/>
            <a:chExt cx="2493356" cy="571500"/>
          </a:xfrm>
        </p:grpSpPr>
        <p:sp>
          <p:nvSpPr>
            <p:cNvPr id="6" name="Freeform 6"/>
            <p:cNvSpPr/>
            <p:nvPr/>
          </p:nvSpPr>
          <p:spPr>
            <a:xfrm>
              <a:off x="0" y="255270"/>
              <a:ext cx="2493356" cy="69850"/>
            </a:xfrm>
            <a:custGeom>
              <a:avLst/>
              <a:gdLst/>
              <a:ahLst/>
              <a:cxnLst/>
              <a:rect l="l" t="t" r="r" b="b"/>
              <a:pathLst>
                <a:path w="2493356" h="69850">
                  <a:moveTo>
                    <a:pt x="220252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493356" y="69850"/>
                  </a:lnTo>
                  <a:lnTo>
                    <a:pt x="2493356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" name="Group 7"/>
          <p:cNvGrpSpPr/>
          <p:nvPr/>
        </p:nvGrpSpPr>
        <p:grpSpPr>
          <a:xfrm rot="5400000">
            <a:off x="11763640" y="5123766"/>
            <a:ext cx="1045553" cy="239650"/>
            <a:chOff x="0" y="0"/>
            <a:chExt cx="2493356" cy="571500"/>
          </a:xfrm>
        </p:grpSpPr>
        <p:sp>
          <p:nvSpPr>
            <p:cNvPr id="8" name="Freeform 8"/>
            <p:cNvSpPr/>
            <p:nvPr/>
          </p:nvSpPr>
          <p:spPr>
            <a:xfrm>
              <a:off x="0" y="255270"/>
              <a:ext cx="2493356" cy="69850"/>
            </a:xfrm>
            <a:custGeom>
              <a:avLst/>
              <a:gdLst/>
              <a:ahLst/>
              <a:cxnLst/>
              <a:rect l="l" t="t" r="r" b="b"/>
              <a:pathLst>
                <a:path w="2493356" h="69850">
                  <a:moveTo>
                    <a:pt x="220252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493356" y="69850"/>
                  </a:lnTo>
                  <a:lnTo>
                    <a:pt x="2493356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" name="Group 9"/>
          <p:cNvGrpSpPr/>
          <p:nvPr/>
        </p:nvGrpSpPr>
        <p:grpSpPr>
          <a:xfrm rot="5400000">
            <a:off x="3559785" y="7771217"/>
            <a:ext cx="1045553" cy="239650"/>
            <a:chOff x="0" y="0"/>
            <a:chExt cx="2493356" cy="571500"/>
          </a:xfrm>
        </p:grpSpPr>
        <p:sp>
          <p:nvSpPr>
            <p:cNvPr id="10" name="Freeform 10"/>
            <p:cNvSpPr/>
            <p:nvPr/>
          </p:nvSpPr>
          <p:spPr>
            <a:xfrm>
              <a:off x="0" y="255270"/>
              <a:ext cx="2493356" cy="69850"/>
            </a:xfrm>
            <a:custGeom>
              <a:avLst/>
              <a:gdLst/>
              <a:ahLst/>
              <a:cxnLst/>
              <a:rect l="l" t="t" r="r" b="b"/>
              <a:pathLst>
                <a:path w="2493356" h="69850">
                  <a:moveTo>
                    <a:pt x="220252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493356" y="69850"/>
                  </a:lnTo>
                  <a:lnTo>
                    <a:pt x="2493356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" name="Group 11"/>
          <p:cNvGrpSpPr/>
          <p:nvPr/>
        </p:nvGrpSpPr>
        <p:grpSpPr>
          <a:xfrm rot="5400000">
            <a:off x="6743719" y="6485591"/>
            <a:ext cx="4800563" cy="239650"/>
            <a:chOff x="0" y="0"/>
            <a:chExt cx="11448024" cy="571500"/>
          </a:xfrm>
        </p:grpSpPr>
        <p:sp>
          <p:nvSpPr>
            <p:cNvPr id="12" name="Freeform 12"/>
            <p:cNvSpPr/>
            <p:nvPr/>
          </p:nvSpPr>
          <p:spPr>
            <a:xfrm>
              <a:off x="0" y="255270"/>
              <a:ext cx="11448024" cy="69850"/>
            </a:xfrm>
            <a:custGeom>
              <a:avLst/>
              <a:gdLst/>
              <a:ahLst/>
              <a:cxnLst/>
              <a:rect l="l" t="t" r="r" b="b"/>
              <a:pathLst>
                <a:path w="11448024" h="69850">
                  <a:moveTo>
                    <a:pt x="11157194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11448024" y="69850"/>
                  </a:lnTo>
                  <a:lnTo>
                    <a:pt x="11448024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2263570" y="6388398"/>
            <a:ext cx="13760859" cy="239650"/>
            <a:chOff x="0" y="0"/>
            <a:chExt cx="32815873" cy="571500"/>
          </a:xfrm>
        </p:grpSpPr>
        <p:sp>
          <p:nvSpPr>
            <p:cNvPr id="14" name="Freeform 14"/>
            <p:cNvSpPr/>
            <p:nvPr/>
          </p:nvSpPr>
          <p:spPr>
            <a:xfrm>
              <a:off x="0" y="255270"/>
              <a:ext cx="32815873" cy="69850"/>
            </a:xfrm>
            <a:custGeom>
              <a:avLst/>
              <a:gdLst/>
              <a:ahLst/>
              <a:cxnLst/>
              <a:rect l="l" t="t" r="r" b="b"/>
              <a:pathLst>
                <a:path w="32815873" h="69850">
                  <a:moveTo>
                    <a:pt x="32525044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32815873" y="69850"/>
                  </a:lnTo>
                  <a:lnTo>
                    <a:pt x="3281587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" name="Group 15"/>
          <p:cNvGrpSpPr/>
          <p:nvPr/>
        </p:nvGrpSpPr>
        <p:grpSpPr>
          <a:xfrm rot="5400000">
            <a:off x="11763640" y="7771217"/>
            <a:ext cx="1045553" cy="239650"/>
            <a:chOff x="0" y="0"/>
            <a:chExt cx="2493356" cy="571500"/>
          </a:xfrm>
        </p:grpSpPr>
        <p:sp>
          <p:nvSpPr>
            <p:cNvPr id="16" name="Freeform 16"/>
            <p:cNvSpPr/>
            <p:nvPr/>
          </p:nvSpPr>
          <p:spPr>
            <a:xfrm>
              <a:off x="0" y="255270"/>
              <a:ext cx="2493356" cy="69850"/>
            </a:xfrm>
            <a:custGeom>
              <a:avLst/>
              <a:gdLst/>
              <a:ahLst/>
              <a:cxnLst/>
              <a:rect l="l" t="t" r="r" b="b"/>
              <a:pathLst>
                <a:path w="2493356" h="69850">
                  <a:moveTo>
                    <a:pt x="2202526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2493356" y="69850"/>
                  </a:lnTo>
                  <a:lnTo>
                    <a:pt x="2493356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2298180" y="1019175"/>
            <a:ext cx="3432273" cy="1381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>
                <a:solidFill>
                  <a:srgbClr val="FFFFFF"/>
                </a:solidFill>
                <a:ea typeface="思源黑体-粗体 Bold"/>
              </a:rPr>
              <a:t>目录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483533" y="4638155"/>
            <a:ext cx="3534902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483533" y="7339691"/>
            <a:ext cx="334954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670044" y="4638155"/>
            <a:ext cx="3354386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670044" y="7339691"/>
            <a:ext cx="3354386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5256080" y="1386840"/>
            <a:ext cx="3521001" cy="731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880"/>
              </a:lnSpc>
              <a:spcBef>
                <a:spcPct val="0"/>
              </a:spcBef>
            </a:pPr>
            <a:r>
              <a:rPr lang="en-US" sz="4200">
                <a:solidFill>
                  <a:srgbClr val="FFFFFF"/>
                </a:solidFill>
                <a:latin typeface="Helveticish Bold"/>
              </a:rPr>
              <a:t>CONTENTS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494196" y="5419205"/>
            <a:ext cx="4282884" cy="359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Helveticish"/>
              </a:rPr>
              <a:t>TEXT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494196" y="8120741"/>
            <a:ext cx="4282884" cy="359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Helveticish"/>
              </a:rPr>
              <a:t>TEXT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670044" y="5419205"/>
            <a:ext cx="4282884" cy="359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Helveticish"/>
              </a:rPr>
              <a:t>TEXT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670044" y="8120741"/>
            <a:ext cx="4282884" cy="359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Helveticish"/>
              </a:rPr>
              <a:t>TEXT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298180" y="4271442"/>
            <a:ext cx="1773151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  <a:spcBef>
                <a:spcPct val="0"/>
              </a:spcBef>
            </a:pPr>
            <a:r>
              <a:rPr lang="en-US" sz="9000" spc="891">
                <a:solidFill>
                  <a:srgbClr val="1A1882"/>
                </a:solidFill>
                <a:latin typeface="Helveticish Bold"/>
              </a:rPr>
              <a:t>01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98180" y="6972978"/>
            <a:ext cx="1773151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  <a:spcBef>
                <a:spcPct val="0"/>
              </a:spcBef>
            </a:pPr>
            <a:r>
              <a:rPr lang="en-US" sz="9000" spc="891">
                <a:solidFill>
                  <a:srgbClr val="1A1882"/>
                </a:solidFill>
                <a:latin typeface="Helveticish Bold"/>
              </a:rPr>
              <a:t>03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484690" y="4271442"/>
            <a:ext cx="1773151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  <a:spcBef>
                <a:spcPct val="0"/>
              </a:spcBef>
            </a:pPr>
            <a:r>
              <a:rPr lang="en-US" sz="9000" spc="891">
                <a:solidFill>
                  <a:srgbClr val="1A1882"/>
                </a:solidFill>
                <a:latin typeface="Helveticish Bold"/>
              </a:rPr>
              <a:t>02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484690" y="6972978"/>
            <a:ext cx="1773151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  <a:spcBef>
                <a:spcPct val="0"/>
              </a:spcBef>
            </a:pPr>
            <a:r>
              <a:rPr lang="en-US" sz="9000" spc="891">
                <a:solidFill>
                  <a:srgbClr val="1A1882"/>
                </a:solidFill>
                <a:latin typeface="Helveticish Bold"/>
              </a:rPr>
              <a:t>04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l="20419" r="25394"/>
          <a:stretch>
            <a:fillRect/>
          </a:stretch>
        </p:blipFill>
        <p:spPr>
          <a:xfrm>
            <a:off x="0" y="-182762"/>
            <a:ext cx="9144000" cy="106525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6303010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4" name="AutoShape 4"/>
          <p:cNvSpPr/>
          <p:nvPr/>
        </p:nvSpPr>
        <p:spPr>
          <a:xfrm>
            <a:off x="1028700" y="-1646694"/>
            <a:ext cx="4121298" cy="4436815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34000"/>
          </a:blip>
          <a:srcRect t="16240" r="68000" b="13954"/>
          <a:stretch>
            <a:fillRect/>
          </a:stretch>
        </p:blipFill>
        <p:spPr>
          <a:xfrm>
            <a:off x="12645892" y="-1646694"/>
            <a:ext cx="6429983" cy="6744264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8366721" y="2040041"/>
            <a:ext cx="7892920" cy="7218259"/>
          </a:xfrm>
          <a:prstGeom prst="rect">
            <a:avLst/>
          </a:prstGeom>
          <a:solidFill>
            <a:srgbClr val="1A1882"/>
          </a:solidFill>
        </p:spPr>
      </p:sp>
      <p:sp>
        <p:nvSpPr>
          <p:cNvPr id="7" name="AutoShape 7"/>
          <p:cNvSpPr/>
          <p:nvPr/>
        </p:nvSpPr>
        <p:spPr>
          <a:xfrm>
            <a:off x="17259300" y="0"/>
            <a:ext cx="1028700" cy="1028700"/>
          </a:xfrm>
          <a:prstGeom prst="rect">
            <a:avLst/>
          </a:prstGeom>
          <a:solidFill>
            <a:srgbClr val="1A1882"/>
          </a:solidFill>
        </p:spPr>
      </p:sp>
      <p:grpSp>
        <p:nvGrpSpPr>
          <p:cNvPr id="8" name="Group 8"/>
          <p:cNvGrpSpPr/>
          <p:nvPr/>
        </p:nvGrpSpPr>
        <p:grpSpPr>
          <a:xfrm rot="-10800000">
            <a:off x="1521004" y="608075"/>
            <a:ext cx="3136689" cy="239650"/>
            <a:chOff x="0" y="0"/>
            <a:chExt cx="7480142" cy="571500"/>
          </a:xfrm>
        </p:grpSpPr>
        <p:sp>
          <p:nvSpPr>
            <p:cNvPr id="9" name="Freeform 9"/>
            <p:cNvSpPr/>
            <p:nvPr/>
          </p:nvSpPr>
          <p:spPr>
            <a:xfrm>
              <a:off x="0" y="255270"/>
              <a:ext cx="7480143" cy="69850"/>
            </a:xfrm>
            <a:custGeom>
              <a:avLst/>
              <a:gdLst/>
              <a:ahLst/>
              <a:cxnLst/>
              <a:rect l="l" t="t" r="r" b="b"/>
              <a:pathLst>
                <a:path w="7480143" h="69850">
                  <a:moveTo>
                    <a:pt x="7189312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7480143" y="69850"/>
                  </a:lnTo>
                  <a:lnTo>
                    <a:pt x="748014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27604" r="21265" b="15633"/>
          <a:stretch>
            <a:fillRect/>
          </a:stretch>
        </p:blipFill>
        <p:spPr>
          <a:xfrm>
            <a:off x="8680616" y="2400300"/>
            <a:ext cx="7930554" cy="736825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7882890"/>
            <a:ext cx="4282884" cy="686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4200">
                <a:solidFill>
                  <a:srgbClr val="1A1882"/>
                </a:solidFill>
                <a:latin typeface="Helveticish"/>
              </a:rPr>
              <a:t>TEXT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3201246"/>
            <a:ext cx="2515110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0"/>
              </a:lnSpc>
              <a:spcBef>
                <a:spcPct val="0"/>
              </a:spcBef>
            </a:pPr>
            <a:r>
              <a:rPr lang="en-US" sz="15000">
                <a:solidFill>
                  <a:srgbClr val="1A1882"/>
                </a:solidFill>
                <a:latin typeface="Helveticish Bold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828675"/>
            <a:ext cx="4121298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9000">
                <a:solidFill>
                  <a:srgbClr val="FFFFFF"/>
                </a:solidFill>
                <a:latin typeface="Helveticish Bold"/>
              </a:rPr>
              <a:t>PART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t="6451" r="25394" b="71438"/>
          <a:stretch>
            <a:fillRect/>
          </a:stretch>
        </p:blipFill>
        <p:spPr>
          <a:xfrm>
            <a:off x="0" y="0"/>
            <a:ext cx="18288000" cy="3421262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9519260" y="4136507"/>
            <a:ext cx="1832710" cy="2204487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4590" t="22782" r="8259" b="33957"/>
          <a:stretch>
            <a:fillRect/>
          </a:stretch>
        </p:blipFill>
        <p:spPr>
          <a:xfrm>
            <a:off x="10185510" y="4136507"/>
            <a:ext cx="6658454" cy="2204487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836219" y="7053813"/>
            <a:ext cx="1832710" cy="2204487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 t="22782" r="8259" b="33957"/>
          <a:stretch>
            <a:fillRect/>
          </a:stretch>
        </p:blipFill>
        <p:spPr>
          <a:xfrm>
            <a:off x="1028700" y="7053813"/>
            <a:ext cx="7009179" cy="2204487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 rot="2700000">
            <a:off x="9955204" y="5017998"/>
            <a:ext cx="460612" cy="441503"/>
          </a:xfrm>
          <a:prstGeom prst="rect">
            <a:avLst/>
          </a:prstGeom>
          <a:solidFill>
            <a:srgbClr val="1A1882"/>
          </a:solidFill>
        </p:spPr>
      </p:sp>
      <p:sp>
        <p:nvSpPr>
          <p:cNvPr id="8" name="AutoShape 8"/>
          <p:cNvSpPr/>
          <p:nvPr/>
        </p:nvSpPr>
        <p:spPr>
          <a:xfrm rot="2700000">
            <a:off x="7807573" y="7935305"/>
            <a:ext cx="460612" cy="441503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2273" r="710"/>
          <a:stretch>
            <a:fillRect/>
          </a:stretch>
        </p:blipFill>
        <p:spPr>
          <a:xfrm>
            <a:off x="15108050" y="4136507"/>
            <a:ext cx="2036950" cy="220448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2273" r="710"/>
          <a:stretch>
            <a:fillRect/>
          </a:stretch>
        </p:blipFill>
        <p:spPr>
          <a:xfrm rot="-10800000">
            <a:off x="1028700" y="7053813"/>
            <a:ext cx="2036950" cy="2204487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4812640" y="1015306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108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4877953"/>
            <a:ext cx="7640229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519260" y="7795260"/>
            <a:ext cx="7640229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28700" y="4136507"/>
            <a:ext cx="3504589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519260" y="7053813"/>
            <a:ext cx="3412347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081815" y="4352925"/>
            <a:ext cx="2515110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599"/>
              </a:lnSpc>
              <a:spcBef>
                <a:spcPct val="0"/>
              </a:spcBef>
            </a:pPr>
            <a:r>
              <a:rPr lang="en-US" sz="9000">
                <a:solidFill>
                  <a:srgbClr val="FFFFFF"/>
                </a:solidFill>
                <a:latin typeface="Helveticish Bold"/>
              </a:rPr>
              <a:t>01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79150" y="7270232"/>
            <a:ext cx="2515110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  <a:spcBef>
                <a:spcPct val="0"/>
              </a:spcBef>
            </a:pPr>
            <a:r>
              <a:rPr lang="en-US" sz="9000">
                <a:solidFill>
                  <a:srgbClr val="FFFFFF"/>
                </a:solidFill>
                <a:latin typeface="Helveticish Bold"/>
              </a:rPr>
              <a:t>02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t="8384" r="41610" b="5217"/>
          <a:stretch>
            <a:fillRect/>
          </a:stretch>
        </p:blipFill>
        <p:spPr>
          <a:xfrm>
            <a:off x="7274566" y="0"/>
            <a:ext cx="11013434" cy="10287000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0" y="-133350"/>
            <a:ext cx="7274566" cy="10553700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19999"/>
          </a:blip>
          <a:srcRect/>
          <a:stretch>
            <a:fillRect/>
          </a:stretch>
        </p:blipFill>
        <p:spPr>
          <a:xfrm>
            <a:off x="0" y="0"/>
            <a:ext cx="7274566" cy="1091185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83651" y="4448175"/>
            <a:ext cx="5107264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>
                <a:solidFill>
                  <a:srgbClr val="FFFFFF"/>
                </a:solidFill>
                <a:ea typeface="思源黑体-粗体 Bold"/>
              </a:rPr>
              <a:t>标题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621822" y="1865397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621822" y="4830328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621822" y="7795260"/>
            <a:ext cx="8637478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演示文稿是一种交流工具，可以用作演示、讲座、演讲、报告等。演示文稿是一种交流工具，可以用作演示、讲座、演讲、报告等。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621822" y="1028700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21822" y="3993632"/>
            <a:ext cx="35834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621822" y="6958563"/>
            <a:ext cx="35834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000000"/>
                </a:solidFill>
                <a:ea typeface="思源黑体-粗体 Bold"/>
              </a:rPr>
              <a:t>架构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alphaModFix amt="34000"/>
          </a:blip>
          <a:srcRect l="1083" r="1083" b="7257"/>
          <a:stretch>
            <a:fillRect/>
          </a:stretch>
        </p:blipFill>
        <p:spPr>
          <a:xfrm>
            <a:off x="410308" y="8951982"/>
            <a:ext cx="2427587" cy="11064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l="20419" r="25394"/>
          <a:stretch>
            <a:fillRect/>
          </a:stretch>
        </p:blipFill>
        <p:spPr>
          <a:xfrm>
            <a:off x="0" y="-182762"/>
            <a:ext cx="9144000" cy="106525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6303010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4" name="AutoShape 4"/>
          <p:cNvSpPr/>
          <p:nvPr/>
        </p:nvSpPr>
        <p:spPr>
          <a:xfrm>
            <a:off x="1028700" y="-1646694"/>
            <a:ext cx="4121298" cy="4436815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>
            <a:alphaModFix amt="34000"/>
          </a:blip>
          <a:srcRect t="16240" r="68000" b="13954"/>
          <a:stretch>
            <a:fillRect/>
          </a:stretch>
        </p:blipFill>
        <p:spPr>
          <a:xfrm>
            <a:off x="12645892" y="-1646694"/>
            <a:ext cx="6429983" cy="6744264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8366721" y="2040041"/>
            <a:ext cx="7892920" cy="7218259"/>
          </a:xfrm>
          <a:prstGeom prst="rect">
            <a:avLst/>
          </a:prstGeom>
          <a:solidFill>
            <a:srgbClr val="1A1882"/>
          </a:solidFill>
        </p:spPr>
      </p:sp>
      <p:sp>
        <p:nvSpPr>
          <p:cNvPr id="7" name="AutoShape 7"/>
          <p:cNvSpPr/>
          <p:nvPr/>
        </p:nvSpPr>
        <p:spPr>
          <a:xfrm>
            <a:off x="17259300" y="0"/>
            <a:ext cx="1028700" cy="1028700"/>
          </a:xfrm>
          <a:prstGeom prst="rect">
            <a:avLst/>
          </a:prstGeom>
          <a:solidFill>
            <a:srgbClr val="1A1882"/>
          </a:solidFill>
        </p:spPr>
      </p:sp>
      <p:grpSp>
        <p:nvGrpSpPr>
          <p:cNvPr id="8" name="Group 8"/>
          <p:cNvGrpSpPr/>
          <p:nvPr/>
        </p:nvGrpSpPr>
        <p:grpSpPr>
          <a:xfrm rot="-10800000">
            <a:off x="1521004" y="608075"/>
            <a:ext cx="3136689" cy="239650"/>
            <a:chOff x="0" y="0"/>
            <a:chExt cx="7480142" cy="571500"/>
          </a:xfrm>
        </p:grpSpPr>
        <p:sp>
          <p:nvSpPr>
            <p:cNvPr id="9" name="Freeform 9"/>
            <p:cNvSpPr/>
            <p:nvPr/>
          </p:nvSpPr>
          <p:spPr>
            <a:xfrm>
              <a:off x="0" y="255270"/>
              <a:ext cx="7480143" cy="69850"/>
            </a:xfrm>
            <a:custGeom>
              <a:avLst/>
              <a:gdLst/>
              <a:ahLst/>
              <a:cxnLst/>
              <a:rect l="l" t="t" r="r" b="b"/>
              <a:pathLst>
                <a:path w="7480143" h="69850">
                  <a:moveTo>
                    <a:pt x="7189312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7480143" y="69850"/>
                  </a:lnTo>
                  <a:lnTo>
                    <a:pt x="748014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r="28146"/>
          <a:stretch>
            <a:fillRect/>
          </a:stretch>
        </p:blipFill>
        <p:spPr>
          <a:xfrm>
            <a:off x="8754346" y="2386832"/>
            <a:ext cx="7930554" cy="736825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7882890"/>
            <a:ext cx="4282884" cy="686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4200">
                <a:solidFill>
                  <a:srgbClr val="1A1882"/>
                </a:solidFill>
                <a:latin typeface="Helveticish"/>
              </a:rPr>
              <a:t>TEXT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3201246"/>
            <a:ext cx="2515110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0"/>
              </a:lnSpc>
              <a:spcBef>
                <a:spcPct val="0"/>
              </a:spcBef>
            </a:pPr>
            <a:r>
              <a:rPr lang="en-US" sz="15000">
                <a:solidFill>
                  <a:srgbClr val="1A1882"/>
                </a:solidFill>
                <a:latin typeface="Helveticish Bold"/>
              </a:rPr>
              <a:t>02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828675"/>
            <a:ext cx="4121298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9000">
                <a:solidFill>
                  <a:srgbClr val="FFFFFF"/>
                </a:solidFill>
                <a:latin typeface="Helveticish Bold"/>
              </a:rPr>
              <a:t>PART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8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69209" b="723"/>
          <a:stretch>
            <a:fillRect/>
          </a:stretch>
        </p:blipFill>
        <p:spPr>
          <a:xfrm>
            <a:off x="0" y="0"/>
            <a:ext cx="18288000" cy="309979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330313" y="0"/>
            <a:ext cx="5329127" cy="102870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alphaModFix amt="34000"/>
          </a:blip>
          <a:srcRect t="16240" r="63530" b="13954"/>
          <a:stretch>
            <a:fillRect/>
          </a:stretch>
        </p:blipFill>
        <p:spPr>
          <a:xfrm>
            <a:off x="-3125149" y="1624405"/>
            <a:ext cx="7647714" cy="703818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t="5884" b="59066"/>
          <a:stretch>
            <a:fillRect/>
          </a:stretch>
        </p:blipFill>
        <p:spPr>
          <a:xfrm>
            <a:off x="4998814" y="-5424"/>
            <a:ext cx="13289186" cy="3105222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28700" y="4451350"/>
            <a:ext cx="3493864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>
                <a:solidFill>
                  <a:srgbClr val="1A1882"/>
                </a:solidFill>
                <a:ea typeface="思源黑体-粗体 Bold"/>
              </a:rPr>
              <a:t>标题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062586" y="5015392"/>
            <a:ext cx="5107264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FFFFFF"/>
                </a:solidFill>
                <a:ea typeface="思源黑体-粗体"/>
              </a:rPr>
              <a:t>演示文稿是一种交流工具，可以用作演示、讲座、演讲、报告等。演示文稿是一种交流工具。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152036" y="5015392"/>
            <a:ext cx="5107264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FFFFFF"/>
                </a:solidFill>
                <a:ea typeface="思源黑体-粗体"/>
              </a:rPr>
              <a:t>演示文稿是一种交流工具，可以用作演示、讲座、演讲、报告等。演示文稿是一种交流工具。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152036" y="7795260"/>
            <a:ext cx="5107264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FFFFFF"/>
                </a:solidFill>
                <a:ea typeface="思源黑体-粗体"/>
              </a:rPr>
              <a:t>演示文稿是一种交流工具，可以用作演示、讲座、演讲、报告等。演示文稿是一种交流工具。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62586" y="7795260"/>
            <a:ext cx="5107264" cy="14630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0"/>
              </a:lnSpc>
            </a:pPr>
            <a:r>
              <a:rPr lang="en-US" sz="2600">
                <a:solidFill>
                  <a:srgbClr val="FFFFFF"/>
                </a:solidFill>
                <a:ea typeface="思源黑体-粗体"/>
              </a:rPr>
              <a:t>演示文稿是一种交流工具，可以用作演示、讲座、演讲、报告等。演示文稿是一种交流工具。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62586" y="4178695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ea typeface="思源黑体-粗体 Bold"/>
              </a:rPr>
              <a:t>架构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62586" y="6958563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ea typeface="思源黑体-粗体 Bold"/>
              </a:rPr>
              <a:t>架构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152036" y="4178695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ea typeface="思源黑体-粗体 Bold"/>
              </a:rPr>
              <a:t>架构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152036" y="6958563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ea typeface="思源黑体-粗体 Bold"/>
              </a:rPr>
              <a:t>架构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00253" y="-191340"/>
            <a:ext cx="18688505" cy="5245610"/>
          </a:xfrm>
          <a:prstGeom prst="rect">
            <a:avLst/>
          </a:prstGeom>
          <a:solidFill>
            <a:srgbClr val="1A1882"/>
          </a:solidFill>
        </p:spPr>
      </p:sp>
      <p:grpSp>
        <p:nvGrpSpPr>
          <p:cNvPr id="3" name="Group 3"/>
          <p:cNvGrpSpPr/>
          <p:nvPr/>
        </p:nvGrpSpPr>
        <p:grpSpPr>
          <a:xfrm>
            <a:off x="2950479" y="3468938"/>
            <a:ext cx="3170664" cy="3170664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1882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2094581" y="3468938"/>
            <a:ext cx="3170664" cy="3170664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1882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3059508" y="3577973"/>
            <a:ext cx="2952606" cy="2952594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t="-18722" b="-31277"/>
              </a:stretch>
            </a:blip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2203610" y="3577973"/>
            <a:ext cx="2952606" cy="2952594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t="-25000" b="-25000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 rot="-5400000">
            <a:off x="6527635" y="7550810"/>
            <a:ext cx="5232730" cy="239650"/>
            <a:chOff x="0" y="0"/>
            <a:chExt cx="12478625" cy="571500"/>
          </a:xfrm>
        </p:grpSpPr>
        <p:sp>
          <p:nvSpPr>
            <p:cNvPr id="12" name="Freeform 12"/>
            <p:cNvSpPr/>
            <p:nvPr/>
          </p:nvSpPr>
          <p:spPr>
            <a:xfrm>
              <a:off x="0" y="255270"/>
              <a:ext cx="12478624" cy="69850"/>
            </a:xfrm>
            <a:custGeom>
              <a:avLst/>
              <a:gdLst/>
              <a:ahLst/>
              <a:cxnLst/>
              <a:rect l="l" t="t" r="r" b="b"/>
              <a:pathLst>
                <a:path w="12478624" h="69850">
                  <a:moveTo>
                    <a:pt x="12187795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12478624" y="69850"/>
                  </a:lnTo>
                  <a:lnTo>
                    <a:pt x="12478624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982179" y="7795260"/>
            <a:ext cx="5107264" cy="1453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444516" y="7006188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1A1882"/>
                </a:solidFill>
                <a:ea typeface="思源黑体-粗体 Bold"/>
              </a:rPr>
              <a:t>架构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619265" y="7006188"/>
            <a:ext cx="4121298" cy="635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1A1882"/>
                </a:solidFill>
                <a:ea typeface="思源黑体-粗体 Bold"/>
              </a:rPr>
              <a:t>架构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812640" y="1015306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 spc="108">
                <a:solidFill>
                  <a:srgbClr val="FFFFFF"/>
                </a:solidFill>
                <a:ea typeface="思源黑体-粗体 Bold"/>
              </a:rPr>
              <a:t>标题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1126281" y="7795260"/>
            <a:ext cx="5107264" cy="1453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00"/>
              </a:lnSpc>
            </a:pPr>
            <a:r>
              <a:rPr lang="en-US" sz="2600">
                <a:solidFill>
                  <a:srgbClr val="000000"/>
                </a:solidFill>
                <a:ea typeface="思源黑体-粗体"/>
              </a:rPr>
              <a:t>演示文稿是一种交流工具，可以用作演示、讲座、演讲、报告等。演示文稿是一种交流工具，可以用作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3">
            <a:alphaModFix amt="34000"/>
          </a:blip>
          <a:srcRect t="16240" r="63530" b="13954"/>
          <a:stretch>
            <a:fillRect/>
          </a:stretch>
        </p:blipFill>
        <p:spPr>
          <a:xfrm>
            <a:off x="5283446" y="-2920407"/>
            <a:ext cx="7721108" cy="710573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5000"/>
          </a:blip>
          <a:srcRect l="20419" r="25394"/>
          <a:stretch>
            <a:fillRect/>
          </a:stretch>
        </p:blipFill>
        <p:spPr>
          <a:xfrm>
            <a:off x="0" y="-182762"/>
            <a:ext cx="9144000" cy="1065252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6303010"/>
            <a:ext cx="8662720" cy="1374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ea typeface="思源黑体-粗体 Bold"/>
              </a:rPr>
              <a:t>标题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7882890"/>
            <a:ext cx="4655930" cy="686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4200">
                <a:solidFill>
                  <a:srgbClr val="1A1882"/>
                </a:solidFill>
                <a:latin typeface="Helveticish"/>
              </a:rPr>
              <a:t>TEXT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3201246"/>
            <a:ext cx="2515110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1000"/>
              </a:lnSpc>
              <a:spcBef>
                <a:spcPct val="0"/>
              </a:spcBef>
            </a:pPr>
            <a:r>
              <a:rPr lang="en-US" sz="15000">
                <a:solidFill>
                  <a:srgbClr val="1A1882"/>
                </a:solidFill>
                <a:latin typeface="Helveticish Bold"/>
              </a:rPr>
              <a:t>03</a:t>
            </a:r>
          </a:p>
        </p:txBody>
      </p:sp>
      <p:sp>
        <p:nvSpPr>
          <p:cNvPr id="6" name="AutoShape 6"/>
          <p:cNvSpPr/>
          <p:nvPr/>
        </p:nvSpPr>
        <p:spPr>
          <a:xfrm>
            <a:off x="1028700" y="-1646694"/>
            <a:ext cx="4121298" cy="4436815"/>
          </a:xfrm>
          <a:prstGeom prst="rect">
            <a:avLst/>
          </a:prstGeom>
          <a:solidFill>
            <a:srgbClr val="1A1882"/>
          </a:solidFill>
        </p:spPr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alphaModFix amt="34000"/>
          </a:blip>
          <a:srcRect t="16240" r="68000" b="13954"/>
          <a:stretch>
            <a:fillRect/>
          </a:stretch>
        </p:blipFill>
        <p:spPr>
          <a:xfrm>
            <a:off x="12645892" y="-1646694"/>
            <a:ext cx="6429983" cy="6744264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8366721" y="2040041"/>
            <a:ext cx="7892920" cy="7218259"/>
          </a:xfrm>
          <a:prstGeom prst="rect">
            <a:avLst/>
          </a:prstGeom>
          <a:solidFill>
            <a:srgbClr val="1A1882"/>
          </a:solidFill>
        </p:spPr>
      </p:sp>
      <p:sp>
        <p:nvSpPr>
          <p:cNvPr id="9" name="AutoShape 9"/>
          <p:cNvSpPr/>
          <p:nvPr/>
        </p:nvSpPr>
        <p:spPr>
          <a:xfrm>
            <a:off x="17259300" y="0"/>
            <a:ext cx="1028700" cy="1028700"/>
          </a:xfrm>
          <a:prstGeom prst="rect">
            <a:avLst/>
          </a:prstGeom>
          <a:solidFill>
            <a:srgbClr val="1A1882"/>
          </a:solidFill>
        </p:spPr>
      </p:sp>
      <p:sp>
        <p:nvSpPr>
          <p:cNvPr id="10" name="TextBox 10"/>
          <p:cNvSpPr txBox="1"/>
          <p:nvPr/>
        </p:nvSpPr>
        <p:spPr>
          <a:xfrm>
            <a:off x="1028700" y="828675"/>
            <a:ext cx="4121298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  <a:spcBef>
                <a:spcPct val="0"/>
              </a:spcBef>
            </a:pPr>
            <a:r>
              <a:rPr lang="en-US" sz="9000">
                <a:solidFill>
                  <a:srgbClr val="FFFFFF"/>
                </a:solidFill>
                <a:latin typeface="Helveticish Bold"/>
              </a:rPr>
              <a:t>PART</a:t>
            </a:r>
          </a:p>
        </p:txBody>
      </p:sp>
      <p:grpSp>
        <p:nvGrpSpPr>
          <p:cNvPr id="11" name="Group 11"/>
          <p:cNvGrpSpPr/>
          <p:nvPr/>
        </p:nvGrpSpPr>
        <p:grpSpPr>
          <a:xfrm rot="-10800000">
            <a:off x="1521004" y="608075"/>
            <a:ext cx="3136689" cy="239650"/>
            <a:chOff x="0" y="0"/>
            <a:chExt cx="7480142" cy="571500"/>
          </a:xfrm>
        </p:grpSpPr>
        <p:sp>
          <p:nvSpPr>
            <p:cNvPr id="12" name="Freeform 12"/>
            <p:cNvSpPr/>
            <p:nvPr/>
          </p:nvSpPr>
          <p:spPr>
            <a:xfrm>
              <a:off x="0" y="255270"/>
              <a:ext cx="7480143" cy="69850"/>
            </a:xfrm>
            <a:custGeom>
              <a:avLst/>
              <a:gdLst/>
              <a:ahLst/>
              <a:cxnLst/>
              <a:rect l="l" t="t" r="r" b="b"/>
              <a:pathLst>
                <a:path w="7480143" h="69850">
                  <a:moveTo>
                    <a:pt x="7189312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7480143" y="69850"/>
                  </a:lnTo>
                  <a:lnTo>
                    <a:pt x="748014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rcRect t="19068" b="19068"/>
          <a:stretch>
            <a:fillRect/>
          </a:stretch>
        </p:blipFill>
        <p:spPr>
          <a:xfrm>
            <a:off x="8680616" y="2400300"/>
            <a:ext cx="7930554" cy="73682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</Words>
  <Application>Microsoft Office PowerPoint</Application>
  <PresentationFormat>自定义</PresentationFormat>
  <Paragraphs>73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Helveticish Bold</vt:lpstr>
      <vt:lpstr>Helveticish</vt:lpstr>
      <vt:lpstr>Calibri</vt:lpstr>
      <vt:lpstr>Arial</vt:lpstr>
      <vt:lpstr>思源黑体-粗体</vt:lpstr>
      <vt:lpstr>思源黑体-粗体 Bold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复旦ppt2</dc:title>
  <cp:lastModifiedBy>hsuan</cp:lastModifiedBy>
  <cp:revision>2</cp:revision>
  <dcterms:created xsi:type="dcterms:W3CDTF">2006-08-16T00:00:00Z</dcterms:created>
  <dcterms:modified xsi:type="dcterms:W3CDTF">2022-05-08T14:39:22Z</dcterms:modified>
  <dc:identifier>DAE795Xl4fA</dc:identifier>
</cp:coreProperties>
</file>