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9"/>
  </p:notesMasterIdLst>
  <p:sldIdLst>
    <p:sldId id="264" r:id="rId2"/>
    <p:sldId id="269" r:id="rId3"/>
    <p:sldId id="276" r:id="rId4"/>
    <p:sldId id="277" r:id="rId5"/>
    <p:sldId id="270" r:id="rId6"/>
    <p:sldId id="278" r:id="rId7"/>
    <p:sldId id="274" r:id="rId8"/>
  </p:sldIdLst>
  <p:sldSz cx="12192000" cy="6858000"/>
  <p:notesSz cx="6797675" cy="99298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78BE20"/>
    <a:srgbClr val="D95218"/>
    <a:srgbClr val="0071B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765"/>
    <p:restoredTop sz="95859"/>
  </p:normalViewPr>
  <p:slideViewPr>
    <p:cSldViewPr snapToGrid="0" snapToObjects="1">
      <p:cViewPr varScale="1">
        <p:scale>
          <a:sx n="67" d="100"/>
          <a:sy n="67" d="100"/>
        </p:scale>
        <p:origin x="844" y="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19.wmf"/><Relationship Id="rId2" Type="http://schemas.openxmlformats.org/officeDocument/2006/relationships/image" Target="../media/image18.emf"/><Relationship Id="rId1" Type="http://schemas.openxmlformats.org/officeDocument/2006/relationships/image" Target="../media/image17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21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21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AFF58A-ED0F-DC46-A709-B9EB600FFFC1}" type="datetimeFigureOut">
              <a:rPr lang="en-US" smtClean="0"/>
              <a:t>7/23/2024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1241425"/>
            <a:ext cx="5956300" cy="33512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78722"/>
            <a:ext cx="5438140" cy="390986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1600"/>
            <a:ext cx="2945659" cy="49821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1600"/>
            <a:ext cx="2945659" cy="49821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C109AA1-113C-9F40-9E98-63D20E56E0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34157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Background pattern&#10;&#10;Description automatically generated">
            <a:extLst>
              <a:ext uri="{FF2B5EF4-FFF2-40B4-BE49-F238E27FC236}">
                <a16:creationId xmlns:a16="http://schemas.microsoft.com/office/drawing/2014/main" id="{EB3E7A28-EBA2-2F49-A53B-F21DE582033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350" y="0"/>
            <a:ext cx="12179300" cy="6858000"/>
          </a:xfrm>
          <a:prstGeom prst="rect">
            <a:avLst/>
          </a:prstGeom>
        </p:spPr>
      </p:pic>
      <p:sp>
        <p:nvSpPr>
          <p:cNvPr id="45" name="Text Placeholder 44">
            <a:extLst>
              <a:ext uri="{FF2B5EF4-FFF2-40B4-BE49-F238E27FC236}">
                <a16:creationId xmlns:a16="http://schemas.microsoft.com/office/drawing/2014/main" id="{68987586-439B-D646-B8CF-77BC252525E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299999" y="3949700"/>
            <a:ext cx="9410989" cy="841375"/>
          </a:xfrm>
        </p:spPr>
        <p:txBody>
          <a:bodyPr>
            <a:normAutofit/>
          </a:bodyPr>
          <a:lstStyle>
            <a:lvl1pPr>
              <a:defRPr sz="37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Description</a:t>
            </a:r>
          </a:p>
        </p:txBody>
      </p:sp>
      <p:sp>
        <p:nvSpPr>
          <p:cNvPr id="46" name="Text Placeholder 44">
            <a:extLst>
              <a:ext uri="{FF2B5EF4-FFF2-40B4-BE49-F238E27FC236}">
                <a16:creationId xmlns:a16="http://schemas.microsoft.com/office/drawing/2014/main" id="{2FFD41F1-D00C-554B-903A-2CB6FEFC95C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2299999" y="5761529"/>
            <a:ext cx="9410989" cy="583217"/>
          </a:xfrm>
        </p:spPr>
        <p:txBody>
          <a:bodyPr>
            <a:normAutofit/>
          </a:bodyPr>
          <a:lstStyle>
            <a:lvl1pPr>
              <a:defRPr sz="28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Additional Content</a:t>
            </a:r>
          </a:p>
        </p:txBody>
      </p:sp>
      <p:sp>
        <p:nvSpPr>
          <p:cNvPr id="47" name="Text Placeholder 12">
            <a:extLst>
              <a:ext uri="{FF2B5EF4-FFF2-40B4-BE49-F238E27FC236}">
                <a16:creationId xmlns:a16="http://schemas.microsoft.com/office/drawing/2014/main" id="{B4D9FA1B-431F-F045-9126-9501085BC707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2299999" y="2826497"/>
            <a:ext cx="9410989" cy="760332"/>
          </a:xfrm>
        </p:spPr>
        <p:txBody>
          <a:bodyPr>
            <a:noAutofit/>
          </a:bodyPr>
          <a:lstStyle>
            <a:lvl1pPr algn="r">
              <a:lnSpc>
                <a:spcPct val="80000"/>
              </a:lnSpc>
              <a:defRPr sz="6000" b="1" i="0" baseline="0">
                <a:latin typeface="Calibri" panose="020F0502020204030204" pitchFamily="34" charset="0"/>
              </a:defRPr>
            </a:lvl1pPr>
          </a:lstStyle>
          <a:p>
            <a:pPr lvl="0"/>
            <a:r>
              <a:rPr lang="en-US" dirty="0"/>
              <a:t>Presentation Title</a:t>
            </a:r>
          </a:p>
        </p:txBody>
      </p:sp>
    </p:spTree>
    <p:extLst>
      <p:ext uri="{BB962C8B-B14F-4D97-AF65-F5344CB8AC3E}">
        <p14:creationId xmlns:p14="http://schemas.microsoft.com/office/powerpoint/2010/main" val="28298015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hape&#10;&#10;Description automatically generated">
            <a:extLst>
              <a:ext uri="{FF2B5EF4-FFF2-40B4-BE49-F238E27FC236}">
                <a16:creationId xmlns:a16="http://schemas.microsoft.com/office/drawing/2014/main" id="{09732B70-332F-0544-BCE8-E1AAC38E7AD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350" y="0"/>
            <a:ext cx="12179300" cy="6858000"/>
          </a:xfrm>
          <a:prstGeom prst="rect">
            <a:avLst/>
          </a:prstGeom>
        </p:spPr>
      </p:pic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5F03BD5B-68C3-FE4C-A0CE-1F01652CA50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06247" y="1898248"/>
            <a:ext cx="6099356" cy="1863524"/>
          </a:xfrm>
        </p:spPr>
        <p:txBody>
          <a:bodyPr>
            <a:noAutofit/>
          </a:bodyPr>
          <a:lstStyle>
            <a:lvl1pPr algn="l">
              <a:lnSpc>
                <a:spcPct val="80000"/>
              </a:lnSpc>
              <a:defRPr sz="8000" b="1" i="0" baseline="0">
                <a:latin typeface="Calibri" panose="020F0502020204030204" pitchFamily="34" charset="0"/>
              </a:defRPr>
            </a:lvl1pPr>
          </a:lstStyle>
          <a:p>
            <a:pPr lvl="0"/>
            <a:r>
              <a:rPr lang="en-US" dirty="0"/>
              <a:t>DIVIDER SLIDE TITLE</a:t>
            </a: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E59C3BAF-BD1D-3143-BB41-122A75718803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06425" y="3969835"/>
            <a:ext cx="6099175" cy="960438"/>
          </a:xfrm>
        </p:spPr>
        <p:txBody>
          <a:bodyPr/>
          <a:lstStyle>
            <a:lvl1pPr algn="l">
              <a:defRPr sz="4000" b="1" i="0" baseline="0">
                <a:solidFill>
                  <a:schemeClr val="bg1"/>
                </a:solidFill>
                <a:latin typeface="Calibri" panose="020F0502020204030204" pitchFamily="34" charset="0"/>
              </a:defRPr>
            </a:lvl1pPr>
          </a:lstStyle>
          <a:p>
            <a:pPr lvl="0"/>
            <a:r>
              <a:rPr lang="en-US" dirty="0"/>
              <a:t>Subhead</a:t>
            </a:r>
          </a:p>
        </p:txBody>
      </p:sp>
    </p:spTree>
    <p:extLst>
      <p:ext uri="{BB962C8B-B14F-4D97-AF65-F5344CB8AC3E}">
        <p14:creationId xmlns:p14="http://schemas.microsoft.com/office/powerpoint/2010/main" val="13555904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Center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text, whiteboard&#10;&#10;Description automatically generated">
            <a:extLst>
              <a:ext uri="{FF2B5EF4-FFF2-40B4-BE49-F238E27FC236}">
                <a16:creationId xmlns:a16="http://schemas.microsoft.com/office/drawing/2014/main" id="{EDE819F8-50DF-3048-914D-4E729909DB9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350" y="0"/>
            <a:ext cx="12179300" cy="6858000"/>
          </a:xfrm>
          <a:prstGeom prst="rect">
            <a:avLst/>
          </a:prstGeom>
        </p:spPr>
      </p:pic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5F03BD5B-68C3-FE4C-A0CE-1F01652CA50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141103" y="1796969"/>
            <a:ext cx="6099356" cy="1863524"/>
          </a:xfrm>
        </p:spPr>
        <p:txBody>
          <a:bodyPr>
            <a:noAutofit/>
          </a:bodyPr>
          <a:lstStyle>
            <a:lvl1pPr algn="ctr">
              <a:lnSpc>
                <a:spcPct val="80000"/>
              </a:lnSpc>
              <a:defRPr sz="8000" b="1" i="0" baseline="0">
                <a:latin typeface="Calibri" panose="020F0502020204030204" pitchFamily="34" charset="0"/>
              </a:defRPr>
            </a:lvl1pPr>
          </a:lstStyle>
          <a:p>
            <a:pPr lvl="0"/>
            <a:r>
              <a:rPr lang="en-US" dirty="0"/>
              <a:t>DIVIDER SLIDE TITLE</a:t>
            </a: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E59C3BAF-BD1D-3143-BB41-122A75718803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141281" y="4653413"/>
            <a:ext cx="6099175" cy="960438"/>
          </a:xfrm>
        </p:spPr>
        <p:txBody>
          <a:bodyPr/>
          <a:lstStyle>
            <a:lvl1pPr algn="ctr">
              <a:defRPr sz="4000" b="1" i="0" baseline="0">
                <a:solidFill>
                  <a:schemeClr val="tx1"/>
                </a:solidFill>
                <a:latin typeface="Calibri" panose="020F0502020204030204" pitchFamily="34" charset="0"/>
              </a:defRPr>
            </a:lvl1pPr>
          </a:lstStyle>
          <a:p>
            <a:pPr lvl="0"/>
            <a:r>
              <a:rPr lang="en-US" dirty="0"/>
              <a:t>Subhead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3274014D-421D-4042-8820-A9F5D543F3B9}"/>
              </a:ext>
            </a:extLst>
          </p:cNvPr>
          <p:cNvCxnSpPr/>
          <p:nvPr userDrawn="1"/>
        </p:nvCxnSpPr>
        <p:spPr>
          <a:xfrm>
            <a:off x="3132234" y="4170179"/>
            <a:ext cx="6049927" cy="0"/>
          </a:xfrm>
          <a:prstGeom prst="line">
            <a:avLst/>
          </a:prstGeom>
          <a:ln w="571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787844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Divider Bottom Left_Flattened 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Background pattern&#10;&#10;Description automatically generated">
            <a:extLst>
              <a:ext uri="{FF2B5EF4-FFF2-40B4-BE49-F238E27FC236}">
                <a16:creationId xmlns:a16="http://schemas.microsoft.com/office/drawing/2014/main" id="{18EA882E-3E7B-AB40-9D94-975D147C27A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350" y="0"/>
            <a:ext cx="12179300" cy="6858000"/>
          </a:xfrm>
          <a:prstGeom prst="rect">
            <a:avLst/>
          </a:prstGeom>
        </p:spPr>
      </p:pic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5F03BD5B-68C3-FE4C-A0CE-1F01652CA50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69278" y="2859468"/>
            <a:ext cx="6099356" cy="1863524"/>
          </a:xfrm>
        </p:spPr>
        <p:txBody>
          <a:bodyPr>
            <a:noAutofit/>
          </a:bodyPr>
          <a:lstStyle>
            <a:lvl1pPr algn="l">
              <a:lnSpc>
                <a:spcPct val="80000"/>
              </a:lnSpc>
              <a:defRPr sz="8000" b="1" i="0" baseline="0">
                <a:latin typeface="Calibri" panose="020F0502020204030204" pitchFamily="34" charset="0"/>
              </a:defRPr>
            </a:lvl1pPr>
          </a:lstStyle>
          <a:p>
            <a:pPr lvl="0"/>
            <a:r>
              <a:rPr lang="en-US" dirty="0"/>
              <a:t>DIVIDER SLIDE TITLE</a:t>
            </a: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E59C3BAF-BD1D-3143-BB41-122A75718803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69278" y="5536148"/>
            <a:ext cx="6099175" cy="960438"/>
          </a:xfrm>
        </p:spPr>
        <p:txBody>
          <a:bodyPr/>
          <a:lstStyle>
            <a:lvl1pPr algn="l">
              <a:defRPr sz="4000" b="1" i="0" baseline="0">
                <a:solidFill>
                  <a:srgbClr val="00843D"/>
                </a:solidFill>
                <a:latin typeface="Calibri" panose="020F0502020204030204" pitchFamily="34" charset="0"/>
              </a:defRPr>
            </a:lvl1pPr>
          </a:lstStyle>
          <a:p>
            <a:pPr lvl="0"/>
            <a:r>
              <a:rPr lang="en-US" dirty="0"/>
              <a:t>Subhead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2EEB9923-9B85-5F49-998B-F9F396E39C6D}"/>
              </a:ext>
            </a:extLst>
          </p:cNvPr>
          <p:cNvCxnSpPr/>
          <p:nvPr userDrawn="1"/>
        </p:nvCxnSpPr>
        <p:spPr>
          <a:xfrm>
            <a:off x="818707" y="5174733"/>
            <a:ext cx="6049927" cy="0"/>
          </a:xfrm>
          <a:prstGeom prst="line">
            <a:avLst/>
          </a:prstGeom>
          <a:ln w="57150">
            <a:solidFill>
              <a:srgbClr val="78BE2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656207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picture containing shape&#10;&#10;Description automatically generated">
            <a:extLst>
              <a:ext uri="{FF2B5EF4-FFF2-40B4-BE49-F238E27FC236}">
                <a16:creationId xmlns:a16="http://schemas.microsoft.com/office/drawing/2014/main" id="{7ECB2591-C49C-CC46-9996-2C015ECF103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350" y="0"/>
            <a:ext cx="12179300" cy="6858000"/>
          </a:xfrm>
          <a:prstGeom prst="rect">
            <a:avLst/>
          </a:prstGeom>
        </p:spPr>
      </p:pic>
      <p:sp>
        <p:nvSpPr>
          <p:cNvPr id="14" name="Text Placeholder 12">
            <a:extLst>
              <a:ext uri="{FF2B5EF4-FFF2-40B4-BE49-F238E27FC236}">
                <a16:creationId xmlns:a16="http://schemas.microsoft.com/office/drawing/2014/main" id="{74A6D3D3-72F6-6945-BCF2-6F546B0A391A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994043" y="2685356"/>
            <a:ext cx="6099356" cy="1863524"/>
          </a:xfrm>
        </p:spPr>
        <p:txBody>
          <a:bodyPr>
            <a:noAutofit/>
          </a:bodyPr>
          <a:lstStyle>
            <a:lvl1pPr algn="r">
              <a:lnSpc>
                <a:spcPct val="80000"/>
              </a:lnSpc>
              <a:defRPr sz="8000" b="1" i="0" baseline="0">
                <a:latin typeface="Calibri" panose="020F0502020204030204" pitchFamily="34" charset="0"/>
              </a:defRPr>
            </a:lvl1pPr>
          </a:lstStyle>
          <a:p>
            <a:pPr lvl="0"/>
            <a:r>
              <a:rPr lang="en-US" dirty="0"/>
              <a:t>DIVIDER SLIDE TITLE</a:t>
            </a:r>
          </a:p>
        </p:txBody>
      </p:sp>
      <p:sp>
        <p:nvSpPr>
          <p:cNvPr id="16" name="Text Placeholder 14">
            <a:extLst>
              <a:ext uri="{FF2B5EF4-FFF2-40B4-BE49-F238E27FC236}">
                <a16:creationId xmlns:a16="http://schemas.microsoft.com/office/drawing/2014/main" id="{8F951190-30B5-EC4F-86E2-6697F9F98CF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984573" y="4694844"/>
            <a:ext cx="6099175" cy="960438"/>
          </a:xfrm>
        </p:spPr>
        <p:txBody>
          <a:bodyPr/>
          <a:lstStyle>
            <a:lvl1pPr algn="r">
              <a:defRPr sz="4000" b="1" i="0" baseline="0">
                <a:solidFill>
                  <a:schemeClr val="tx1"/>
                </a:solidFill>
                <a:latin typeface="Calibri" panose="020F0502020204030204" pitchFamily="34" charset="0"/>
              </a:defRPr>
            </a:lvl1pPr>
          </a:lstStyle>
          <a:p>
            <a:pPr lvl="0"/>
            <a:r>
              <a:rPr lang="en-US" dirty="0"/>
              <a:t>Subhead</a:t>
            </a:r>
          </a:p>
        </p:txBody>
      </p:sp>
    </p:spTree>
    <p:extLst>
      <p:ext uri="{BB962C8B-B14F-4D97-AF65-F5344CB8AC3E}">
        <p14:creationId xmlns:p14="http://schemas.microsoft.com/office/powerpoint/2010/main" val="6732853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py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Shape&#10;&#10;Description automatically generated with low confidence">
            <a:extLst>
              <a:ext uri="{FF2B5EF4-FFF2-40B4-BE49-F238E27FC236}">
                <a16:creationId xmlns:a16="http://schemas.microsoft.com/office/drawing/2014/main" id="{76C854A0-985B-FB4B-AE4B-D28DD3D054C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350" y="190500"/>
            <a:ext cx="12179300" cy="6667500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B67C8A01-5F5F-B149-AE08-54CAB7A23BEE}"/>
              </a:ext>
            </a:extLst>
          </p:cNvPr>
          <p:cNvSpPr txBox="1"/>
          <p:nvPr userDrawn="1"/>
        </p:nvSpPr>
        <p:spPr>
          <a:xfrm>
            <a:off x="-949124" y="1458410"/>
            <a:ext cx="0" cy="0"/>
          </a:xfrm>
          <a:prstGeom prst="rect">
            <a:avLst/>
          </a:prstGeom>
        </p:spPr>
        <p:txBody>
          <a:bodyPr vert="horz" wrap="none" lIns="91440" tIns="45720" rIns="91440" bIns="45720" rtlCol="0" anchor="b">
            <a:normAutofit fontScale="25000" lnSpcReduction="20000"/>
          </a:bodyPr>
          <a:lstStyle/>
          <a:p>
            <a:pPr algn="r"/>
            <a:endParaRPr lang="en-US" b="1" dirty="0">
              <a:latin typeface="+mn-lt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DE4A180-36C6-214C-AFE1-F88469C12CBA}"/>
              </a:ext>
            </a:extLst>
          </p:cNvPr>
          <p:cNvSpPr txBox="1"/>
          <p:nvPr userDrawn="1"/>
        </p:nvSpPr>
        <p:spPr>
          <a:xfrm>
            <a:off x="-1215342" y="1632030"/>
            <a:ext cx="0" cy="0"/>
          </a:xfrm>
          <a:prstGeom prst="rect">
            <a:avLst/>
          </a:prstGeom>
        </p:spPr>
        <p:txBody>
          <a:bodyPr vert="horz" wrap="none" lIns="91440" tIns="45720" rIns="91440" bIns="45720" rtlCol="0" anchor="b">
            <a:normAutofit fontScale="25000" lnSpcReduction="20000"/>
          </a:bodyPr>
          <a:lstStyle/>
          <a:p>
            <a:pPr algn="r"/>
            <a:endParaRPr lang="en-US" b="1" dirty="0">
              <a:latin typeface="+mn-lt"/>
            </a:endParaRPr>
          </a:p>
        </p:txBody>
      </p:sp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043EAD14-4644-F340-8380-F40C21199F0A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38200" y="466725"/>
            <a:ext cx="7542213" cy="666750"/>
          </a:xfrm>
        </p:spPr>
        <p:txBody>
          <a:bodyPr>
            <a:noAutofit/>
          </a:bodyPr>
          <a:lstStyle>
            <a:lvl1pPr algn="l">
              <a:defRPr sz="4000" b="1" i="0" baseline="0">
                <a:solidFill>
                  <a:srgbClr val="00843D"/>
                </a:solidFill>
                <a:latin typeface="Calibri" panose="020F0502020204030204" pitchFamily="34" charset="0"/>
              </a:defRPr>
            </a:lvl1pPr>
          </a:lstStyle>
          <a:p>
            <a:pPr lvl="0"/>
            <a:r>
              <a:rPr lang="en-US" dirty="0"/>
              <a:t>Slide Title</a:t>
            </a:r>
          </a:p>
        </p:txBody>
      </p:sp>
      <p:sp>
        <p:nvSpPr>
          <p:cNvPr id="20" name="Text Placeholder 18">
            <a:extLst>
              <a:ext uri="{FF2B5EF4-FFF2-40B4-BE49-F238E27FC236}">
                <a16:creationId xmlns:a16="http://schemas.microsoft.com/office/drawing/2014/main" id="{7AAC3C3D-E080-A045-B266-E3C073342BC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38200" y="1207505"/>
            <a:ext cx="10515600" cy="666750"/>
          </a:xfrm>
        </p:spPr>
        <p:txBody>
          <a:bodyPr>
            <a:noAutofit/>
          </a:bodyPr>
          <a:lstStyle>
            <a:lvl1pPr algn="l">
              <a:defRPr sz="3600" b="1" i="0" baseline="0">
                <a:solidFill>
                  <a:schemeClr val="tx1"/>
                </a:solidFill>
                <a:latin typeface="Calibri" panose="020F0502020204030204" pitchFamily="34" charset="0"/>
              </a:defRPr>
            </a:lvl1pPr>
          </a:lstStyle>
          <a:p>
            <a:pPr lvl="0"/>
            <a:r>
              <a:rPr lang="en-US" dirty="0"/>
              <a:t>Headline</a:t>
            </a:r>
          </a:p>
        </p:txBody>
      </p:sp>
      <p:sp>
        <p:nvSpPr>
          <p:cNvPr id="22" name="Text Placeholder 21">
            <a:extLst>
              <a:ext uri="{FF2B5EF4-FFF2-40B4-BE49-F238E27FC236}">
                <a16:creationId xmlns:a16="http://schemas.microsoft.com/office/drawing/2014/main" id="{7FC61832-0E5F-FD40-8B98-9692C42A5770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38199" y="2664566"/>
            <a:ext cx="10515599" cy="3512395"/>
          </a:xfrm>
        </p:spPr>
        <p:txBody>
          <a:bodyPr/>
          <a:lstStyle>
            <a:lvl1pPr marL="514350" indent="-514350" algn="l">
              <a:buFont typeface="Arial" panose="020B0604020202020204" pitchFamily="34" charset="0"/>
              <a:buChar char="•"/>
              <a:defRPr/>
            </a:lvl1pPr>
            <a:lvl2pPr marL="685800" indent="-228600">
              <a:buFont typeface="Arial" panose="020B0604020202020204" pitchFamily="34" charset="0"/>
              <a:buChar char="•"/>
              <a:defRPr/>
            </a:lvl2pPr>
            <a:lvl3pPr marL="1143000" indent="-228600">
              <a:buFont typeface="Arial" panose="020B0604020202020204" pitchFamily="34" charset="0"/>
              <a:buChar char="•"/>
              <a:defRPr/>
            </a:lvl3pPr>
            <a:lvl4pPr marL="1600200" indent="-228600">
              <a:buFont typeface="Arial" panose="020B0604020202020204" pitchFamily="34" charset="0"/>
              <a:buChar char="•"/>
              <a:defRPr/>
            </a:lvl4pPr>
            <a:lvl5pPr marL="2057400" indent="-228600">
              <a:buFont typeface="Arial" panose="020B0604020202020204" pitchFamily="34" charset="0"/>
              <a:buChar char="•"/>
              <a:defRPr/>
            </a:lvl5pPr>
          </a:lstStyle>
          <a:p>
            <a:pPr lvl="0"/>
            <a:r>
              <a:rPr lang="en-US" dirty="0"/>
              <a:t>Insert body copy</a:t>
            </a:r>
          </a:p>
          <a:p>
            <a:pPr lvl="0"/>
            <a:r>
              <a:rPr lang="en-US" dirty="0"/>
              <a:t>Insert body copy</a:t>
            </a:r>
          </a:p>
          <a:p>
            <a:pPr lvl="0"/>
            <a:r>
              <a:rPr lang="en-US" dirty="0"/>
              <a:t>Insert body copy</a:t>
            </a:r>
          </a:p>
        </p:txBody>
      </p:sp>
    </p:spTree>
    <p:extLst>
      <p:ext uri="{BB962C8B-B14F-4D97-AF65-F5344CB8AC3E}">
        <p14:creationId xmlns:p14="http://schemas.microsoft.com/office/powerpoint/2010/main" val="10581835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Shape&#10;&#10;Description automatically generated with low confidence">
            <a:extLst>
              <a:ext uri="{FF2B5EF4-FFF2-40B4-BE49-F238E27FC236}">
                <a16:creationId xmlns:a16="http://schemas.microsoft.com/office/drawing/2014/main" id="{4F6D4F6A-D3FC-2149-83D5-614B95663E4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350" y="190500"/>
            <a:ext cx="12179300" cy="6667500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B67C8A01-5F5F-B149-AE08-54CAB7A23BEE}"/>
              </a:ext>
            </a:extLst>
          </p:cNvPr>
          <p:cNvSpPr txBox="1"/>
          <p:nvPr userDrawn="1"/>
        </p:nvSpPr>
        <p:spPr>
          <a:xfrm>
            <a:off x="-949124" y="1458410"/>
            <a:ext cx="0" cy="0"/>
          </a:xfrm>
          <a:prstGeom prst="rect">
            <a:avLst/>
          </a:prstGeom>
        </p:spPr>
        <p:txBody>
          <a:bodyPr vert="horz" wrap="none" lIns="91440" tIns="45720" rIns="91440" bIns="45720" rtlCol="0" anchor="b">
            <a:normAutofit fontScale="25000" lnSpcReduction="20000"/>
          </a:bodyPr>
          <a:lstStyle/>
          <a:p>
            <a:pPr algn="r"/>
            <a:endParaRPr lang="en-US" b="1" dirty="0">
              <a:latin typeface="+mn-lt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DE4A180-36C6-214C-AFE1-F88469C12CBA}"/>
              </a:ext>
            </a:extLst>
          </p:cNvPr>
          <p:cNvSpPr txBox="1"/>
          <p:nvPr userDrawn="1"/>
        </p:nvSpPr>
        <p:spPr>
          <a:xfrm>
            <a:off x="-1215342" y="1632030"/>
            <a:ext cx="0" cy="0"/>
          </a:xfrm>
          <a:prstGeom prst="rect">
            <a:avLst/>
          </a:prstGeom>
        </p:spPr>
        <p:txBody>
          <a:bodyPr vert="horz" wrap="none" lIns="91440" tIns="45720" rIns="91440" bIns="45720" rtlCol="0" anchor="b">
            <a:normAutofit fontScale="25000" lnSpcReduction="20000"/>
          </a:bodyPr>
          <a:lstStyle/>
          <a:p>
            <a:pPr algn="r"/>
            <a:endParaRPr lang="en-US" b="1" dirty="0">
              <a:latin typeface="+mn-lt"/>
            </a:endParaRPr>
          </a:p>
        </p:txBody>
      </p:sp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043EAD14-4644-F340-8380-F40C21199F0A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38200" y="466725"/>
            <a:ext cx="7542213" cy="666750"/>
          </a:xfrm>
        </p:spPr>
        <p:txBody>
          <a:bodyPr>
            <a:noAutofit/>
          </a:bodyPr>
          <a:lstStyle>
            <a:lvl1pPr algn="l">
              <a:defRPr sz="4000" b="1" i="0" baseline="0">
                <a:solidFill>
                  <a:srgbClr val="00843D"/>
                </a:solidFill>
                <a:latin typeface="Calibri" panose="020F0502020204030204" pitchFamily="34" charset="0"/>
              </a:defRPr>
            </a:lvl1pPr>
          </a:lstStyle>
          <a:p>
            <a:pPr lvl="0"/>
            <a:r>
              <a:rPr lang="en-US" dirty="0"/>
              <a:t>Slide Title</a:t>
            </a:r>
          </a:p>
        </p:txBody>
      </p:sp>
      <p:sp>
        <p:nvSpPr>
          <p:cNvPr id="20" name="Text Placeholder 18">
            <a:extLst>
              <a:ext uri="{FF2B5EF4-FFF2-40B4-BE49-F238E27FC236}">
                <a16:creationId xmlns:a16="http://schemas.microsoft.com/office/drawing/2014/main" id="{7AAC3C3D-E080-A045-B266-E3C073342BC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38200" y="1207505"/>
            <a:ext cx="10515600" cy="666750"/>
          </a:xfrm>
        </p:spPr>
        <p:txBody>
          <a:bodyPr>
            <a:noAutofit/>
          </a:bodyPr>
          <a:lstStyle>
            <a:lvl1pPr algn="l">
              <a:defRPr sz="3600" b="1" i="0" baseline="0">
                <a:solidFill>
                  <a:schemeClr val="tx1"/>
                </a:solidFill>
                <a:latin typeface="Calibri" panose="020F0502020204030204" pitchFamily="34" charset="0"/>
              </a:defRPr>
            </a:lvl1pPr>
          </a:lstStyle>
          <a:p>
            <a:pPr lvl="0"/>
            <a:r>
              <a:rPr lang="en-US" dirty="0"/>
              <a:t>Headline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B32619-E0E0-2D4A-9329-B3008A686B7B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838200" y="2604305"/>
            <a:ext cx="10515600" cy="3676946"/>
          </a:xfrm>
        </p:spPr>
        <p:txBody>
          <a:bodyPr/>
          <a:lstStyle>
            <a:lvl1pPr algn="l">
              <a:defRPr/>
            </a:lvl1pPr>
          </a:lstStyle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53091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2DB40F4-6BCF-AC44-B890-C628546A31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b="1" dirty="0">
                <a:latin typeface="+mn-lt"/>
              </a:rPr>
              <a:t>Presentation Title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A288C16-3DB6-8248-93AA-C2429707C97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Description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912D5A6-89D6-624F-9080-4DAA8D60707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C71FA2A-210D-6D41-A28D-CE404F5A4F4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4DF6B89-0CCD-8A40-9207-0F5BB3FBA97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E9972E-B495-7D42-862D-914296B4CA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75053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68" r:id="rId4"/>
    <p:sldLayoutId id="2147483662" r:id="rId5"/>
    <p:sldLayoutId id="2147483653" r:id="rId6"/>
    <p:sldLayoutId id="2147483663" r:id="rId7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US" sz="4400" b="1" kern="1200" smtClean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marR="0" indent="0" algn="r" defTabSz="914400" rtl="0" eaLnBrk="1" fontAlgn="auto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13" Type="http://schemas.openxmlformats.org/officeDocument/2006/relationships/oleObject" Target="../embeddings/oleObject3.bin"/><Relationship Id="rId3" Type="http://schemas.openxmlformats.org/officeDocument/2006/relationships/slideLayout" Target="../slideLayouts/slideLayout7.xml"/><Relationship Id="rId7" Type="http://schemas.openxmlformats.org/officeDocument/2006/relationships/tags" Target="../tags/tag1.xml"/><Relationship Id="rId12" Type="http://schemas.openxmlformats.org/officeDocument/2006/relationships/image" Target="../media/image18.emf"/><Relationship Id="rId2" Type="http://schemas.openxmlformats.org/officeDocument/2006/relationships/tags" Target="../tags/tag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2.png"/><Relationship Id="rId11" Type="http://schemas.openxmlformats.org/officeDocument/2006/relationships/oleObject" Target="../embeddings/oleObject2.bin"/><Relationship Id="rId5" Type="http://schemas.openxmlformats.org/officeDocument/2006/relationships/image" Target="../media/image21.png"/><Relationship Id="rId10" Type="http://schemas.openxmlformats.org/officeDocument/2006/relationships/image" Target="../media/image17.wmf"/><Relationship Id="rId4" Type="http://schemas.openxmlformats.org/officeDocument/2006/relationships/image" Target="../media/image20.png"/><Relationship Id="rId9" Type="http://schemas.openxmlformats.org/officeDocument/2006/relationships/oleObject" Target="../embeddings/oleObject1.bin"/><Relationship Id="rId14" Type="http://schemas.openxmlformats.org/officeDocument/2006/relationships/image" Target="../media/image19.w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7A1D436E-B15A-8945-BA99-E5F7CA98CA6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2299998" y="4770044"/>
            <a:ext cx="9410989" cy="1764979"/>
          </a:xfrm>
        </p:spPr>
        <p:txBody>
          <a:bodyPr>
            <a:normAutofit fontScale="40000" lnSpcReduction="2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8000" b="1" dirty="0"/>
              <a:t>Ruike Lyu </a:t>
            </a:r>
            <a:r>
              <a:rPr lang="en-US" sz="8000" dirty="0"/>
              <a:t>(presenter), Hongye Guo, and </a:t>
            </a:r>
            <a:r>
              <a:rPr lang="en-US" sz="8000" dirty="0" err="1"/>
              <a:t>Qixin</a:t>
            </a:r>
            <a:r>
              <a:rPr lang="en-US" sz="8000" dirty="0"/>
              <a:t> Chen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en-US" sz="8000" dirty="0"/>
              <a:t>EE., Tsinghua University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en-US" sz="8000" dirty="0"/>
              <a:t>lvruike1999@163.com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en-US" sz="8000" dirty="0"/>
              <a:t>https://www.researchgate.net/profile/Ruike_Lyu</a:t>
            </a:r>
          </a:p>
          <a:p>
            <a:endParaRPr lang="en-US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CD978786-E1EB-3843-9D40-197B5DED4C59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altLang="zh-CN" dirty="0"/>
              <a:t>Data-driven Approximation of VPP </a:t>
            </a:r>
            <a:r>
              <a:rPr lang="en-US" dirty="0"/>
              <a:t>Feasible Regions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1880370-0644-F74C-8F3A-52EA3EAE1620}"/>
              </a:ext>
            </a:extLst>
          </p:cNvPr>
          <p:cNvSpPr txBox="1"/>
          <p:nvPr/>
        </p:nvSpPr>
        <p:spPr>
          <a:xfrm>
            <a:off x="1699327" y="2039193"/>
            <a:ext cx="0" cy="0"/>
          </a:xfrm>
          <a:prstGeom prst="rect">
            <a:avLst/>
          </a:prstGeom>
        </p:spPr>
        <p:txBody>
          <a:bodyPr vert="horz" wrap="none" lIns="91440" tIns="45720" rIns="91440" bIns="45720" rtlCol="0" anchor="b">
            <a:normAutofit fontScale="25000" lnSpcReduction="20000"/>
          </a:bodyPr>
          <a:lstStyle/>
          <a:p>
            <a:pPr algn="r"/>
            <a:endParaRPr lang="en-US" b="1" dirty="0">
              <a:latin typeface="+mn-lt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85707CE-F9DB-9D80-5150-85C2256CBE76}"/>
              </a:ext>
            </a:extLst>
          </p:cNvPr>
          <p:cNvSpPr txBox="1"/>
          <p:nvPr/>
        </p:nvSpPr>
        <p:spPr>
          <a:xfrm>
            <a:off x="8070760" y="1839231"/>
            <a:ext cx="364022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Paper No: </a:t>
            </a:r>
            <a:r>
              <a:rPr lang="en-US" sz="2800" dirty="0">
                <a:solidFill>
                  <a:schemeClr val="bg1"/>
                </a:solidFill>
              </a:rPr>
              <a:t>24PESGM0624</a:t>
            </a:r>
          </a:p>
        </p:txBody>
      </p:sp>
      <p:grpSp>
        <p:nvGrpSpPr>
          <p:cNvPr id="9" name="组合 8">
            <a:extLst>
              <a:ext uri="{FF2B5EF4-FFF2-40B4-BE49-F238E27FC236}">
                <a16:creationId xmlns:a16="http://schemas.microsoft.com/office/drawing/2014/main" id="{B787430F-8FF1-49A8-BD92-310890E397C0}"/>
              </a:ext>
            </a:extLst>
          </p:cNvPr>
          <p:cNvGrpSpPr/>
          <p:nvPr/>
        </p:nvGrpSpPr>
        <p:grpSpPr>
          <a:xfrm>
            <a:off x="402352" y="397443"/>
            <a:ext cx="4950680" cy="1230021"/>
            <a:chOff x="402352" y="397443"/>
            <a:chExt cx="4950680" cy="1230021"/>
          </a:xfrm>
        </p:grpSpPr>
        <p:pic>
          <p:nvPicPr>
            <p:cNvPr id="8" name="图片 7">
              <a:extLst>
                <a:ext uri="{FF2B5EF4-FFF2-40B4-BE49-F238E27FC236}">
                  <a16:creationId xmlns:a16="http://schemas.microsoft.com/office/drawing/2014/main" id="{D364E4CA-CA77-47A6-8684-BADCDE38041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02352" y="397443"/>
              <a:ext cx="1715448" cy="1230021"/>
            </a:xfrm>
            <a:prstGeom prst="rect">
              <a:avLst/>
            </a:prstGeom>
          </p:spPr>
        </p:pic>
        <p:pic>
          <p:nvPicPr>
            <p:cNvPr id="3" name="图片 2">
              <a:extLst>
                <a:ext uri="{FF2B5EF4-FFF2-40B4-BE49-F238E27FC236}">
                  <a16:creationId xmlns:a16="http://schemas.microsoft.com/office/drawing/2014/main" id="{A2C3E267-826A-48BB-ABAB-AFF1F9424DB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059077" y="397443"/>
              <a:ext cx="3293955" cy="123002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2171456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9A078573-7499-4549-ADBC-735EAE46EA3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CN" dirty="0"/>
              <a:t>Background</a:t>
            </a:r>
          </a:p>
          <a:p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AA7E2D8-AE9F-604A-A95D-30D87D445B4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ISOs are introducing new bidding models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1F2A38F-1329-CB45-8996-F9A35C42D837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838201" y="1959592"/>
            <a:ext cx="10515599" cy="3512395"/>
          </a:xfrm>
        </p:spPr>
        <p:txBody>
          <a:bodyPr/>
          <a:lstStyle/>
          <a:p>
            <a:pPr marL="514350" lvl="1" indent="-514350">
              <a:lnSpc>
                <a:spcPct val="100000"/>
              </a:lnSpc>
              <a:spcBef>
                <a:spcPts val="0"/>
              </a:spcBef>
            </a:pPr>
            <a:r>
              <a:rPr lang="en-US" sz="2800" dirty="0"/>
              <a:t>to better integrate emerging distributed energy resources (DERs)</a:t>
            </a:r>
          </a:p>
          <a:p>
            <a:pPr marL="514350" lvl="1" indent="-514350">
              <a:lnSpc>
                <a:spcPct val="100000"/>
              </a:lnSpc>
              <a:spcBef>
                <a:spcPts val="0"/>
              </a:spcBef>
            </a:pPr>
            <a:r>
              <a:rPr lang="en-US" sz="2800" b="1" dirty="0">
                <a:solidFill>
                  <a:srgbClr val="FF0000"/>
                </a:solidFill>
              </a:rPr>
              <a:t>new bidding models </a:t>
            </a:r>
            <a:r>
              <a:rPr lang="en-US" sz="2800" dirty="0"/>
              <a:t>to represent DER feasible regions (FRs)</a:t>
            </a:r>
          </a:p>
          <a:p>
            <a:pPr marL="514350" lvl="1" indent="-514350">
              <a:lnSpc>
                <a:spcPct val="100000"/>
              </a:lnSpc>
              <a:spcBef>
                <a:spcPts val="0"/>
              </a:spcBef>
            </a:pPr>
            <a:r>
              <a:rPr lang="en-US" sz="2800" dirty="0"/>
              <a:t>incorporating </a:t>
            </a:r>
            <a:r>
              <a:rPr lang="en-US" sz="2800" b="1" dirty="0">
                <a:solidFill>
                  <a:srgbClr val="FF0000"/>
                </a:solidFill>
              </a:rPr>
              <a:t>FR into dispatch model</a:t>
            </a:r>
            <a:r>
              <a:rPr lang="en-US" sz="2800" dirty="0"/>
              <a:t>, instead of self-dispatch</a:t>
            </a: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8B7BB1C5-9898-43DA-8462-FD224A553F5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3562463"/>
            <a:ext cx="5967293" cy="2088032"/>
          </a:xfrm>
          <a:prstGeom prst="rect">
            <a:avLst/>
          </a:prstGeom>
        </p:spPr>
      </p:pic>
      <p:sp>
        <p:nvSpPr>
          <p:cNvPr id="7" name="文本框 6">
            <a:extLst>
              <a:ext uri="{FF2B5EF4-FFF2-40B4-BE49-F238E27FC236}">
                <a16:creationId xmlns:a16="http://schemas.microsoft.com/office/drawing/2014/main" id="{3ED7F254-028A-4D5B-8A23-60CC2FC0BB32}"/>
              </a:ext>
            </a:extLst>
          </p:cNvPr>
          <p:cNvSpPr txBox="1"/>
          <p:nvPr/>
        </p:nvSpPr>
        <p:spPr>
          <a:xfrm>
            <a:off x="1525454" y="5992355"/>
            <a:ext cx="4865537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400" b="0" i="0" dirty="0">
                <a:solidFill>
                  <a:srgbClr val="000000"/>
                </a:solidFill>
                <a:effectLst/>
                <a:latin typeface="NimbusRomNo9L-Regu"/>
              </a:rPr>
              <a:t>*Fang et al., 2022.</a:t>
            </a:r>
            <a:r>
              <a:rPr lang="en-US" altLang="zh-CN" sz="1400" dirty="0"/>
              <a:t> </a:t>
            </a:r>
            <a:br>
              <a:rPr lang="en-US" altLang="zh-CN" dirty="0"/>
            </a:br>
            <a:endParaRPr lang="zh-CN" altLang="en-US" dirty="0"/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8ECB94B2-107A-437C-807C-E7A176D17F66}"/>
              </a:ext>
            </a:extLst>
          </p:cNvPr>
          <p:cNvSpPr txBox="1"/>
          <p:nvPr/>
        </p:nvSpPr>
        <p:spPr>
          <a:xfrm>
            <a:off x="1114695" y="5650495"/>
            <a:ext cx="5414302" cy="371863"/>
          </a:xfrm>
          <a:prstGeom prst="rect">
            <a:avLst/>
          </a:prstGeom>
        </p:spPr>
        <p:txBody>
          <a:bodyPr vert="horz" wrap="none" lIns="91440" tIns="45720" rIns="91440" bIns="45720" rtlCol="0" anchor="b">
            <a:normAutofit/>
          </a:bodyPr>
          <a:lstStyle/>
          <a:p>
            <a:pPr algn="r"/>
            <a:r>
              <a:rPr lang="en-US" altLang="zh-CN" b="1" dirty="0">
                <a:latin typeface="+mn-lt"/>
              </a:rPr>
              <a:t>New bidding models designed for energy storages*</a:t>
            </a:r>
            <a:endParaRPr lang="zh-CN" altLang="en-US" b="1" dirty="0">
              <a:latin typeface="+mn-lt"/>
            </a:endParaRPr>
          </a:p>
        </p:txBody>
      </p:sp>
      <p:pic>
        <p:nvPicPr>
          <p:cNvPr id="9" name="图片 8">
            <a:extLst>
              <a:ext uri="{FF2B5EF4-FFF2-40B4-BE49-F238E27FC236}">
                <a16:creationId xmlns:a16="http://schemas.microsoft.com/office/drawing/2014/main" id="{FCDEEB81-0ADD-4F66-A540-AA3C3DD08FB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18027" y="3333539"/>
            <a:ext cx="4029974" cy="2227702"/>
          </a:xfrm>
          <a:prstGeom prst="rect">
            <a:avLst/>
          </a:prstGeom>
        </p:spPr>
      </p:pic>
      <p:sp>
        <p:nvSpPr>
          <p:cNvPr id="11" name="文本框 10">
            <a:extLst>
              <a:ext uri="{FF2B5EF4-FFF2-40B4-BE49-F238E27FC236}">
                <a16:creationId xmlns:a16="http://schemas.microsoft.com/office/drawing/2014/main" id="{730A53E4-BBF4-4956-AE2C-DC6365C1F96A}"/>
              </a:ext>
            </a:extLst>
          </p:cNvPr>
          <p:cNvSpPr txBox="1"/>
          <p:nvPr/>
        </p:nvSpPr>
        <p:spPr>
          <a:xfrm>
            <a:off x="7580978" y="6046140"/>
            <a:ext cx="5414302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400" dirty="0">
                <a:solidFill>
                  <a:srgbClr val="000000"/>
                </a:solidFill>
                <a:latin typeface="NimbusRomNo9L-Regu"/>
              </a:rPr>
              <a:t>#Wei et al., 2022</a:t>
            </a:r>
            <a:endParaRPr lang="zh-CN" altLang="en-US" sz="1400" dirty="0">
              <a:solidFill>
                <a:srgbClr val="000000"/>
              </a:solidFill>
              <a:latin typeface="NimbusRomNo9L-Regu"/>
            </a:endParaRPr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id="{E67C2F43-0C43-41E4-BC4D-72F47EB22BF9}"/>
              </a:ext>
            </a:extLst>
          </p:cNvPr>
          <p:cNvSpPr txBox="1"/>
          <p:nvPr/>
        </p:nvSpPr>
        <p:spPr>
          <a:xfrm>
            <a:off x="7580978" y="5476127"/>
            <a:ext cx="3567023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b="1" dirty="0"/>
              <a:t>D</a:t>
            </a:r>
            <a:r>
              <a:rPr lang="zh-CN" altLang="en-US" b="1" dirty="0"/>
              <a:t>ifference between </a:t>
            </a:r>
            <a:r>
              <a:rPr lang="en-US" altLang="zh-CN" b="1" dirty="0">
                <a:solidFill>
                  <a:srgbClr val="0071BC"/>
                </a:solidFill>
              </a:rPr>
              <a:t>self-dispatch</a:t>
            </a:r>
            <a:r>
              <a:rPr lang="en-US" altLang="zh-CN" b="1" dirty="0"/>
              <a:t> </a:t>
            </a:r>
            <a:r>
              <a:rPr lang="zh-CN" altLang="en-US" b="1" dirty="0"/>
              <a:t>and </a:t>
            </a:r>
            <a:r>
              <a:rPr lang="zh-CN" altLang="en-US" b="1" dirty="0">
                <a:solidFill>
                  <a:srgbClr val="D95218"/>
                </a:solidFill>
              </a:rPr>
              <a:t>optimal </a:t>
            </a:r>
            <a:r>
              <a:rPr lang="en-US" altLang="zh-CN" b="1" dirty="0">
                <a:solidFill>
                  <a:srgbClr val="D95218"/>
                </a:solidFill>
              </a:rPr>
              <a:t>dispatch </a:t>
            </a:r>
            <a:r>
              <a:rPr lang="zh-CN" altLang="en-US" b="1" dirty="0"/>
              <a:t>results</a:t>
            </a:r>
            <a:r>
              <a:rPr lang="en-US" altLang="zh-CN" b="1" dirty="0"/>
              <a:t> #</a:t>
            </a:r>
            <a:endParaRPr lang="zh-CN" altLang="en-US" b="1" dirty="0"/>
          </a:p>
        </p:txBody>
      </p:sp>
      <p:sp>
        <p:nvSpPr>
          <p:cNvPr id="16" name="灯片编号占位符 1">
            <a:extLst>
              <a:ext uri="{FF2B5EF4-FFF2-40B4-BE49-F238E27FC236}">
                <a16:creationId xmlns:a16="http://schemas.microsoft.com/office/drawing/2014/main" id="{5C760EE9-6424-48EA-94FA-6C92E27B4993}"/>
              </a:ext>
            </a:extLst>
          </p:cNvPr>
          <p:cNvSpPr txBox="1">
            <a:spLocks/>
          </p:cNvSpPr>
          <p:nvPr/>
        </p:nvSpPr>
        <p:spPr>
          <a:xfrm>
            <a:off x="9364489" y="658537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514350" marR="0" indent="-5143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FontTx/>
              <a:buNone/>
              <a:defRPr/>
            </a:pPr>
            <a:fld id="{4C7EE5D8-6200-46CA-A960-1DA5B550D24A}" type="slidenum">
              <a:rPr lang="zh-CN" altLang="en-US" sz="1200" b="1" smtClean="0">
                <a:solidFill>
                  <a:schemeClr val="bg1"/>
                </a:solidFill>
                <a:latin typeface="HelveticaExt-Normal"/>
                <a:ea typeface="OPPOSans B"/>
              </a:rPr>
              <a:pPr marL="0" indent="0" algn="r">
                <a:buFontTx/>
                <a:buNone/>
                <a:defRPr/>
              </a:pPr>
              <a:t>2</a:t>
            </a:fld>
            <a:endParaRPr lang="zh-CN" altLang="en-US" sz="1200" b="1" dirty="0">
              <a:solidFill>
                <a:schemeClr val="bg1"/>
              </a:solidFill>
              <a:latin typeface="HelveticaExt-Normal"/>
              <a:ea typeface="OPPOSans B"/>
            </a:endParaRPr>
          </a:p>
        </p:txBody>
      </p:sp>
    </p:spTree>
    <p:extLst>
      <p:ext uri="{BB962C8B-B14F-4D97-AF65-F5344CB8AC3E}">
        <p14:creationId xmlns:p14="http://schemas.microsoft.com/office/powerpoint/2010/main" val="28320876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9A078573-7499-4549-ADBC-735EAE46EA3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CN" dirty="0"/>
              <a:t>Background</a:t>
            </a:r>
          </a:p>
          <a:p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AA7E2D8-AE9F-604A-A95D-30D87D445B4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Bidding of VPP: feasible region aggregation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1F2A38F-1329-CB45-8996-F9A35C42D837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838201" y="1959592"/>
            <a:ext cx="10779176" cy="3512395"/>
          </a:xfrm>
        </p:spPr>
        <p:txBody>
          <a:bodyPr/>
          <a:lstStyle/>
          <a:p>
            <a:pPr marL="514350" lvl="1" indent="-514350">
              <a:lnSpc>
                <a:spcPct val="100000"/>
              </a:lnSpc>
              <a:spcBef>
                <a:spcPts val="0"/>
              </a:spcBef>
            </a:pPr>
            <a:r>
              <a:rPr lang="en-US" sz="2800" dirty="0"/>
              <a:t>small-capacity DERs needs </a:t>
            </a:r>
            <a:r>
              <a:rPr lang="en-US" sz="2800" b="1" dirty="0">
                <a:solidFill>
                  <a:srgbClr val="FF0000"/>
                </a:solidFill>
              </a:rPr>
              <a:t>aggregation</a:t>
            </a:r>
            <a:r>
              <a:rPr lang="en-US" sz="2800" dirty="0"/>
              <a:t> by Virtual Power Plants (VPPs)</a:t>
            </a:r>
          </a:p>
          <a:p>
            <a:pPr marL="514350" lvl="1" indent="-514350">
              <a:lnSpc>
                <a:spcPct val="100000"/>
              </a:lnSpc>
              <a:spcBef>
                <a:spcPts val="0"/>
              </a:spcBef>
            </a:pPr>
            <a:r>
              <a:rPr lang="en-US" sz="2800" dirty="0"/>
              <a:t>VPP submits its </a:t>
            </a:r>
            <a:r>
              <a:rPr lang="en-US" sz="2800" b="1" dirty="0">
                <a:solidFill>
                  <a:srgbClr val="FF0000"/>
                </a:solidFill>
              </a:rPr>
              <a:t>FR as a whole</a:t>
            </a:r>
            <a:r>
              <a:rPr lang="en-US" sz="2800" dirty="0"/>
              <a:t> through the bidding model</a:t>
            </a:r>
          </a:p>
          <a:p>
            <a:pPr marL="514350" lvl="1" indent="-514350">
              <a:lnSpc>
                <a:spcPct val="100000"/>
              </a:lnSpc>
              <a:spcBef>
                <a:spcPts val="0"/>
              </a:spcBef>
            </a:pPr>
            <a:r>
              <a:rPr lang="en-US" sz="2800" dirty="0"/>
              <a:t>addition of multiple sets (</a:t>
            </a:r>
            <a:r>
              <a:rPr lang="en-US" sz="2800" b="1" dirty="0" err="1">
                <a:solidFill>
                  <a:srgbClr val="FF0000"/>
                </a:solidFill>
              </a:rPr>
              <a:t>Minkowski</a:t>
            </a:r>
            <a:r>
              <a:rPr lang="en-US" sz="2800" b="1" dirty="0">
                <a:solidFill>
                  <a:srgbClr val="FF0000"/>
                </a:solidFill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</a:rPr>
              <a:t>addition</a:t>
            </a:r>
            <a:r>
              <a:rPr lang="en-US" sz="2800" dirty="0"/>
              <a:t>): </a:t>
            </a:r>
            <a:r>
              <a:rPr lang="en-US" sz="2800" b="1" dirty="0">
                <a:solidFill>
                  <a:srgbClr val="FF0000"/>
                </a:solidFill>
              </a:rPr>
              <a:t>NP-hard</a:t>
            </a: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F7BF96FF-506B-4390-8A65-BD9D0FAE24E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1" y="3272661"/>
            <a:ext cx="4508796" cy="2991973"/>
          </a:xfrm>
          <a:prstGeom prst="rect">
            <a:avLst/>
          </a:prstGeom>
        </p:spPr>
      </p:pic>
      <p:sp>
        <p:nvSpPr>
          <p:cNvPr id="6" name="文本框 5">
            <a:extLst>
              <a:ext uri="{FF2B5EF4-FFF2-40B4-BE49-F238E27FC236}">
                <a16:creationId xmlns:a16="http://schemas.microsoft.com/office/drawing/2014/main" id="{33122A7F-2E5D-4E05-A5CF-C7E46A18310D}"/>
              </a:ext>
            </a:extLst>
          </p:cNvPr>
          <p:cNvSpPr txBox="1"/>
          <p:nvPr/>
        </p:nvSpPr>
        <p:spPr>
          <a:xfrm>
            <a:off x="-267208" y="6267585"/>
            <a:ext cx="5414302" cy="371863"/>
          </a:xfrm>
          <a:prstGeom prst="rect">
            <a:avLst/>
          </a:prstGeom>
        </p:spPr>
        <p:txBody>
          <a:bodyPr vert="horz" wrap="none" lIns="91440" tIns="45720" rIns="91440" bIns="45720" rtlCol="0" anchor="b">
            <a:normAutofit/>
          </a:bodyPr>
          <a:lstStyle/>
          <a:p>
            <a:pPr algn="r"/>
            <a:r>
              <a:rPr lang="en-US" altLang="zh-CN" b="1" dirty="0">
                <a:latin typeface="+mn-lt"/>
              </a:rPr>
              <a:t>VPP interactions with the power market</a:t>
            </a:r>
            <a:endParaRPr lang="zh-CN" altLang="en-US" b="1" dirty="0">
              <a:latin typeface="+mn-lt"/>
            </a:endParaRPr>
          </a:p>
        </p:txBody>
      </p:sp>
      <p:pic>
        <p:nvPicPr>
          <p:cNvPr id="8" name="图片 7">
            <a:extLst>
              <a:ext uri="{FF2B5EF4-FFF2-40B4-BE49-F238E27FC236}">
                <a16:creationId xmlns:a16="http://schemas.microsoft.com/office/drawing/2014/main" id="{5752AE1D-236C-4534-8582-BF0E8DEF909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17235"/>
          <a:stretch/>
        </p:blipFill>
        <p:spPr>
          <a:xfrm>
            <a:off x="5637773" y="3429000"/>
            <a:ext cx="5867461" cy="2507037"/>
          </a:xfrm>
          <a:prstGeom prst="rect">
            <a:avLst/>
          </a:prstGeom>
        </p:spPr>
      </p:pic>
      <p:sp>
        <p:nvSpPr>
          <p:cNvPr id="9" name="文本框 8">
            <a:extLst>
              <a:ext uri="{FF2B5EF4-FFF2-40B4-BE49-F238E27FC236}">
                <a16:creationId xmlns:a16="http://schemas.microsoft.com/office/drawing/2014/main" id="{B367367A-87A9-48B7-8388-DD8D01C14FD4}"/>
              </a:ext>
            </a:extLst>
          </p:cNvPr>
          <p:cNvSpPr txBox="1"/>
          <p:nvPr/>
        </p:nvSpPr>
        <p:spPr>
          <a:xfrm>
            <a:off x="6452406" y="6014468"/>
            <a:ext cx="4744641" cy="624980"/>
          </a:xfrm>
          <a:prstGeom prst="rect">
            <a:avLst/>
          </a:prstGeom>
        </p:spPr>
        <p:txBody>
          <a:bodyPr vert="horz" wrap="none" lIns="91440" tIns="45720" rIns="91440" bIns="45720" rtlCol="0" anchor="b">
            <a:normAutofit lnSpcReduction="10000"/>
          </a:bodyPr>
          <a:lstStyle/>
          <a:p>
            <a:r>
              <a:rPr lang="en-US" altLang="zh-CN" b="1" dirty="0">
                <a:latin typeface="+mn-lt"/>
              </a:rPr>
              <a:t>Example: </a:t>
            </a:r>
            <a:r>
              <a:rPr lang="en-US" altLang="zh-CN" b="1" dirty="0" err="1">
                <a:latin typeface="+mn-lt"/>
              </a:rPr>
              <a:t>Minkowski</a:t>
            </a:r>
            <a:r>
              <a:rPr lang="en-US" altLang="zh-CN" b="1" dirty="0">
                <a:latin typeface="+mn-lt"/>
              </a:rPr>
              <a:t> addition of P-Q capability </a:t>
            </a:r>
          </a:p>
          <a:p>
            <a:r>
              <a:rPr lang="en-US" altLang="zh-CN" b="1" dirty="0">
                <a:latin typeface="+mn-lt"/>
              </a:rPr>
              <a:t>sets of two DERs. (Churkin et al., 2023) </a:t>
            </a:r>
            <a:endParaRPr lang="zh-CN" altLang="en-US" b="1" dirty="0">
              <a:latin typeface="+mn-lt"/>
            </a:endParaRPr>
          </a:p>
        </p:txBody>
      </p:sp>
      <p:sp>
        <p:nvSpPr>
          <p:cNvPr id="10" name="灯片编号占位符 1">
            <a:extLst>
              <a:ext uri="{FF2B5EF4-FFF2-40B4-BE49-F238E27FC236}">
                <a16:creationId xmlns:a16="http://schemas.microsoft.com/office/drawing/2014/main" id="{D45E7970-8FF9-470D-B2BB-109A0DCAD05A}"/>
              </a:ext>
            </a:extLst>
          </p:cNvPr>
          <p:cNvSpPr txBox="1">
            <a:spLocks/>
          </p:cNvSpPr>
          <p:nvPr/>
        </p:nvSpPr>
        <p:spPr>
          <a:xfrm>
            <a:off x="9364489" y="6594003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514350" marR="0" indent="-5143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FontTx/>
              <a:buNone/>
              <a:defRPr/>
            </a:pPr>
            <a:fld id="{4C7EE5D8-6200-46CA-A960-1DA5B550D24A}" type="slidenum">
              <a:rPr lang="zh-CN" altLang="en-US" sz="1200" b="1" smtClean="0">
                <a:solidFill>
                  <a:schemeClr val="bg1"/>
                </a:solidFill>
                <a:latin typeface="HelveticaExt-Normal"/>
                <a:ea typeface="OPPOSans B"/>
              </a:rPr>
              <a:pPr marL="0" indent="0" algn="r">
                <a:buFontTx/>
                <a:buNone/>
                <a:defRPr/>
              </a:pPr>
              <a:t>3</a:t>
            </a:fld>
            <a:endParaRPr lang="zh-CN" altLang="en-US" sz="1200" b="1" dirty="0">
              <a:solidFill>
                <a:schemeClr val="bg1"/>
              </a:solidFill>
              <a:latin typeface="HelveticaExt-Normal"/>
              <a:ea typeface="OPPOSans B"/>
            </a:endParaRPr>
          </a:p>
        </p:txBody>
      </p:sp>
      <p:sp>
        <p:nvSpPr>
          <p:cNvPr id="11" name="灯片编号占位符 1">
            <a:extLst>
              <a:ext uri="{FF2B5EF4-FFF2-40B4-BE49-F238E27FC236}">
                <a16:creationId xmlns:a16="http://schemas.microsoft.com/office/drawing/2014/main" id="{7A68303D-CFD2-445E-AD7E-26403A5305F2}"/>
              </a:ext>
            </a:extLst>
          </p:cNvPr>
          <p:cNvSpPr txBox="1">
            <a:spLocks/>
          </p:cNvSpPr>
          <p:nvPr/>
        </p:nvSpPr>
        <p:spPr>
          <a:xfrm>
            <a:off x="9364489" y="658537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514350" marR="0" indent="-5143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FontTx/>
              <a:buNone/>
              <a:defRPr/>
            </a:pPr>
            <a:fld id="{4C7EE5D8-6200-46CA-A960-1DA5B550D24A}" type="slidenum">
              <a:rPr lang="zh-CN" altLang="en-US" sz="1200" b="1" smtClean="0">
                <a:solidFill>
                  <a:schemeClr val="bg1"/>
                </a:solidFill>
                <a:latin typeface="HelveticaExt-Normal"/>
                <a:ea typeface="OPPOSans B"/>
              </a:rPr>
              <a:pPr marL="0" indent="0" algn="r">
                <a:buFontTx/>
                <a:buNone/>
                <a:defRPr/>
              </a:pPr>
              <a:t>3</a:t>
            </a:fld>
            <a:endParaRPr lang="zh-CN" altLang="en-US" sz="1200" b="1" dirty="0">
              <a:solidFill>
                <a:schemeClr val="bg1"/>
              </a:solidFill>
              <a:latin typeface="HelveticaExt-Normal"/>
              <a:ea typeface="OPPOSans B"/>
            </a:endParaRPr>
          </a:p>
        </p:txBody>
      </p:sp>
    </p:spTree>
    <p:extLst>
      <p:ext uri="{BB962C8B-B14F-4D97-AF65-F5344CB8AC3E}">
        <p14:creationId xmlns:p14="http://schemas.microsoft.com/office/powerpoint/2010/main" val="2540480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9A078573-7499-4549-ADBC-735EAE46EA3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CN" dirty="0"/>
              <a:t>Background</a:t>
            </a:r>
          </a:p>
          <a:p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AA7E2D8-AE9F-604A-A95D-30D87D445B4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Analytical </a:t>
            </a:r>
            <a:r>
              <a:rPr lang="en-US" altLang="zh-CN" dirty="0"/>
              <a:t>approximation of </a:t>
            </a:r>
            <a:r>
              <a:rPr lang="en-US" dirty="0"/>
              <a:t>aggregate FR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1F2A38F-1329-CB45-8996-F9A35C42D837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838201" y="1959592"/>
            <a:ext cx="10779176" cy="3512395"/>
          </a:xfrm>
        </p:spPr>
        <p:txBody>
          <a:bodyPr/>
          <a:lstStyle/>
          <a:p>
            <a:pPr marL="514350" lvl="1" indent="-514350">
              <a:lnSpc>
                <a:spcPct val="100000"/>
              </a:lnSpc>
              <a:spcBef>
                <a:spcPts val="0"/>
              </a:spcBef>
            </a:pPr>
            <a:r>
              <a:rPr lang="en-US" altLang="zh-CN" sz="2800" dirty="0"/>
              <a:t>tied with the form of individual FRs, such as </a:t>
            </a:r>
            <a:r>
              <a:rPr lang="en-US" altLang="zh-CN" sz="2800" b="1" dirty="0">
                <a:solidFill>
                  <a:srgbClr val="FF0000"/>
                </a:solidFill>
              </a:rPr>
              <a:t>box, ellipse, zonotope </a:t>
            </a:r>
          </a:p>
          <a:p>
            <a:pPr marL="514350" lvl="1" indent="-514350">
              <a:lnSpc>
                <a:spcPct val="100000"/>
              </a:lnSpc>
              <a:spcBef>
                <a:spcPts val="0"/>
              </a:spcBef>
            </a:pPr>
            <a:r>
              <a:rPr lang="en-US" sz="2800" dirty="0"/>
              <a:t>rely on </a:t>
            </a:r>
            <a:r>
              <a:rPr lang="en-US" sz="2800" b="1" dirty="0">
                <a:solidFill>
                  <a:srgbClr val="FF0000"/>
                </a:solidFill>
              </a:rPr>
              <a:t>assumptions</a:t>
            </a:r>
            <a:r>
              <a:rPr lang="en-US" sz="2800" dirty="0"/>
              <a:t> on the operation of individual DERs</a:t>
            </a:r>
          </a:p>
          <a:p>
            <a:pPr marL="514350" lvl="1" indent="-514350">
              <a:lnSpc>
                <a:spcPct val="100000"/>
              </a:lnSpc>
              <a:spcBef>
                <a:spcPts val="0"/>
              </a:spcBef>
            </a:pPr>
            <a:r>
              <a:rPr lang="en-US" sz="2800" dirty="0"/>
              <a:t>cannot be adaptively applied in VPP bidding</a:t>
            </a:r>
          </a:p>
        </p:txBody>
      </p:sp>
      <p:sp>
        <p:nvSpPr>
          <p:cNvPr id="5" name="灯片编号占位符 1">
            <a:extLst>
              <a:ext uri="{FF2B5EF4-FFF2-40B4-BE49-F238E27FC236}">
                <a16:creationId xmlns:a16="http://schemas.microsoft.com/office/drawing/2014/main" id="{DD925616-1623-4DC7-978A-493D78328C59}"/>
              </a:ext>
            </a:extLst>
          </p:cNvPr>
          <p:cNvSpPr txBox="1">
            <a:spLocks/>
          </p:cNvSpPr>
          <p:nvPr/>
        </p:nvSpPr>
        <p:spPr>
          <a:xfrm>
            <a:off x="9364489" y="658537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514350" marR="0" indent="-5143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FontTx/>
              <a:buNone/>
              <a:defRPr/>
            </a:pPr>
            <a:fld id="{4C7EE5D8-6200-46CA-A960-1DA5B550D24A}" type="slidenum">
              <a:rPr lang="zh-CN" altLang="en-US" sz="1200" b="1" smtClean="0">
                <a:solidFill>
                  <a:schemeClr val="bg1"/>
                </a:solidFill>
                <a:latin typeface="HelveticaExt-Normal"/>
                <a:ea typeface="OPPOSans B"/>
              </a:rPr>
              <a:pPr marL="0" indent="0" algn="r">
                <a:buFontTx/>
                <a:buNone/>
                <a:defRPr/>
              </a:pPr>
              <a:t>4</a:t>
            </a:fld>
            <a:endParaRPr lang="zh-CN" altLang="en-US" sz="1200" b="1" dirty="0">
              <a:solidFill>
                <a:schemeClr val="bg1"/>
              </a:solidFill>
              <a:latin typeface="HelveticaExt-Normal"/>
              <a:ea typeface="OPPOSans B"/>
            </a:endParaRP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71788EE9-2E7D-4A31-AF27-C39420594E1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57999" y="3676388"/>
            <a:ext cx="5495801" cy="2129554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:a16="http://schemas.microsoft.com/office/drawing/2014/main" id="{4E8A674E-7FB4-428E-9DD5-E57380162A0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89466" y="3792013"/>
            <a:ext cx="2343202" cy="2031961"/>
          </a:xfrm>
          <a:prstGeom prst="rect">
            <a:avLst/>
          </a:prstGeom>
        </p:spPr>
      </p:pic>
      <p:sp>
        <p:nvSpPr>
          <p:cNvPr id="12" name="文本框 11">
            <a:extLst>
              <a:ext uri="{FF2B5EF4-FFF2-40B4-BE49-F238E27FC236}">
                <a16:creationId xmlns:a16="http://schemas.microsoft.com/office/drawing/2014/main" id="{7B3C0C5C-DF79-404F-A718-9161B35C0D7E}"/>
              </a:ext>
            </a:extLst>
          </p:cNvPr>
          <p:cNvSpPr txBox="1"/>
          <p:nvPr/>
        </p:nvSpPr>
        <p:spPr>
          <a:xfrm>
            <a:off x="2709904" y="6027172"/>
            <a:ext cx="3907795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b="1" dirty="0"/>
              <a:t>A PE-polytope P and inscribed zonotope Z (gray)</a:t>
            </a:r>
            <a:r>
              <a:rPr lang="en-US" altLang="zh-CN" sz="1600" dirty="0"/>
              <a:t>(Muller et al., 2019)</a:t>
            </a:r>
            <a:br>
              <a:rPr lang="en-US" altLang="zh-CN" b="1" dirty="0"/>
            </a:br>
            <a:endParaRPr lang="zh-CN" altLang="en-US" b="1" dirty="0"/>
          </a:p>
        </p:txBody>
      </p:sp>
      <p:grpSp>
        <p:nvGrpSpPr>
          <p:cNvPr id="15" name="组合 14">
            <a:extLst>
              <a:ext uri="{FF2B5EF4-FFF2-40B4-BE49-F238E27FC236}">
                <a16:creationId xmlns:a16="http://schemas.microsoft.com/office/drawing/2014/main" id="{19349779-B297-49AB-9647-F4B02B16FB29}"/>
              </a:ext>
            </a:extLst>
          </p:cNvPr>
          <p:cNvGrpSpPr/>
          <p:nvPr/>
        </p:nvGrpSpPr>
        <p:grpSpPr>
          <a:xfrm>
            <a:off x="0" y="3676388"/>
            <a:ext cx="2709904" cy="2518022"/>
            <a:chOff x="1640388" y="3429000"/>
            <a:chExt cx="2709904" cy="2518022"/>
          </a:xfrm>
        </p:grpSpPr>
        <p:pic>
          <p:nvPicPr>
            <p:cNvPr id="16" name="图片 15">
              <a:extLst>
                <a:ext uri="{FF2B5EF4-FFF2-40B4-BE49-F238E27FC236}">
                  <a16:creationId xmlns:a16="http://schemas.microsoft.com/office/drawing/2014/main" id="{A8735716-098A-480C-88A3-5462E11BE5F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640388" y="3429000"/>
              <a:ext cx="2709904" cy="2373792"/>
            </a:xfrm>
            <a:prstGeom prst="rect">
              <a:avLst/>
            </a:prstGeom>
          </p:spPr>
        </p:pic>
        <p:pic>
          <p:nvPicPr>
            <p:cNvPr id="17" name="图片 16">
              <a:extLst>
                <a:ext uri="{FF2B5EF4-FFF2-40B4-BE49-F238E27FC236}">
                  <a16:creationId xmlns:a16="http://schemas.microsoft.com/office/drawing/2014/main" id="{6E6D9892-D515-470D-B4E9-7C925653DFE3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853956" y="5723126"/>
              <a:ext cx="434621" cy="223896"/>
            </a:xfrm>
            <a:prstGeom prst="rect">
              <a:avLst/>
            </a:prstGeom>
          </p:spPr>
        </p:pic>
      </p:grpSp>
      <p:sp>
        <p:nvSpPr>
          <p:cNvPr id="18" name="文本框 17">
            <a:extLst>
              <a:ext uri="{FF2B5EF4-FFF2-40B4-BE49-F238E27FC236}">
                <a16:creationId xmlns:a16="http://schemas.microsoft.com/office/drawing/2014/main" id="{741B4601-43DE-4905-AF0F-B295FEC8CCB5}"/>
              </a:ext>
            </a:extLst>
          </p:cNvPr>
          <p:cNvSpPr txBox="1"/>
          <p:nvPr/>
        </p:nvSpPr>
        <p:spPr>
          <a:xfrm>
            <a:off x="691491" y="6046606"/>
            <a:ext cx="2975111" cy="61555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b="1" dirty="0"/>
              <a:t>Box form of FRs </a:t>
            </a:r>
          </a:p>
          <a:p>
            <a:r>
              <a:rPr lang="en-US" altLang="zh-CN" sz="1600" dirty="0"/>
              <a:t>(Chen et al., 2020)</a:t>
            </a:r>
            <a:endParaRPr lang="zh-CN" altLang="en-US" sz="1600" dirty="0"/>
          </a:p>
        </p:txBody>
      </p:sp>
      <p:sp>
        <p:nvSpPr>
          <p:cNvPr id="19" name="文本框 18">
            <a:extLst>
              <a:ext uri="{FF2B5EF4-FFF2-40B4-BE49-F238E27FC236}">
                <a16:creationId xmlns:a16="http://schemas.microsoft.com/office/drawing/2014/main" id="{69C11E86-2057-4EA9-A22E-7C85C5A371A5}"/>
              </a:ext>
            </a:extLst>
          </p:cNvPr>
          <p:cNvSpPr txBox="1"/>
          <p:nvPr/>
        </p:nvSpPr>
        <p:spPr>
          <a:xfrm>
            <a:off x="7241057" y="6022118"/>
            <a:ext cx="341922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b="1" dirty="0"/>
              <a:t>Aggregation of approximate FRs</a:t>
            </a:r>
            <a:endParaRPr lang="zh-CN" altLang="en-US" b="1" dirty="0"/>
          </a:p>
        </p:txBody>
      </p:sp>
    </p:spTree>
    <p:extLst>
      <p:ext uri="{BB962C8B-B14F-4D97-AF65-F5344CB8AC3E}">
        <p14:creationId xmlns:p14="http://schemas.microsoft.com/office/powerpoint/2010/main" val="15159240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805F9E6A-C73F-864B-BBAE-00B91F96E6C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Motivation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25AF1CF-A17E-1D4C-9B13-A2C3D498B034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Approximate the FR of VPPs in a data-driven manner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99022B1-0C2B-6C4F-A6E8-016A23465114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838200" y="1977267"/>
            <a:ext cx="10515600" cy="3676946"/>
          </a:xfrm>
        </p:spPr>
        <p:txBody>
          <a:bodyPr/>
          <a:lstStyle/>
          <a:p>
            <a:pPr marL="514350" lvl="1" indent="-514350">
              <a:lnSpc>
                <a:spcPct val="100000"/>
              </a:lnSpc>
              <a:spcBef>
                <a:spcPts val="0"/>
              </a:spcBef>
            </a:pPr>
            <a:r>
              <a:rPr lang="en-US" sz="2800" dirty="0"/>
              <a:t>abandon the bottom-up computation of analytical methods</a:t>
            </a:r>
          </a:p>
          <a:p>
            <a:pPr marL="514350" lvl="1" indent="-514350">
              <a:lnSpc>
                <a:spcPct val="100000"/>
              </a:lnSpc>
              <a:spcBef>
                <a:spcPts val="0"/>
              </a:spcBef>
            </a:pPr>
            <a:r>
              <a:rPr lang="en-US" sz="2800" dirty="0"/>
              <a:t>use data to determine the parameters of an approximate FR</a:t>
            </a:r>
          </a:p>
          <a:p>
            <a:pPr marL="514350" lvl="1" indent="-514350">
              <a:lnSpc>
                <a:spcPct val="100000"/>
              </a:lnSpc>
              <a:spcBef>
                <a:spcPts val="0"/>
              </a:spcBef>
            </a:pPr>
            <a:r>
              <a:rPr lang="en-US" sz="2800" dirty="0"/>
              <a:t>how to measure the degree of approximation of two FRs?</a:t>
            </a:r>
          </a:p>
        </p:txBody>
      </p:sp>
      <p:sp>
        <p:nvSpPr>
          <p:cNvPr id="5" name="灯片编号占位符 1">
            <a:extLst>
              <a:ext uri="{FF2B5EF4-FFF2-40B4-BE49-F238E27FC236}">
                <a16:creationId xmlns:a16="http://schemas.microsoft.com/office/drawing/2014/main" id="{1DDBABF4-EE12-4FB8-AF4D-13E01BCCBA2B}"/>
              </a:ext>
            </a:extLst>
          </p:cNvPr>
          <p:cNvSpPr txBox="1">
            <a:spLocks/>
          </p:cNvSpPr>
          <p:nvPr/>
        </p:nvSpPr>
        <p:spPr>
          <a:xfrm>
            <a:off x="9364489" y="658537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514350" marR="0" indent="-5143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FontTx/>
              <a:buNone/>
              <a:defRPr/>
            </a:pPr>
            <a:fld id="{4C7EE5D8-6200-46CA-A960-1DA5B550D24A}" type="slidenum">
              <a:rPr lang="zh-CN" altLang="en-US" sz="1200" b="1" smtClean="0">
                <a:solidFill>
                  <a:schemeClr val="bg1"/>
                </a:solidFill>
                <a:latin typeface="HelveticaExt-Normal"/>
                <a:ea typeface="OPPOSans B"/>
              </a:rPr>
              <a:pPr marL="0" indent="0" algn="r">
                <a:buFontTx/>
                <a:buNone/>
                <a:defRPr/>
              </a:pPr>
              <a:t>5</a:t>
            </a:fld>
            <a:endParaRPr lang="zh-CN" altLang="en-US" sz="1200" b="1" dirty="0">
              <a:solidFill>
                <a:schemeClr val="bg1"/>
              </a:solidFill>
              <a:latin typeface="HelveticaExt-Normal"/>
              <a:ea typeface="OPPOSans B"/>
            </a:endParaRPr>
          </a:p>
        </p:txBody>
      </p:sp>
      <p:grpSp>
        <p:nvGrpSpPr>
          <p:cNvPr id="21" name="组合 20">
            <a:extLst>
              <a:ext uri="{FF2B5EF4-FFF2-40B4-BE49-F238E27FC236}">
                <a16:creationId xmlns:a16="http://schemas.microsoft.com/office/drawing/2014/main" id="{0A57C6C7-5C53-46A8-9DA3-FCC8E13EF8ED}"/>
              </a:ext>
            </a:extLst>
          </p:cNvPr>
          <p:cNvGrpSpPr/>
          <p:nvPr/>
        </p:nvGrpSpPr>
        <p:grpSpPr>
          <a:xfrm>
            <a:off x="1449238" y="3772294"/>
            <a:ext cx="2954110" cy="1823900"/>
            <a:chOff x="5959435" y="3194566"/>
            <a:chExt cx="4407017" cy="2729880"/>
          </a:xfrm>
        </p:grpSpPr>
        <p:grpSp>
          <p:nvGrpSpPr>
            <p:cNvPr id="22" name="组合 21">
              <a:extLst>
                <a:ext uri="{FF2B5EF4-FFF2-40B4-BE49-F238E27FC236}">
                  <a16:creationId xmlns:a16="http://schemas.microsoft.com/office/drawing/2014/main" id="{3C9D42CC-522B-4396-A652-228C2F0CB605}"/>
                </a:ext>
              </a:extLst>
            </p:cNvPr>
            <p:cNvGrpSpPr/>
            <p:nvPr/>
          </p:nvGrpSpPr>
          <p:grpSpPr>
            <a:xfrm>
              <a:off x="5959435" y="3194566"/>
              <a:ext cx="4407017" cy="2729880"/>
              <a:chOff x="5959435" y="3194566"/>
              <a:chExt cx="4407017" cy="2729880"/>
            </a:xfrm>
          </p:grpSpPr>
          <p:pic>
            <p:nvPicPr>
              <p:cNvPr id="25" name="图片 24">
                <a:extLst>
                  <a:ext uri="{FF2B5EF4-FFF2-40B4-BE49-F238E27FC236}">
                    <a16:creationId xmlns:a16="http://schemas.microsoft.com/office/drawing/2014/main" id="{770DACD3-0BC4-4197-A2FC-0AD44296A84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959435" y="3194566"/>
                <a:ext cx="4407017" cy="2729880"/>
              </a:xfrm>
              <a:prstGeom prst="rect">
                <a:avLst/>
              </a:prstGeom>
            </p:spPr>
          </p:pic>
          <p:pic>
            <p:nvPicPr>
              <p:cNvPr id="26" name="图片 25">
                <a:extLst>
                  <a:ext uri="{FF2B5EF4-FFF2-40B4-BE49-F238E27FC236}">
                    <a16:creationId xmlns:a16="http://schemas.microsoft.com/office/drawing/2014/main" id="{D6A2F981-764C-43F9-B44F-106E671F7AA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8948041" y="5401484"/>
                <a:ext cx="752381" cy="295238"/>
              </a:xfrm>
              <a:prstGeom prst="rect">
                <a:avLst/>
              </a:prstGeom>
            </p:spPr>
          </p:pic>
          <p:pic>
            <p:nvPicPr>
              <p:cNvPr id="27" name="图片 26">
                <a:extLst>
                  <a:ext uri="{FF2B5EF4-FFF2-40B4-BE49-F238E27FC236}">
                    <a16:creationId xmlns:a16="http://schemas.microsoft.com/office/drawing/2014/main" id="{169B8D9E-F235-4FFF-8C5E-EB90503B27B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6165908" y="4202527"/>
                <a:ext cx="185240" cy="595976"/>
              </a:xfrm>
              <a:prstGeom prst="rect">
                <a:avLst/>
              </a:prstGeom>
            </p:spPr>
          </p:pic>
        </p:grpSp>
        <p:sp>
          <p:nvSpPr>
            <p:cNvPr id="23" name="文本框 22">
              <a:extLst>
                <a:ext uri="{FF2B5EF4-FFF2-40B4-BE49-F238E27FC236}">
                  <a16:creationId xmlns:a16="http://schemas.microsoft.com/office/drawing/2014/main" id="{D17FDF23-7593-45A1-96CF-3835671F2D9B}"/>
                </a:ext>
              </a:extLst>
            </p:cNvPr>
            <p:cNvSpPr txBox="1"/>
            <p:nvPr/>
          </p:nvSpPr>
          <p:spPr>
            <a:xfrm rot="20152924">
              <a:off x="8939694" y="5299399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/>
                <a:t>hour</a:t>
              </a:r>
              <a:endParaRPr lang="zh-CN" altLang="en-US" dirty="0"/>
            </a:p>
          </p:txBody>
        </p:sp>
        <p:sp>
          <p:nvSpPr>
            <p:cNvPr id="24" name="文本框 23">
              <a:extLst>
                <a:ext uri="{FF2B5EF4-FFF2-40B4-BE49-F238E27FC236}">
                  <a16:creationId xmlns:a16="http://schemas.microsoft.com/office/drawing/2014/main" id="{E6113751-9048-467E-B32C-7A5197D13863}"/>
                </a:ext>
              </a:extLst>
            </p:cNvPr>
            <p:cNvSpPr txBox="1"/>
            <p:nvPr/>
          </p:nvSpPr>
          <p:spPr>
            <a:xfrm rot="16200000">
              <a:off x="5594585" y="4369546"/>
              <a:ext cx="122341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/>
                <a:t>load (</a:t>
              </a:r>
              <a:r>
                <a:rPr lang="en-US" altLang="zh-CN" dirty="0" err="1"/>
                <a:t>p.u</a:t>
              </a:r>
              <a:r>
                <a:rPr lang="en-US" altLang="zh-CN" dirty="0"/>
                <a:t>.)</a:t>
              </a:r>
              <a:endParaRPr lang="zh-CN" altLang="en-US" dirty="0"/>
            </a:p>
          </p:txBody>
        </p:sp>
      </p:grpSp>
      <p:sp>
        <p:nvSpPr>
          <p:cNvPr id="28" name="文本框 27">
            <a:extLst>
              <a:ext uri="{FF2B5EF4-FFF2-40B4-BE49-F238E27FC236}">
                <a16:creationId xmlns:a16="http://schemas.microsoft.com/office/drawing/2014/main" id="{F52277AC-FC40-449A-AF1C-391AA3811670}"/>
              </a:ext>
            </a:extLst>
          </p:cNvPr>
          <p:cNvSpPr txBox="1"/>
          <p:nvPr/>
        </p:nvSpPr>
        <p:spPr>
          <a:xfrm>
            <a:off x="1080826" y="6005233"/>
            <a:ext cx="418161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b="1" dirty="0"/>
              <a:t>Data-driven feasible region aggregation </a:t>
            </a:r>
            <a:endParaRPr lang="zh-CN" altLang="en-US" b="1" dirty="0"/>
          </a:p>
        </p:txBody>
      </p:sp>
      <p:sp>
        <p:nvSpPr>
          <p:cNvPr id="29" name="剪去对角的矩形 64">
            <a:extLst>
              <a:ext uri="{FF2B5EF4-FFF2-40B4-BE49-F238E27FC236}">
                <a16:creationId xmlns:a16="http://schemas.microsoft.com/office/drawing/2014/main" id="{93964A46-11B8-48AE-AF72-1DED6BB36775}"/>
              </a:ext>
            </a:extLst>
          </p:cNvPr>
          <p:cNvSpPr/>
          <p:nvPr/>
        </p:nvSpPr>
        <p:spPr>
          <a:xfrm rot="14880474">
            <a:off x="5064383" y="4131635"/>
            <a:ext cx="667119" cy="967109"/>
          </a:xfrm>
          <a:prstGeom prst="snip2DiagRect">
            <a:avLst>
              <a:gd name="adj1" fmla="val 33312"/>
              <a:gd name="adj2" fmla="val 31091"/>
            </a:avLst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50">
              <a:cs typeface="+mn-ea"/>
              <a:sym typeface="+mn-lt"/>
            </a:endParaRPr>
          </a:p>
        </p:txBody>
      </p:sp>
      <p:sp>
        <p:nvSpPr>
          <p:cNvPr id="30" name="箭头: 下 29">
            <a:extLst>
              <a:ext uri="{FF2B5EF4-FFF2-40B4-BE49-F238E27FC236}">
                <a16:creationId xmlns:a16="http://schemas.microsoft.com/office/drawing/2014/main" id="{F06A2139-3586-4205-B007-E07C81730BF4}"/>
              </a:ext>
            </a:extLst>
          </p:cNvPr>
          <p:cNvSpPr/>
          <p:nvPr/>
        </p:nvSpPr>
        <p:spPr>
          <a:xfrm rot="16200000" flipH="1">
            <a:off x="4349538" y="4381643"/>
            <a:ext cx="337436" cy="52637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31" name="图片 30">
            <a:extLst>
              <a:ext uri="{FF2B5EF4-FFF2-40B4-BE49-F238E27FC236}">
                <a16:creationId xmlns:a16="http://schemas.microsoft.com/office/drawing/2014/main" id="{350E91CF-CF52-4608-BAB5-7072A48C4EE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37391" y="3701286"/>
            <a:ext cx="761905" cy="1790476"/>
          </a:xfrm>
          <a:prstGeom prst="rect">
            <a:avLst/>
          </a:prstGeom>
        </p:spPr>
      </p:pic>
      <p:sp>
        <p:nvSpPr>
          <p:cNvPr id="32" name="箭头: 下 31">
            <a:extLst>
              <a:ext uri="{FF2B5EF4-FFF2-40B4-BE49-F238E27FC236}">
                <a16:creationId xmlns:a16="http://schemas.microsoft.com/office/drawing/2014/main" id="{F6167AEF-D912-4616-94C8-CEFF5CD09BDD}"/>
              </a:ext>
            </a:extLst>
          </p:cNvPr>
          <p:cNvSpPr/>
          <p:nvPr/>
        </p:nvSpPr>
        <p:spPr>
          <a:xfrm rot="16200000" flipH="1">
            <a:off x="1055315" y="4333335"/>
            <a:ext cx="337436" cy="52637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文本框 33">
            <a:extLst>
              <a:ext uri="{FF2B5EF4-FFF2-40B4-BE49-F238E27FC236}">
                <a16:creationId xmlns:a16="http://schemas.microsoft.com/office/drawing/2014/main" id="{CAF919AC-68AB-436D-8442-A45BDB451622}"/>
              </a:ext>
            </a:extLst>
          </p:cNvPr>
          <p:cNvSpPr txBox="1"/>
          <p:nvPr/>
        </p:nvSpPr>
        <p:spPr>
          <a:xfrm>
            <a:off x="0" y="5485594"/>
            <a:ext cx="149092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original FRs</a:t>
            </a:r>
            <a:endParaRPr lang="zh-CN" altLang="en-US" dirty="0"/>
          </a:p>
        </p:txBody>
      </p:sp>
      <p:sp>
        <p:nvSpPr>
          <p:cNvPr id="35" name="文本框 34">
            <a:extLst>
              <a:ext uri="{FF2B5EF4-FFF2-40B4-BE49-F238E27FC236}">
                <a16:creationId xmlns:a16="http://schemas.microsoft.com/office/drawing/2014/main" id="{47BBDE0F-410A-4F51-80D5-1F2E3555201D}"/>
              </a:ext>
            </a:extLst>
          </p:cNvPr>
          <p:cNvSpPr txBox="1"/>
          <p:nvPr/>
        </p:nvSpPr>
        <p:spPr>
          <a:xfrm>
            <a:off x="1679444" y="5485594"/>
            <a:ext cx="298437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optimal dispatch results</a:t>
            </a:r>
            <a:endParaRPr lang="zh-CN" altLang="en-US" dirty="0"/>
          </a:p>
        </p:txBody>
      </p:sp>
      <p:sp>
        <p:nvSpPr>
          <p:cNvPr id="37" name="文本框 36">
            <a:extLst>
              <a:ext uri="{FF2B5EF4-FFF2-40B4-BE49-F238E27FC236}">
                <a16:creationId xmlns:a16="http://schemas.microsoft.com/office/drawing/2014/main" id="{CC0980E2-4A16-40AD-95A8-83D9A870FF26}"/>
              </a:ext>
            </a:extLst>
          </p:cNvPr>
          <p:cNvSpPr txBox="1"/>
          <p:nvPr/>
        </p:nvSpPr>
        <p:spPr>
          <a:xfrm>
            <a:off x="4700924" y="5485594"/>
            <a:ext cx="181619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a</a:t>
            </a:r>
            <a:r>
              <a:rPr lang="en-US" altLang="zh-CN" sz="1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ggregate FR</a:t>
            </a:r>
            <a:endParaRPr lang="zh-CN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39" name="表格 7">
                <a:extLst>
                  <a:ext uri="{FF2B5EF4-FFF2-40B4-BE49-F238E27FC236}">
                    <a16:creationId xmlns:a16="http://schemas.microsoft.com/office/drawing/2014/main" id="{DD173263-A799-4571-BB95-F14100006222}"/>
                  </a:ext>
                </a:extLst>
              </p:cNvPr>
              <p:cNvGraphicFramePr>
                <a:graphicFrameLocks noGrp="1"/>
              </p:cNvGraphicFramePr>
              <p:nvPr>
                <p:custDataLst>
                  <p:tags r:id="rId2"/>
                </p:custDataLst>
                <p:extLst>
                  <p:ext uri="{D42A27DB-BD31-4B8C-83A1-F6EECF244321}">
                    <p14:modId xmlns:p14="http://schemas.microsoft.com/office/powerpoint/2010/main" val="1047006080"/>
                  </p:ext>
                </p:extLst>
              </p:nvPr>
            </p:nvGraphicFramePr>
            <p:xfrm>
              <a:off x="6327880" y="3683515"/>
              <a:ext cx="5579246" cy="245999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870952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2708294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</a:tblGrid>
                  <a:tr h="772795">
                    <a:tc>
                      <a:txBody>
                        <a:bodyPr/>
                        <a:lstStyle/>
                        <a:p>
                          <a:endParaRPr lang="zh-CN" altLang="en-US" dirty="0"/>
                        </a:p>
                      </a:txBody>
                      <a:tcPr>
                        <a:solidFill>
                          <a:srgbClr val="E9EBF5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defRPr/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6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Aparajita" panose="020B0604020202020204" pitchFamily="34" charset="0"/>
                                </a:rPr>
                                <m:t>𝑃</m:t>
                              </m:r>
                              <m:r>
                                <a:rPr lang="en-US" altLang="zh-CN" sz="16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Aparajita" panose="020B0604020202020204" pitchFamily="34" charset="0"/>
                                </a:rPr>
                                <m:t>: </m:t>
                              </m:r>
                            </m:oMath>
                          </a14:m>
                          <a:r>
                            <a:rPr lang="en-US" altLang="zh-CN" sz="1600" b="0" dirty="0">
                              <a:solidFill>
                                <a:schemeClr val="tx1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Aparajita" panose="020B0604020202020204" pitchFamily="34" charset="0"/>
                            </a:rPr>
                            <a:t>The </a:t>
                          </a:r>
                          <a:r>
                            <a:rPr lang="en-US" altLang="zh-CN" sz="1600" b="1" dirty="0">
                              <a:solidFill>
                                <a:srgbClr val="FF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Aparajita" panose="020B0604020202020204" pitchFamily="34" charset="0"/>
                            </a:rPr>
                            <a:t>original FR</a:t>
                          </a:r>
                          <a:r>
                            <a:rPr lang="en-US" altLang="zh-CN" sz="1600" b="0" dirty="0">
                              <a:solidFill>
                                <a:schemeClr val="tx1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Aparajita" panose="020B0604020202020204" pitchFamily="34" charset="0"/>
                            </a:rPr>
                            <a:t>, </a:t>
                          </a:r>
                          <a14:m>
                            <m:oMath xmlns:m="http://schemas.openxmlformats.org/officeDocument/2006/math">
                              <m:r>
                                <a:rPr lang="en-US" altLang="zh-CN" sz="1600" b="0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Aparajita" panose="020B0604020202020204" pitchFamily="34" charset="0"/>
                                </a:rPr>
                                <m:t>𝐼</m:t>
                              </m:r>
                            </m:oMath>
                          </a14:m>
                          <a:r>
                            <a:rPr lang="en-US" altLang="zh-CN" sz="1600" b="0" dirty="0">
                              <a:solidFill>
                                <a:schemeClr val="tx1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Aparajita" panose="020B0604020202020204" pitchFamily="34" charset="0"/>
                            </a:rPr>
                            <a:t> is the number of resources</a:t>
                          </a:r>
                          <a:endParaRPr lang="zh-CN" altLang="en-US" sz="1600" b="0" dirty="0">
                            <a:solidFill>
                              <a:schemeClr val="tx1"/>
                            </a:solidFill>
                            <a:latin typeface="微软雅黑" panose="020B0503020204020204" pitchFamily="34" charset="-122"/>
                            <a:ea typeface="微软雅黑" panose="020B0503020204020204" pitchFamily="34" charset="-122"/>
                            <a:cs typeface="Aparajita" panose="020B0604020202020204" pitchFamily="34" charset="0"/>
                          </a:endParaRPr>
                        </a:p>
                      </a:txBody>
                      <a:tcPr>
                        <a:solidFill>
                          <a:srgbClr val="E9EBF5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914400">
                    <a:tc>
                      <a:txBody>
                        <a:bodyPr/>
                        <a:lstStyle/>
                        <a:p>
                          <a:endParaRPr lang="zh-CN" alt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defRPr/>
                          </a:pP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en-US" altLang="zh-CN" sz="160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微软雅黑" panose="020B0503020204020204" pitchFamily="34" charset="-122"/>
                                      <a:cs typeface="Aparajita" panose="020B0604020202020204" pitchFamily="34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altLang="zh-CN" sz="160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微软雅黑" panose="020B0503020204020204" pitchFamily="34" charset="-122"/>
                                      <a:cs typeface="Aparajita" panose="020B0604020202020204" pitchFamily="34" charset="0"/>
                                    </a:rPr>
                                    <m:t>𝑷</m:t>
                                  </m:r>
                                </m:e>
                                <m:sup>
                                  <m:r>
                                    <a:rPr lang="en-US" altLang="zh-CN" sz="160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微软雅黑" panose="020B0503020204020204" pitchFamily="34" charset="-122"/>
                                      <a:cs typeface="Aparajita" panose="020B0604020202020204" pitchFamily="34" charset="0"/>
                                    </a:rPr>
                                    <m:t>𝒂</m:t>
                                  </m:r>
                                </m:sup>
                              </m:sSup>
                            </m:oMath>
                          </a14:m>
                          <a:r>
                            <a:rPr lang="en-US" altLang="zh-CN" sz="1600" dirty="0">
                              <a:solidFill>
                                <a:schemeClr val="tx1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Aparajita" panose="020B0604020202020204" pitchFamily="34" charset="0"/>
                            </a:rPr>
                            <a:t>: </a:t>
                          </a:r>
                          <a:r>
                            <a:rPr lang="en-US" altLang="zh-CN" sz="1600" b="1" dirty="0">
                              <a:solidFill>
                                <a:srgbClr val="FF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Aparajita" panose="020B0604020202020204" pitchFamily="34" charset="0"/>
                            </a:rPr>
                            <a:t>approximate FR </a:t>
                          </a:r>
                          <a:r>
                            <a:rPr lang="en-US" altLang="zh-CN" sz="1600" dirty="0">
                              <a:solidFill>
                                <a:schemeClr val="tx1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Aparajita" panose="020B0604020202020204" pitchFamily="34" charset="0"/>
                            </a:rPr>
                            <a:t>(d</a:t>
                          </a:r>
                          <a14:m>
                            <m:oMath xmlns:m="http://schemas.openxmlformats.org/officeDocument/2006/math">
                              <m:r>
                                <m:rPr>
                                  <m:sty m:val="p"/>
                                </m:rPr>
                                <a:rPr lang="en-US" altLang="zh-CN" sz="1600" b="0" i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Aparajita" panose="020B0604020202020204" pitchFamily="34" charset="0"/>
                                </a:rPr>
                                <m:t>imension</m:t>
                              </m:r>
                              <m:sSup>
                                <m:sSupPr>
                                  <m:ctrlPr>
                                    <a:rPr lang="en-US" altLang="zh-CN" sz="16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微软雅黑" panose="020B0503020204020204" pitchFamily="34" charset="-122"/>
                                      <a:cs typeface="Aparajita" panose="020B0604020202020204" pitchFamily="34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altLang="zh-CN" sz="160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微软雅黑" panose="020B0503020204020204" pitchFamily="34" charset="-122"/>
                                      <a:cs typeface="Aparajita" panose="020B0604020202020204" pitchFamily="34" charset="0"/>
                                    </a:rPr>
                                    <m:t>𝑰</m:t>
                                  </m:r>
                                </m:e>
                                <m:sup>
                                  <m:r>
                                    <a:rPr lang="en-US" altLang="zh-CN" sz="160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微软雅黑" panose="020B0503020204020204" pitchFamily="34" charset="-122"/>
                                      <a:cs typeface="Aparajita" panose="020B0604020202020204" pitchFamily="34" charset="0"/>
                                    </a:rPr>
                                    <m:t>𝒂</m:t>
                                  </m:r>
                                </m:sup>
                              </m:sSup>
                              <m:r>
                                <a:rPr lang="en-US" altLang="zh-CN" sz="160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Aparajita" panose="020B0604020202020204" pitchFamily="34" charset="0"/>
                                </a:rPr>
                                <m:t>≪</m:t>
                              </m:r>
                              <m:r>
                                <a:rPr lang="en-US" altLang="zh-CN" sz="160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Aparajita" panose="020B0604020202020204" pitchFamily="34" charset="0"/>
                                </a:rPr>
                                <m:t>𝑰</m:t>
                              </m:r>
                            </m:oMath>
                          </a14:m>
                          <a:r>
                            <a:rPr lang="en-US" altLang="zh-CN" sz="1600" dirty="0">
                              <a:solidFill>
                                <a:schemeClr val="tx1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Aparajita" panose="020B0604020202020204" pitchFamily="34" charset="0"/>
                            </a:rPr>
                            <a:t>)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772795">
                    <a:tc>
                      <a:txBody>
                        <a:bodyPr/>
                        <a:lstStyle/>
                        <a:p>
                          <a:endParaRPr lang="zh-CN" alt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altLang="zh-CN" sz="1600" kern="1200" dirty="0">
                              <a:solidFill>
                                <a:schemeClr val="tx1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Aparajita" panose="020B0604020202020204" pitchFamily="34" charset="0"/>
                            </a:rPr>
                            <a:t>FR distance measurement</a:t>
                          </a:r>
                          <a:endParaRPr lang="zh-CN" altLang="en-US" sz="1600" kern="1200" dirty="0">
                            <a:solidFill>
                              <a:schemeClr val="tx1"/>
                            </a:solidFill>
                            <a:latin typeface="微软雅黑" panose="020B0503020204020204" pitchFamily="34" charset="-122"/>
                            <a:ea typeface="微软雅黑" panose="020B0503020204020204" pitchFamily="34" charset="-122"/>
                            <a:cs typeface="Aparajita" panose="020B0604020202020204" pitchFamily="34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39" name="表格 7">
                <a:extLst>
                  <a:ext uri="{FF2B5EF4-FFF2-40B4-BE49-F238E27FC236}">
                    <a16:creationId xmlns:a16="http://schemas.microsoft.com/office/drawing/2014/main" id="{DD173263-A799-4571-BB95-F14100006222}"/>
                  </a:ext>
                </a:extLst>
              </p:cNvPr>
              <p:cNvGraphicFramePr>
                <a:graphicFrameLocks noGrp="1"/>
              </p:cNvGraphicFramePr>
              <p:nvPr>
                <p:custDataLst>
                  <p:tags r:id="rId7"/>
                </p:custDataLst>
                <p:extLst>
                  <p:ext uri="{D42A27DB-BD31-4B8C-83A1-F6EECF244321}">
                    <p14:modId xmlns:p14="http://schemas.microsoft.com/office/powerpoint/2010/main" val="1047006080"/>
                  </p:ext>
                </p:extLst>
              </p:nvPr>
            </p:nvGraphicFramePr>
            <p:xfrm>
              <a:off x="6327880" y="3683515"/>
              <a:ext cx="5579246" cy="245999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870952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2708294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</a:tblGrid>
                  <a:tr h="772795">
                    <a:tc>
                      <a:txBody>
                        <a:bodyPr/>
                        <a:lstStyle/>
                        <a:p>
                          <a:endParaRPr lang="zh-CN" altLang="en-US" dirty="0"/>
                        </a:p>
                      </a:txBody>
                      <a:tcPr>
                        <a:solidFill>
                          <a:srgbClr val="E9EBF5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>
                        <a:blipFill>
                          <a:blip r:embed="rId8"/>
                          <a:stretch>
                            <a:fillRect l="-106292" t="-2362" r="-899" b="-219685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914400">
                    <a:tc>
                      <a:txBody>
                        <a:bodyPr/>
                        <a:lstStyle/>
                        <a:p>
                          <a:endParaRPr lang="zh-CN" alt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>
                        <a:blipFill>
                          <a:blip r:embed="rId8"/>
                          <a:stretch>
                            <a:fillRect l="-106292" t="-86667" r="-899" b="-8600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772795">
                    <a:tc>
                      <a:txBody>
                        <a:bodyPr/>
                        <a:lstStyle/>
                        <a:p>
                          <a:endParaRPr lang="zh-CN" alt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altLang="zh-CN" sz="1600" kern="1200" dirty="0">
                              <a:solidFill>
                                <a:schemeClr val="tx1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Aparajita" panose="020B0604020202020204" pitchFamily="34" charset="0"/>
                            </a:rPr>
                            <a:t>FR distance measurement</a:t>
                          </a:r>
                          <a:endParaRPr lang="zh-CN" altLang="en-US" sz="1600" kern="1200" dirty="0">
                            <a:solidFill>
                              <a:schemeClr val="tx1"/>
                            </a:solidFill>
                            <a:latin typeface="微软雅黑" panose="020B0503020204020204" pitchFamily="34" charset="-122"/>
                            <a:ea typeface="微软雅黑" panose="020B0503020204020204" pitchFamily="34" charset="-122"/>
                            <a:cs typeface="Aparajita" panose="020B0604020202020204" pitchFamily="34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</a:tbl>
              </a:graphicData>
            </a:graphic>
          </p:graphicFrame>
        </mc:Fallback>
      </mc:AlternateContent>
      <p:graphicFrame>
        <p:nvGraphicFramePr>
          <p:cNvPr id="40" name="对象 39">
            <a:extLst>
              <a:ext uri="{FF2B5EF4-FFF2-40B4-BE49-F238E27FC236}">
                <a16:creationId xmlns:a16="http://schemas.microsoft.com/office/drawing/2014/main" id="{04F69905-9C98-41D1-81C0-58118C3ED76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02866039"/>
              </p:ext>
            </p:extLst>
          </p:nvPr>
        </p:nvGraphicFramePr>
        <p:xfrm>
          <a:off x="6492954" y="4684244"/>
          <a:ext cx="2654300" cy="723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6" name="Equation" r:id="rId9" imgW="63703200" imgH="17373600" progId="Equation.DSMT4">
                  <p:embed/>
                </p:oleObj>
              </mc:Choice>
              <mc:Fallback>
                <p:oleObj name="Equation" r:id="rId9" imgW="63703200" imgH="17373600" progId="Equation.DSMT4">
                  <p:embed/>
                  <p:pic>
                    <p:nvPicPr>
                      <p:cNvPr id="19" name="对象 18">
                        <a:extLst>
                          <a:ext uri="{FF2B5EF4-FFF2-40B4-BE49-F238E27FC236}">
                            <a16:creationId xmlns:a16="http://schemas.microsoft.com/office/drawing/2014/main" id="{37716D1C-340C-4225-9B96-E347EB71F97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6492954" y="4684244"/>
                        <a:ext cx="2654300" cy="7239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1" name="对象 40">
            <a:extLst>
              <a:ext uri="{FF2B5EF4-FFF2-40B4-BE49-F238E27FC236}">
                <a16:creationId xmlns:a16="http://schemas.microsoft.com/office/drawing/2014/main" id="{0308CCBC-8350-4D66-9A86-3CDB7D790CC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30620731"/>
              </p:ext>
            </p:extLst>
          </p:nvPr>
        </p:nvGraphicFramePr>
        <p:xfrm>
          <a:off x="6506792" y="3797365"/>
          <a:ext cx="2501900" cy="673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7" name="Equation" r:id="rId11" imgW="2502535" imgH="675005" progId="Equation.DSMT4">
                  <p:embed/>
                </p:oleObj>
              </mc:Choice>
              <mc:Fallback>
                <p:oleObj name="Equation" r:id="rId11" imgW="2502535" imgH="675005" progId="Equation.DSMT4">
                  <p:embed/>
                  <p:pic>
                    <p:nvPicPr>
                      <p:cNvPr id="21" name="对象 20">
                        <a:extLst>
                          <a:ext uri="{FF2B5EF4-FFF2-40B4-BE49-F238E27FC236}">
                            <a16:creationId xmlns:a16="http://schemas.microsoft.com/office/drawing/2014/main" id="{8B354B31-CF87-44A0-9A11-945CE2705E7E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6506792" y="3797365"/>
                        <a:ext cx="2501900" cy="6731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2" name="对象 41">
            <a:extLst>
              <a:ext uri="{FF2B5EF4-FFF2-40B4-BE49-F238E27FC236}">
                <a16:creationId xmlns:a16="http://schemas.microsoft.com/office/drawing/2014/main" id="{6D05307C-40D8-477B-A136-74F807A1A7B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06836715"/>
              </p:ext>
            </p:extLst>
          </p:nvPr>
        </p:nvGraphicFramePr>
        <p:xfrm>
          <a:off x="6850150" y="5661625"/>
          <a:ext cx="1638300" cy="33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8" name="Equation" r:id="rId13" imgW="39319200" imgH="7924800" progId="Equation.DSMT4">
                  <p:embed/>
                </p:oleObj>
              </mc:Choice>
              <mc:Fallback>
                <p:oleObj name="Equation" r:id="rId13" imgW="39319200" imgH="7924800" progId="Equation.DSMT4">
                  <p:embed/>
                  <p:pic>
                    <p:nvPicPr>
                      <p:cNvPr id="22" name="对象 21">
                        <a:extLst>
                          <a:ext uri="{FF2B5EF4-FFF2-40B4-BE49-F238E27FC236}">
                            <a16:creationId xmlns:a16="http://schemas.microsoft.com/office/drawing/2014/main" id="{9FE3C3BA-29EA-4001-9DD9-C396EB1C1C56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6850150" y="5661625"/>
                        <a:ext cx="1638300" cy="330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3" name="文本框 32">
            <a:extLst>
              <a:ext uri="{FF2B5EF4-FFF2-40B4-BE49-F238E27FC236}">
                <a16:creationId xmlns:a16="http://schemas.microsoft.com/office/drawing/2014/main" id="{63CEC321-F9CD-4310-8E12-50BED753FC94}"/>
              </a:ext>
            </a:extLst>
          </p:cNvPr>
          <p:cNvSpPr txBox="1"/>
          <p:nvPr/>
        </p:nvSpPr>
        <p:spPr>
          <a:xfrm>
            <a:off x="504547" y="6334780"/>
            <a:ext cx="1120819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sz="1400" dirty="0" err="1"/>
              <a:t>Ruike</a:t>
            </a:r>
            <a:r>
              <a:rPr lang="zh-CN" altLang="en-US" sz="1400" dirty="0"/>
              <a:t> </a:t>
            </a:r>
            <a:r>
              <a:rPr lang="en-US" altLang="zh-CN" sz="1400" dirty="0" err="1"/>
              <a:t>Lyu</a:t>
            </a:r>
            <a:r>
              <a:rPr lang="en-US" altLang="zh-CN" sz="1400" dirty="0"/>
              <a:t>,</a:t>
            </a:r>
            <a:r>
              <a:rPr lang="zh-CN" altLang="en-US" sz="1400" dirty="0"/>
              <a:t> </a:t>
            </a:r>
            <a:r>
              <a:rPr lang="en-US" altLang="zh-CN" sz="1400" dirty="0"/>
              <a:t>Hongye</a:t>
            </a:r>
            <a:r>
              <a:rPr lang="zh-CN" altLang="en-US" sz="1400" dirty="0"/>
              <a:t> </a:t>
            </a:r>
            <a:r>
              <a:rPr lang="en-US" altLang="zh-CN" sz="1400" dirty="0"/>
              <a:t>Guo,</a:t>
            </a:r>
            <a:r>
              <a:rPr lang="zh-CN" altLang="en-US" sz="1400" dirty="0"/>
              <a:t> </a:t>
            </a:r>
            <a:r>
              <a:rPr lang="en-US" altLang="zh-CN" sz="1400" dirty="0" err="1"/>
              <a:t>Qixin</a:t>
            </a:r>
            <a:r>
              <a:rPr lang="zh-CN" altLang="en-US" sz="1400" dirty="0"/>
              <a:t> </a:t>
            </a:r>
            <a:r>
              <a:rPr lang="en-US" altLang="zh-CN" sz="1400" dirty="0"/>
              <a:t>Chen.</a:t>
            </a:r>
            <a:r>
              <a:rPr lang="zh-CN" altLang="en-US" sz="1400" dirty="0"/>
              <a:t> Approximating Energy-Regulation Feasible Region of Virtual Power Plants: A Data-driven Inverse Optimization Approach. PESGM </a:t>
            </a:r>
            <a:r>
              <a:rPr lang="en-US" altLang="zh-CN" sz="1400" dirty="0"/>
              <a:t>2024.</a:t>
            </a:r>
            <a:endParaRPr lang="zh-CN" altLang="en-US" sz="1400" dirty="0"/>
          </a:p>
        </p:txBody>
      </p:sp>
    </p:spTree>
    <p:extLst>
      <p:ext uri="{BB962C8B-B14F-4D97-AF65-F5344CB8AC3E}">
        <p14:creationId xmlns:p14="http://schemas.microsoft.com/office/powerpoint/2010/main" val="19325893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805F9E6A-C73F-864B-BBAE-00B91F96E6C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CN" dirty="0"/>
              <a:t>Methodology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25AF1CF-A17E-1D4C-9B13-A2C3D498B034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altLang="zh-CN" dirty="0"/>
              <a:t>Data-driven Inverse Optimization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99022B1-0C2B-6C4F-A6E8-016A23465114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838200" y="1977267"/>
            <a:ext cx="10515600" cy="3676946"/>
          </a:xfrm>
        </p:spPr>
        <p:txBody>
          <a:bodyPr/>
          <a:lstStyle/>
          <a:p>
            <a:pPr marL="514350" lvl="1" indent="-514350">
              <a:lnSpc>
                <a:spcPct val="100000"/>
              </a:lnSpc>
              <a:spcBef>
                <a:spcPts val="0"/>
              </a:spcBef>
            </a:pPr>
            <a:r>
              <a:rPr lang="en-US" sz="2800" dirty="0"/>
              <a:t>generate dispatch results using original constraints </a:t>
            </a:r>
          </a:p>
          <a:p>
            <a:pPr marL="514350" lvl="1" indent="-514350">
              <a:lnSpc>
                <a:spcPct val="100000"/>
              </a:lnSpc>
              <a:spcBef>
                <a:spcPts val="0"/>
              </a:spcBef>
            </a:pPr>
            <a:r>
              <a:rPr lang="en-US" sz="2800" dirty="0"/>
              <a:t>regard these data as optimal </a:t>
            </a:r>
            <a:r>
              <a:rPr lang="en-US" altLang="zh-CN" sz="2800" dirty="0"/>
              <a:t>dispatch </a:t>
            </a:r>
            <a:r>
              <a:rPr lang="en-US" sz="2800" dirty="0"/>
              <a:t>results within the approximate FR and fit the parameters of the approximate FR</a:t>
            </a:r>
          </a:p>
        </p:txBody>
      </p:sp>
      <p:sp>
        <p:nvSpPr>
          <p:cNvPr id="5" name="灯片编号占位符 1">
            <a:extLst>
              <a:ext uri="{FF2B5EF4-FFF2-40B4-BE49-F238E27FC236}">
                <a16:creationId xmlns:a16="http://schemas.microsoft.com/office/drawing/2014/main" id="{1DDBABF4-EE12-4FB8-AF4D-13E01BCCBA2B}"/>
              </a:ext>
            </a:extLst>
          </p:cNvPr>
          <p:cNvSpPr txBox="1">
            <a:spLocks/>
          </p:cNvSpPr>
          <p:nvPr/>
        </p:nvSpPr>
        <p:spPr>
          <a:xfrm>
            <a:off x="9364489" y="658537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514350" marR="0" indent="-5143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FontTx/>
              <a:buNone/>
              <a:defRPr/>
            </a:pPr>
            <a:fld id="{4C7EE5D8-6200-46CA-A960-1DA5B550D24A}" type="slidenum">
              <a:rPr lang="zh-CN" altLang="en-US" sz="1200" b="1" smtClean="0">
                <a:solidFill>
                  <a:schemeClr val="bg1"/>
                </a:solidFill>
                <a:latin typeface="HelveticaExt-Normal"/>
                <a:ea typeface="OPPOSans B"/>
              </a:rPr>
              <a:pPr marL="0" indent="0" algn="r">
                <a:buFontTx/>
                <a:buNone/>
                <a:defRPr/>
              </a:pPr>
              <a:t>6</a:t>
            </a:fld>
            <a:endParaRPr lang="zh-CN" altLang="en-US" sz="1200" b="1" dirty="0">
              <a:solidFill>
                <a:schemeClr val="bg1"/>
              </a:solidFill>
              <a:latin typeface="HelveticaExt-Normal"/>
              <a:ea typeface="OPPOSans B"/>
            </a:endParaRPr>
          </a:p>
        </p:txBody>
      </p:sp>
      <p:grpSp>
        <p:nvGrpSpPr>
          <p:cNvPr id="8" name="组合 7">
            <a:extLst>
              <a:ext uri="{FF2B5EF4-FFF2-40B4-BE49-F238E27FC236}">
                <a16:creationId xmlns:a16="http://schemas.microsoft.com/office/drawing/2014/main" id="{5E495664-9BFB-44BF-8ED6-7A4260A248AE}"/>
              </a:ext>
            </a:extLst>
          </p:cNvPr>
          <p:cNvGrpSpPr/>
          <p:nvPr/>
        </p:nvGrpSpPr>
        <p:grpSpPr>
          <a:xfrm>
            <a:off x="-923169" y="3650961"/>
            <a:ext cx="6886579" cy="2757360"/>
            <a:chOff x="4299220" y="3173384"/>
            <a:chExt cx="6886579" cy="2757360"/>
          </a:xfrm>
        </p:grpSpPr>
        <p:pic>
          <p:nvPicPr>
            <p:cNvPr id="9" name="图片 8">
              <a:extLst>
                <a:ext uri="{FF2B5EF4-FFF2-40B4-BE49-F238E27FC236}">
                  <a16:creationId xmlns:a16="http://schemas.microsoft.com/office/drawing/2014/main" id="{F0A23BD6-91FF-498E-A0EF-87C70F6FA1E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355156" y="3242135"/>
              <a:ext cx="3071554" cy="826062"/>
            </a:xfrm>
            <a:prstGeom prst="rect">
              <a:avLst/>
            </a:prstGeom>
          </p:spPr>
        </p:pic>
        <p:pic>
          <p:nvPicPr>
            <p:cNvPr id="10" name="图片 9">
              <a:extLst>
                <a:ext uri="{FF2B5EF4-FFF2-40B4-BE49-F238E27FC236}">
                  <a16:creationId xmlns:a16="http://schemas.microsoft.com/office/drawing/2014/main" id="{88716064-2C0E-4E3C-91CA-6C73DEF003D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274834" y="4443517"/>
              <a:ext cx="3910965" cy="1445107"/>
            </a:xfrm>
            <a:prstGeom prst="rect">
              <a:avLst/>
            </a:prstGeom>
          </p:spPr>
        </p:pic>
        <p:pic>
          <p:nvPicPr>
            <p:cNvPr id="11" name="图片 10">
              <a:extLst>
                <a:ext uri="{FF2B5EF4-FFF2-40B4-BE49-F238E27FC236}">
                  <a16:creationId xmlns:a16="http://schemas.microsoft.com/office/drawing/2014/main" id="{8C6F74D2-52DA-4B91-B2C6-07F7B5C35EA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299220" y="3257395"/>
              <a:ext cx="3988630" cy="2658090"/>
            </a:xfrm>
            <a:prstGeom prst="rect">
              <a:avLst/>
            </a:prstGeom>
          </p:spPr>
        </p:pic>
        <p:sp>
          <p:nvSpPr>
            <p:cNvPr id="12" name="矩形: 圆角 8">
              <a:extLst>
                <a:ext uri="{FF2B5EF4-FFF2-40B4-BE49-F238E27FC236}">
                  <a16:creationId xmlns:a16="http://schemas.microsoft.com/office/drawing/2014/main" id="{6B9F15C6-F1FE-4942-9FD9-9A85047F2240}"/>
                </a:ext>
              </a:extLst>
            </p:cNvPr>
            <p:cNvSpPr/>
            <p:nvPr/>
          </p:nvSpPr>
          <p:spPr>
            <a:xfrm>
              <a:off x="7147958" y="3173384"/>
              <a:ext cx="4037839" cy="939438"/>
            </a:xfrm>
            <a:prstGeom prst="roundRect">
              <a:avLst>
                <a:gd name="adj" fmla="val 2065"/>
              </a:avLst>
            </a:prstGeom>
            <a:noFill/>
            <a:ln w="19050">
              <a:solidFill>
                <a:srgbClr val="862C7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3" name="矩形: 圆角 8">
              <a:extLst>
                <a:ext uri="{FF2B5EF4-FFF2-40B4-BE49-F238E27FC236}">
                  <a16:creationId xmlns:a16="http://schemas.microsoft.com/office/drawing/2014/main" id="{33762D2C-6C4E-4B5B-A283-512BA9364BEE}"/>
                </a:ext>
              </a:extLst>
            </p:cNvPr>
            <p:cNvSpPr/>
            <p:nvPr/>
          </p:nvSpPr>
          <p:spPr>
            <a:xfrm>
              <a:off x="7147957" y="4444533"/>
              <a:ext cx="4037839" cy="1486211"/>
            </a:xfrm>
            <a:prstGeom prst="roundRect">
              <a:avLst>
                <a:gd name="adj" fmla="val 2065"/>
              </a:avLst>
            </a:prstGeom>
            <a:noFill/>
            <a:ln w="19050">
              <a:solidFill>
                <a:srgbClr val="862C7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cxnSp>
          <p:nvCxnSpPr>
            <p:cNvPr id="14" name="直接箭头连接符 13">
              <a:extLst>
                <a:ext uri="{FF2B5EF4-FFF2-40B4-BE49-F238E27FC236}">
                  <a16:creationId xmlns:a16="http://schemas.microsoft.com/office/drawing/2014/main" id="{35361E79-FBF7-485C-966B-E2081A4399BF}"/>
                </a:ext>
              </a:extLst>
            </p:cNvPr>
            <p:cNvCxnSpPr>
              <a:endCxn id="12" idx="1"/>
            </p:cNvCxnSpPr>
            <p:nvPr/>
          </p:nvCxnSpPr>
          <p:spPr>
            <a:xfrm flipV="1">
              <a:off x="6830008" y="3643103"/>
              <a:ext cx="317950" cy="23828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接箭头连接符 14">
              <a:extLst>
                <a:ext uri="{FF2B5EF4-FFF2-40B4-BE49-F238E27FC236}">
                  <a16:creationId xmlns:a16="http://schemas.microsoft.com/office/drawing/2014/main" id="{34C519A5-7624-4910-988A-DD3DC5425458}"/>
                </a:ext>
              </a:extLst>
            </p:cNvPr>
            <p:cNvCxnSpPr>
              <a:endCxn id="13" idx="1"/>
            </p:cNvCxnSpPr>
            <p:nvPr/>
          </p:nvCxnSpPr>
          <p:spPr>
            <a:xfrm>
              <a:off x="6830008" y="4582541"/>
              <a:ext cx="317949" cy="605098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矩形 15">
              <a:extLst>
                <a:ext uri="{FF2B5EF4-FFF2-40B4-BE49-F238E27FC236}">
                  <a16:creationId xmlns:a16="http://schemas.microsoft.com/office/drawing/2014/main" id="{EE57776D-85BE-4E84-B421-C1EB066AB58C}"/>
                </a:ext>
              </a:extLst>
            </p:cNvPr>
            <p:cNvSpPr/>
            <p:nvPr/>
          </p:nvSpPr>
          <p:spPr>
            <a:xfrm>
              <a:off x="7312844" y="4455665"/>
              <a:ext cx="3834944" cy="504700"/>
            </a:xfrm>
            <a:prstGeom prst="rect">
              <a:avLst/>
            </a:prstGeom>
            <a:noFill/>
            <a:ln w="381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7" name="文本框 16">
            <a:extLst>
              <a:ext uri="{FF2B5EF4-FFF2-40B4-BE49-F238E27FC236}">
                <a16:creationId xmlns:a16="http://schemas.microsoft.com/office/drawing/2014/main" id="{61EB003E-1AFC-4E6B-9F1E-8604EF00DA37}"/>
              </a:ext>
            </a:extLst>
          </p:cNvPr>
          <p:cNvSpPr txBox="1"/>
          <p:nvPr/>
        </p:nvSpPr>
        <p:spPr>
          <a:xfrm>
            <a:off x="3282131" y="5149342"/>
            <a:ext cx="14414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dirty="0">
                <a:solidFill>
                  <a:srgbClr val="FF0000"/>
                </a:solidFill>
              </a:rPr>
              <a:t>Loss function</a:t>
            </a:r>
            <a:endParaRPr lang="zh-CN" altLang="en-US" b="1" dirty="0">
              <a:solidFill>
                <a:srgbClr val="FF0000"/>
              </a:solidFill>
            </a:endParaRPr>
          </a:p>
        </p:txBody>
      </p:sp>
      <p:sp>
        <p:nvSpPr>
          <p:cNvPr id="23" name="矩形 22">
            <a:extLst>
              <a:ext uri="{FF2B5EF4-FFF2-40B4-BE49-F238E27FC236}">
                <a16:creationId xmlns:a16="http://schemas.microsoft.com/office/drawing/2014/main" id="{B14ACDC5-1DF5-4D82-B64D-CDEC521B7C73}"/>
              </a:ext>
            </a:extLst>
          </p:cNvPr>
          <p:cNvSpPr/>
          <p:nvPr/>
        </p:nvSpPr>
        <p:spPr>
          <a:xfrm>
            <a:off x="6448853" y="3750099"/>
            <a:ext cx="4795216" cy="2454005"/>
          </a:xfrm>
          <a:prstGeom prst="rect">
            <a:avLst/>
          </a:prstGeom>
          <a:solidFill>
            <a:schemeClr val="tx2">
              <a:lumMod val="50000"/>
              <a:lumOff val="50000"/>
              <a:alpha val="20000"/>
            </a:schemeClr>
          </a:solidFill>
        </p:spPr>
        <p:txBody>
          <a:bodyPr wrap="square">
            <a:spAutoFit/>
          </a:bodyPr>
          <a:lstStyle/>
          <a:p>
            <a:pPr marL="342900" indent="-34290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Idea: if the optimal dispatch results based on the approximate FR </a:t>
            </a:r>
            <a:r>
              <a:rPr lang="en-US" altLang="zh-CN" sz="20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under various scenarios </a:t>
            </a: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are close to the results based on the original FR, then the FR is considered sufficiently approximate.</a:t>
            </a:r>
          </a:p>
        </p:txBody>
      </p:sp>
      <p:sp>
        <p:nvSpPr>
          <p:cNvPr id="18" name="文本框 17">
            <a:extLst>
              <a:ext uri="{FF2B5EF4-FFF2-40B4-BE49-F238E27FC236}">
                <a16:creationId xmlns:a16="http://schemas.microsoft.com/office/drawing/2014/main" id="{61702B37-3966-4D51-9D41-9AF8DC62B665}"/>
              </a:ext>
            </a:extLst>
          </p:cNvPr>
          <p:cNvSpPr txBox="1"/>
          <p:nvPr/>
        </p:nvSpPr>
        <p:spPr>
          <a:xfrm>
            <a:off x="504547" y="6334780"/>
            <a:ext cx="1120819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sz="1400" dirty="0" err="1"/>
              <a:t>Ruike</a:t>
            </a:r>
            <a:r>
              <a:rPr lang="zh-CN" altLang="en-US" sz="1400" dirty="0"/>
              <a:t> </a:t>
            </a:r>
            <a:r>
              <a:rPr lang="en-US" altLang="zh-CN" sz="1400" dirty="0" err="1"/>
              <a:t>Lyu</a:t>
            </a:r>
            <a:r>
              <a:rPr lang="en-US" altLang="zh-CN" sz="1400" dirty="0"/>
              <a:t>,</a:t>
            </a:r>
            <a:r>
              <a:rPr lang="zh-CN" altLang="en-US" sz="1400" dirty="0"/>
              <a:t> </a:t>
            </a:r>
            <a:r>
              <a:rPr lang="en-US" altLang="zh-CN" sz="1400" dirty="0"/>
              <a:t>Hongye</a:t>
            </a:r>
            <a:r>
              <a:rPr lang="zh-CN" altLang="en-US" sz="1400" dirty="0"/>
              <a:t> </a:t>
            </a:r>
            <a:r>
              <a:rPr lang="en-US" altLang="zh-CN" sz="1400" dirty="0"/>
              <a:t>Guo,</a:t>
            </a:r>
            <a:r>
              <a:rPr lang="zh-CN" altLang="en-US" sz="1400" dirty="0"/>
              <a:t> </a:t>
            </a:r>
            <a:r>
              <a:rPr lang="en-US" altLang="zh-CN" sz="1400" dirty="0" err="1"/>
              <a:t>Qixin</a:t>
            </a:r>
            <a:r>
              <a:rPr lang="zh-CN" altLang="en-US" sz="1400" dirty="0"/>
              <a:t> </a:t>
            </a:r>
            <a:r>
              <a:rPr lang="en-US" altLang="zh-CN" sz="1400" dirty="0"/>
              <a:t>Chen.</a:t>
            </a:r>
            <a:r>
              <a:rPr lang="zh-CN" altLang="en-US" sz="1400" dirty="0"/>
              <a:t> Approximating Energy-Regulation Feasible Region of Virtual Power Plants: A Data-driven Inverse Optimization Approach. PESGM </a:t>
            </a:r>
            <a:r>
              <a:rPr lang="en-US" altLang="zh-CN" sz="1400" dirty="0"/>
              <a:t>2024.</a:t>
            </a:r>
            <a:endParaRPr lang="zh-CN" altLang="en-US" sz="1400" dirty="0"/>
          </a:p>
        </p:txBody>
      </p:sp>
    </p:spTree>
    <p:extLst>
      <p:ext uri="{BB962C8B-B14F-4D97-AF65-F5344CB8AC3E}">
        <p14:creationId xmlns:p14="http://schemas.microsoft.com/office/powerpoint/2010/main" val="30689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63AB39E9-6D7B-4112-C06B-40C348DDBAD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Results and Conclusion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B7DDF06-0961-F7BD-6B59-378C555BC660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38199" y="1207505"/>
            <a:ext cx="11134725" cy="666750"/>
          </a:xfrm>
        </p:spPr>
        <p:txBody>
          <a:bodyPr/>
          <a:lstStyle/>
          <a:p>
            <a:r>
              <a:rPr lang="en-US" dirty="0"/>
              <a:t>Data-driven method comparable to analytical method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DF27024-CA29-F557-A209-CA9D4AFE1882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838200" y="1973549"/>
            <a:ext cx="10515600" cy="3676946"/>
          </a:xfrm>
        </p:spPr>
        <p:txBody>
          <a:bodyPr/>
          <a:lstStyle/>
          <a:p>
            <a:pPr marL="514350" lvl="1" indent="-514350">
              <a:lnSpc>
                <a:spcPct val="100000"/>
              </a:lnSpc>
              <a:spcBef>
                <a:spcPts val="0"/>
              </a:spcBef>
            </a:pPr>
            <a:r>
              <a:rPr lang="en-US" sz="2800" dirty="0"/>
              <a:t>Using prices from PJM to represent dispatching scenarios</a:t>
            </a:r>
          </a:p>
          <a:p>
            <a:pPr marL="514350" lvl="1" indent="-514350">
              <a:lnSpc>
                <a:spcPct val="100000"/>
              </a:lnSpc>
              <a:spcBef>
                <a:spcPts val="0"/>
              </a:spcBef>
            </a:pPr>
            <a:r>
              <a:rPr lang="en-US" sz="2800" dirty="0"/>
              <a:t>Employing FR form of </a:t>
            </a:r>
            <a:r>
              <a:rPr lang="en-US" altLang="zh-CN" sz="2800" dirty="0"/>
              <a:t>virtual battery </a:t>
            </a:r>
            <a:r>
              <a:rPr lang="en-US" sz="2800" dirty="0"/>
              <a:t>to approximate 4000 EVs.</a:t>
            </a:r>
          </a:p>
          <a:p>
            <a:endParaRPr lang="en-US" dirty="0"/>
          </a:p>
        </p:txBody>
      </p:sp>
      <p:sp>
        <p:nvSpPr>
          <p:cNvPr id="5" name="灯片编号占位符 1">
            <a:extLst>
              <a:ext uri="{FF2B5EF4-FFF2-40B4-BE49-F238E27FC236}">
                <a16:creationId xmlns:a16="http://schemas.microsoft.com/office/drawing/2014/main" id="{91B84516-DA2D-4825-98AF-6C60B6142566}"/>
              </a:ext>
            </a:extLst>
          </p:cNvPr>
          <p:cNvSpPr txBox="1">
            <a:spLocks/>
          </p:cNvSpPr>
          <p:nvPr/>
        </p:nvSpPr>
        <p:spPr>
          <a:xfrm>
            <a:off x="9364489" y="658537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514350" marR="0" indent="-5143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FontTx/>
              <a:buNone/>
              <a:defRPr/>
            </a:pPr>
            <a:fld id="{4C7EE5D8-6200-46CA-A960-1DA5B550D24A}" type="slidenum">
              <a:rPr lang="zh-CN" altLang="en-US" sz="1200" b="1" smtClean="0">
                <a:solidFill>
                  <a:schemeClr val="bg1"/>
                </a:solidFill>
                <a:latin typeface="HelveticaExt-Normal"/>
                <a:ea typeface="OPPOSans B"/>
              </a:rPr>
              <a:pPr marL="0" indent="0" algn="r">
                <a:buFontTx/>
                <a:buNone/>
                <a:defRPr/>
              </a:pPr>
              <a:t>7</a:t>
            </a:fld>
            <a:endParaRPr lang="zh-CN" altLang="en-US" sz="1200" b="1" dirty="0">
              <a:solidFill>
                <a:schemeClr val="bg1"/>
              </a:solidFill>
              <a:latin typeface="HelveticaExt-Normal"/>
              <a:ea typeface="OPPOSans B"/>
            </a:endParaRP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46D39F35-2B09-4951-BDAE-45B0153BC79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8545" y="2905515"/>
            <a:ext cx="4734427" cy="2804128"/>
          </a:xfrm>
          <a:prstGeom prst="rect">
            <a:avLst/>
          </a:prstGeom>
        </p:spPr>
      </p:pic>
      <p:sp>
        <p:nvSpPr>
          <p:cNvPr id="7" name="文本框 6">
            <a:extLst>
              <a:ext uri="{FF2B5EF4-FFF2-40B4-BE49-F238E27FC236}">
                <a16:creationId xmlns:a16="http://schemas.microsoft.com/office/drawing/2014/main" id="{FC67AEC0-560B-416A-8CA6-8B6B1ADA381A}"/>
              </a:ext>
            </a:extLst>
          </p:cNvPr>
          <p:cNvSpPr txBox="1"/>
          <p:nvPr/>
        </p:nvSpPr>
        <p:spPr>
          <a:xfrm>
            <a:off x="596741" y="5625948"/>
            <a:ext cx="5183689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  <a:cs typeface="Aparajita" panose="020B0604020202020204" pitchFamily="34" charset="0"/>
              </a:rPr>
              <a:t>The aggregate FR parameters obtained from the proposed method </a:t>
            </a:r>
            <a:r>
              <a:rPr lang="en-US" altLang="zh-CN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parajita" panose="020B0604020202020204" pitchFamily="34" charset="0"/>
              </a:rPr>
              <a:t>close to 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  <a:cs typeface="Aparajita" panose="020B0604020202020204" pitchFamily="34" charset="0"/>
              </a:rPr>
              <a:t>those derived from the analytical approach.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2EC96BEB-961E-4E0E-A3C0-89F6CD76105E}"/>
              </a:ext>
            </a:extLst>
          </p:cNvPr>
          <p:cNvSpPr txBox="1"/>
          <p:nvPr/>
        </p:nvSpPr>
        <p:spPr>
          <a:xfrm>
            <a:off x="5952234" y="5650495"/>
            <a:ext cx="5740535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  <a:cs typeface="Aparajita" panose="020B0604020202020204" pitchFamily="34" charset="0"/>
              </a:rPr>
              <a:t>The error in FR aggregation based on the data-driven methods is </a:t>
            </a:r>
            <a:r>
              <a:rPr lang="en-US" altLang="zh-CN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parajita" panose="020B0604020202020204" pitchFamily="34" charset="0"/>
              </a:rPr>
              <a:t>lower than 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  <a:cs typeface="Aparajita" panose="020B0604020202020204" pitchFamily="34" charset="0"/>
              </a:rPr>
              <a:t>that of analytical methods in some scenarios.</a:t>
            </a:r>
          </a:p>
        </p:txBody>
      </p:sp>
      <p:grpSp>
        <p:nvGrpSpPr>
          <p:cNvPr id="9" name="组合 8">
            <a:extLst>
              <a:ext uri="{FF2B5EF4-FFF2-40B4-BE49-F238E27FC236}">
                <a16:creationId xmlns:a16="http://schemas.microsoft.com/office/drawing/2014/main" id="{B96B7958-6B36-418A-95D4-4F75D41CFB32}"/>
              </a:ext>
            </a:extLst>
          </p:cNvPr>
          <p:cNvGrpSpPr/>
          <p:nvPr/>
        </p:nvGrpSpPr>
        <p:grpSpPr>
          <a:xfrm>
            <a:off x="5836541" y="2934779"/>
            <a:ext cx="5183689" cy="2341295"/>
            <a:chOff x="5923495" y="3461519"/>
            <a:chExt cx="5183689" cy="2341295"/>
          </a:xfrm>
        </p:grpSpPr>
        <p:pic>
          <p:nvPicPr>
            <p:cNvPr id="10" name="图片 9">
              <a:extLst>
                <a:ext uri="{FF2B5EF4-FFF2-40B4-BE49-F238E27FC236}">
                  <a16:creationId xmlns:a16="http://schemas.microsoft.com/office/drawing/2014/main" id="{41CCD971-3081-4BC4-AE75-9ACFC0BB862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r="4254"/>
            <a:stretch/>
          </p:blipFill>
          <p:spPr>
            <a:xfrm>
              <a:off x="5923495" y="3461519"/>
              <a:ext cx="5183689" cy="2341295"/>
            </a:xfrm>
            <a:prstGeom prst="rect">
              <a:avLst/>
            </a:prstGeom>
          </p:spPr>
        </p:pic>
        <p:sp>
          <p:nvSpPr>
            <p:cNvPr id="11" name="矩形 10">
              <a:extLst>
                <a:ext uri="{FF2B5EF4-FFF2-40B4-BE49-F238E27FC236}">
                  <a16:creationId xmlns:a16="http://schemas.microsoft.com/office/drawing/2014/main" id="{7D45E387-D644-4D88-BB66-D8BA132FD0FF}"/>
                </a:ext>
              </a:extLst>
            </p:cNvPr>
            <p:cNvSpPr/>
            <p:nvPr/>
          </p:nvSpPr>
          <p:spPr>
            <a:xfrm>
              <a:off x="9033998" y="4810737"/>
              <a:ext cx="700936" cy="432242"/>
            </a:xfrm>
            <a:prstGeom prst="rect">
              <a:avLst/>
            </a:prstGeom>
            <a:noFill/>
            <a:ln w="381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矩形 11">
              <a:extLst>
                <a:ext uri="{FF2B5EF4-FFF2-40B4-BE49-F238E27FC236}">
                  <a16:creationId xmlns:a16="http://schemas.microsoft.com/office/drawing/2014/main" id="{E2848045-AAD6-424B-934E-9789A3964A6B}"/>
                </a:ext>
              </a:extLst>
            </p:cNvPr>
            <p:cNvSpPr/>
            <p:nvPr/>
          </p:nvSpPr>
          <p:spPr>
            <a:xfrm>
              <a:off x="10128790" y="5242979"/>
              <a:ext cx="700936" cy="432242"/>
            </a:xfrm>
            <a:prstGeom prst="rect">
              <a:avLst/>
            </a:prstGeom>
            <a:noFill/>
            <a:ln w="381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3" name="文本框 12">
            <a:extLst>
              <a:ext uri="{FF2B5EF4-FFF2-40B4-BE49-F238E27FC236}">
                <a16:creationId xmlns:a16="http://schemas.microsoft.com/office/drawing/2014/main" id="{8EF39C68-B96A-4E56-A3AB-103E60B4A4DB}"/>
              </a:ext>
            </a:extLst>
          </p:cNvPr>
          <p:cNvSpPr txBox="1"/>
          <p:nvPr/>
        </p:nvSpPr>
        <p:spPr>
          <a:xfrm>
            <a:off x="348137" y="6401134"/>
            <a:ext cx="1120819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sz="1400" dirty="0" err="1"/>
              <a:t>Ruike</a:t>
            </a:r>
            <a:r>
              <a:rPr lang="zh-CN" altLang="en-US" sz="1400" dirty="0"/>
              <a:t> </a:t>
            </a:r>
            <a:r>
              <a:rPr lang="en-US" altLang="zh-CN" sz="1400" dirty="0" err="1"/>
              <a:t>Lyu</a:t>
            </a:r>
            <a:r>
              <a:rPr lang="en-US" altLang="zh-CN" sz="1400" dirty="0"/>
              <a:t>,</a:t>
            </a:r>
            <a:r>
              <a:rPr lang="zh-CN" altLang="en-US" sz="1400" dirty="0"/>
              <a:t> </a:t>
            </a:r>
            <a:r>
              <a:rPr lang="en-US" altLang="zh-CN" sz="1400" dirty="0"/>
              <a:t>Hongye</a:t>
            </a:r>
            <a:r>
              <a:rPr lang="zh-CN" altLang="en-US" sz="1400" dirty="0"/>
              <a:t> </a:t>
            </a:r>
            <a:r>
              <a:rPr lang="en-US" altLang="zh-CN" sz="1400" dirty="0"/>
              <a:t>Guo,</a:t>
            </a:r>
            <a:r>
              <a:rPr lang="zh-CN" altLang="en-US" sz="1400" dirty="0"/>
              <a:t> </a:t>
            </a:r>
            <a:r>
              <a:rPr lang="en-US" altLang="zh-CN" sz="1400" dirty="0" err="1"/>
              <a:t>Qixin</a:t>
            </a:r>
            <a:r>
              <a:rPr lang="zh-CN" altLang="en-US" sz="1400" dirty="0"/>
              <a:t> </a:t>
            </a:r>
            <a:r>
              <a:rPr lang="en-US" altLang="zh-CN" sz="1400" dirty="0"/>
              <a:t>Chen.</a:t>
            </a:r>
            <a:r>
              <a:rPr lang="zh-CN" altLang="en-US" sz="1400" dirty="0"/>
              <a:t> Approximating Energy-Regulation Feasible Region of Virtual Power Plants: A Data-driven Inverse Optimization Approach. PESGM </a:t>
            </a:r>
            <a:r>
              <a:rPr lang="en-US" altLang="zh-CN" sz="1400" dirty="0"/>
              <a:t>2024.</a:t>
            </a:r>
            <a:endParaRPr lang="zh-CN" altLang="en-US" sz="1400" dirty="0"/>
          </a:p>
        </p:txBody>
      </p:sp>
    </p:spTree>
    <p:extLst>
      <p:ext uri="{BB962C8B-B14F-4D97-AF65-F5344CB8AC3E}">
        <p14:creationId xmlns:p14="http://schemas.microsoft.com/office/powerpoint/2010/main" val="39935025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ABLE_ENDDRAG_ORIGIN_RECT" val="307*193"/>
  <p:tag name="TABLE_ENDDRAG_RECT" val="31*270*307*193"/>
</p:tagLst>
</file>

<file path=ppt/theme/theme1.xml><?xml version="1.0" encoding="utf-8"?>
<a:theme xmlns:a="http://schemas.openxmlformats.org/drawingml/2006/main" name="Office Theme">
  <a:themeElements>
    <a:clrScheme name="IEEE PES">
      <a:dk1>
        <a:srgbClr val="000000"/>
      </a:dk1>
      <a:lt1>
        <a:srgbClr val="FFFFFF"/>
      </a:lt1>
      <a:dk2>
        <a:srgbClr val="006341"/>
      </a:dk2>
      <a:lt2>
        <a:srgbClr val="78BE20"/>
      </a:lt2>
      <a:accent1>
        <a:srgbClr val="00833C"/>
      </a:accent1>
      <a:accent2>
        <a:srgbClr val="658D1B"/>
      </a:accent2>
      <a:accent3>
        <a:srgbClr val="00619B"/>
      </a:accent3>
      <a:accent4>
        <a:srgbClr val="FFD1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/>
      <a:bodyPr vert="horz" lIns="91440" tIns="45720" rIns="91440" bIns="45720" rtlCol="0" anchor="b">
        <a:normAutofit/>
      </a:bodyPr>
      <a:lstStyle>
        <a:defPPr algn="r">
          <a:defRPr b="1" dirty="0">
            <a:latin typeface="+mn-lt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439</TotalTime>
  <Words>555</Words>
  <Application>Microsoft Office PowerPoint</Application>
  <PresentationFormat>宽屏</PresentationFormat>
  <Paragraphs>68</Paragraphs>
  <Slides>7</Slides>
  <Notes>0</Notes>
  <HiddenSlides>0</HiddenSlides>
  <MMClips>0</MMClips>
  <ScaleCrop>false</ScaleCrop>
  <HeadingPairs>
    <vt:vector size="8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5" baseType="lpstr">
      <vt:lpstr>HelveticaExt-Normal</vt:lpstr>
      <vt:lpstr>NimbusRomNo9L-Regu</vt:lpstr>
      <vt:lpstr>微软雅黑</vt:lpstr>
      <vt:lpstr>Arial</vt:lpstr>
      <vt:lpstr>Calibri</vt:lpstr>
      <vt:lpstr>Cambria Math</vt:lpstr>
      <vt:lpstr>Office Theme</vt:lpstr>
      <vt:lpstr>Equation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Emily McNally</dc:creator>
  <cp:lastModifiedBy>睿可 吕</cp:lastModifiedBy>
  <cp:revision>91</cp:revision>
  <cp:lastPrinted>2024-05-22T07:49:59Z</cp:lastPrinted>
  <dcterms:created xsi:type="dcterms:W3CDTF">2021-11-01T16:40:17Z</dcterms:created>
  <dcterms:modified xsi:type="dcterms:W3CDTF">2024-07-24T02:13:31Z</dcterms:modified>
</cp:coreProperties>
</file>