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3"/>
    <p:sldId id="257" r:id="rId4"/>
    <p:sldId id="259" r:id="rId5"/>
    <p:sldId id="281" r:id="rId6"/>
    <p:sldId id="317" r:id="rId7"/>
    <p:sldId id="265" r:id="rId8"/>
    <p:sldId id="315" r:id="rId9"/>
    <p:sldId id="320" r:id="rId10"/>
    <p:sldId id="321" r:id="rId11"/>
    <p:sldId id="316" r:id="rId12"/>
    <p:sldId id="318" r:id="rId13"/>
    <p:sldId id="322" r:id="rId14"/>
    <p:sldId id="323" r:id="rId15"/>
    <p:sldId id="319" r:id="rId16"/>
    <p:sldId id="324" r:id="rId17"/>
    <p:sldId id="326" r:id="rId18"/>
    <p:sldId id="327" r:id="rId19"/>
    <p:sldId id="325" r:id="rId20"/>
    <p:sldId id="328" r:id="rId21"/>
    <p:sldId id="330" r:id="rId22"/>
    <p:sldId id="331" r:id="rId23"/>
    <p:sldId id="329" r:id="rId24"/>
    <p:sldId id="332" r:id="rId25"/>
    <p:sldId id="334" r:id="rId26"/>
    <p:sldId id="335" r:id="rId27"/>
    <p:sldId id="333" r:id="rId28"/>
    <p:sldId id="336" r:id="rId29"/>
    <p:sldId id="338" r:id="rId30"/>
    <p:sldId id="339" r:id="rId31"/>
    <p:sldId id="337" r:id="rId32"/>
  </p:sldIdLst>
  <p:sldSz cx="12192000" cy="6858000"/>
  <p:notesSz cx="6858000" cy="9144000"/>
  <p:embeddedFontLs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8026AAE-A59C-4E9F-9417-6E562D79C9FB}" styleName="{d704909a-036c-4478-bca5-37cd17157313}">
    <a:wholeTbl>
      <a:tcTxStyle>
        <a:fontRef idx="none">
          <a:prstClr val="black"/>
        </a:fontRef>
      </a:tcTxStyle>
      <a:tcStyle>
        <a:tcBdr/>
        <a:fill>
          <a:solidFill>
            <a:srgbClr val="FFFFFF"/>
          </a:solidFill>
        </a:fill>
      </a:tcStyle>
    </a:wholeTbl>
    <a:band1H>
      <a:tcTxStyle>
        <a:fontRef idx="none">
          <a:prstClr val="black"/>
        </a:fontRef>
      </a:tcTxStyle>
      <a:tcStyle>
        <a:tcBdr/>
        <a:fill>
          <a:solidFill>
            <a:srgbClr val="C5D7E9"/>
          </a:solidFill>
        </a:fill>
      </a:tcStyle>
    </a:band1H>
    <a:band2H>
      <a:tcTxStyle>
        <a:fontRef idx="none">
          <a:prstClr val="black"/>
        </a:fontRef>
      </a:tcTxStyle>
      <a:tcStyle>
        <a:tcBdr/>
        <a:fill>
          <a:solidFill>
            <a:srgbClr val="7DA7CE"/>
          </a:solidFill>
        </a:fill>
      </a:tcStyle>
    </a:band2H>
    <a:firstRow>
      <a:tcTxStyle>
        <a:fontRef idx="none">
          <a:prstClr val="black"/>
        </a:fontRef>
      </a:tcTxStyle>
      <a:tcStyle>
        <a:tcBdr>
          <a:insideV>
            <a:ln w="6350" cmpd="sng">
              <a:solidFill>
                <a:srgbClr val="FFFFFF"/>
              </a:solidFill>
            </a:ln>
          </a:insideV>
        </a:tcBdr>
        <a:fill>
          <a:solidFill>
            <a:srgbClr val="396698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4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55.xml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65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02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0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04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6.xml"/><Relationship Id="rId2" Type="http://schemas.openxmlformats.org/officeDocument/2006/relationships/image" Target="../media/image1.png"/><Relationship Id="rId1" Type="http://schemas.openxmlformats.org/officeDocument/2006/relationships/tags" Target="../tags/tag10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8.xml"/><Relationship Id="rId2" Type="http://schemas.openxmlformats.org/officeDocument/2006/relationships/image" Target="../media/image1.png"/><Relationship Id="rId1" Type="http://schemas.openxmlformats.org/officeDocument/2006/relationships/tags" Target="../tags/tag10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1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1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3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5.xml"/><Relationship Id="rId2" Type="http://schemas.openxmlformats.org/officeDocument/2006/relationships/image" Target="../media/image1.png"/><Relationship Id="rId1" Type="http://schemas.openxmlformats.org/officeDocument/2006/relationships/tags" Target="../tags/tag1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" Type="http://schemas.openxmlformats.org/officeDocument/2006/relationships/tags" Target="../tags/tag11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0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2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2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6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image" Target="../media/image1.png"/><Relationship Id="rId1" Type="http://schemas.openxmlformats.org/officeDocument/2006/relationships/tags" Target="../tags/tag12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image" Target="../media/image1.png"/><Relationship Id="rId1" Type="http://schemas.openxmlformats.org/officeDocument/2006/relationships/tags" Target="../tags/tag12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2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3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4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tags" Target="../tags/tag13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9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tags" Target="../tags/tag13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2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43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44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6.xml"/><Relationship Id="rId2" Type="http://schemas.openxmlformats.org/officeDocument/2006/relationships/image" Target="../media/image1.png"/><Relationship Id="rId1" Type="http://schemas.openxmlformats.org/officeDocument/2006/relationships/tags" Target="../tags/tag145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1.png"/><Relationship Id="rId1" Type="http://schemas.openxmlformats.org/officeDocument/2006/relationships/tags" Target="../tags/tag14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80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81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4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1.png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1.png"/><Relationship Id="rId1" Type="http://schemas.openxmlformats.org/officeDocument/2006/relationships/tags" Target="../tags/tag8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90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9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92.xml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1.png"/><Relationship Id="rId1" Type="http://schemas.openxmlformats.org/officeDocument/2006/relationships/tags" Target="../tags/tag9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1.png"/><Relationship Id="rId1" Type="http://schemas.openxmlformats.org/officeDocument/2006/relationships/tags" Target="../tags/tag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16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7137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操作系统原理大题讲解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  <a:p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0590" y="509270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0101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9125" y="50101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9355" y="172783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6974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9040" y="377380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4695" y="235648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695" y="80772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4695" y="516890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03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115" y="3312795"/>
            <a:ext cx="460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页面置换算法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1787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在一个请求分页系统中，有一个长度为 5 页的进程，假如系统为它分配 3 个物理块 ，并且此进程的页面走向为 2，3，2，1，5，2，4，5，3，2，5，2。</a:t>
            </a:r>
            <a:r>
              <a:rPr 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分别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用 FIFO </a:t>
            </a:r>
            <a:r>
              <a:rPr 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LRU</a:t>
            </a:r>
            <a:r>
              <a:rPr 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OPT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算法分别计算出程序访问过程中所发生的缺页次数。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5823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解：FIFO：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2    3    2    1    5    2    4    5    3    2    5    2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第1页   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2    5    5    5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3    3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第2页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3    3    2    2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5    5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第3页          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1    1    1    4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4    2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缺页中断次数 =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9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LUR：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2    3    2    1    5    2    4    5    3    2    5    2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第1页   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第2页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3    5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第3页         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1    1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4    2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缺页中断次数 =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7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OPT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：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2    3    2    1    5    2    4    5    3    2    5    2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第1页   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2    2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4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第2页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3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3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第3页             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 </a:t>
            </a:r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5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缺页中断次数 = 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6</a:t>
            </a:r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endParaRPr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04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115" y="3312795"/>
            <a:ext cx="460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磁盘调度算法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5408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某磁盘有8192个磁道，编号为0~8191，在完成了磁道1250处的请求后，当前正在磁道3500处为一个请求服务。若此时请求队列的先后顺序为1000，4000，3300，5600，1300，6000，1200，2500。回答下述问题：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(1)采用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FCFS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先来先服务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）算法完成上述请求。请写出磁头移动的顺序，并计算平均寻道长度。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)采用SSTF（最短寻道时间优先）算法完成上述请求。请写出磁头移动的顺序，并计算平均寻道长度。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)采用SCAN（电梯）算法完成上述请求。请写出磁头移动的顺序，并计算平均寻道长度。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5823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采用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FCFS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zh-CN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先来先服务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）算法：</a:t>
            </a:r>
            <a:r>
              <a:rPr lang="zh-CN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按请求队列先后顺序</a:t>
            </a:r>
            <a:endParaRPr lang="zh-CN"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3500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2500</a:t>
            </a:r>
            <a:endParaRPr lang="zh-CN"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3000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4000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移动700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3300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56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56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00-&gt;1300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1300-&gt;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60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47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60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00-&gt;1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48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) 1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00-&gt;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25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 移动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平均寻道长度=（2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30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47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48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00+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13</a:t>
            </a:r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00）/8= </a:t>
            </a:r>
            <a:r>
              <a:rPr lang="en-US"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2950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SSTF（最短寻道时间优先）算法：哪个进程的寻道位置与当前位置最近，先为该进程服务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 3500-&gt;3300 移动200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(2) 3300-&gt;4000 移动700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(3) 4000-&gt;2500 移动1500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(4) 2500-&gt;1300 移动1200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(5) 1300-&gt;1200 移动100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(6) 1200-&gt;1000 移动200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(7) 1000-&gt;5600 移动4600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(8) 5600-&gt;6000 移动400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平均寻道长度=（200+700+1500+1200+100+200+4600+400）/8= 1112.5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SCAN（电梯）算法：模仿电梯动作规律，由于磁头从1250到达3500，因此先向大磁道号方向处理，再向小磁道号方向处理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 3500-&gt;4000 移动500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(2) 4000-&gt;5600 移动1600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(3) 5600-&gt;6000 移动400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(4) 6000-&gt;3300 移动2700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(5) 3300-&gt;2500 移动800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(6) 2500-&gt;1300 移动1200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(7) 1300-&gt;1200 移动100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(8) 1200-&gt;1000 移动200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12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平均寻道长度=（500+1600+400+2700+800+1200+100+200）/8= 937.5</a:t>
            </a:r>
            <a:endParaRPr sz="12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05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115" y="3312795"/>
            <a:ext cx="460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处理机调度算法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80" y="-823595"/>
            <a:ext cx="9799320" cy="2277110"/>
          </a:xfrm>
        </p:spPr>
        <p:txBody>
          <a:bodyPr/>
          <a:p>
            <a:r>
              <a:rPr lang="zh-CN" altLang="en-US" sz="66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目录</a:t>
            </a:r>
            <a:endParaRPr lang="zh-CN" altLang="en-US" sz="66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80035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320275" y="1347470"/>
            <a:ext cx="7548245" cy="1098550"/>
            <a:chOff x="6120" y="3411"/>
            <a:chExt cx="11887" cy="1730"/>
          </a:xfrm>
        </p:grpSpPr>
        <p:grpSp>
          <p:nvGrpSpPr>
            <p:cNvPr id="11" name="组合 10"/>
            <p:cNvGrpSpPr/>
            <p:nvPr/>
          </p:nvGrpSpPr>
          <p:grpSpPr>
            <a:xfrm>
              <a:off x="6120" y="3411"/>
              <a:ext cx="1334" cy="990"/>
              <a:chOff x="5811" y="3570"/>
              <a:chExt cx="1334" cy="99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01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390" y="3446"/>
              <a:ext cx="7617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地址变换和</a:t>
              </a:r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求</a:t>
              </a:r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FAT</a:t>
              </a:r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表大小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  <a:p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20275" y="2117090"/>
            <a:ext cx="5343525" cy="628650"/>
            <a:chOff x="6120" y="3411"/>
            <a:chExt cx="8415" cy="9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02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390" y="3446"/>
              <a:ext cx="414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可变分区管理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30575" y="2800350"/>
            <a:ext cx="5541471" cy="628650"/>
            <a:chOff x="6120" y="3411"/>
            <a:chExt cx="8685" cy="990"/>
          </a:xfrm>
        </p:grpSpPr>
        <p:grpSp>
          <p:nvGrpSpPr>
            <p:cNvPr id="34" name="组合 33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03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9999" y="3446"/>
              <a:ext cx="48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页面置换算法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57105" y="3551555"/>
            <a:ext cx="6433185" cy="628650"/>
            <a:chOff x="6120" y="3411"/>
            <a:chExt cx="10131" cy="990"/>
          </a:xfrm>
        </p:grpSpPr>
        <p:grpSp>
          <p:nvGrpSpPr>
            <p:cNvPr id="40" name="组合 39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04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390" y="3446"/>
              <a:ext cx="58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磁盘调度算法</a:t>
              </a:r>
              <a:endParaRPr 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57245" y="4253230"/>
            <a:ext cx="7863840" cy="628650"/>
            <a:chOff x="6120" y="3411"/>
            <a:chExt cx="12384" cy="990"/>
          </a:xfrm>
        </p:grpSpPr>
        <p:grpSp>
          <p:nvGrpSpPr>
            <p:cNvPr id="7" name="组合 6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8" name="椭圆 7"/>
              <p:cNvSpPr/>
              <p:nvPr>
                <p:custDataLst>
                  <p:tags r:id="rId13"/>
                </p:custDataLst>
              </p:nvPr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9" name="文本框 8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05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15"/>
              </p:custDataLst>
            </p:nvPr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6"/>
              </p:custDataLst>
            </p:nvPr>
          </p:nvSpPr>
          <p:spPr>
            <a:xfrm>
              <a:off x="10390" y="3446"/>
              <a:ext cx="811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处理机调度算法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46945" y="4986020"/>
            <a:ext cx="6407150" cy="628650"/>
            <a:chOff x="6120" y="3411"/>
            <a:chExt cx="10090" cy="990"/>
          </a:xfrm>
        </p:grpSpPr>
        <p:grpSp>
          <p:nvGrpSpPr>
            <p:cNvPr id="15" name="组合 14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16" name="椭圆 15"/>
              <p:cNvSpPr/>
              <p:nvPr>
                <p:custDataLst>
                  <p:tags r:id="rId17"/>
                </p:custDataLst>
              </p:nvPr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06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18" name="文本框 17"/>
            <p:cNvSpPr txBox="1"/>
            <p:nvPr>
              <p:custDataLst>
                <p:tags r:id="rId19"/>
              </p:custDataLst>
            </p:nvPr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20"/>
              </p:custDataLst>
            </p:nvPr>
          </p:nvSpPr>
          <p:spPr>
            <a:xfrm>
              <a:off x="10405" y="3446"/>
              <a:ext cx="580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rPr>
                <a:t>银行家算法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46945" y="5706110"/>
            <a:ext cx="6188710" cy="628650"/>
            <a:chOff x="6120" y="3411"/>
            <a:chExt cx="9746" cy="990"/>
          </a:xfrm>
        </p:grpSpPr>
        <p:grpSp>
          <p:nvGrpSpPr>
            <p:cNvPr id="21" name="组合 20"/>
            <p:cNvGrpSpPr/>
            <p:nvPr/>
          </p:nvGrpSpPr>
          <p:grpSpPr>
            <a:xfrm>
              <a:off x="6120" y="3411"/>
              <a:ext cx="1335" cy="990"/>
              <a:chOff x="5811" y="3570"/>
              <a:chExt cx="1335" cy="990"/>
            </a:xfrm>
          </p:grpSpPr>
          <p:sp>
            <p:nvSpPr>
              <p:cNvPr id="22" name="椭圆 21"/>
              <p:cNvSpPr/>
              <p:nvPr>
                <p:custDataLst>
                  <p:tags r:id="rId21"/>
                </p:custDataLst>
              </p:nvPr>
            </p:nvSpPr>
            <p:spPr>
              <a:xfrm>
                <a:off x="5853" y="3570"/>
                <a:ext cx="1000" cy="990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en-US" altLang="zh-CN" sz="2000">
                  <a:latin typeface="汉仪夏日体简" panose="00020600040101010101" charset="-122"/>
                  <a:ea typeface="汉仪夏日体简" panose="00020600040101010101" charset="-122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5811" y="3641"/>
                <a:ext cx="133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buFont typeface="Wingdings" panose="05000000000000000000" charset="0"/>
                </a:pPr>
                <a:r>
                  <a:rPr lang="en-US" altLang="zh-CN" sz="3200">
                    <a:solidFill>
                      <a:schemeClr val="bg1"/>
                    </a:solidFill>
                    <a:latin typeface="汉仪夏日体简" panose="00020600040101010101" charset="-122"/>
                    <a:ea typeface="汉仪夏日体简" panose="00020600040101010101" charset="-122"/>
                    <a:sym typeface="+mn-ea"/>
                  </a:rPr>
                  <a:t>07</a:t>
                </a:r>
                <a:endPara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  <a:sym typeface="+mn-ea"/>
                </a:endParaRPr>
              </a:p>
            </p:txBody>
          </p:sp>
        </p:grpSp>
        <p:sp>
          <p:nvSpPr>
            <p:cNvPr id="46" name="文本框 45"/>
            <p:cNvSpPr txBox="1"/>
            <p:nvPr>
              <p:custDataLst>
                <p:tags r:id="rId23"/>
              </p:custDataLst>
            </p:nvPr>
          </p:nvSpPr>
          <p:spPr>
            <a:xfrm>
              <a:off x="7226" y="3446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---------</a:t>
              </a:r>
              <a:endParaRPr lang="en-US" altLang="zh-CN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24"/>
              </p:custDataLst>
            </p:nvPr>
          </p:nvSpPr>
          <p:spPr>
            <a:xfrm>
              <a:off x="10420" y="3446"/>
              <a:ext cx="54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chemeClr val="bg1"/>
                  </a:solidFill>
                  <a:latin typeface="汉仪夏日体简" panose="00020600040101010101" charset="-122"/>
                  <a:ea typeface="汉仪夏日体简" panose="00020600040101010101" charset="-122"/>
                </a:rPr>
                <a:t>进程的同步和互斥</a:t>
              </a:r>
              <a:endParaRPr lang="zh-CN" altLang="en-US" sz="3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endParaRPr>
            </a:p>
          </p:txBody>
        </p:sp>
      </p:grpSp>
    </p:spTree>
    <p:custDataLst>
      <p:tags r:id="rId2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1527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分别计算按FCFS算法和SJF算法调度以下进程时的平均周转时间和平均带权周转时间。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935355" y="1767840"/>
          <a:ext cx="9314180" cy="2255520"/>
        </p:xfrm>
        <a:graphic>
          <a:graphicData uri="http://schemas.openxmlformats.org/drawingml/2006/table">
            <a:tbl>
              <a:tblPr/>
              <a:tblGrid>
                <a:gridCol w="1583690"/>
                <a:gridCol w="1360805"/>
                <a:gridCol w="1592580"/>
                <a:gridCol w="1590675"/>
                <a:gridCol w="1592580"/>
                <a:gridCol w="1593850"/>
              </a:tblGrid>
              <a:tr h="751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进程名称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到达时间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服务时间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56000" y="1090613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38760" indent="-238760"/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FCFS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（先来先服务）算法</a:t>
            </a:r>
            <a:endParaRPr lang="zh-CN" altLang="en-US" sz="12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3556000" y="1366202"/>
          <a:ext cx="5322888" cy="365760"/>
        </p:xfrm>
        <a:graphic>
          <a:graphicData uri="http://schemas.openxmlformats.org/drawingml/2006/table">
            <a:tbl>
              <a:tblPr/>
              <a:tblGrid>
                <a:gridCol w="1668463"/>
                <a:gridCol w="730250"/>
                <a:gridCol w="731837"/>
                <a:gridCol w="730250"/>
                <a:gridCol w="730250"/>
                <a:gridCol w="731838"/>
              </a:tblGrid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进程名称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到达时间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服务时间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周转时间（完成时间-到达时间）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带权周转时间（周转时间/服务时间）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5.5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3.5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56000" y="2829242"/>
            <a:ext cx="508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38760" indent="-238760"/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平均周转时间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=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4+6+10+11+14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）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/5=9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平均带权周转时间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=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1+2+2+5.5+3.5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）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/5=2.8</a:t>
            </a:r>
            <a:endParaRPr lang="en-US" sz="1200" b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238760" indent="-238760"/>
            <a:endParaRPr lang="en-US" sz="1200" b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238760" indent="-238760"/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SJF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（短作业优先）算法</a:t>
            </a:r>
            <a:endParaRPr lang="zh-CN" altLang="en-US" sz="12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3556000" y="3843338"/>
          <a:ext cx="5322888" cy="182880"/>
        </p:xfrm>
        <a:graphic>
          <a:graphicData uri="http://schemas.openxmlformats.org/drawingml/2006/table">
            <a:tbl>
              <a:tblPr/>
              <a:tblGrid>
                <a:gridCol w="1668463"/>
                <a:gridCol w="730250"/>
                <a:gridCol w="731837"/>
                <a:gridCol w="730250"/>
                <a:gridCol w="730250"/>
                <a:gridCol w="731838"/>
              </a:tblGrid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进程名称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28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到达时间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服务时间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完成时间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周转时间（完成时间-到达时间）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带权周转时间（周转时间/服务时间）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8/3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16/5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3/2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9/4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56000" y="5306378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38760" indent="-238760"/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平均周转时间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=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4+8+16+3+9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）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/5=8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平均带权周转时间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=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（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1+2.67+3.2+1.5+2.25</a:t>
            </a:r>
            <a:r>
              <a:rPr lang="zh-CN" sz="1200" b="0">
                <a:solidFill>
                  <a:schemeClr val="bg1"/>
                </a:solidFill>
                <a:ea typeface="宋体" panose="02010600030101010101" pitchFamily="2" charset="-122"/>
              </a:rPr>
              <a:t>）</a:t>
            </a:r>
            <a:r>
              <a:rPr lang="en-US" sz="1200" b="0">
                <a:solidFill>
                  <a:schemeClr val="bg1"/>
                </a:solidFill>
                <a:latin typeface="宋体" panose="02010600030101010101" pitchFamily="2" charset="-122"/>
              </a:rPr>
              <a:t>/5=2.124</a:t>
            </a:r>
            <a:endParaRPr lang="en-US" altLang="en-US" sz="1200" b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06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115" y="3312795"/>
            <a:ext cx="460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银行家算法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190500"/>
            <a:ext cx="10741660" cy="2091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假定系统中有五个进程｛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, 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, 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, 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, 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｝和三类资源｛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A, B, C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｝，各种资源的数量分别为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，在</a:t>
            </a:r>
            <a:r>
              <a:rPr lang="en-US" altLang="zh-CN" sz="2400" i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T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时刻的资源分配情况如图所示。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 </a:t>
            </a:r>
            <a:r>
              <a:rPr lang="en-US" altLang="zh-CN" sz="2400" i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T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时刻的安全性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(2) 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请求资源：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发出请求向量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Request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2)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，系统按银行家算法进行检查：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89093" name="Picture 5" descr="未标题-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775" y="1826260"/>
            <a:ext cx="4609465" cy="222631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987425" y="4294505"/>
          <a:ext cx="8527415" cy="2286000"/>
        </p:xfrm>
        <a:graphic>
          <a:graphicData uri="http://schemas.openxmlformats.org/drawingml/2006/table">
            <a:tbl>
              <a:tblPr firstRow="1" bandRow="1">
                <a:tableStyleId>{98026AAE-A59C-4E9F-9417-6E562D79C9FB}</a:tableStyleId>
              </a:tblPr>
              <a:tblGrid>
                <a:gridCol w="568502"/>
                <a:gridCol w="568502"/>
                <a:gridCol w="568502"/>
                <a:gridCol w="568503"/>
                <a:gridCol w="568502"/>
                <a:gridCol w="568502"/>
                <a:gridCol w="568503"/>
                <a:gridCol w="568502"/>
                <a:gridCol w="568502"/>
                <a:gridCol w="568502"/>
                <a:gridCol w="568325"/>
                <a:gridCol w="568679"/>
                <a:gridCol w="568503"/>
                <a:gridCol w="92837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Work</a:t>
                      </a:r>
                      <a:endParaRPr lang="en-US" altLang="zh-CN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Allocation</a:t>
                      </a:r>
                      <a:endParaRPr lang="en-US" altLang="zh-CN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Finish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C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C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C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B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C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383540"/>
            <a:ext cx="10741660" cy="722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(1) </a:t>
            </a:r>
            <a:r>
              <a:rPr lang="en-US" altLang="zh-CN" sz="2800" i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T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时刻的安全性：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algn="l"/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170" y="2773045"/>
            <a:ext cx="10741660" cy="1929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(2) P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请求资源：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发出请求向量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Request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2)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，系统按银行家算法进行检查：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① 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Request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(1, 0, 2)≤Need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(1, 2, 2)</a:t>
            </a:r>
            <a:endParaRPr lang="en-US" altLang="zh-CN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② Request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(1, 0, 2)≤Available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(3, 3, 2)</a:t>
            </a:r>
            <a:endParaRPr lang="en-US" altLang="zh-CN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③ 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系统先假定可为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分配资源，并修改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Available, Allocation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和</a:t>
            </a:r>
            <a:r>
              <a:rPr lang="en-US" altLang="zh-CN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Need</a:t>
            </a:r>
            <a:r>
              <a:rPr lang="en-US" altLang="zh-CN" sz="14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向量，由此形成的资源变化情况如图中的圆括号所示。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    ④ 再利用安全性算法检查此时系统是否安全。 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l"/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0116" name="Picture 4" descr="未标题-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055" y="923290"/>
            <a:ext cx="4946015" cy="175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Picture 3" descr="未标题-1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055" y="4886325"/>
            <a:ext cx="5168900" cy="18662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07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115" y="3345180"/>
            <a:ext cx="4605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进程的同步与互斥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5408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系统运行有三个进程：输入进程、计算进程和打印进程，它们协同完成工作。输入进程和计算进程之间共用缓冲区buffer1,计算进程和打印进程之间共用缓冲区buffer2。输入进程接收外部数据放入buffer1中；计算进程从buffer1中取出数据进行计算，然后将结果放入buffer2；打印进程从buffer2取出数据打印输出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用算法描述这三个进程的工作情况，并用wait和signal原语实现其同步操作。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1083945"/>
            <a:ext cx="4371975" cy="5560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void InP()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{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while(1)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</a:t>
            </a:r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{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wait(empty1);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wait(mutex1);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input a data from keyboard;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Add to buffer1;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signal(mutex1);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     signal(full1);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    }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400" dirty="0">
                <a:solidFill>
                  <a:schemeClr val="bg1"/>
                </a:solidFill>
                <a:highlight>
                  <a:srgbClr val="008080"/>
                </a:highlight>
                <a:latin typeface="Times New Roman" panose="02020603050405020304" pitchFamily="18" charset="0"/>
                <a:sym typeface="+mn-ea"/>
              </a:rPr>
              <a:t>}</a:t>
            </a:r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endParaRPr sz="2400" dirty="0">
              <a:solidFill>
                <a:schemeClr val="bg1"/>
              </a:solidFill>
              <a:highlight>
                <a:srgbClr val="008080"/>
              </a:highligh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792345" y="1084580"/>
            <a:ext cx="3598545" cy="5686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void CalP()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{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while(1)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{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wait(full1);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wait(mutex1);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Take a data form buffer1;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Add to ch1;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signal(mutex1);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signal(empty1);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calculate  ch1;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wait (empty2);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wait(mutex2);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Take a data form ch1;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Add to buffer2;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signal (mutex2);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signal (full2);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  </a:t>
            </a:r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}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0080"/>
                </a:highlight>
                <a:latin typeface="Times New Roman" panose="02020603050405020304" pitchFamily="18" charset="0"/>
                <a:sym typeface="+mn-ea"/>
              </a:rPr>
              <a:t>}</a:t>
            </a:r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endParaRPr sz="2000" dirty="0">
              <a:solidFill>
                <a:schemeClr val="bg1"/>
              </a:solidFill>
              <a:highlight>
                <a:srgbClr val="000080"/>
              </a:highligh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259445" y="1084580"/>
            <a:ext cx="3642360" cy="5687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void OutP()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{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while(1)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indent="457200"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{ 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wait(full2);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wait(mutex2);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Take a data from buffer2;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Add to printer controler;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signal(mutex2);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signal(empty2);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start printer;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</a:t>
            </a:r>
            <a:r>
              <a:rPr lang="en-US"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     </a:t>
            </a:r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}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000" dirty="0">
                <a:solidFill>
                  <a:schemeClr val="bg1"/>
                </a:solidFill>
                <a:highlight>
                  <a:srgbClr val="008000"/>
                </a:highlight>
                <a:latin typeface="Times New Roman" panose="02020603050405020304" pitchFamily="18" charset="0"/>
                <a:sym typeface="+mn-ea"/>
              </a:rPr>
              <a:t>}</a:t>
            </a:r>
            <a:endParaRPr sz="2000" dirty="0">
              <a:solidFill>
                <a:schemeClr val="bg1"/>
              </a:solidFill>
              <a:highlight>
                <a:srgbClr val="008000"/>
              </a:highligh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81990" y="469265"/>
            <a:ext cx="10095865" cy="614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400" dirty="0">
                <a:solidFill>
                  <a:schemeClr val="bg1"/>
                </a:solidFill>
                <a:highlight>
                  <a:srgbClr val="000000"/>
                </a:highlight>
                <a:latin typeface="Times New Roman" panose="02020603050405020304" pitchFamily="18" charset="0"/>
                <a:sym typeface="+mn-ea"/>
              </a:rPr>
              <a:t>semaphore mutex1=1，mutex2=1，empty1=1，empty2=1，full1=0，full2=0;</a:t>
            </a:r>
            <a:endParaRPr sz="2400" dirty="0">
              <a:solidFill>
                <a:schemeClr val="bg1"/>
              </a:solidFill>
              <a:highlight>
                <a:srgbClr val="000000"/>
              </a:highlight>
              <a:latin typeface="Times New Roman" panose="02020603050405020304" pitchFamily="18" charset="0"/>
              <a:sym typeface="+mn-ea"/>
            </a:endParaRPr>
          </a:p>
          <a:p>
            <a:pPr algn="l"/>
            <a:endParaRPr sz="2400" dirty="0">
              <a:solidFill>
                <a:schemeClr val="bg1"/>
              </a:solidFill>
              <a:highlight>
                <a:srgbClr val="000000"/>
              </a:highlight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01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37585" y="3312795"/>
            <a:ext cx="51377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地址变换和</a:t>
            </a:r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求</a:t>
            </a:r>
            <a:r>
              <a:rPr lang="en-US" altLang="zh-CN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FAT</a:t>
            </a:r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表大小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  <a:p>
            <a:pPr algn="ctr"/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08990" y="2454275"/>
            <a:ext cx="10741660" cy="3175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页面大小为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134DH=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0001 00 | 11 0100 1101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，因此页号为（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000100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=4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，对应的块号为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1AH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物理地址为（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01 1010 | 11 0100 1101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=6B4DH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页面大小为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134DH=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0001 | 0011 0100 1101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，因此页号为（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0001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=1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，对应的块号为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07H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，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物理地址为（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0111 | 0011 0100 1101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baseline="-25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=734DH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2075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某一页表内容自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0~7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依次为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03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07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0B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11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1A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1D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20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22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。</a:t>
            </a:r>
            <a:endParaRPr lang="en-US" altLang="zh-CN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请计算页面大小为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和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4K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时的逻辑地址</a:t>
            </a:r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134D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对应的物理地址。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08990" y="2454275"/>
            <a:ext cx="10741660" cy="4219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解：由题目所给条件可知，硬盘大小为540M，磁盘块的大小为1K，所以该硬盘共有盘块： 540M/1K=540K（个）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又512K＜540K＜1024K，故540K个盘块号要用20位二进制表示，即文件分配表的每个表目为2.5个字节。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FAT要占用的存储空间总数为：2.5×540K=1350K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   当硬盘大小为1.2G，硬盘共有盘块：1.2G/1K=1.2M（个）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又1M＜1.2M＜2M，故1.2M个盘块号要用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1位二进制表示。为方便文件分配表的存取，每个表目用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24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位二进制表示，即文件分配表的每个表目大小为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个字节。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FAT要占用的存储空间总数为：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×1.2M=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M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1787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假定磁盘块的大小为1K，对于540M的硬盘，其文件分配表FAT需要占用多少存储空间？当</a:t>
            </a:r>
            <a:r>
              <a:rPr lang="zh-CN"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硬</a:t>
            </a:r>
            <a:r>
              <a:rPr sz="28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盘容量为1.2G，FAT需要占用多少空间？</a:t>
            </a:r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9" name="图片 68" descr="黑板风pptIMG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430" y="2081530"/>
            <a:ext cx="9352915" cy="427863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8800" y="1028700"/>
            <a:ext cx="9799200" cy="2570400"/>
          </a:xfrm>
        </p:spPr>
        <p:txBody>
          <a:bodyPr/>
          <a:p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感谢</a:t>
            </a:r>
            <a:r>
              <a:rPr lang="zh-CN" altLang="en-US" sz="72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您的观看</a:t>
            </a:r>
            <a:endParaRPr lang="zh-CN" altLang="en-US" sz="72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8880" y="4361180"/>
            <a:ext cx="9799320" cy="866775"/>
          </a:xfrm>
        </p:spPr>
        <p:txBody>
          <a:bodyPr/>
          <a:p>
            <a:r>
              <a:rPr lang="zh-CN" altLang="en-US" sz="28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</a:rPr>
              <a:t>牛奶墙</a:t>
            </a:r>
            <a:endParaRPr lang="zh-CN" altLang="en-US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0430" y="510286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8965" y="51117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9195" y="1737995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62745" y="427990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98880" y="3783965"/>
            <a:ext cx="1377315" cy="1395095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35" y="2366645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535" y="817880"/>
            <a:ext cx="1154430" cy="1346200"/>
          </a:xfrm>
          <a:prstGeom prst="rect">
            <a:avLst/>
          </a:prstGeom>
        </p:spPr>
      </p:pic>
      <p:pic>
        <p:nvPicPr>
          <p:cNvPr id="73" name="图片 72" descr="黑板风pptIMG_019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4535" y="5179060"/>
            <a:ext cx="981075" cy="11811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0"/>
            <a:ext cx="12192000" cy="6858000"/>
          </a:xfrm>
          <a:prstGeom prst="rect">
            <a:avLst/>
          </a:prstGeom>
        </p:spPr>
      </p:pic>
      <p:sp>
        <p:nvSpPr>
          <p:cNvPr id="2" name="标题 1" descr="7b0a20202020227461726765744d6f64756c65223a202270726f636573734f6e6c696e65466f6e7473220a7d0a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6400" y="516890"/>
            <a:ext cx="9799200" cy="2570400"/>
          </a:xfrm>
        </p:spPr>
        <p:txBody>
          <a:bodyPr/>
          <a:p>
            <a:r>
              <a:rPr lang="en-US" altLang="zh-CN" sz="7200" b="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方正全福体" panose="02000500000000000000" charset="-122"/>
              </a:rPr>
              <a:t>Part 02</a:t>
            </a:r>
            <a:endParaRPr lang="en-US" altLang="zh-CN" sz="7200" b="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sym typeface="方正全福体" panose="02000500000000000000" charset="-122"/>
            </a:endParaRPr>
          </a:p>
        </p:txBody>
      </p:sp>
      <p:pic>
        <p:nvPicPr>
          <p:cNvPr id="64" name="图片 63" descr="黑板风pptIMG_0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535" y="5100320"/>
            <a:ext cx="1421765" cy="1309370"/>
          </a:xfrm>
          <a:prstGeom prst="rect">
            <a:avLst/>
          </a:prstGeom>
        </p:spPr>
      </p:pic>
      <p:pic>
        <p:nvPicPr>
          <p:cNvPr id="65" name="图片 64" descr="黑板风pptIMG_0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2745" y="511175"/>
            <a:ext cx="2472055" cy="2135505"/>
          </a:xfrm>
          <a:prstGeom prst="rect">
            <a:avLst/>
          </a:prstGeom>
        </p:spPr>
      </p:pic>
      <p:pic>
        <p:nvPicPr>
          <p:cNvPr id="66" name="图片 65" descr="黑板风pptIMG_01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7245" y="5639435"/>
            <a:ext cx="1279525" cy="730250"/>
          </a:xfrm>
          <a:prstGeom prst="rect">
            <a:avLst/>
          </a:prstGeom>
        </p:spPr>
      </p:pic>
      <p:pic>
        <p:nvPicPr>
          <p:cNvPr id="67" name="图片 66" descr="黑板风pptIMG_01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0715" y="1454150"/>
            <a:ext cx="1143000" cy="523875"/>
          </a:xfrm>
          <a:prstGeom prst="rect">
            <a:avLst/>
          </a:prstGeom>
        </p:spPr>
      </p:pic>
      <p:pic>
        <p:nvPicPr>
          <p:cNvPr id="68" name="图片 67" descr="黑板风pptIMG_01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1585" y="5179060"/>
            <a:ext cx="1438275" cy="838200"/>
          </a:xfrm>
          <a:prstGeom prst="rect">
            <a:avLst/>
          </a:prstGeom>
        </p:spPr>
      </p:pic>
      <p:pic>
        <p:nvPicPr>
          <p:cNvPr id="70" name="图片 69" descr="黑板风pptIMG_01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35910" y="5286375"/>
            <a:ext cx="1186815" cy="1202690"/>
          </a:xfrm>
          <a:prstGeom prst="rect">
            <a:avLst/>
          </a:prstGeom>
        </p:spPr>
      </p:pic>
      <p:pic>
        <p:nvPicPr>
          <p:cNvPr id="71" name="图片 70" descr="黑板风pptIMG_01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" y="628650"/>
            <a:ext cx="1186180" cy="1118235"/>
          </a:xfrm>
          <a:prstGeom prst="rect">
            <a:avLst/>
          </a:prstGeom>
        </p:spPr>
      </p:pic>
      <p:pic>
        <p:nvPicPr>
          <p:cNvPr id="72" name="图片 71" descr="黑板风pptIMG_018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20" y="2750820"/>
            <a:ext cx="1463675" cy="1707515"/>
          </a:xfrm>
          <a:prstGeom prst="rect">
            <a:avLst/>
          </a:prstGeom>
        </p:spPr>
      </p:pic>
      <p:pic>
        <p:nvPicPr>
          <p:cNvPr id="5" name="图片 4" descr="黑板风pptIMG_01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320000">
            <a:off x="5514340" y="5180330"/>
            <a:ext cx="995680" cy="1451610"/>
          </a:xfrm>
          <a:prstGeom prst="rect">
            <a:avLst/>
          </a:prstGeom>
        </p:spPr>
      </p:pic>
      <p:pic>
        <p:nvPicPr>
          <p:cNvPr id="45" name="图片 44" descr="黑板风pptIMG_0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9860" y="3345180"/>
            <a:ext cx="1132840" cy="16236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38003" y="3312795"/>
            <a:ext cx="3515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汉仪夏日体简" panose="00020600040101010101" charset="-122"/>
                <a:ea typeface="汉仪夏日体简" panose="00020600040101010101" charset="-122"/>
                <a:sym typeface="+mn-ea"/>
              </a:rPr>
              <a:t>可变分区管理</a:t>
            </a:r>
            <a:endParaRPr lang="zh-CN" altLang="en-US" sz="36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08990" y="3985260"/>
            <a:ext cx="10741660" cy="2688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sz="28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667385"/>
            <a:ext cx="10741660" cy="1787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38760" indent="-238760"/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在如下分区表的基础上，按照首次适应和最佳适应三种算法依次分配五个进程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P0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、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P1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、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P2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、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P3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、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P4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时的进程开始地址。五个进程的大小为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P0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200k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，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P1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15K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，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P2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100K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，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P3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80K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，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P4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20K</a:t>
            </a:r>
            <a:r>
              <a:rPr lang="zh-CN" sz="2800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zh-CN" sz="28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4"/>
            </p:custDataLst>
          </p:nvPr>
        </p:nvGraphicFramePr>
        <p:xfrm>
          <a:off x="2080895" y="2273300"/>
          <a:ext cx="7943215" cy="2346960"/>
        </p:xfrm>
        <a:graphic>
          <a:graphicData uri="http://schemas.openxmlformats.org/drawingml/2006/table">
            <a:tbl>
              <a:tblPr/>
              <a:tblGrid>
                <a:gridCol w="1391920"/>
                <a:gridCol w="1091565"/>
                <a:gridCol w="1091565"/>
                <a:gridCol w="1078865"/>
                <a:gridCol w="1106805"/>
                <a:gridCol w="1090930"/>
                <a:gridCol w="1091565"/>
              </a:tblGrid>
              <a:tr h="782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分区编号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起始地址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3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分区大小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220K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D36C804B4AF95A5CF6C1BBD8B490FA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9144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25920" y="2454910"/>
            <a:ext cx="2379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en-US" altLang="zh-CN" sz="2800">
              <a:solidFill>
                <a:schemeClr val="bg1"/>
              </a:solidFill>
              <a:latin typeface="汉仪夏日体简" panose="00020600040101010101" charset="-122"/>
              <a:ea typeface="汉仪夏日体简" panose="00020600040101010101" charset="-122"/>
              <a:cs typeface="汉仪夏日体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5170" y="395605"/>
            <a:ext cx="10741660" cy="3033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38760" indent="-238760"/>
            <a:r>
              <a:rPr lang="zh-CN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首次适应是指根据进程的大小，在分区表中查找第一个能够装下进程内容的分区。对于本例来说，P0进程为200K，在分区表中从左到右查找能够装下P0进程的分区（即分区大小&gt;=进程大小）为5号分区，所以P0进程的起始地址为5号分区的起始地址500K。分配P0后5号分区就会变成起始地址700K（原始起始地址500K+进程P0大小200K）、大小为100K（原始大小300K-P0进程大小200K），以此类推，可计算出其他进程的起始地址。</a:t>
            </a:r>
            <a:endParaRPr lang="zh-CN" sz="2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238760" indent="-238760"/>
            <a:r>
              <a:rPr lang="zh-CN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最佳适应是指查找某个分区大小最接近当前进程大小。对于P0进程来说，最接近其容量（必需大于等于）的分区为6号分区，所以P0进程在最佳适应分配算法的处理下，起始地址为6号分区的起始地址850K。分配P0进程后6号分区变成起始地址为1050K，大小为20K的分区，可以最佳装入P1进程，因此P1进程的起始地址为1050K。</a:t>
            </a:r>
            <a:endParaRPr lang="zh-CN" sz="2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3"/>
            </p:custDataLst>
          </p:nvPr>
        </p:nvGraphicFramePr>
        <p:xfrm>
          <a:off x="2211705" y="3794125"/>
          <a:ext cx="7585710" cy="2256790"/>
        </p:xfrm>
        <a:graphic>
          <a:graphicData uri="http://schemas.openxmlformats.org/drawingml/2006/table">
            <a:tbl>
              <a:tblPr/>
              <a:tblGrid>
                <a:gridCol w="1372235"/>
                <a:gridCol w="1353820"/>
                <a:gridCol w="1352550"/>
                <a:gridCol w="1168400"/>
                <a:gridCol w="1169670"/>
                <a:gridCol w="1169035"/>
              </a:tblGrid>
              <a:tr h="7112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P0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P1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P2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P3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P4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27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首次适应：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27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最佳适应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1050K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320K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200K</a:t>
                      </a:r>
                      <a:endParaRPr lang="en-US" altLang="en-US" sz="24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2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24.xml><?xml version="1.0" encoding="utf-8"?>
<p:tagLst xmlns:p="http://schemas.openxmlformats.org/presentationml/2006/main">
  <p:tag name="KSO_WM_UNIT_TABLE_BEAUTIFY" val="smartTable{1164f4b7-10b9-46af-ab77-bf9f04fae530}"/>
  <p:tag name="TABLE_ENDDRAG_ORIGIN_RECT" val="733*177"/>
  <p:tag name="TABLE_ENDDRAG_RECT" val="73*139*733*177"/>
</p:tagLst>
</file>

<file path=ppt/tags/tag1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6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27.xml><?xml version="1.0" encoding="utf-8"?>
<p:tagLst xmlns:p="http://schemas.openxmlformats.org/presentationml/2006/main">
  <p:tag name="KSO_WM_UNIT_TABLE_BEAUTIFY" val="smartTable{3af6885c-82e3-45fb-be35-cff202218c1e}"/>
</p:tagLst>
</file>

<file path=ppt/tags/tag128.xml><?xml version="1.0" encoding="utf-8"?>
<p:tagLst xmlns:p="http://schemas.openxmlformats.org/presentationml/2006/main">
  <p:tag name="KSO_WM_UNIT_TABLE_BEAUTIFY" val="smartTable{76a5491a-f272-4e8f-a7cf-965845fe3bfe}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36.xml><?xml version="1.0" encoding="utf-8"?>
<p:tagLst xmlns:p="http://schemas.openxmlformats.org/presentationml/2006/main">
  <p:tag name="KSO_WM_UNIT_TABLE_BEAUTIFY" val="smartTable{3cd2427b-36b4-4b77-a679-c4bb1b73c40f}"/>
</p:tagLst>
</file>

<file path=ppt/tags/tag13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8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3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4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4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5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4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7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  <p:tag name="KSO_WM_UNIT_PLACING_PICTURE_USER_VIEWPORT" val="{&quot;height&quot;:9733,&quot;width&quot;:392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1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PP_MARK_KEY" val="0d3f7d83-917f-483f-bc7a-f24cbea4a331"/>
  <p:tag name="COMMONDATA" val="eyJjb3VudCI6MTEsImhkaWQiOiI4ZDNmMTk2NDVhZWI3MTlmYTJiNmU5NDc1NzIzOTczMSIsInVzZXJDb3VudCI6MTF9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ID" val="custom20205176_1*b*1"/>
  <p:tag name="KSO_WM_TEMPLATE_CATEGORY" val="custom"/>
  <p:tag name="KSO_WM_TEMPLATE_INDEX" val="20205176"/>
  <p:tag name="KSO_WM_UNIT_LAYERLEVEL" val="1"/>
  <p:tag name="KSO_WM_TAG_VERSION" val="1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ID" val="custom20205176_1*a*1"/>
  <p:tag name="KSO_WM_TEMPLATE_CATEGORY" val="custom"/>
  <p:tag name="KSO_WM_TEMPLATE_INDEX" val="20205176"/>
  <p:tag name="KSO_WM_UNIT_LAYERLEVEL" val="1"/>
  <p:tag name="KSO_WM_TAG_VERSION" val="1.0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UNIT_TABLE_BEAUTIFY" val="smartTable{5a8765d3-b7ee-4bca-b1b3-9f4909821d57}"/>
  <p:tag name="TABLE_ENDDRAG_ORIGIN_RECT" val="625*184"/>
  <p:tag name="TABLE_ENDDRAG_RECT" val="186*179*625*18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98.xml><?xml version="1.0" encoding="utf-8"?>
<p:tagLst xmlns:p="http://schemas.openxmlformats.org/presentationml/2006/main">
  <p:tag name="KSO_WM_UNIT_TABLE_BEAUTIFY" val="smartTable{d26f6aa7-4955-490b-b4e6-f3f69413e6b5}"/>
  <p:tag name="TABLE_ENDDRAG_ORIGIN_RECT" val="597*177"/>
  <p:tag name="TABLE_ENDDRAG_RECT" val="193*298*597*177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5443</Words>
  <Application>WPS 演示</Application>
  <PresentationFormat>宽屏</PresentationFormat>
  <Paragraphs>564</Paragraphs>
  <Slides>30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Wingdings</vt:lpstr>
      <vt:lpstr>汉仪夏日体简</vt:lpstr>
      <vt:lpstr>方正全福体</vt:lpstr>
      <vt:lpstr>Times New Roman</vt:lpstr>
      <vt:lpstr>微软雅黑</vt:lpstr>
      <vt:lpstr>Arial Unicode MS</vt:lpstr>
      <vt:lpstr>Calibri</vt:lpstr>
      <vt:lpstr>Office 主题​​</vt:lpstr>
      <vt:lpstr>操作系统原理大题讲解</vt:lpstr>
      <vt:lpstr>目录</vt:lpstr>
      <vt:lpstr>Part 01</vt:lpstr>
      <vt:lpstr>PowerPoint 演示文稿</vt:lpstr>
      <vt:lpstr>PowerPoint 演示文稿</vt:lpstr>
      <vt:lpstr>感谢您的观看</vt:lpstr>
      <vt:lpstr>Part 02</vt:lpstr>
      <vt:lpstr>PowerPoint 演示文稿</vt:lpstr>
      <vt:lpstr>PowerPoint 演示文稿</vt:lpstr>
      <vt:lpstr>感谢您的观看</vt:lpstr>
      <vt:lpstr>Part 03</vt:lpstr>
      <vt:lpstr>PowerPoint 演示文稿</vt:lpstr>
      <vt:lpstr>PowerPoint 演示文稿</vt:lpstr>
      <vt:lpstr>感谢您的观看</vt:lpstr>
      <vt:lpstr>Part 04</vt:lpstr>
      <vt:lpstr>PowerPoint 演示文稿</vt:lpstr>
      <vt:lpstr>PowerPoint 演示文稿</vt:lpstr>
      <vt:lpstr>感谢您的观看</vt:lpstr>
      <vt:lpstr>Part 05</vt:lpstr>
      <vt:lpstr>PowerPoint 演示文稿</vt:lpstr>
      <vt:lpstr>PowerPoint 演示文稿</vt:lpstr>
      <vt:lpstr>感谢您的观看</vt:lpstr>
      <vt:lpstr>Part 06</vt:lpstr>
      <vt:lpstr>PowerPoint 演示文稿</vt:lpstr>
      <vt:lpstr>PowerPoint 演示文稿</vt:lpstr>
      <vt:lpstr>感谢您的观看</vt:lpstr>
      <vt:lpstr>Part 07</vt:lpstr>
      <vt:lpstr>PowerPoint 演示文稿</vt:lpstr>
      <vt:lpstr>PowerPoint 演示文稿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东北话痨</cp:lastModifiedBy>
  <cp:revision>184</cp:revision>
  <dcterms:created xsi:type="dcterms:W3CDTF">2019-06-19T02:08:00Z</dcterms:created>
  <dcterms:modified xsi:type="dcterms:W3CDTF">2023-01-01T10:44:14Z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1B5B940935124BFE8F46AE60719EB5DC</vt:lpwstr>
  </property>
  <property fmtid="{D5CDD505-2E9C-101B-9397-08002B2CF9AE}" pid="4" name="KSOTemplateUUID">
    <vt:lpwstr>v1.0_mb_BJjrS+HRRRK7CJs7OBmyLA==</vt:lpwstr>
  </property>
</Properties>
</file>