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1"/>
  </p:sldMasterIdLst>
  <p:sldIdLst>
    <p:sldId id="256" r:id="rId2"/>
    <p:sldId id="257" r:id="rId3"/>
    <p:sldId id="26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2260" userDrawn="1">
          <p15:clr>
            <a:srgbClr val="A4A3A4"/>
          </p15:clr>
        </p15:guide>
        <p15:guide id="3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754" y="82"/>
      </p:cViewPr>
      <p:guideLst>
        <p:guide orient="horz" pos="2160"/>
        <p:guide orient="horz" pos="22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ADF82F2-DA5C-4804-9EDD-F1B78EC6C9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D848C797-67A4-48C6-BD8E-60F7930323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A8BAFC1-F4C3-4BE7-A512-97C809BD28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05140-9DD5-4CC2-AF3B-06AA286BD843}" type="datetimeFigureOut">
              <a:rPr lang="zh-CN" altLang="en-US" smtClean="0"/>
              <a:t>2022/6/17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06538C9-A5EA-4F48-AC3E-BA791AEE09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3444584-9416-4814-83F8-FB68BB249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31602-8374-44CD-B524-A8601C8831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9500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A2F8CA7-1A46-4EBD-8875-58090F60E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82D3CC1C-2B87-4954-9529-B826C73F82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DA9F5E4-C327-45DE-AC8F-7C3A9E6A22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05140-9DD5-4CC2-AF3B-06AA286BD843}" type="datetimeFigureOut">
              <a:rPr lang="zh-CN" altLang="en-US" smtClean="0"/>
              <a:t>2022/6/17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37A130B-F912-49D7-B8DB-9A1BE1ECBB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BCE2E01-C59A-43D9-B4F3-708BE2FF4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31602-8374-44CD-B524-A8601C8831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1120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4EC30141-848C-4009-963C-B5F2019E6D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96E0F38-AC47-4A33-8FEA-F9682DB9E1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688731C-27CB-4E45-A383-BA0F192DB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05140-9DD5-4CC2-AF3B-06AA286BD843}" type="datetimeFigureOut">
              <a:rPr lang="zh-CN" altLang="en-US" smtClean="0"/>
              <a:t>2022/6/17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8D7897E-8327-4876-8292-421C631C19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C7DE866-9B68-405A-8FB0-66F93A3F3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31602-8374-44CD-B524-A8601C8831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6931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703892A-C94E-49E7-B9DF-3C611D0713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865C55C-5C1A-4D32-8F25-2230DC63B4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135C064-2E31-4041-AE65-B409441705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05140-9DD5-4CC2-AF3B-06AA286BD843}" type="datetimeFigureOut">
              <a:rPr lang="zh-CN" altLang="en-US" smtClean="0"/>
              <a:t>2022/6/17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B06F06F-FC34-406D-B086-C2311E495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E6B5161-83DD-460E-BDCB-D0056F053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31602-8374-44CD-B524-A8601C8831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3951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DD278CF-7059-4957-85B8-757F817415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C80E822-AC50-45E7-9BFF-C38E50555A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0594A83-FCFA-417F-A94A-A39AB578B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05140-9DD5-4CC2-AF3B-06AA286BD843}" type="datetimeFigureOut">
              <a:rPr lang="zh-CN" altLang="en-US" smtClean="0"/>
              <a:t>2022/6/17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F67948C-780A-4621-96BB-5EC0E334E1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C36A525-0BD0-4532-B84C-FA17F36BB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31602-8374-44CD-B524-A8601C8831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6034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008016F-857E-449D-BADD-8D3083CDF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AE67691-2E45-484D-BE55-D7F7BC44AB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F320F8C-A0EE-48CA-8CF6-22BCDF2CE8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E99E9E4-27E8-486E-A19D-285C0B21EB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05140-9DD5-4CC2-AF3B-06AA286BD843}" type="datetimeFigureOut">
              <a:rPr lang="zh-CN" altLang="en-US" smtClean="0"/>
              <a:t>2022/6/17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DE02E89-2E98-4FF8-BA0D-DEED0F89A0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D3A12CB-B842-4D79-9289-866787461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31602-8374-44CD-B524-A8601C8831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9585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A6712F8-4A2D-4221-B5F2-782D596D5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D1BD643-3572-4E6C-A474-DF8BDCAF9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C45E322-023B-474B-A27A-F66C849221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9080C11E-778B-440F-8052-BEA5AFDD91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B078F909-76C6-430D-B49D-D40EB161B1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99660303-57B4-4645-A41E-81F76F67FA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05140-9DD5-4CC2-AF3B-06AA286BD843}" type="datetimeFigureOut">
              <a:rPr lang="zh-CN" altLang="en-US" smtClean="0"/>
              <a:t>2022/6/17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97FE9EF3-5734-4C56-9CC8-49C366D411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CD2312AA-9FA0-45A1-8EBA-A49CA5A99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31602-8374-44CD-B524-A8601C8831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1018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62D3A0A-28D8-4759-9D4B-001A59B85D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36530053-177D-4450-9CE9-3E91A8ADF7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05140-9DD5-4CC2-AF3B-06AA286BD843}" type="datetimeFigureOut">
              <a:rPr lang="zh-CN" altLang="en-US" smtClean="0"/>
              <a:t>2022/6/17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5315DC8-EF2B-4957-8FA3-A96EBECBB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8FC9A517-789B-42C9-A2E2-416D1E565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31602-8374-44CD-B524-A8601C8831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6950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F5AF3597-14A3-491D-9C80-A5C4D57FF7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05140-9DD5-4CC2-AF3B-06AA286BD843}" type="datetimeFigureOut">
              <a:rPr lang="zh-CN" altLang="en-US" smtClean="0"/>
              <a:t>2022/6/17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1FC8AE9C-1F18-44FC-90CF-CCCC2D8DF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AFD7B68-267C-4305-AACE-A4B7EA5D2B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31602-8374-44CD-B524-A8601C8831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5980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85CC335-97A4-4A8C-B001-B0EAF53B0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1E7BBE9-304A-4E0D-9861-7720C164EE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D6DD575-AAF7-4D02-ABE6-F1BDF6943D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FF70200-17BC-436A-A628-739F02B81A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05140-9DD5-4CC2-AF3B-06AA286BD843}" type="datetimeFigureOut">
              <a:rPr lang="zh-CN" altLang="en-US" smtClean="0"/>
              <a:t>2022/6/17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2AA43AE-8FBF-4FFC-89A3-9D6C50861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0E151E6-C2B5-4496-BEB3-7750A18332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31602-8374-44CD-B524-A8601C8831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0213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C141B8D-9F35-4B9C-819F-2CB3CBD5F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DCB0C7FE-4A4C-4CCB-B912-2E11D6F943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652A634-6EDE-4CA4-B88B-54E3261340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DC1F2CE-A4FD-41AF-A3AF-25A123D39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05140-9DD5-4CC2-AF3B-06AA286BD843}" type="datetimeFigureOut">
              <a:rPr lang="zh-CN" altLang="en-US" smtClean="0"/>
              <a:t>2022/6/17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59CCAF1-DB35-4D07-BA91-1564F03A5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3559BE9-194C-414C-8316-C8D554349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31602-8374-44CD-B524-A8601C8831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5861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A42BBC19-B5C6-4E5E-8379-6590BA5FD5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BD17AAA-2CD3-421D-B560-40FD6D328A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A914F9A-C9FE-4811-831A-369BC0B330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805140-9DD5-4CC2-AF3B-06AA286BD843}" type="datetimeFigureOut">
              <a:rPr lang="zh-CN" altLang="en-US" smtClean="0"/>
              <a:t>2022/6/17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A938E16-BF6B-41A0-A938-61BB2A9374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AE99811-9208-4CFC-89E0-6B6165CD95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331602-8374-44CD-B524-A8601C8831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9105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3C1CF88-2C66-4CB1-8841-9465770687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4851" y="802298"/>
            <a:ext cx="10350002" cy="921727"/>
          </a:xfrm>
        </p:spPr>
        <p:txBody>
          <a:bodyPr>
            <a:normAutofit/>
          </a:bodyPr>
          <a:lstStyle/>
          <a:p>
            <a:r>
              <a:rPr lang="zh-CN" altLang="en-US" dirty="0"/>
              <a:t>算法设计与分析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37E34558-1E54-495A-AB8B-BDFA71410D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13229" y="2219327"/>
            <a:ext cx="4925995" cy="2914649"/>
          </a:xfrm>
        </p:spPr>
        <p:txBody>
          <a:bodyPr>
            <a:normAutofit/>
          </a:bodyPr>
          <a:lstStyle/>
          <a:p>
            <a:pPr algn="l"/>
            <a:r>
              <a:rPr lang="zh-CN" altLang="en-US" dirty="0"/>
              <a:t>一、绪论</a:t>
            </a:r>
            <a:endParaRPr lang="en-US" altLang="zh-CN" dirty="0"/>
          </a:p>
          <a:p>
            <a:pPr algn="l"/>
            <a:r>
              <a:rPr lang="zh-CN" altLang="en-US" dirty="0"/>
              <a:t>二、分治法</a:t>
            </a:r>
            <a:endParaRPr lang="en-US" altLang="zh-CN" dirty="0"/>
          </a:p>
          <a:p>
            <a:pPr algn="l"/>
            <a:r>
              <a:rPr lang="zh-CN" altLang="en-US" dirty="0"/>
              <a:t>三、动态规划法</a:t>
            </a:r>
            <a:endParaRPr lang="en-US" altLang="zh-CN" dirty="0"/>
          </a:p>
          <a:p>
            <a:pPr algn="l"/>
            <a:r>
              <a:rPr lang="zh-CN" altLang="en-US" dirty="0"/>
              <a:t>四、贪心法</a:t>
            </a:r>
            <a:endParaRPr lang="en-US" altLang="zh-CN" dirty="0"/>
          </a:p>
          <a:p>
            <a:pPr algn="l"/>
            <a:r>
              <a:rPr lang="zh-CN" altLang="en-US" dirty="0"/>
              <a:t>五、回溯法</a:t>
            </a:r>
            <a:endParaRPr lang="en-US" altLang="zh-CN" dirty="0"/>
          </a:p>
          <a:p>
            <a:pPr algn="l"/>
            <a:r>
              <a:rPr lang="zh-CN" altLang="en-US" dirty="0"/>
              <a:t>六、分支限界法</a:t>
            </a:r>
          </a:p>
        </p:txBody>
      </p:sp>
    </p:spTree>
    <p:extLst>
      <p:ext uri="{BB962C8B-B14F-4D97-AF65-F5344CB8AC3E}">
        <p14:creationId xmlns:p14="http://schemas.microsoft.com/office/powerpoint/2010/main" val="28889386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>
            <a:extLst>
              <a:ext uri="{FF2B5EF4-FFF2-40B4-BE49-F238E27FC236}">
                <a16:creationId xmlns:a16="http://schemas.microsoft.com/office/drawing/2014/main" id="{58C6583D-8D77-4D39-9360-86D8EA84F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14325"/>
            <a:ext cx="10515600" cy="5862638"/>
          </a:xfrm>
        </p:spPr>
        <p:txBody>
          <a:bodyPr>
            <a:normAutofit lnSpcReduction="10000"/>
          </a:bodyPr>
          <a:lstStyle/>
          <a:p>
            <a:r>
              <a:rPr lang="en-US" altLang="zh-CN" b="1" dirty="0"/>
              <a:t>5.</a:t>
            </a:r>
            <a:r>
              <a:rPr lang="zh-CN" altLang="en-US" b="1" dirty="0"/>
              <a:t>递归方程解的渐进阶求法</a:t>
            </a:r>
            <a:endParaRPr lang="en-US" altLang="zh-CN" b="1" dirty="0"/>
          </a:p>
          <a:p>
            <a:r>
              <a:rPr lang="zh-CN" altLang="en-US" dirty="0">
                <a:highlight>
                  <a:srgbClr val="FFFF00"/>
                </a:highlight>
              </a:rPr>
              <a:t>套用公式法</a:t>
            </a:r>
            <a:r>
              <a:rPr lang="en-US" altLang="zh-CN" dirty="0">
                <a:highlight>
                  <a:srgbClr val="FFFF00"/>
                </a:highlight>
              </a:rPr>
              <a:t>:</a:t>
            </a:r>
          </a:p>
          <a:p>
            <a:pPr marL="0" indent="0">
              <a:buNone/>
            </a:pPr>
            <a:r>
              <a:rPr lang="en-US" altLang="zh-CN" dirty="0"/>
              <a:t>	</a:t>
            </a:r>
            <a:r>
              <a:rPr lang="zh-CN" altLang="en-US" dirty="0"/>
              <a:t>套用公式法给出求解如下形式的递归式的方法：</a:t>
            </a:r>
          </a:p>
          <a:p>
            <a:pPr marL="0" indent="0">
              <a:buNone/>
            </a:pPr>
            <a:r>
              <a:rPr lang="en-US" altLang="zh-CN" dirty="0"/>
              <a:t>			</a:t>
            </a:r>
            <a:r>
              <a:rPr lang="en-US" altLang="zh-CN" dirty="0">
                <a:highlight>
                  <a:srgbClr val="FFFF00"/>
                </a:highlight>
              </a:rPr>
              <a:t>T(n) = </a:t>
            </a:r>
            <a:r>
              <a:rPr lang="en-US" altLang="zh-CN" dirty="0" err="1">
                <a:highlight>
                  <a:srgbClr val="FFFF00"/>
                </a:highlight>
              </a:rPr>
              <a:t>aT</a:t>
            </a:r>
            <a:r>
              <a:rPr lang="en-US" altLang="zh-CN" dirty="0">
                <a:highlight>
                  <a:srgbClr val="FFFF00"/>
                </a:highlight>
              </a:rPr>
              <a:t>(n/b) + f(n) </a:t>
            </a:r>
          </a:p>
          <a:p>
            <a:pPr marL="0" indent="0">
              <a:buNone/>
            </a:pPr>
            <a:endParaRPr lang="en-US" altLang="zh-CN" dirty="0">
              <a:highlight>
                <a:srgbClr val="FFFF00"/>
              </a:highlight>
            </a:endParaRPr>
          </a:p>
          <a:p>
            <a:pPr marL="0" indent="0">
              <a:buNone/>
            </a:pPr>
            <a:r>
              <a:rPr lang="en-US" altLang="zh-CN" dirty="0"/>
              <a:t>	</a:t>
            </a:r>
            <a:r>
              <a:rPr lang="zh-CN" altLang="en-US" dirty="0"/>
              <a:t>此式是分治法的时间复杂性所满足的递归关系，即一个规</a:t>
            </a: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r>
              <a:rPr lang="zh-CN" altLang="en-US" dirty="0"/>
              <a:t>模为 </a:t>
            </a:r>
            <a:r>
              <a:rPr lang="en-US" altLang="zh-CN" dirty="0"/>
              <a:t>n </a:t>
            </a:r>
            <a:r>
              <a:rPr lang="zh-CN" altLang="en-US" dirty="0"/>
              <a:t>的问题被分为规模均为 </a:t>
            </a:r>
            <a:r>
              <a:rPr lang="en-US" altLang="zh-CN" dirty="0"/>
              <a:t>n/b </a:t>
            </a:r>
            <a:r>
              <a:rPr lang="zh-CN" altLang="en-US" dirty="0"/>
              <a:t>的 </a:t>
            </a:r>
            <a:r>
              <a:rPr lang="en-US" altLang="zh-CN" dirty="0"/>
              <a:t>a </a:t>
            </a:r>
            <a:r>
              <a:rPr lang="zh-CN" altLang="en-US" dirty="0"/>
              <a:t>个子问题，递归地求解这 </a:t>
            </a:r>
            <a:r>
              <a:rPr lang="en-US" altLang="zh-CN" dirty="0"/>
              <a:t>a</a:t>
            </a:r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 </a:t>
            </a:r>
            <a:r>
              <a:rPr lang="zh-CN" altLang="en-US" dirty="0"/>
              <a:t>个子问题，然后通过对这 </a:t>
            </a:r>
            <a:r>
              <a:rPr lang="en-US" altLang="zh-CN" dirty="0"/>
              <a:t>a </a:t>
            </a:r>
            <a:r>
              <a:rPr lang="zh-CN" altLang="en-US" dirty="0"/>
              <a:t>个子问题的解的综合，得到原问题</a:t>
            </a: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r>
              <a:rPr lang="zh-CN" altLang="en-US" dirty="0"/>
              <a:t>的解。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3675745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7" name="内容占位符 6">
                <a:extLst>
                  <a:ext uri="{FF2B5EF4-FFF2-40B4-BE49-F238E27FC236}">
                    <a16:creationId xmlns:a16="http://schemas.microsoft.com/office/drawing/2014/main" id="{58C6583D-8D77-4D39-9360-86D8EA84F0F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314325"/>
                <a:ext cx="10515600" cy="5862638"/>
              </a:xfrm>
            </p:spPr>
            <p:txBody>
              <a:bodyPr>
                <a:normAutofit fontScale="92500"/>
              </a:bodyPr>
              <a:lstStyle/>
              <a:p>
                <a:pPr marL="0" indent="0">
                  <a:buNone/>
                </a:pPr>
                <a:r>
                  <a:rPr lang="zh-CN" altLang="en-US" dirty="0"/>
                  <a:t>这里涉及的三类情况，都是将 </a:t>
                </a:r>
                <a:r>
                  <a:rPr lang="en-US" altLang="zh-CN" dirty="0"/>
                  <a:t>f(n)</a:t>
                </a:r>
                <a:r>
                  <a:rPr lang="zh-CN" altLang="en-US" dirty="0"/>
                  <a:t>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en-US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CN" altLang="en-US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func>
                          <m:funcPr>
                            <m:ctrlPr>
                              <a:rPr lang="zh-CN" altLang="en-US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zh-CN" altLang="en-US" i="1" smtClean="0">
                                    <a:solidFill>
                                      <a:srgbClr val="836967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zh-CN" altLang="en-US" i="1" smtClean="0">
                                    <a:latin typeface="Cambria Math" panose="02040503050406030204" pitchFamily="18" charset="0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zh-CN" altLang="en-US" i="1" smtClean="0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sub>
                            </m:sSub>
                          </m:fName>
                          <m:e>
                            <m:r>
                              <a:rPr lang="zh-CN" altLang="en-US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func>
                      </m:sup>
                    </m:sSup>
                  </m:oMath>
                </a14:m>
                <a:r>
                  <a:rPr lang="zh-CN" altLang="en-US" dirty="0"/>
                  <a:t>作比较</a:t>
                </a:r>
                <a:r>
                  <a:rPr lang="en-US" altLang="zh-CN" dirty="0"/>
                  <a:t>:</a:t>
                </a:r>
              </a:p>
              <a:p>
                <a:pPr marL="0" indent="0">
                  <a:buNone/>
                </a:pPr>
                <a:r>
                  <a:rPr lang="en-US" altLang="zh-CN" dirty="0">
                    <a:highlight>
                      <a:srgbClr val="FFFF00"/>
                    </a:highlight>
                  </a:rPr>
                  <a:t>(1)</a:t>
                </a:r>
                <a:r>
                  <a:rPr lang="zh-CN" altLang="en-US" dirty="0">
                    <a:highlight>
                      <a:srgbClr val="FFFF00"/>
                    </a:highlight>
                  </a:rPr>
                  <a:t>如果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en-US" i="1" smtClean="0">
                            <a:solidFill>
                              <a:srgbClr val="836967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CN" altLang="en-US" i="1" smtClean="0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func>
                          <m:funcPr>
                            <m:ctrlPr>
                              <a:rPr lang="zh-CN" altLang="en-US" i="1" smtClean="0"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zh-CN" altLang="en-US" i="1" smtClean="0">
                                    <a:solidFill>
                                      <a:srgbClr val="836967"/>
                                    </a:solidFill>
                                    <a:highlight>
                                      <a:srgbClr val="FFFF00"/>
                                    </a:highlight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zh-CN" altLang="en-US" i="1" smtClean="0">
                                    <a:highlight>
                                      <a:srgbClr val="FFFF00"/>
                                    </a:highlight>
                                    <a:latin typeface="Cambria Math" panose="02040503050406030204" pitchFamily="18" charset="0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zh-CN" altLang="en-US" i="1" smtClean="0">
                                    <a:highlight>
                                      <a:srgbClr val="FFFF00"/>
                                    </a:highlight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sub>
                            </m:sSub>
                          </m:fName>
                          <m:e>
                            <m:r>
                              <a:rPr lang="zh-CN" altLang="en-US" i="1" smtClean="0"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func>
                      </m:sup>
                    </m:sSup>
                  </m:oMath>
                </a14:m>
                <a:r>
                  <a:rPr lang="en-US" altLang="zh-CN" dirty="0">
                    <a:highlight>
                      <a:srgbClr val="FFFF00"/>
                    </a:highlight>
                  </a:rPr>
                  <a:t> &gt; f(n)</a:t>
                </a:r>
                <a:r>
                  <a:rPr lang="zh-CN" altLang="en-US" dirty="0">
                    <a:highlight>
                      <a:srgbClr val="FFFF00"/>
                    </a:highlight>
                  </a:rPr>
                  <a:t>，</a:t>
                </a:r>
                <a:r>
                  <a:rPr lang="pt-BR" altLang="zh-CN" dirty="0">
                    <a:highlight>
                      <a:srgbClr val="FFFF00"/>
                    </a:highlight>
                  </a:rPr>
                  <a:t> </a:t>
                </a:r>
                <a:r>
                  <a:rPr lang="zh-CN" altLang="en-US" dirty="0">
                    <a:highlight>
                      <a:srgbClr val="FFFF00"/>
                    </a:highlight>
                  </a:rPr>
                  <a:t>则</a:t>
                </a:r>
                <a:r>
                  <a:rPr lang="pt-BR" altLang="zh-CN" dirty="0">
                    <a:highlight>
                      <a:srgbClr val="FFFF00"/>
                    </a:highlight>
                  </a:rPr>
                  <a:t>T(n) = </a:t>
                </a:r>
                <a:r>
                  <a:rPr lang="el-GR" altLang="zh-CN" dirty="0">
                    <a:highlight>
                      <a:srgbClr val="FFFF00"/>
                    </a:highlight>
                  </a:rPr>
                  <a:t>Θ</a:t>
                </a:r>
                <a:r>
                  <a:rPr lang="en-US" altLang="zh-CN" dirty="0">
                    <a:highlight>
                      <a:srgbClr val="FFFF00"/>
                    </a:highlight>
                  </a:rPr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en-US" i="1">
                            <a:solidFill>
                              <a:srgbClr val="836967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CN" altLang="en-US" i="1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func>
                          <m:funcPr>
                            <m:ctrlPr>
                              <a:rPr lang="zh-CN" altLang="en-US" i="1"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zh-CN" altLang="en-US" i="1">
                                    <a:solidFill>
                                      <a:srgbClr val="836967"/>
                                    </a:solidFill>
                                    <a:highlight>
                                      <a:srgbClr val="FFFF00"/>
                                    </a:highlight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zh-CN" altLang="en-US" i="1">
                                    <a:highlight>
                                      <a:srgbClr val="FFFF00"/>
                                    </a:highlight>
                                    <a:latin typeface="Cambria Math" panose="02040503050406030204" pitchFamily="18" charset="0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zh-CN" altLang="en-US" i="1">
                                    <a:highlight>
                                      <a:srgbClr val="FFFF00"/>
                                    </a:highlight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sub>
                            </m:sSub>
                          </m:fName>
                          <m:e>
                            <m:r>
                              <a:rPr lang="zh-CN" altLang="en-US" i="1"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func>
                      </m:sup>
                    </m:sSup>
                  </m:oMath>
                </a14:m>
                <a:r>
                  <a:rPr lang="en-US" altLang="zh-CN" dirty="0">
                    <a:highlight>
                      <a:srgbClr val="FFFF00"/>
                    </a:highlight>
                  </a:rPr>
                  <a:t>)</a:t>
                </a:r>
              </a:p>
              <a:p>
                <a:pPr marL="0" indent="0">
                  <a:buNone/>
                </a:pPr>
                <a:endParaRPr lang="en-US" altLang="zh-CN" dirty="0">
                  <a:highlight>
                    <a:srgbClr val="FFFF00"/>
                  </a:highlight>
                </a:endParaRPr>
              </a:p>
              <a:p>
                <a:pPr marL="0" indent="0">
                  <a:buNone/>
                </a:pPr>
                <a:r>
                  <a:rPr lang="en-US" altLang="zh-CN" dirty="0">
                    <a:highlight>
                      <a:srgbClr val="FFFF00"/>
                    </a:highlight>
                  </a:rPr>
                  <a:t>(2)</a:t>
                </a:r>
                <a:r>
                  <a:rPr lang="zh-CN" altLang="en-US" dirty="0">
                    <a:highlight>
                      <a:srgbClr val="FFFF00"/>
                    </a:highlight>
                  </a:rPr>
                  <a:t>如果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en-US" i="1" smtClean="0">
                            <a:solidFill>
                              <a:srgbClr val="836967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CN" altLang="en-US" i="1" smtClean="0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func>
                          <m:funcPr>
                            <m:ctrlPr>
                              <a:rPr lang="zh-CN" altLang="en-US" i="1" smtClean="0"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zh-CN" altLang="en-US" i="1" smtClean="0">
                                    <a:solidFill>
                                      <a:srgbClr val="836967"/>
                                    </a:solidFill>
                                    <a:highlight>
                                      <a:srgbClr val="FFFF00"/>
                                    </a:highlight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zh-CN" altLang="en-US" i="1" smtClean="0">
                                    <a:highlight>
                                      <a:srgbClr val="FFFF00"/>
                                    </a:highlight>
                                    <a:latin typeface="Cambria Math" panose="02040503050406030204" pitchFamily="18" charset="0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zh-CN" altLang="en-US" i="1" smtClean="0">
                                    <a:highlight>
                                      <a:srgbClr val="FFFF00"/>
                                    </a:highlight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sub>
                            </m:sSub>
                          </m:fName>
                          <m:e>
                            <m:r>
                              <a:rPr lang="zh-CN" altLang="en-US" i="1" smtClean="0"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func>
                      </m:sup>
                    </m:sSup>
                  </m:oMath>
                </a14:m>
                <a:r>
                  <a:rPr lang="en-US" altLang="zh-CN" dirty="0">
                    <a:highlight>
                      <a:srgbClr val="FFFF00"/>
                    </a:highlight>
                  </a:rPr>
                  <a:t> = f(n)</a:t>
                </a:r>
                <a:r>
                  <a:rPr lang="zh-CN" altLang="en-US" dirty="0">
                    <a:highlight>
                      <a:srgbClr val="FFFF00"/>
                    </a:highlight>
                  </a:rPr>
                  <a:t>，则</a:t>
                </a:r>
                <a:r>
                  <a:rPr lang="pt-BR" altLang="zh-CN" dirty="0">
                    <a:highlight>
                      <a:srgbClr val="FFFF00"/>
                    </a:highlight>
                  </a:rPr>
                  <a:t>T(n) = </a:t>
                </a:r>
                <a:r>
                  <a:rPr lang="el-GR" altLang="zh-CN" dirty="0">
                    <a:highlight>
                      <a:srgbClr val="FFFF00"/>
                    </a:highlight>
                  </a:rPr>
                  <a:t>Θ</a:t>
                </a:r>
                <a:r>
                  <a:rPr lang="en-US" altLang="zh-CN" dirty="0">
                    <a:highlight>
                      <a:srgbClr val="FFFF00"/>
                    </a:highlight>
                  </a:rPr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en-US" i="1">
                            <a:solidFill>
                              <a:srgbClr val="836967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CN" altLang="en-US" i="1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func>
                          <m:funcPr>
                            <m:ctrlPr>
                              <a:rPr lang="zh-CN" altLang="en-US" i="1"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zh-CN" altLang="en-US" i="1">
                                    <a:solidFill>
                                      <a:srgbClr val="836967"/>
                                    </a:solidFill>
                                    <a:highlight>
                                      <a:srgbClr val="FFFF00"/>
                                    </a:highlight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zh-CN" altLang="en-US" i="1">
                                    <a:highlight>
                                      <a:srgbClr val="FFFF00"/>
                                    </a:highlight>
                                    <a:latin typeface="Cambria Math" panose="02040503050406030204" pitchFamily="18" charset="0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zh-CN" altLang="en-US" i="1">
                                    <a:highlight>
                                      <a:srgbClr val="FFFF00"/>
                                    </a:highlight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sub>
                            </m:sSub>
                          </m:fName>
                          <m:e>
                            <m:r>
                              <a:rPr lang="zh-CN" altLang="en-US" i="1"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func>
                      </m:sup>
                    </m:sSup>
                  </m:oMath>
                </a14:m>
                <a:r>
                  <a:rPr lang="en-US" altLang="zh-CN" dirty="0">
                    <a:highlight>
                      <a:srgbClr val="FFFF00"/>
                    </a:highlight>
                  </a:rPr>
                  <a:t>·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zh-CN" i="1" dirty="0" smtClean="0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i="1" dirty="0" smtClean="0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en-US" altLang="zh-CN" i="1" dirty="0" smtClean="0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func>
                  </m:oMath>
                </a14:m>
                <a:r>
                  <a:rPr lang="en-US" altLang="zh-CN" dirty="0">
                    <a:highlight>
                      <a:srgbClr val="FFFF00"/>
                    </a:highlight>
                  </a:rPr>
                  <a:t>) </a:t>
                </a:r>
                <a:r>
                  <a:rPr lang="zh-CN" altLang="en-US" dirty="0">
                    <a:highlight>
                      <a:srgbClr val="FFFF00"/>
                    </a:highlight>
                  </a:rPr>
                  <a:t>或 </a:t>
                </a:r>
                <a:r>
                  <a:rPr lang="pt-BR" altLang="zh-CN" dirty="0">
                    <a:highlight>
                      <a:srgbClr val="FFFF00"/>
                    </a:highlight>
                  </a:rPr>
                  <a:t>T(n) = </a:t>
                </a:r>
                <a:r>
                  <a:rPr lang="el-GR" altLang="zh-CN" dirty="0">
                    <a:highlight>
                      <a:srgbClr val="FFFF00"/>
                    </a:highlight>
                  </a:rPr>
                  <a:t>Θ</a:t>
                </a:r>
                <a:r>
                  <a:rPr lang="en-US" altLang="zh-CN" dirty="0">
                    <a:highlight>
                      <a:srgbClr val="FFFF00"/>
                    </a:highlight>
                  </a:rPr>
                  <a:t>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i="1" dirty="0">
                        <a:solidFill>
                          <a:srgbClr val="836967"/>
                        </a:solidFill>
                        <a:highlight>
                          <a:srgbClr val="FFFF00"/>
                        </a:highlight>
                        <a:latin typeface="Cambria Math" panose="02040503050406030204" pitchFamily="18" charset="0"/>
                      </a:rPr>
                      <m:t>f</m:t>
                    </m:r>
                  </m:oMath>
                </a14:m>
                <a:r>
                  <a:rPr lang="en-US" altLang="zh-CN" dirty="0">
                    <a:highlight>
                      <a:srgbClr val="FFFF00"/>
                    </a:highlight>
                  </a:rPr>
                  <a:t>(n)·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zh-CN" i="1" dirty="0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i="1" dirty="0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en-US" altLang="zh-CN" i="1" dirty="0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func>
                  </m:oMath>
                </a14:m>
                <a:r>
                  <a:rPr lang="en-US" altLang="zh-CN" dirty="0">
                    <a:highlight>
                      <a:srgbClr val="FFFF00"/>
                    </a:highlight>
                  </a:rPr>
                  <a:t>) </a:t>
                </a:r>
              </a:p>
              <a:p>
                <a:pPr marL="0" indent="0">
                  <a:buNone/>
                </a:pPr>
                <a:endParaRPr lang="en-US" altLang="zh-CN" dirty="0">
                  <a:highlight>
                    <a:srgbClr val="FFFF00"/>
                  </a:highlight>
                </a:endParaRPr>
              </a:p>
              <a:p>
                <a:pPr marL="0" indent="0">
                  <a:buNone/>
                </a:pPr>
                <a:r>
                  <a:rPr lang="en-US" altLang="zh-CN" dirty="0">
                    <a:highlight>
                      <a:srgbClr val="FFFF00"/>
                    </a:highlight>
                  </a:rPr>
                  <a:t>(3)</a:t>
                </a:r>
                <a:r>
                  <a:rPr lang="zh-CN" altLang="en-US" dirty="0">
                    <a:highlight>
                      <a:srgbClr val="FFFF00"/>
                    </a:highlight>
                  </a:rPr>
                  <a:t>如果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en-US" i="1" smtClean="0">
                            <a:solidFill>
                              <a:srgbClr val="836967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CN" altLang="en-US" i="1" smtClean="0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func>
                          <m:funcPr>
                            <m:ctrlPr>
                              <a:rPr lang="zh-CN" altLang="en-US" i="1" smtClean="0"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zh-CN" altLang="en-US" i="1" smtClean="0">
                                    <a:solidFill>
                                      <a:srgbClr val="836967"/>
                                    </a:solidFill>
                                    <a:highlight>
                                      <a:srgbClr val="FFFF00"/>
                                    </a:highlight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zh-CN" altLang="en-US" i="1" smtClean="0">
                                    <a:highlight>
                                      <a:srgbClr val="FFFF00"/>
                                    </a:highlight>
                                    <a:latin typeface="Cambria Math" panose="02040503050406030204" pitchFamily="18" charset="0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zh-CN" altLang="en-US" i="1" smtClean="0">
                                    <a:highlight>
                                      <a:srgbClr val="FFFF00"/>
                                    </a:highlight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sub>
                            </m:sSub>
                          </m:fName>
                          <m:e>
                            <m:r>
                              <a:rPr lang="zh-CN" altLang="en-US" i="1" smtClean="0"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func>
                      </m:sup>
                    </m:sSup>
                  </m:oMath>
                </a14:m>
                <a:r>
                  <a:rPr lang="en-US" altLang="zh-CN" dirty="0">
                    <a:highlight>
                      <a:srgbClr val="FFFF00"/>
                    </a:highlight>
                  </a:rPr>
                  <a:t> &lt; f(n)</a:t>
                </a:r>
                <a:r>
                  <a:rPr lang="zh-CN" altLang="en-US" dirty="0">
                    <a:highlight>
                      <a:srgbClr val="FFFF00"/>
                    </a:highlight>
                  </a:rPr>
                  <a:t>，则</a:t>
                </a:r>
                <a:r>
                  <a:rPr lang="pt-BR" altLang="zh-CN" dirty="0">
                    <a:highlight>
                      <a:srgbClr val="FFFF00"/>
                    </a:highlight>
                  </a:rPr>
                  <a:t>T(n) = </a:t>
                </a:r>
                <a:r>
                  <a:rPr lang="en-US" altLang="zh-CN" dirty="0">
                    <a:highlight>
                      <a:srgbClr val="FFFF00"/>
                    </a:highlight>
                  </a:rPr>
                  <a:t>f(n)</a:t>
                </a:r>
              </a:p>
              <a:p>
                <a:pPr marL="0" indent="0">
                  <a:buNone/>
                </a:pPr>
                <a:endParaRPr lang="en-US" altLang="zh-CN" dirty="0"/>
              </a:p>
              <a:p>
                <a:pPr marL="0" indent="0">
                  <a:buNone/>
                </a:pPr>
                <a:r>
                  <a:rPr lang="zh-CN" altLang="pt-BR" dirty="0"/>
                  <a:t>例： </a:t>
                </a:r>
                <a:r>
                  <a:rPr lang="pt-BR" altLang="zh-CN" dirty="0"/>
                  <a:t>T(n)=9T(n/3)+n</a:t>
                </a:r>
              </a:p>
              <a:p>
                <a:pPr marL="0" indent="0">
                  <a:buNone/>
                </a:pPr>
                <a:r>
                  <a:rPr lang="pt-BR" altLang="zh-CN" dirty="0"/>
                  <a:t>	f(n)=n</a:t>
                </a:r>
                <a:r>
                  <a:rPr lang="zh-CN" altLang="pt-BR" dirty="0"/>
                  <a:t>，</a:t>
                </a:r>
                <a:r>
                  <a:rPr lang="pt-BR" altLang="zh-CN" dirty="0"/>
                  <a:t> a=9</a:t>
                </a:r>
                <a:r>
                  <a:rPr lang="zh-CN" altLang="pt-BR" dirty="0"/>
                  <a:t>，</a:t>
                </a:r>
                <a:r>
                  <a:rPr lang="pt-BR" altLang="zh-CN" dirty="0"/>
                  <a:t>b=3</a:t>
                </a:r>
                <a:r>
                  <a:rPr lang="zh-CN" altLang="pt-BR" dirty="0"/>
                  <a:t>，</a:t>
                </a:r>
                <a:r>
                  <a:rPr lang="zh-CN" altLang="en-US" dirty="0">
                    <a:solidFill>
                      <a:srgbClr val="836967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en-US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func>
                          <m:funcPr>
                            <m:ctrlPr>
                              <a:rPr lang="zh-CN" altLang="en-US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zh-CN" altLang="en-US" i="1">
                                    <a:solidFill>
                                      <a:srgbClr val="836967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sub>
                            </m:sSub>
                          </m:fName>
                          <m:e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func>
                      </m:sup>
                    </m:sSup>
                  </m:oMath>
                </a14:m>
                <a:r>
                  <a:rPr lang="en-US" altLang="zh-CN" dirty="0"/>
                  <a:t>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en-US" i="1" dirty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CN" altLang="en-US" i="1" dirty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zh-CN" altLang="en-US" dirty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dirty="0"/>
                  <a:t> </a:t>
                </a:r>
                <a:r>
                  <a:rPr lang="zh-CN" altLang="en-US" dirty="0"/>
                  <a:t>，此时</a:t>
                </a:r>
                <a:r>
                  <a:rPr lang="en-US" altLang="zh-CN" dirty="0"/>
                  <a:t>f(n) &lt;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en-US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func>
                          <m:funcPr>
                            <m:ctrlPr>
                              <a:rPr lang="zh-CN" altLang="en-US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zh-CN" altLang="en-US" i="1">
                                    <a:solidFill>
                                      <a:srgbClr val="836967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sub>
                            </m:sSub>
                          </m:fName>
                          <m:e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func>
                      </m:sup>
                    </m:sSup>
                  </m:oMath>
                </a14:m>
                <a:endParaRPr lang="en-US" altLang="zh-CN" dirty="0"/>
              </a:p>
              <a:p>
                <a:pPr marL="0" indent="0">
                  <a:buNone/>
                </a:pPr>
                <a:r>
                  <a:rPr lang="zh-CN" altLang="en-US" dirty="0"/>
                  <a:t>则</a:t>
                </a:r>
                <a:r>
                  <a:rPr lang="en-US" altLang="zh-CN" dirty="0"/>
                  <a:t>T(n) =</a:t>
                </a:r>
                <a:r>
                  <a:rPr lang="el-GR" altLang="zh-CN" dirty="0"/>
                  <a:t>Θ</a:t>
                </a:r>
                <a:r>
                  <a:rPr lang="en-US" altLang="zh-CN" dirty="0"/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en-US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func>
                          <m:funcPr>
                            <m:ctrlPr>
                              <a:rPr lang="zh-CN" altLang="en-US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zh-CN" altLang="en-US" i="1">
                                    <a:solidFill>
                                      <a:srgbClr val="836967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sub>
                            </m:sSub>
                          </m:fName>
                          <m:e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func>
                      </m:sup>
                    </m:sSup>
                  </m:oMath>
                </a14:m>
                <a:r>
                  <a:rPr lang="en-US" altLang="zh-CN" dirty="0"/>
                  <a:t>)  = </a:t>
                </a:r>
                <a:r>
                  <a:rPr lang="el-GR" altLang="zh-CN" dirty="0"/>
                  <a:t>Θ</a:t>
                </a:r>
                <a:r>
                  <a:rPr lang="en-US" altLang="zh-CN" dirty="0"/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en-US" i="1" dirty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CN" altLang="en-US" i="1" dirty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zh-CN" altLang="en-US" dirty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dirty="0"/>
                  <a:t>)</a:t>
                </a:r>
              </a:p>
            </p:txBody>
          </p:sp>
        </mc:Choice>
        <mc:Fallback>
          <p:sp>
            <p:nvSpPr>
              <p:cNvPr id="7" name="内容占位符 6">
                <a:extLst>
                  <a:ext uri="{FF2B5EF4-FFF2-40B4-BE49-F238E27FC236}">
                    <a16:creationId xmlns:a16="http://schemas.microsoft.com/office/drawing/2014/main" id="{58C6583D-8D77-4D39-9360-86D8EA84F0F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314325"/>
                <a:ext cx="10515600" cy="5862638"/>
              </a:xfrm>
              <a:blipFill>
                <a:blip r:embed="rId2"/>
                <a:stretch>
                  <a:fillRect l="-1043" t="-13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40786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8E55CF0-14E1-4EAA-9582-FDBDC945B0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一、绪论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43F2813-7ED8-4108-98C6-0997A6DCF4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b="1" dirty="0"/>
              <a:t>1.</a:t>
            </a:r>
            <a:r>
              <a:rPr lang="zh-CN" altLang="en-US" b="1" dirty="0"/>
              <a:t>算法概述</a:t>
            </a:r>
            <a:endParaRPr lang="en-US" altLang="zh-CN" b="1" dirty="0"/>
          </a:p>
          <a:p>
            <a:r>
              <a:rPr lang="en-US" altLang="zh-CN" b="1" dirty="0"/>
              <a:t>2.</a:t>
            </a:r>
            <a:r>
              <a:rPr lang="zh-CN" altLang="en-US" b="1" dirty="0"/>
              <a:t>算法复杂性分析</a:t>
            </a:r>
            <a:endParaRPr lang="en-US" altLang="zh-CN" b="1" dirty="0"/>
          </a:p>
          <a:p>
            <a:r>
              <a:rPr lang="en-US" altLang="zh-CN" b="1" dirty="0"/>
              <a:t>3.</a:t>
            </a:r>
            <a:r>
              <a:rPr lang="zh-CN" altLang="en-US" b="1" dirty="0"/>
              <a:t>渐进复杂性</a:t>
            </a:r>
            <a:endParaRPr lang="en-US" altLang="zh-CN" b="1" dirty="0"/>
          </a:p>
          <a:p>
            <a:r>
              <a:rPr lang="en-US" altLang="zh-CN" b="1" dirty="0"/>
              <a:t>4.</a:t>
            </a:r>
            <a:r>
              <a:rPr lang="zh-CN" altLang="en-US" b="1" dirty="0"/>
              <a:t>渐进记号</a:t>
            </a:r>
            <a:endParaRPr lang="en-US" altLang="zh-CN" b="1" dirty="0"/>
          </a:p>
          <a:p>
            <a:r>
              <a:rPr lang="en-US" altLang="zh-CN" b="1" dirty="0"/>
              <a:t>5.</a:t>
            </a:r>
            <a:r>
              <a:rPr lang="zh-CN" altLang="en-US" b="1" dirty="0"/>
              <a:t>递归方程解的渐进阶求法（套用公式法）</a:t>
            </a:r>
            <a:endParaRPr lang="en-US" altLang="zh-CN" b="1" dirty="0"/>
          </a:p>
          <a:p>
            <a:endParaRPr lang="en-US" altLang="zh-CN" b="1" dirty="0"/>
          </a:p>
          <a:p>
            <a:endParaRPr lang="en-US" altLang="zh-CN" b="1" dirty="0"/>
          </a:p>
          <a:p>
            <a:endParaRPr lang="en-US" altLang="zh-CN" b="1" dirty="0"/>
          </a:p>
          <a:p>
            <a:endParaRPr lang="en-US" altLang="zh-CN" b="1" dirty="0"/>
          </a:p>
        </p:txBody>
      </p:sp>
    </p:spTree>
    <p:extLst>
      <p:ext uri="{BB962C8B-B14F-4D97-AF65-F5344CB8AC3E}">
        <p14:creationId xmlns:p14="http://schemas.microsoft.com/office/powerpoint/2010/main" val="29634067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43F2813-7ED8-4108-98C6-0997A6DCF4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19150"/>
            <a:ext cx="10515600" cy="5357813"/>
          </a:xfrm>
        </p:spPr>
        <p:txBody>
          <a:bodyPr>
            <a:normAutofit/>
          </a:bodyPr>
          <a:lstStyle/>
          <a:p>
            <a:r>
              <a:rPr lang="en-US" altLang="zh-CN" b="1" dirty="0"/>
              <a:t>1.</a:t>
            </a:r>
            <a:r>
              <a:rPr lang="zh-CN" altLang="en-US" b="1" dirty="0"/>
              <a:t>算法概述</a:t>
            </a:r>
            <a:endParaRPr lang="en-US" altLang="zh-CN" b="1" dirty="0"/>
          </a:p>
          <a:p>
            <a:pPr marL="0" indent="0">
              <a:buNone/>
            </a:pPr>
            <a:r>
              <a:rPr lang="zh-CN" altLang="en-US" dirty="0"/>
              <a:t>通俗地讲， 算法是指解决问题的一种方法或一个过程。</a:t>
            </a:r>
          </a:p>
          <a:p>
            <a:pPr marL="0" indent="0">
              <a:buNone/>
            </a:pPr>
            <a:r>
              <a:rPr lang="zh-CN" altLang="en-US" dirty="0"/>
              <a:t>严格地讲， 算法是由若干条指令组成的有穷序列</a:t>
            </a:r>
            <a:r>
              <a:rPr lang="en-US" altLang="zh-CN" dirty="0"/>
              <a:t>,</a:t>
            </a:r>
            <a:r>
              <a:rPr lang="zh-CN" altLang="en-US" dirty="0"/>
              <a:t>且满足下述性质：</a:t>
            </a:r>
          </a:p>
          <a:p>
            <a:pPr marL="0" indent="0">
              <a:buNone/>
            </a:pPr>
            <a:r>
              <a:rPr lang="en-US" altLang="zh-CN" dirty="0"/>
              <a:t>(1) </a:t>
            </a:r>
            <a:r>
              <a:rPr lang="zh-CN" altLang="en-US" dirty="0">
                <a:highlight>
                  <a:srgbClr val="FFFF00"/>
                </a:highlight>
              </a:rPr>
              <a:t>输入</a:t>
            </a:r>
            <a:r>
              <a:rPr lang="en-US" altLang="zh-CN" dirty="0"/>
              <a:t>: </a:t>
            </a:r>
            <a:r>
              <a:rPr lang="zh-CN" altLang="en-US" dirty="0"/>
              <a:t>有零个或多个由外部提供的量作为算法的输入。</a:t>
            </a:r>
          </a:p>
          <a:p>
            <a:pPr marL="0" indent="0">
              <a:buNone/>
            </a:pPr>
            <a:r>
              <a:rPr lang="en-US" altLang="zh-CN" dirty="0"/>
              <a:t>(2) </a:t>
            </a:r>
            <a:r>
              <a:rPr lang="zh-CN" altLang="en-US" dirty="0">
                <a:highlight>
                  <a:srgbClr val="FFFF00"/>
                </a:highlight>
              </a:rPr>
              <a:t>输出</a:t>
            </a:r>
            <a:r>
              <a:rPr lang="en-US" altLang="zh-CN" dirty="0"/>
              <a:t>: </a:t>
            </a:r>
            <a:r>
              <a:rPr lang="zh-CN" altLang="en-US" dirty="0"/>
              <a:t>算法产生至少一个量作为输出。</a:t>
            </a:r>
          </a:p>
          <a:p>
            <a:pPr marL="0" indent="0">
              <a:buNone/>
            </a:pPr>
            <a:r>
              <a:rPr lang="en-US" altLang="zh-CN" dirty="0"/>
              <a:t>(3) </a:t>
            </a:r>
            <a:r>
              <a:rPr lang="zh-CN" altLang="en-US" dirty="0">
                <a:highlight>
                  <a:srgbClr val="FFFF00"/>
                </a:highlight>
              </a:rPr>
              <a:t>确定性</a:t>
            </a:r>
            <a:r>
              <a:rPr lang="en-US" altLang="zh-CN" dirty="0"/>
              <a:t>: </a:t>
            </a:r>
            <a:r>
              <a:rPr lang="zh-CN" altLang="en-US" dirty="0"/>
              <a:t>组成算法的每条指令是清晰的，无歧义的。</a:t>
            </a:r>
          </a:p>
          <a:p>
            <a:pPr marL="0" indent="0">
              <a:buNone/>
            </a:pPr>
            <a:r>
              <a:rPr lang="en-US" altLang="zh-CN" dirty="0"/>
              <a:t>(4) </a:t>
            </a:r>
            <a:r>
              <a:rPr lang="zh-CN" altLang="en-US" dirty="0">
                <a:highlight>
                  <a:srgbClr val="FFFF00"/>
                </a:highlight>
              </a:rPr>
              <a:t>有限性</a:t>
            </a:r>
            <a:r>
              <a:rPr lang="en-US" altLang="zh-CN" dirty="0"/>
              <a:t>: </a:t>
            </a:r>
            <a:r>
              <a:rPr lang="zh-CN" altLang="en-US" dirty="0"/>
              <a:t>算法中每条指令执行次数是有限的，执行每条指令的时间也是有限的。</a:t>
            </a:r>
          </a:p>
        </p:txBody>
      </p:sp>
    </p:spTree>
    <p:extLst>
      <p:ext uri="{BB962C8B-B14F-4D97-AF65-F5344CB8AC3E}">
        <p14:creationId xmlns:p14="http://schemas.microsoft.com/office/powerpoint/2010/main" val="10146002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6D531D5-80EA-42AB-B443-9D8501328F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9550"/>
            <a:ext cx="10515600" cy="6562725"/>
          </a:xfrm>
        </p:spPr>
        <p:txBody>
          <a:bodyPr>
            <a:normAutofit/>
          </a:bodyPr>
          <a:lstStyle/>
          <a:p>
            <a:r>
              <a:rPr lang="en-US" altLang="zh-CN" b="1" dirty="0"/>
              <a:t>2.</a:t>
            </a:r>
            <a:r>
              <a:rPr lang="zh-CN" altLang="en-US" b="1" dirty="0"/>
              <a:t>算法复杂性分析</a:t>
            </a:r>
            <a:endParaRPr lang="en-US" altLang="zh-CN" b="1" dirty="0"/>
          </a:p>
          <a:p>
            <a:pPr marL="0" indent="0">
              <a:buNone/>
            </a:pPr>
            <a:r>
              <a:rPr lang="zh-CN" altLang="en-US" dirty="0"/>
              <a:t>一个算法的复杂性的高低体现在运行该算法所需的计算机资源（主要指时间和空间资源）的多少上。算法的复杂性分为：时间复杂性和空间复杂性。</a:t>
            </a: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~~</a:t>
            </a:r>
            <a:r>
              <a:rPr lang="zh-CN" altLang="en-US" dirty="0"/>
              <a:t>主要考虑如下三种情况下的时间复杂度：</a:t>
            </a:r>
          </a:p>
          <a:p>
            <a:pPr marL="0" indent="0">
              <a:buNone/>
            </a:pPr>
            <a:r>
              <a:rPr lang="zh-CN" altLang="en-US" dirty="0"/>
              <a:t>最坏情况；最好情况；平均情况。</a:t>
            </a: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r>
              <a:rPr lang="zh-CN" altLang="en-US" dirty="0">
                <a:highlight>
                  <a:srgbClr val="FFFF00"/>
                </a:highlight>
              </a:rPr>
              <a:t>时间复杂性的计算方法 </a:t>
            </a:r>
            <a:r>
              <a:rPr lang="en-US" altLang="zh-CN" dirty="0">
                <a:highlight>
                  <a:srgbClr val="FFFF00"/>
                </a:highlight>
              </a:rPr>
              <a:t>:</a:t>
            </a:r>
          </a:p>
          <a:p>
            <a:pPr marL="0" indent="0">
              <a:buNone/>
            </a:pPr>
            <a:r>
              <a:rPr lang="zh-CN" altLang="en-US" dirty="0"/>
              <a:t>加、减、乘、除、比较、赋值等操作，一般被看作是基本操作，并约定所用的时间都是一个单位时间；通过计算这些操作分别执行了多少次来确定程序总的执行步数。一般地，一些关键操作执行的次数决定了算法的时间复杂度。</a:t>
            </a:r>
          </a:p>
        </p:txBody>
      </p:sp>
    </p:spTree>
    <p:extLst>
      <p:ext uri="{BB962C8B-B14F-4D97-AF65-F5344CB8AC3E}">
        <p14:creationId xmlns:p14="http://schemas.microsoft.com/office/powerpoint/2010/main" val="14243124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6D531D5-80EA-42AB-B443-9D8501328F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9550"/>
            <a:ext cx="10515600" cy="6562725"/>
          </a:xfrm>
        </p:spPr>
        <p:txBody>
          <a:bodyPr>
            <a:normAutofit/>
          </a:bodyPr>
          <a:lstStyle/>
          <a:p>
            <a:r>
              <a:rPr lang="zh-CN" altLang="en-US" dirty="0"/>
              <a:t>例：寻找最大元素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int Max(T a[], int n){ 			//</a:t>
            </a:r>
            <a:r>
              <a:rPr lang="zh-CN" altLang="en-US" dirty="0"/>
              <a:t>寻找 </a:t>
            </a:r>
            <a:r>
              <a:rPr lang="en-US" altLang="zh-CN" dirty="0"/>
              <a:t>a[0:n-1]</a:t>
            </a:r>
            <a:r>
              <a:rPr lang="zh-CN" altLang="en-US" dirty="0"/>
              <a:t>中的最大元素</a:t>
            </a:r>
          </a:p>
          <a:p>
            <a:pPr marL="0" indent="0">
              <a:buNone/>
            </a:pPr>
            <a:r>
              <a:rPr lang="en-US" altLang="zh-CN" dirty="0"/>
              <a:t>	int </a:t>
            </a:r>
            <a:r>
              <a:rPr lang="en-US" altLang="zh-CN" dirty="0" err="1"/>
              <a:t>tmp</a:t>
            </a:r>
            <a:r>
              <a:rPr lang="en-US" altLang="zh-CN" dirty="0"/>
              <a:t> = 0; </a:t>
            </a:r>
          </a:p>
          <a:p>
            <a:pPr marL="0" indent="0">
              <a:buNone/>
            </a:pPr>
            <a:r>
              <a:rPr lang="en-US" altLang="zh-CN" dirty="0"/>
              <a:t>	for (int </a:t>
            </a:r>
            <a:r>
              <a:rPr lang="en-US" altLang="zh-CN" dirty="0" err="1"/>
              <a:t>i</a:t>
            </a:r>
            <a:r>
              <a:rPr lang="en-US" altLang="zh-CN" dirty="0"/>
              <a:t> =0; </a:t>
            </a:r>
            <a:r>
              <a:rPr lang="en-US" altLang="zh-CN" dirty="0" err="1"/>
              <a:t>i</a:t>
            </a:r>
            <a:r>
              <a:rPr lang="en-US" altLang="zh-CN" dirty="0"/>
              <a:t> &lt; n; </a:t>
            </a:r>
            <a:r>
              <a:rPr lang="en-US" altLang="zh-CN" dirty="0" err="1"/>
              <a:t>i</a:t>
            </a:r>
            <a:r>
              <a:rPr lang="en-US" altLang="zh-CN" dirty="0"/>
              <a:t>++) </a:t>
            </a:r>
          </a:p>
          <a:p>
            <a:pPr marL="0" indent="0">
              <a:buNone/>
            </a:pPr>
            <a:r>
              <a:rPr lang="en-US" altLang="zh-CN" dirty="0"/>
              <a:t>		if (</a:t>
            </a:r>
            <a:r>
              <a:rPr lang="en-US" altLang="zh-CN" dirty="0" err="1"/>
              <a:t>tmp</a:t>
            </a:r>
            <a:r>
              <a:rPr lang="en-US" altLang="zh-CN" dirty="0"/>
              <a:t> &lt; a[</a:t>
            </a:r>
            <a:r>
              <a:rPr lang="en-US" altLang="zh-CN" dirty="0" err="1"/>
              <a:t>i</a:t>
            </a:r>
            <a:r>
              <a:rPr lang="en-US" altLang="zh-CN" dirty="0"/>
              <a:t>])              </a:t>
            </a:r>
          </a:p>
          <a:p>
            <a:pPr marL="0" indent="0">
              <a:buNone/>
            </a:pPr>
            <a:r>
              <a:rPr lang="en-US" altLang="zh-CN" dirty="0"/>
              <a:t>			</a:t>
            </a:r>
            <a:r>
              <a:rPr lang="en-US" altLang="zh-CN" dirty="0" err="1"/>
              <a:t>tmp</a:t>
            </a:r>
            <a:r>
              <a:rPr lang="en-US" altLang="zh-CN" dirty="0"/>
              <a:t> = a[</a:t>
            </a:r>
            <a:r>
              <a:rPr lang="en-US" altLang="zh-CN" dirty="0" err="1"/>
              <a:t>i</a:t>
            </a:r>
            <a:r>
              <a:rPr lang="en-US" altLang="zh-CN" dirty="0"/>
              <a:t>]; </a:t>
            </a:r>
          </a:p>
          <a:p>
            <a:pPr marL="0" indent="0">
              <a:buNone/>
            </a:pPr>
            <a:r>
              <a:rPr lang="en-US" altLang="zh-CN" dirty="0"/>
              <a:t>	return </a:t>
            </a:r>
            <a:r>
              <a:rPr lang="en-US" altLang="zh-CN" dirty="0" err="1"/>
              <a:t>tmp</a:t>
            </a:r>
            <a:r>
              <a:rPr lang="en-US" altLang="zh-CN" dirty="0"/>
              <a:t>;</a:t>
            </a:r>
          </a:p>
          <a:p>
            <a:pPr marL="0" indent="0">
              <a:buNone/>
            </a:pPr>
            <a:r>
              <a:rPr lang="en-US" altLang="zh-CN" dirty="0"/>
              <a:t>}</a:t>
            </a:r>
          </a:p>
          <a:p>
            <a:pPr marL="0" indent="0">
              <a:buNone/>
            </a:pPr>
            <a:r>
              <a:rPr lang="en-US" altLang="zh-CN" dirty="0">
                <a:highlight>
                  <a:srgbClr val="FFFF00"/>
                </a:highlight>
              </a:rPr>
              <a:t> T(n)= O(n)</a:t>
            </a:r>
          </a:p>
        </p:txBody>
      </p:sp>
    </p:spTree>
    <p:extLst>
      <p:ext uri="{BB962C8B-B14F-4D97-AF65-F5344CB8AC3E}">
        <p14:creationId xmlns:p14="http://schemas.microsoft.com/office/powerpoint/2010/main" val="12595662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46D531D5-80EA-42AB-B443-9D8501328F2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209550"/>
                <a:ext cx="10515600" cy="6562725"/>
              </a:xfrm>
            </p:spPr>
            <p:txBody>
              <a:bodyPr>
                <a:normAutofit/>
              </a:bodyPr>
              <a:lstStyle/>
              <a:p>
                <a:r>
                  <a:rPr lang="en-US" altLang="zh-CN" b="1" dirty="0"/>
                  <a:t>3.</a:t>
                </a:r>
                <a:r>
                  <a:rPr lang="zh-CN" altLang="en-US" b="1" dirty="0"/>
                  <a:t>渐进复杂性</a:t>
                </a:r>
                <a:endParaRPr lang="en-US" altLang="zh-CN" b="1" dirty="0"/>
              </a:p>
              <a:p>
                <a:pPr marL="0" indent="0">
                  <a:buNone/>
                </a:pPr>
                <a:r>
                  <a:rPr lang="zh-CN" altLang="en-US" dirty="0"/>
                  <a:t>例如：</a:t>
                </a:r>
                <a:r>
                  <a:rPr lang="en-US" altLang="zh-CN" dirty="0"/>
                  <a:t>T(n) = 3</a:t>
                </a:r>
                <a:r>
                  <a:rPr lang="zh-CN" altLang="en-US" dirty="0">
                    <a:solidFill>
                      <a:srgbClr val="836967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en-US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zh-CN" altLang="en-US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zh-CN" alt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dirty="0"/>
                  <a:t>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en-US" i="1" dirty="0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dirty="0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zh-CN" altLang="en-US" i="1" dirty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zh-CN" altLang="en-US" dirty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dirty="0"/>
                  <a:t> + n + 1</a:t>
                </a:r>
              </a:p>
              <a:p>
                <a:pPr marL="0" indent="0">
                  <a:buNone/>
                </a:pPr>
                <a:r>
                  <a:rPr lang="en-US" altLang="zh-CN" dirty="0"/>
                  <a:t>	 </a:t>
                </a:r>
                <a:r>
                  <a:rPr lang="zh-CN" altLang="en-US" dirty="0"/>
                  <a:t>则 </a:t>
                </a:r>
                <a:r>
                  <a:rPr lang="en-US" altLang="zh-CN" dirty="0"/>
                  <a:t>T~(n) = 3</a:t>
                </a:r>
                <a:r>
                  <a:rPr lang="zh-CN" altLang="en-US" dirty="0">
                    <a:solidFill>
                      <a:srgbClr val="836967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en-US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zh-CN" altLang="en-US" i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zh-CN" alt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altLang="zh-CN" dirty="0"/>
              </a:p>
              <a:p>
                <a:pPr marL="0" indent="0">
                  <a:buNone/>
                </a:pPr>
                <a:r>
                  <a:rPr lang="en-US" altLang="zh-CN" dirty="0"/>
                  <a:t>	</a:t>
                </a:r>
                <a:r>
                  <a:rPr lang="zh-CN" altLang="en-US" dirty="0"/>
                  <a:t>进一步简化</a:t>
                </a:r>
                <a:r>
                  <a:rPr lang="en-US" altLang="zh-CN" dirty="0"/>
                  <a:t>: T~(n)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en-US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zh-CN" altLang="en-US" i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en-US" altLang="zh-CN" dirty="0"/>
              </a:p>
              <a:p>
                <a:pPr marL="0" indent="0">
                  <a:buNone/>
                </a:pPr>
                <a:endParaRPr lang="en-US" altLang="zh-CN" dirty="0"/>
              </a:p>
              <a:p>
                <a:pPr marL="0" indent="0">
                  <a:buNone/>
                </a:pPr>
                <a:r>
                  <a:rPr lang="zh-CN" altLang="en-US" dirty="0"/>
                  <a:t>概念：设 </a:t>
                </a:r>
                <a:r>
                  <a:rPr lang="en-US" altLang="zh-CN" dirty="0"/>
                  <a:t>T(n)</a:t>
                </a:r>
                <a:r>
                  <a:rPr lang="zh-CN" altLang="en-US" dirty="0"/>
                  <a:t>是算法 </a:t>
                </a:r>
                <a:r>
                  <a:rPr lang="en-US" altLang="zh-CN" dirty="0"/>
                  <a:t>A </a:t>
                </a:r>
                <a:r>
                  <a:rPr lang="zh-CN" altLang="en-US" dirty="0"/>
                  <a:t>的复杂性函数。一般说来，当 </a:t>
                </a:r>
                <a:r>
                  <a:rPr lang="en-US" altLang="zh-CN" dirty="0"/>
                  <a:t>n </a:t>
                </a:r>
                <a:r>
                  <a:rPr lang="zh-CN" altLang="en-US" dirty="0"/>
                  <a:t>单调增加趋于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zh-CN" altLang="en-US" dirty="0"/>
                  <a:t>时，</a:t>
                </a:r>
                <a:r>
                  <a:rPr lang="en-US" altLang="zh-CN" dirty="0"/>
                  <a:t>T(n)</a:t>
                </a:r>
                <a:r>
                  <a:rPr lang="zh-CN" altLang="en-US" dirty="0"/>
                  <a:t>也将单调增加趋于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 </m:t>
                    </m:r>
                  </m:oMath>
                </a14:m>
                <a:r>
                  <a:rPr lang="zh-CN" altLang="en-US" dirty="0"/>
                  <a:t>。如果存在函数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altLang="zh-CN" i="1" dirty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acc>
                    <m:d>
                      <m:dPr>
                        <m:ctrlPr>
                          <a:rPr lang="en-US" altLang="zh-CN" i="1" dirty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US" altLang="zh-CN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zh-CN" altLang="en-US" dirty="0"/>
                  <a:t>，使得当 </a:t>
                </a:r>
                <a:r>
                  <a:rPr lang="en-US" altLang="zh-CN" dirty="0"/>
                  <a:t>n -&gt;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zh-CN" altLang="en-US" dirty="0"/>
                  <a:t>时有 </a:t>
                </a:r>
                <a:r>
                  <a:rPr lang="en-US" altLang="zh-CN" dirty="0"/>
                  <a:t>(T(n) -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altLang="zh-CN" i="1" dirty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acc>
                    <m:d>
                      <m:dPr>
                        <m:ctrlPr>
                          <a:rPr lang="en-US" altLang="zh-CN" i="1" dirty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US" altLang="zh-CN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dirty="0"/>
                  <a:t>)/T(n)  -&gt; 0</a:t>
                </a:r>
                <a:r>
                  <a:rPr lang="zh-CN" altLang="en-US" dirty="0"/>
                  <a:t>，则称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altLang="zh-CN" i="1" dirty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acc>
                    <m:d>
                      <m:dPr>
                        <m:ctrlPr>
                          <a:rPr lang="en-US" altLang="zh-CN" i="1" dirty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</m:oMath>
                </a14:m>
                <a:r>
                  <a:rPr lang="zh-CN" altLang="en-US" dirty="0"/>
                  <a:t>是 </a:t>
                </a:r>
                <a:r>
                  <a:rPr lang="en-US" altLang="zh-CN" dirty="0"/>
                  <a:t>T(n)</a:t>
                </a:r>
                <a:r>
                  <a:rPr lang="zh-CN" altLang="en-US" dirty="0"/>
                  <a:t>当 </a:t>
                </a:r>
                <a:r>
                  <a:rPr lang="en-US" altLang="zh-CN" dirty="0"/>
                  <a:t>n -&gt;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zh-CN" altLang="en-US" dirty="0"/>
                  <a:t>时的渐近性态，或称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altLang="zh-CN" i="1" dirty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acc>
                    <m:d>
                      <m:dPr>
                        <m:ctrlPr>
                          <a:rPr lang="en-US" altLang="zh-CN" i="1" dirty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</m:oMath>
                </a14:m>
                <a:r>
                  <a:rPr lang="zh-CN" altLang="en-US" dirty="0"/>
                  <a:t>是算法 </a:t>
                </a:r>
                <a:r>
                  <a:rPr lang="en-US" altLang="zh-CN" dirty="0"/>
                  <a:t>A </a:t>
                </a:r>
                <a:r>
                  <a:rPr lang="zh-CN" altLang="en-US" dirty="0"/>
                  <a:t>当 </a:t>
                </a:r>
                <a:r>
                  <a:rPr lang="en-US" altLang="zh-CN" dirty="0"/>
                  <a:t>n -&gt;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zh-CN" altLang="en-US" dirty="0"/>
                  <a:t>的渐近复杂性（而与 </a:t>
                </a:r>
                <a:r>
                  <a:rPr lang="en-US" altLang="zh-CN" dirty="0"/>
                  <a:t>T(n)</a:t>
                </a:r>
                <a:r>
                  <a:rPr lang="zh-CN" altLang="en-US" dirty="0"/>
                  <a:t>相区别）。</a:t>
                </a:r>
                <a:endParaRPr lang="en-US" altLang="zh-CN" dirty="0"/>
              </a:p>
              <a:p>
                <a:pPr marL="0" indent="0">
                  <a:buNone/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46D531D5-80EA-42AB-B443-9D8501328F2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209550"/>
                <a:ext cx="10515600" cy="6562725"/>
              </a:xfrm>
              <a:blipFill>
                <a:blip r:embed="rId2"/>
                <a:stretch>
                  <a:fillRect l="-1217" t="-167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45881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内容占位符 6">
                <a:extLst>
                  <a:ext uri="{FF2B5EF4-FFF2-40B4-BE49-F238E27FC236}">
                    <a16:creationId xmlns:a16="http://schemas.microsoft.com/office/drawing/2014/main" id="{58C6583D-8D77-4D39-9360-86D8EA84F0F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314325"/>
                <a:ext cx="10515600" cy="5862638"/>
              </a:xfrm>
            </p:spPr>
            <p:txBody>
              <a:bodyPr/>
              <a:lstStyle/>
              <a:p>
                <a:r>
                  <a:rPr lang="en-US" altLang="zh-CN" b="1" dirty="0"/>
                  <a:t>4.</a:t>
                </a:r>
                <a:r>
                  <a:rPr lang="zh-CN" altLang="en-US" b="1" dirty="0"/>
                  <a:t>渐进记号</a:t>
                </a:r>
                <a:endParaRPr lang="en-US" altLang="zh-CN" b="1" dirty="0"/>
              </a:p>
              <a:p>
                <a:r>
                  <a:rPr lang="en-US" altLang="zh-CN" dirty="0">
                    <a:highlight>
                      <a:srgbClr val="FFFF00"/>
                    </a:highlight>
                  </a:rPr>
                  <a:t>(1) </a:t>
                </a:r>
                <a:r>
                  <a:rPr lang="zh-CN" altLang="en-US" dirty="0">
                    <a:highlight>
                      <a:srgbClr val="FFFF00"/>
                    </a:highlight>
                  </a:rPr>
                  <a:t>渐近记号 </a:t>
                </a:r>
                <a:r>
                  <a:rPr lang="en-US" altLang="zh-CN" dirty="0">
                    <a:highlight>
                      <a:srgbClr val="FFFF00"/>
                    </a:highlight>
                  </a:rPr>
                  <a:t>O</a:t>
                </a:r>
                <a:r>
                  <a:rPr lang="zh-CN" altLang="en-US" dirty="0"/>
                  <a:t>：</a:t>
                </a:r>
                <a:endParaRPr lang="en-US" altLang="zh-CN" dirty="0"/>
              </a:p>
              <a:p>
                <a:pPr marL="0" indent="0">
                  <a:buNone/>
                </a:pPr>
                <a:r>
                  <a:rPr lang="en-US" altLang="zh-CN" dirty="0"/>
                  <a:t>	 f(n)=O(g(n))</a:t>
                </a:r>
                <a:r>
                  <a:rPr lang="zh-CN" altLang="en-US" dirty="0"/>
                  <a:t>当且仅当存在正的常数 </a:t>
                </a:r>
                <a:r>
                  <a:rPr lang="en-US" altLang="zh-CN" dirty="0"/>
                  <a:t>C </a:t>
                </a:r>
                <a:r>
                  <a:rPr lang="zh-CN" altLang="en-US" dirty="0"/>
                  <a:t>和 </a:t>
                </a:r>
                <a:r>
                  <a:rPr lang="en-US" altLang="zh-CN" dirty="0"/>
                  <a:t>n0 </a:t>
                </a:r>
                <a:r>
                  <a:rPr lang="zh-CN" altLang="en-US" dirty="0"/>
                  <a:t>，使得对于所有的 </a:t>
                </a:r>
                <a:r>
                  <a:rPr lang="en-US" altLang="zh-CN" dirty="0"/>
                  <a:t>n≥ n 0 </a:t>
                </a:r>
                <a:r>
                  <a:rPr lang="zh-CN" altLang="en-US" dirty="0"/>
                  <a:t>，有 </a:t>
                </a:r>
                <a:r>
                  <a:rPr lang="en-US" altLang="zh-CN" dirty="0"/>
                  <a:t>f(n)≤ Cg(n)</a:t>
                </a:r>
                <a:r>
                  <a:rPr lang="zh-CN" altLang="en-US" dirty="0"/>
                  <a:t>。此时，称 </a:t>
                </a:r>
                <a:r>
                  <a:rPr lang="en-US" altLang="zh-CN" dirty="0"/>
                  <a:t>g(n)</a:t>
                </a:r>
                <a:r>
                  <a:rPr lang="zh-CN" altLang="en-US" dirty="0"/>
                  <a:t>是 </a:t>
                </a:r>
                <a:r>
                  <a:rPr lang="en-US" altLang="zh-CN" dirty="0"/>
                  <a:t>f(n)</a:t>
                </a:r>
                <a:r>
                  <a:rPr lang="zh-CN" altLang="en-US" dirty="0"/>
                  <a:t>当 </a:t>
                </a:r>
                <a:r>
                  <a:rPr lang="en-US" altLang="zh-CN" dirty="0"/>
                  <a:t>n </a:t>
                </a:r>
                <a:r>
                  <a:rPr lang="zh-CN" altLang="en-US" dirty="0"/>
                  <a:t>充分大时的一个上界。</a:t>
                </a:r>
                <a:endParaRPr lang="en-US" altLang="zh-CN" dirty="0"/>
              </a:p>
              <a:p>
                <a:pPr marL="0" indent="0">
                  <a:buNone/>
                </a:pPr>
                <a:endParaRPr lang="en-US" altLang="zh-CN" dirty="0"/>
              </a:p>
              <a:p>
                <a:pPr marL="0" indent="0">
                  <a:buNone/>
                </a:pPr>
                <a:r>
                  <a:rPr lang="zh-CN" altLang="en-US" dirty="0"/>
                  <a:t>例：</a:t>
                </a:r>
                <a:r>
                  <a:rPr lang="en-US" altLang="zh-CN" dirty="0"/>
                  <a:t> 	3n+2 = O(n) </a:t>
                </a:r>
                <a:r>
                  <a:rPr lang="zh-CN" altLang="en-US" dirty="0"/>
                  <a:t>可取 </a:t>
                </a:r>
                <a:r>
                  <a:rPr lang="en-US" altLang="zh-CN" dirty="0"/>
                  <a:t>C=4</a:t>
                </a:r>
                <a:r>
                  <a:rPr lang="zh-CN" altLang="en-US" dirty="0"/>
                  <a:t>，</a:t>
                </a:r>
                <a:r>
                  <a:rPr lang="en-US" altLang="zh-CN" dirty="0"/>
                  <a:t>n0 =2</a:t>
                </a:r>
              </a:p>
              <a:p>
                <a:pPr marL="0" indent="0">
                  <a:buNone/>
                </a:pPr>
                <a:r>
                  <a:rPr lang="en-US" altLang="zh-CN" dirty="0"/>
                  <a:t>	100n+6 = O(n) </a:t>
                </a:r>
                <a:r>
                  <a:rPr lang="zh-CN" altLang="en-US" dirty="0"/>
                  <a:t>可取 </a:t>
                </a:r>
                <a:r>
                  <a:rPr lang="en-US" altLang="zh-CN" dirty="0"/>
                  <a:t>C=101</a:t>
                </a:r>
                <a:r>
                  <a:rPr lang="zh-CN" altLang="en-US" dirty="0"/>
                  <a:t>，</a:t>
                </a:r>
                <a:r>
                  <a:rPr lang="en-US" altLang="zh-CN" dirty="0"/>
                  <a:t>n0 =6</a:t>
                </a:r>
              </a:p>
              <a:p>
                <a:pPr marL="0" indent="0">
                  <a:buNone/>
                </a:pPr>
                <a:r>
                  <a:rPr lang="en-US" altLang="zh-CN" dirty="0"/>
                  <a:t>	10</a:t>
                </a:r>
                <a:r>
                  <a:rPr lang="zh-CN" altLang="en-US" dirty="0">
                    <a:solidFill>
                      <a:srgbClr val="836967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en-US" i="1" dirty="0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CN" altLang="en-US" i="1" dirty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zh-CN" altLang="en-US" i="0" dirty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zh-CN" altLang="en-US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dirty="0"/>
                  <a:t>+4n+3 = O(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en-US" i="1" dirty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CN" altLang="en-US" i="1" dirty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zh-CN" altLang="en-US" dirty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dirty="0"/>
                  <a:t> ) </a:t>
                </a:r>
                <a:r>
                  <a:rPr lang="zh-CN" altLang="en-US" dirty="0"/>
                  <a:t>可取 </a:t>
                </a:r>
                <a:r>
                  <a:rPr lang="en-US" altLang="zh-CN" dirty="0"/>
                  <a:t>C=17</a:t>
                </a:r>
                <a:r>
                  <a:rPr lang="zh-CN" altLang="en-US" dirty="0"/>
                  <a:t>，</a:t>
                </a:r>
                <a:r>
                  <a:rPr lang="en-US" altLang="zh-CN" dirty="0"/>
                  <a:t>n0 =3</a:t>
                </a:r>
                <a:r>
                  <a:rPr lang="zh-CN" altLang="en-US" dirty="0"/>
                  <a:t>（当取 </a:t>
                </a:r>
                <a:r>
                  <a:rPr lang="en-US" altLang="zh-CN" dirty="0"/>
                  <a:t>C=17 </a:t>
                </a:r>
                <a:r>
                  <a:rPr lang="zh-CN" altLang="en-US" dirty="0"/>
                  <a:t>时，</a:t>
                </a:r>
                <a:r>
                  <a:rPr lang="en-US" altLang="zh-CN" dirty="0"/>
                  <a:t>									n 0 =1 </a:t>
                </a:r>
                <a:r>
                  <a:rPr lang="zh-CN" altLang="en-US" dirty="0"/>
                  <a:t>即可）</a:t>
                </a:r>
              </a:p>
              <a:p>
                <a:pPr marL="0" indent="0">
                  <a:buNone/>
                </a:pPr>
                <a:r>
                  <a:rPr lang="en-US" altLang="zh-CN" dirty="0"/>
                  <a:t>	6 ×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en-US" i="1" dirty="0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CN" altLang="en-US" dirty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zh-CN" altLang="en-US" i="1" dirty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  <m:r>
                      <a:rPr lang="zh-CN" altLang="en-US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dirty="0"/>
                  <a:t>+</a:t>
                </a:r>
                <a:r>
                  <a:rPr lang="zh-CN" altLang="en-US" dirty="0">
                    <a:solidFill>
                      <a:srgbClr val="836967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en-US" i="1" dirty="0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CN" altLang="en-US" i="1" dirty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zh-CN" altLang="en-US" i="0" dirty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dirty="0"/>
                  <a:t> = O(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en-US" i="1" dirty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CN" altLang="en-US" dirty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zh-CN" altLang="en-US" i="1" dirty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dirty="0"/>
                  <a:t>) </a:t>
                </a:r>
                <a:r>
                  <a:rPr lang="zh-CN" altLang="en-US" dirty="0"/>
                  <a:t>可取 </a:t>
                </a:r>
                <a:r>
                  <a:rPr lang="en-US" altLang="zh-CN" dirty="0"/>
                  <a:t>C=7</a:t>
                </a:r>
                <a:r>
                  <a:rPr lang="zh-CN" altLang="en-US" dirty="0"/>
                  <a:t>，</a:t>
                </a:r>
                <a:r>
                  <a:rPr lang="en-US" altLang="zh-CN" dirty="0"/>
                  <a:t>n 0 =4</a:t>
                </a:r>
              </a:p>
              <a:p>
                <a:pPr marL="0" indent="0">
                  <a:buNone/>
                </a:pPr>
                <a:endParaRPr lang="zh-CN" altLang="en-US" dirty="0"/>
              </a:p>
            </p:txBody>
          </p:sp>
        </mc:Choice>
        <mc:Fallback xmlns="">
          <p:sp>
            <p:nvSpPr>
              <p:cNvPr id="7" name="内容占位符 6">
                <a:extLst>
                  <a:ext uri="{FF2B5EF4-FFF2-40B4-BE49-F238E27FC236}">
                    <a16:creationId xmlns:a16="http://schemas.microsoft.com/office/drawing/2014/main" id="{58C6583D-8D77-4D39-9360-86D8EA84F0F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314325"/>
                <a:ext cx="10515600" cy="5862638"/>
              </a:xfrm>
              <a:blipFill>
                <a:blip r:embed="rId2"/>
                <a:stretch>
                  <a:fillRect l="-1217" t="-1977" r="-11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071789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>
            <a:extLst>
              <a:ext uri="{FF2B5EF4-FFF2-40B4-BE49-F238E27FC236}">
                <a16:creationId xmlns:a16="http://schemas.microsoft.com/office/drawing/2014/main" id="{58C6583D-8D77-4D39-9360-86D8EA84F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14325"/>
            <a:ext cx="10515600" cy="5862638"/>
          </a:xfrm>
        </p:spPr>
        <p:txBody>
          <a:bodyPr/>
          <a:lstStyle/>
          <a:p>
            <a:r>
              <a:rPr lang="en-US" altLang="zh-CN" dirty="0">
                <a:highlight>
                  <a:srgbClr val="FFFF00"/>
                </a:highlight>
              </a:rPr>
              <a:t>(2) </a:t>
            </a:r>
            <a:r>
              <a:rPr lang="zh-CN" altLang="en-US" dirty="0">
                <a:highlight>
                  <a:srgbClr val="FFFF00"/>
                </a:highlight>
              </a:rPr>
              <a:t>渐近记号 </a:t>
            </a:r>
            <a:r>
              <a:rPr lang="el-GR" altLang="zh-CN" dirty="0">
                <a:highlight>
                  <a:srgbClr val="FFFF00"/>
                </a:highlight>
              </a:rPr>
              <a:t>Ω </a:t>
            </a:r>
            <a:r>
              <a:rPr lang="zh-CN" altLang="en-US" dirty="0">
                <a:highlight>
                  <a:srgbClr val="FFFF00"/>
                </a:highlight>
              </a:rPr>
              <a:t>：</a:t>
            </a:r>
            <a:endParaRPr lang="en-US" altLang="zh-CN" dirty="0">
              <a:highlight>
                <a:srgbClr val="FFFF00"/>
              </a:highlight>
            </a:endParaRPr>
          </a:p>
          <a:p>
            <a:pPr marL="0" indent="0">
              <a:buNone/>
            </a:pPr>
            <a:r>
              <a:rPr lang="en-US" altLang="zh-CN" dirty="0"/>
              <a:t>	 f(n)=</a:t>
            </a:r>
            <a:r>
              <a:rPr lang="el-GR" altLang="zh-CN" dirty="0"/>
              <a:t>Ω(</a:t>
            </a:r>
            <a:r>
              <a:rPr lang="en-US" altLang="zh-CN" dirty="0"/>
              <a:t>g(n)) </a:t>
            </a:r>
            <a:r>
              <a:rPr lang="zh-CN" altLang="en-US" dirty="0"/>
              <a:t>当且仅当存在正的常数 </a:t>
            </a:r>
            <a:r>
              <a:rPr lang="en-US" altLang="zh-CN" dirty="0"/>
              <a:t>C </a:t>
            </a:r>
            <a:r>
              <a:rPr lang="zh-CN" altLang="en-US" dirty="0"/>
              <a:t>和 </a:t>
            </a:r>
            <a:r>
              <a:rPr lang="en-US" altLang="zh-CN" dirty="0"/>
              <a:t>n 0 </a:t>
            </a:r>
            <a:r>
              <a:rPr lang="zh-CN" altLang="en-US" dirty="0"/>
              <a:t>，使得对于所有的 </a:t>
            </a:r>
            <a:r>
              <a:rPr lang="en-US" altLang="zh-CN" dirty="0" err="1"/>
              <a:t>n≥n</a:t>
            </a:r>
            <a:r>
              <a:rPr lang="en-US" altLang="zh-CN" dirty="0"/>
              <a:t> 0 </a:t>
            </a:r>
            <a:r>
              <a:rPr lang="zh-CN" altLang="en-US" dirty="0"/>
              <a:t>，有 </a:t>
            </a:r>
            <a:r>
              <a:rPr lang="en-US" altLang="zh-CN" dirty="0"/>
              <a:t>f(n)≥ Cg(n)</a:t>
            </a:r>
            <a:r>
              <a:rPr lang="zh-CN" altLang="en-US" dirty="0"/>
              <a:t>。此时，称 </a:t>
            </a:r>
            <a:r>
              <a:rPr lang="en-US" altLang="zh-CN" dirty="0"/>
              <a:t>g(n)</a:t>
            </a:r>
            <a:r>
              <a:rPr lang="zh-CN" altLang="en-US" dirty="0"/>
              <a:t>是 </a:t>
            </a:r>
            <a:r>
              <a:rPr lang="en-US" altLang="zh-CN" dirty="0"/>
              <a:t>f(n)</a:t>
            </a:r>
            <a:r>
              <a:rPr lang="zh-CN" altLang="en-US" dirty="0"/>
              <a:t>当 </a:t>
            </a:r>
            <a:r>
              <a:rPr lang="en-US" altLang="zh-CN" dirty="0"/>
              <a:t>n </a:t>
            </a:r>
            <a:r>
              <a:rPr lang="zh-CN" altLang="en-US" dirty="0"/>
              <a:t>充分大时的一个下界。</a:t>
            </a: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r>
              <a:rPr lang="en-US" altLang="zh-CN" dirty="0">
                <a:highlight>
                  <a:srgbClr val="FFFF00"/>
                </a:highlight>
              </a:rPr>
              <a:t>(3)</a:t>
            </a:r>
            <a:r>
              <a:rPr lang="zh-CN" altLang="en-US" dirty="0">
                <a:highlight>
                  <a:srgbClr val="FFFF00"/>
                </a:highlight>
              </a:rPr>
              <a:t>渐近记号 </a:t>
            </a:r>
            <a:r>
              <a:rPr lang="en-US" altLang="zh-CN" dirty="0">
                <a:highlight>
                  <a:srgbClr val="FFFF00"/>
                </a:highlight>
              </a:rPr>
              <a:t>Θ :</a:t>
            </a:r>
          </a:p>
          <a:p>
            <a:pPr marL="0" indent="0">
              <a:buNone/>
            </a:pPr>
            <a:r>
              <a:rPr lang="en-US" altLang="zh-CN" dirty="0"/>
              <a:t>	f(n)= </a:t>
            </a:r>
            <a:r>
              <a:rPr lang="el-GR" altLang="zh-CN" dirty="0"/>
              <a:t>Θ(</a:t>
            </a:r>
            <a:r>
              <a:rPr lang="en-US" altLang="zh-CN" dirty="0"/>
              <a:t>g(n))</a:t>
            </a:r>
            <a:r>
              <a:rPr lang="zh-CN" altLang="en-US" dirty="0"/>
              <a:t>当且仅当存在正的常数 </a:t>
            </a:r>
            <a:r>
              <a:rPr lang="en-US" altLang="zh-CN" dirty="0"/>
              <a:t>C 1 </a:t>
            </a:r>
            <a:r>
              <a:rPr lang="zh-CN" altLang="en-US" dirty="0"/>
              <a:t>，</a:t>
            </a:r>
            <a:r>
              <a:rPr lang="en-US" altLang="zh-CN" dirty="0"/>
              <a:t>C 2 </a:t>
            </a:r>
            <a:r>
              <a:rPr lang="zh-CN" altLang="en-US" dirty="0"/>
              <a:t>和 </a:t>
            </a:r>
            <a:r>
              <a:rPr lang="en-US" altLang="zh-CN" dirty="0"/>
              <a:t>n 0 </a:t>
            </a:r>
            <a:r>
              <a:rPr lang="zh-CN" altLang="en-US" dirty="0"/>
              <a:t>，使得对于所有的 </a:t>
            </a:r>
            <a:r>
              <a:rPr lang="en-US" altLang="zh-CN" dirty="0" err="1"/>
              <a:t>n≥n</a:t>
            </a:r>
            <a:r>
              <a:rPr lang="en-US" altLang="zh-CN" dirty="0"/>
              <a:t> 0 </a:t>
            </a:r>
            <a:r>
              <a:rPr lang="zh-CN" altLang="en-US" dirty="0"/>
              <a:t>，有 </a:t>
            </a:r>
            <a:r>
              <a:rPr lang="en-US" altLang="zh-CN" dirty="0"/>
              <a:t>C 1 g(n)≤f(n) ≤ C 2 g(n)</a:t>
            </a:r>
            <a:r>
              <a:rPr lang="zh-CN" altLang="en-US" dirty="0"/>
              <a:t>。此时，称 </a:t>
            </a:r>
            <a:r>
              <a:rPr lang="en-US" altLang="zh-CN" dirty="0"/>
              <a:t>f(n)</a:t>
            </a:r>
            <a:r>
              <a:rPr lang="zh-CN" altLang="en-US" dirty="0"/>
              <a:t>与 </a:t>
            </a:r>
            <a:r>
              <a:rPr lang="en-US" altLang="zh-CN" dirty="0"/>
              <a:t>g(n)</a:t>
            </a:r>
            <a:r>
              <a:rPr lang="zh-CN" altLang="en-US" dirty="0"/>
              <a:t>同阶。</a:t>
            </a: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9850562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>
            <a:extLst>
              <a:ext uri="{FF2B5EF4-FFF2-40B4-BE49-F238E27FC236}">
                <a16:creationId xmlns:a16="http://schemas.microsoft.com/office/drawing/2014/main" id="{58C6583D-8D77-4D39-9360-86D8EA84F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14325"/>
            <a:ext cx="10515600" cy="5862638"/>
          </a:xfrm>
        </p:spPr>
        <p:txBody>
          <a:bodyPr/>
          <a:lstStyle/>
          <a:p>
            <a:r>
              <a:rPr lang="en-US" altLang="zh-CN" dirty="0">
                <a:highlight>
                  <a:srgbClr val="FFFF00"/>
                </a:highlight>
              </a:rPr>
              <a:t>(4)</a:t>
            </a:r>
            <a:r>
              <a:rPr lang="zh-CN" altLang="en-US" dirty="0">
                <a:highlight>
                  <a:srgbClr val="FFFF00"/>
                </a:highlight>
              </a:rPr>
              <a:t>渐进记号小 </a:t>
            </a:r>
            <a:r>
              <a:rPr lang="en-US" altLang="zh-CN" dirty="0">
                <a:highlight>
                  <a:srgbClr val="FFFF00"/>
                </a:highlight>
              </a:rPr>
              <a:t>o</a:t>
            </a:r>
            <a:r>
              <a:rPr lang="zh-CN" altLang="en-US" dirty="0">
                <a:highlight>
                  <a:srgbClr val="FFFF00"/>
                </a:highlight>
              </a:rPr>
              <a:t>：</a:t>
            </a:r>
            <a:endParaRPr lang="en-US" altLang="zh-CN" dirty="0">
              <a:highlight>
                <a:srgbClr val="FFFF00"/>
              </a:highlight>
            </a:endParaRPr>
          </a:p>
          <a:p>
            <a:pPr marL="0" indent="0">
              <a:buNone/>
            </a:pPr>
            <a:r>
              <a:rPr lang="en-US" altLang="zh-CN" dirty="0"/>
              <a:t>	 f(n)=o(g(n))</a:t>
            </a:r>
            <a:r>
              <a:rPr lang="zh-CN" altLang="en-US" dirty="0"/>
              <a:t>当且仅当 </a:t>
            </a:r>
            <a:r>
              <a:rPr lang="en-US" altLang="zh-CN" dirty="0"/>
              <a:t>f(n)=O(g(n))</a:t>
            </a:r>
            <a:r>
              <a:rPr lang="zh-CN" altLang="en-US" dirty="0"/>
              <a:t>和 </a:t>
            </a:r>
            <a:r>
              <a:rPr lang="en-US" altLang="zh-CN" dirty="0"/>
              <a:t>g(n) ≠O(f(n)) </a:t>
            </a:r>
            <a:r>
              <a:rPr lang="zh-CN" altLang="en-US" dirty="0"/>
              <a:t>。</a:t>
            </a:r>
          </a:p>
          <a:p>
            <a:pPr marL="0" indent="0">
              <a:buNone/>
            </a:pPr>
            <a:r>
              <a:rPr lang="zh-CN" altLang="en-US" dirty="0"/>
              <a:t>此时，</a:t>
            </a:r>
            <a:r>
              <a:rPr lang="en-US" altLang="zh-CN" dirty="0"/>
              <a:t>g(n)</a:t>
            </a:r>
            <a:r>
              <a:rPr lang="zh-CN" altLang="en-US" dirty="0"/>
              <a:t>是 </a:t>
            </a:r>
            <a:r>
              <a:rPr lang="en-US" altLang="zh-CN" dirty="0"/>
              <a:t>f(n)</a:t>
            </a:r>
            <a:r>
              <a:rPr lang="zh-CN" altLang="en-US" dirty="0"/>
              <a:t>的一个绝对上界。</a:t>
            </a: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r>
              <a:rPr lang="en-US" altLang="zh-CN" dirty="0">
                <a:highlight>
                  <a:srgbClr val="FFFF00"/>
                </a:highlight>
              </a:rPr>
              <a:t>(5)</a:t>
            </a:r>
            <a:r>
              <a:rPr lang="zh-CN" altLang="en-US" dirty="0">
                <a:highlight>
                  <a:srgbClr val="FFFF00"/>
                </a:highlight>
              </a:rPr>
              <a:t>渐进记号小 </a:t>
            </a:r>
            <a:r>
              <a:rPr lang="el-GR" altLang="zh-CN" dirty="0">
                <a:highlight>
                  <a:srgbClr val="FFFF00"/>
                </a:highlight>
              </a:rPr>
              <a:t>ω</a:t>
            </a:r>
            <a:r>
              <a:rPr lang="en-US" altLang="zh-CN" dirty="0">
                <a:highlight>
                  <a:srgbClr val="FFFF00"/>
                </a:highlight>
              </a:rPr>
              <a:t>:</a:t>
            </a:r>
          </a:p>
          <a:p>
            <a:pPr marL="0" indent="0">
              <a:buNone/>
            </a:pPr>
            <a:r>
              <a:rPr lang="en-US" altLang="zh-CN" dirty="0"/>
              <a:t>	f(n)=</a:t>
            </a:r>
            <a:r>
              <a:rPr lang="el-GR" altLang="zh-CN" dirty="0"/>
              <a:t>ω(</a:t>
            </a:r>
            <a:r>
              <a:rPr lang="en-US" altLang="zh-CN" dirty="0"/>
              <a:t>g(n))</a:t>
            </a:r>
            <a:r>
              <a:rPr lang="zh-CN" altLang="en-US" dirty="0"/>
              <a:t>当且仅当 </a:t>
            </a:r>
            <a:r>
              <a:rPr lang="en-US" altLang="zh-CN" dirty="0"/>
              <a:t>f(n)= </a:t>
            </a:r>
            <a:r>
              <a:rPr lang="el-GR" altLang="zh-CN" dirty="0"/>
              <a:t>Ω(</a:t>
            </a:r>
            <a:r>
              <a:rPr lang="en-US" altLang="zh-CN" dirty="0"/>
              <a:t>g(n))</a:t>
            </a:r>
            <a:r>
              <a:rPr lang="zh-CN" altLang="en-US" dirty="0"/>
              <a:t>和 </a:t>
            </a:r>
            <a:r>
              <a:rPr lang="en-US" altLang="zh-CN" dirty="0"/>
              <a:t>g(n) ≠</a:t>
            </a:r>
            <a:r>
              <a:rPr lang="el-GR" altLang="zh-CN" dirty="0"/>
              <a:t>Ω(</a:t>
            </a:r>
            <a:r>
              <a:rPr lang="en-US" altLang="zh-CN" dirty="0"/>
              <a:t>f(n)) </a:t>
            </a:r>
            <a:r>
              <a:rPr lang="zh-CN" altLang="en-US" dirty="0"/>
              <a:t>。</a:t>
            </a:r>
          </a:p>
          <a:p>
            <a:pPr marL="0" indent="0">
              <a:buNone/>
            </a:pPr>
            <a:r>
              <a:rPr lang="zh-CN" altLang="en-US" dirty="0"/>
              <a:t>此时，</a:t>
            </a:r>
            <a:r>
              <a:rPr lang="en-US" altLang="zh-CN" dirty="0"/>
              <a:t>g(n)</a:t>
            </a:r>
            <a:r>
              <a:rPr lang="zh-CN" altLang="en-US" dirty="0"/>
              <a:t>是 </a:t>
            </a:r>
            <a:r>
              <a:rPr lang="en-US" altLang="zh-CN" dirty="0"/>
              <a:t>f(n)</a:t>
            </a:r>
            <a:r>
              <a:rPr lang="zh-CN" altLang="en-US" dirty="0"/>
              <a:t>的一个绝对下界。</a:t>
            </a: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8068093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159</TotalTime>
  <Words>1260</Words>
  <Application>Microsoft Office PowerPoint</Application>
  <PresentationFormat>宽屏</PresentationFormat>
  <Paragraphs>87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6" baseType="lpstr">
      <vt:lpstr>等线</vt:lpstr>
      <vt:lpstr>等线 Light</vt:lpstr>
      <vt:lpstr>Arial</vt:lpstr>
      <vt:lpstr>Cambria Math</vt:lpstr>
      <vt:lpstr>Office 主题​​</vt:lpstr>
      <vt:lpstr>算法设计与分析</vt:lpstr>
      <vt:lpstr>一、绪论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算法设计与分析</dc:title>
  <dc:creator>乃强</dc:creator>
  <cp:lastModifiedBy>乃强</cp:lastModifiedBy>
  <cp:revision>4</cp:revision>
  <dcterms:created xsi:type="dcterms:W3CDTF">2022-06-15T05:04:13Z</dcterms:created>
  <dcterms:modified xsi:type="dcterms:W3CDTF">2022-06-16T17:31:37Z</dcterms:modified>
</cp:coreProperties>
</file>